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812C"/>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01658"/>
            <a:ext cx="12192000" cy="1085663"/>
          </a:xfrm>
        </p:spPr>
        <p:txBody>
          <a:bodyPr>
            <a:normAutofit/>
          </a:bodyPr>
          <a:lstStyle/>
          <a:p>
            <a:pPr algn="ctr"/>
            <a:r>
              <a:rPr lang="en-US" sz="5400" b="1" dirty="0">
                <a:solidFill>
                  <a:srgbClr val="FFFF00"/>
                </a:solidFill>
                <a:effectLst>
                  <a:outerShdw blurRad="38100" dist="38100" dir="2700000" algn="tl">
                    <a:srgbClr val="000000">
                      <a:alpha val="43137"/>
                    </a:srgbClr>
                  </a:outerShdw>
                </a:effectLst>
                <a:latin typeface="+mn-lt"/>
              </a:rPr>
              <a:t>BANKRUPTCY PREVENTION</a:t>
            </a:r>
            <a:endParaRPr lang="en-US" sz="5400" b="1" dirty="0">
              <a:solidFill>
                <a:srgbClr val="FFFF00"/>
              </a:solidFill>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7566212" y="3342062"/>
            <a:ext cx="4625788" cy="3515938"/>
          </a:xfrm>
        </p:spPr>
        <p:txBody>
          <a:bodyPr>
            <a:normAutofit/>
          </a:bodyPr>
          <a:lstStyle/>
          <a:p>
            <a:pPr algn="l"/>
            <a:r>
              <a:rPr lang="en-US" b="1" dirty="0">
                <a:solidFill>
                  <a:srgbClr val="E1812C"/>
                </a:solidFill>
                <a:effectLst>
                  <a:outerShdw blurRad="38100" dist="38100" dir="2700000" algn="tl">
                    <a:srgbClr val="000000">
                      <a:alpha val="43137"/>
                    </a:srgbClr>
                  </a:outerShdw>
                </a:effectLst>
                <a:latin typeface="Rockwell" panose="02060603020205020403" pitchFamily="18" charset="0"/>
              </a:rPr>
              <a:t>Presented By: </a:t>
            </a:r>
            <a:r>
              <a:rPr lang="en-US" b="1" dirty="0">
                <a:solidFill>
                  <a:schemeClr val="tx1"/>
                </a:solidFill>
                <a:latin typeface="Rockwell" panose="02060603020205020403" pitchFamily="18" charset="0"/>
              </a:rPr>
              <a:t>Neha Bhatia</a:t>
            </a:r>
            <a:endParaRPr lang="en-US" b="1" dirty="0">
              <a:solidFill>
                <a:schemeClr val="tx1"/>
              </a:solidFill>
              <a:latin typeface="Rockwell" panose="02060603020205020403"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72235"/>
            <a:ext cx="7561074" cy="48857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47667" y="288991"/>
            <a:ext cx="6980525" cy="6569009"/>
          </a:xfrm>
          <a:prstGeom prst="rect">
            <a:avLst/>
          </a:prstGeom>
        </p:spPr>
      </p:pic>
      <p:sp>
        <p:nvSpPr>
          <p:cNvPr id="6" name="TextBox 5"/>
          <p:cNvSpPr txBox="1"/>
          <p:nvPr/>
        </p:nvSpPr>
        <p:spPr>
          <a:xfrm>
            <a:off x="0" y="288991"/>
            <a:ext cx="4147667" cy="369332"/>
          </a:xfrm>
          <a:prstGeom prst="rect">
            <a:avLst/>
          </a:prstGeom>
          <a:noFill/>
        </p:spPr>
        <p:txBody>
          <a:bodyPr wrap="square" rtlCol="0">
            <a:spAutoFit/>
          </a:bodyPr>
          <a:lstStyle/>
          <a:p>
            <a:pPr algn="ctr"/>
            <a:r>
              <a:rPr lang="en-IN" b="1" dirty="0">
                <a:solidFill>
                  <a:srgbClr val="E1812C"/>
                </a:solidFill>
                <a:effectLst>
                  <a:outerShdw blurRad="38100" dist="38100" dir="2700000" algn="tl">
                    <a:srgbClr val="000000">
                      <a:alpha val="43137"/>
                    </a:srgbClr>
                  </a:outerShdw>
                </a:effectLst>
                <a:latin typeface="Rockwell" panose="02060603020205020403" pitchFamily="18" charset="0"/>
              </a:rPr>
              <a:t>With some input: </a:t>
            </a:r>
            <a:endParaRPr lang="en-IN" b="1" dirty="0">
              <a:solidFill>
                <a:srgbClr val="E1812C"/>
              </a:solidFill>
              <a:effectLst>
                <a:outerShdw blurRad="38100" dist="38100" dir="2700000" algn="tl">
                  <a:srgbClr val="000000">
                    <a:alpha val="43137"/>
                  </a:srgbClr>
                </a:outerShdw>
              </a:effectLst>
              <a:latin typeface="Rockwell" panose="020606030202050204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330"/>
            <a:ext cx="12192000" cy="878542"/>
          </a:xfrm>
        </p:spPr>
        <p:txBody>
          <a:bodyPr/>
          <a:lstStyle/>
          <a:p>
            <a:pPr algn="ctr"/>
            <a:r>
              <a:rPr lang="en-IN" sz="5400" b="1" dirty="0">
                <a:solidFill>
                  <a:srgbClr val="FFFF00"/>
                </a:solidFill>
                <a:effectLst>
                  <a:outerShdw blurRad="38100" dist="38100" dir="2700000" algn="tl">
                    <a:srgbClr val="000000">
                      <a:alpha val="43137"/>
                    </a:srgbClr>
                  </a:outerShdw>
                </a:effectLst>
                <a:latin typeface="+mn-lt"/>
              </a:rPr>
              <a:t>CONTENTS</a:t>
            </a:r>
            <a:endParaRPr lang="en-IN" sz="5400" b="1" dirty="0">
              <a:solidFill>
                <a:srgbClr val="FFFF00"/>
              </a:solidFill>
              <a:effectLst>
                <a:outerShdw blurRad="38100" dist="38100" dir="2700000" algn="tl">
                  <a:srgbClr val="000000">
                    <a:alpha val="43137"/>
                  </a:srgbClr>
                </a:outerShdw>
              </a:effectLst>
              <a:latin typeface="+mn-lt"/>
            </a:endParaRPr>
          </a:p>
        </p:txBody>
      </p:sp>
      <p:sp>
        <p:nvSpPr>
          <p:cNvPr id="4" name="Google Shape;146;p2"/>
          <p:cNvSpPr txBox="1">
            <a:spLocks noGrp="1"/>
          </p:cNvSpPr>
          <p:nvPr/>
        </p:nvSpPr>
        <p:spPr>
          <a:xfrm>
            <a:off x="1440022" y="1773367"/>
            <a:ext cx="10751977" cy="4510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lt1"/>
              </a:buClr>
              <a:buSzPts val="1800"/>
              <a:buFont typeface="Arial" panose="020B0604020202020204"/>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Rockwell"/>
                <a:ea typeface="Rockwell"/>
                <a:cs typeface="Rockwell"/>
                <a:sym typeface="Rockwell"/>
              </a:defRPr>
            </a:lvl2pPr>
            <a:lvl3pPr marL="1371600" marR="0" lvl="2" indent="-342900" algn="l" rtl="0">
              <a:lnSpc>
                <a:spcPct val="120000"/>
              </a:lnSpc>
              <a:spcBef>
                <a:spcPts val="500"/>
              </a:spcBef>
              <a:spcAft>
                <a:spcPts val="0"/>
              </a:spcAft>
              <a:buClr>
                <a:schemeClr val="lt1"/>
              </a:buClr>
              <a:buSzPts val="1800"/>
              <a:buFont typeface="Arial" panose="020B0604020202020204"/>
              <a:buChar char="•"/>
              <a:defRPr sz="1600" b="0" i="0" u="none" strike="noStrike" cap="none">
                <a:solidFill>
                  <a:schemeClr val="lt1"/>
                </a:solidFill>
                <a:latin typeface="Rockwell"/>
                <a:ea typeface="Rockwell"/>
                <a:cs typeface="Rockwell"/>
                <a:sym typeface="Rockwell"/>
              </a:defRPr>
            </a:lvl3pPr>
            <a:lvl4pPr marL="1828800" marR="0" lvl="3" indent="-342900" algn="l" rtl="0">
              <a:lnSpc>
                <a:spcPct val="120000"/>
              </a:lnSpc>
              <a:spcBef>
                <a:spcPts val="500"/>
              </a:spcBef>
              <a:spcAft>
                <a:spcPts val="0"/>
              </a:spcAft>
              <a:buClr>
                <a:schemeClr val="lt1"/>
              </a:buClr>
              <a:buSzPts val="1800"/>
              <a:buFont typeface="Arial" panose="020B0604020202020204"/>
              <a:buChar char="•"/>
              <a:defRPr sz="1400" b="0" i="0" u="none" strike="noStrike" cap="none">
                <a:solidFill>
                  <a:schemeClr val="lt1"/>
                </a:solidFill>
                <a:latin typeface="Rockwell"/>
                <a:ea typeface="Rockwell"/>
                <a:cs typeface="Rockwell"/>
                <a:sym typeface="Rockwell"/>
              </a:defRPr>
            </a:lvl4pPr>
            <a:lvl5pPr marL="2286000" marR="0" lvl="4" indent="-342900" algn="l" rtl="0">
              <a:lnSpc>
                <a:spcPct val="120000"/>
              </a:lnSpc>
              <a:spcBef>
                <a:spcPts val="500"/>
              </a:spcBef>
              <a:spcAft>
                <a:spcPts val="0"/>
              </a:spcAft>
              <a:buClr>
                <a:schemeClr val="lt1"/>
              </a:buClr>
              <a:buSzPts val="1800"/>
              <a:buFont typeface="Arial" panose="020B0604020202020204"/>
              <a:buChar char="•"/>
              <a:defRPr sz="1200" b="0" i="0" u="none" strike="noStrike" cap="none">
                <a:solidFill>
                  <a:schemeClr val="lt1"/>
                </a:solidFill>
                <a:latin typeface="Rockwell"/>
                <a:ea typeface="Rockwell"/>
                <a:cs typeface="Rockwell"/>
                <a:sym typeface="Rockwell"/>
              </a:defRPr>
            </a:lvl5pPr>
            <a:lvl6pPr marL="2743200" marR="0" lvl="5" indent="-342900" algn="l" rtl="0">
              <a:lnSpc>
                <a:spcPct val="120000"/>
              </a:lnSpc>
              <a:spcBef>
                <a:spcPts val="500"/>
              </a:spcBef>
              <a:spcAft>
                <a:spcPts val="0"/>
              </a:spcAft>
              <a:buClr>
                <a:schemeClr val="lt1"/>
              </a:buClr>
              <a:buSzPts val="1800"/>
              <a:buFont typeface="Arial" panose="020B0604020202020204"/>
              <a:buChar char="•"/>
              <a:defRPr sz="1200" b="0" i="0" u="none" strike="noStrike" cap="none">
                <a:solidFill>
                  <a:schemeClr val="lt1"/>
                </a:solidFill>
                <a:latin typeface="Rockwell"/>
                <a:ea typeface="Rockwell"/>
                <a:cs typeface="Rockwell"/>
                <a:sym typeface="Rockwell"/>
              </a:defRPr>
            </a:lvl6pPr>
            <a:lvl7pPr marL="3200400" marR="0" lvl="6" indent="-342900" algn="l" rtl="0">
              <a:lnSpc>
                <a:spcPct val="120000"/>
              </a:lnSpc>
              <a:spcBef>
                <a:spcPts val="500"/>
              </a:spcBef>
              <a:spcAft>
                <a:spcPts val="0"/>
              </a:spcAft>
              <a:buClr>
                <a:schemeClr val="lt1"/>
              </a:buClr>
              <a:buSzPts val="1800"/>
              <a:buFont typeface="Arial" panose="020B0604020202020204"/>
              <a:buChar char="•"/>
              <a:defRPr sz="1200" b="0" i="0" u="none" strike="noStrike" cap="none">
                <a:solidFill>
                  <a:schemeClr val="lt1"/>
                </a:solidFill>
                <a:latin typeface="Rockwell"/>
                <a:ea typeface="Rockwell"/>
                <a:cs typeface="Rockwell"/>
                <a:sym typeface="Rockwell"/>
              </a:defRPr>
            </a:lvl7pPr>
            <a:lvl8pPr marL="3657600" marR="0" lvl="7" indent="-342900" algn="l" rtl="0">
              <a:lnSpc>
                <a:spcPct val="120000"/>
              </a:lnSpc>
              <a:spcBef>
                <a:spcPts val="500"/>
              </a:spcBef>
              <a:spcAft>
                <a:spcPts val="0"/>
              </a:spcAft>
              <a:buClr>
                <a:schemeClr val="lt1"/>
              </a:buClr>
              <a:buSzPts val="1800"/>
              <a:buFont typeface="Arial" panose="020B0604020202020204"/>
              <a:buChar char="•"/>
              <a:defRPr sz="1200" b="0" i="0" u="none" strike="noStrike" cap="none">
                <a:solidFill>
                  <a:schemeClr val="lt1"/>
                </a:solidFill>
                <a:latin typeface="Rockwell"/>
                <a:ea typeface="Rockwell"/>
                <a:cs typeface="Rockwell"/>
                <a:sym typeface="Rockwell"/>
              </a:defRPr>
            </a:lvl8pPr>
            <a:lvl9pPr marL="4114800" marR="0" lvl="8" indent="-342900" algn="l" rtl="0">
              <a:lnSpc>
                <a:spcPct val="120000"/>
              </a:lnSpc>
              <a:spcBef>
                <a:spcPts val="500"/>
              </a:spcBef>
              <a:spcAft>
                <a:spcPts val="0"/>
              </a:spcAft>
              <a:buClr>
                <a:schemeClr val="lt1"/>
              </a:buClr>
              <a:buSzPts val="1800"/>
              <a:buFont typeface="Arial" panose="020B0604020202020204"/>
              <a:buChar char="•"/>
              <a:defRPr sz="1200" b="0" i="0" u="none" strike="noStrike" cap="none">
                <a:solidFill>
                  <a:schemeClr val="lt1"/>
                </a:solidFill>
                <a:latin typeface="Rockwell"/>
                <a:ea typeface="Rockwell"/>
                <a:cs typeface="Rockwell"/>
                <a:sym typeface="Rockwell"/>
              </a:defRPr>
            </a:lvl9pPr>
          </a:lstStyle>
          <a:p>
            <a:pPr marL="228600" lvl="0" indent="-228600" algn="l" rtl="0">
              <a:lnSpc>
                <a:spcPct val="90000"/>
              </a:lnSpc>
              <a:spcBef>
                <a:spcPts val="0"/>
              </a:spcBef>
              <a:spcAft>
                <a:spcPts val="0"/>
              </a:spcAft>
              <a:buClr>
                <a:schemeClr val="lt1"/>
              </a:buClr>
              <a:buSzPts val="2800"/>
              <a:buChar char="•"/>
            </a:pPr>
            <a:r>
              <a:rPr lang="en-IN" sz="3200" dirty="0">
                <a:latin typeface="Rockwell" panose="02060603020205020403" pitchFamily="18" charset="0"/>
              </a:rPr>
              <a:t>Business Objective</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Introductions</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Project Architecture</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Data Details</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Visualization and EDA</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Modelling Building</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Evaluation</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Deployment</a:t>
            </a:r>
            <a:endParaRPr sz="3200" dirty="0">
              <a:latin typeface="Rockwell" panose="020606030202050204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2;p3"/>
          <p:cNvSpPr txBox="1"/>
          <p:nvPr/>
        </p:nvSpPr>
        <p:spPr>
          <a:xfrm>
            <a:off x="0" y="125792"/>
            <a:ext cx="12192000" cy="92328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IN" sz="5400" b="1" i="0" u="none" strike="noStrike" cap="none" dirty="0">
                <a:solidFill>
                  <a:srgbClr val="FFFF00"/>
                </a:solidFill>
                <a:effectLst>
                  <a:outerShdw blurRad="38100" dist="38100" dir="2700000" algn="tl">
                    <a:srgbClr val="000000">
                      <a:alpha val="43137"/>
                    </a:srgbClr>
                  </a:outerShdw>
                </a:effectLst>
                <a:latin typeface="+mn-lt"/>
                <a:ea typeface="Calibri" panose="020F0502020204030204"/>
                <a:cs typeface="Calibri" panose="020F0502020204030204"/>
                <a:sym typeface="Calibri" panose="020F0502020204030204"/>
              </a:rPr>
              <a:t>BU</a:t>
            </a:r>
            <a:r>
              <a:rPr lang="en-IN" sz="5400" b="1" dirty="0">
                <a:solidFill>
                  <a:srgbClr val="FFFF00"/>
                </a:solidFill>
                <a:effectLst>
                  <a:outerShdw blurRad="38100" dist="38100" dir="2700000" algn="tl">
                    <a:srgbClr val="000000">
                      <a:alpha val="43137"/>
                    </a:srgbClr>
                  </a:outerShdw>
                </a:effectLst>
                <a:latin typeface="+mn-lt"/>
                <a:ea typeface="Calibri" panose="020F0502020204030204"/>
                <a:cs typeface="Calibri" panose="020F0502020204030204"/>
                <a:sym typeface="Calibri" panose="020F0502020204030204"/>
              </a:rPr>
              <a:t>SINESS</a:t>
            </a:r>
            <a:r>
              <a:rPr lang="en-IN" sz="5400" b="1" i="0" u="none" strike="noStrike" cap="none" dirty="0">
                <a:solidFill>
                  <a:srgbClr val="FFFF00"/>
                </a:solidFill>
                <a:effectLst>
                  <a:outerShdw blurRad="38100" dist="38100" dir="2700000" algn="tl">
                    <a:srgbClr val="000000">
                      <a:alpha val="43137"/>
                    </a:srgbClr>
                  </a:outerShdw>
                </a:effectLst>
                <a:latin typeface="+mn-lt"/>
                <a:ea typeface="Calibri" panose="020F0502020204030204"/>
                <a:cs typeface="Calibri" panose="020F0502020204030204"/>
                <a:sym typeface="Calibri" panose="020F0502020204030204"/>
              </a:rPr>
              <a:t> OB</a:t>
            </a:r>
            <a:r>
              <a:rPr lang="en-IN" sz="5400" b="1" dirty="0">
                <a:solidFill>
                  <a:srgbClr val="FFFF00"/>
                </a:solidFill>
                <a:effectLst>
                  <a:outerShdw blurRad="38100" dist="38100" dir="2700000" algn="tl">
                    <a:srgbClr val="000000">
                      <a:alpha val="43137"/>
                    </a:srgbClr>
                  </a:outerShdw>
                </a:effectLst>
                <a:latin typeface="+mn-lt"/>
                <a:ea typeface="Calibri" panose="020F0502020204030204"/>
                <a:cs typeface="Calibri" panose="020F0502020204030204"/>
                <a:sym typeface="Calibri" panose="020F0502020204030204"/>
              </a:rPr>
              <a:t>JECTIVE</a:t>
            </a:r>
            <a:endParaRPr sz="5400" b="1" dirty="0">
              <a:solidFill>
                <a:srgbClr val="FFFF00"/>
              </a:solidFill>
              <a:effectLst>
                <a:outerShdw blurRad="38100" dist="38100" dir="2700000" algn="tl">
                  <a:srgbClr val="000000">
                    <a:alpha val="43137"/>
                  </a:srgbClr>
                </a:outerShdw>
              </a:effectLst>
              <a:latin typeface="+mn-lt"/>
              <a:ea typeface="Rockwell"/>
              <a:cs typeface="Rockwell"/>
              <a:sym typeface="Rockwell"/>
            </a:endParaRPr>
          </a:p>
        </p:txBody>
      </p:sp>
      <p:sp>
        <p:nvSpPr>
          <p:cNvPr id="5" name="Google Shape;153;p3"/>
          <p:cNvSpPr txBox="1"/>
          <p:nvPr/>
        </p:nvSpPr>
        <p:spPr>
          <a:xfrm>
            <a:off x="519953" y="1202653"/>
            <a:ext cx="11152094" cy="175428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en-IN" sz="1800" dirty="0">
                <a:solidFill>
                  <a:schemeClr val="tx1"/>
                </a:solidFill>
                <a:effectLst/>
                <a:latin typeface="Rockwell" panose="02060603020205020403" pitchFamily="18" charset="0"/>
                <a:ea typeface="Arial" panose="020B0604020202020204" pitchFamily="34" charset="0"/>
              </a:rPr>
              <a:t>This is a classification project, since the variable to predict is binary (bankruptcy or non-bankruptcy). The goal here is to model the probability that a business goes bankrupt from different features.</a:t>
            </a:r>
            <a:endParaRPr lang="en-IN" sz="1800" dirty="0">
              <a:solidFill>
                <a:schemeClr val="tx1"/>
              </a:solidFill>
              <a:effectLst/>
              <a:latin typeface="Rockwell" panose="02060603020205020403" pitchFamily="18" charset="0"/>
              <a:ea typeface="Arial" panose="020B0604020202020204" pitchFamily="34" charset="0"/>
            </a:endParaRPr>
          </a:p>
          <a:p>
            <a:pPr>
              <a:lnSpc>
                <a:spcPct val="150000"/>
              </a:lnSpc>
            </a:pPr>
            <a:r>
              <a:rPr lang="en-IN" sz="1800" dirty="0">
                <a:solidFill>
                  <a:schemeClr val="tx1"/>
                </a:solidFill>
                <a:effectLst/>
                <a:latin typeface="Rockwell" panose="02060603020205020403" pitchFamily="18" charset="0"/>
                <a:ea typeface="Arial" panose="020B0604020202020204" pitchFamily="34" charset="0"/>
              </a:rPr>
              <a:t>The data file contains 7 features about 250 companies</a:t>
            </a:r>
            <a:endParaRPr lang="en-IN" sz="1800" dirty="0">
              <a:solidFill>
                <a:schemeClr val="tx1"/>
              </a:solidFill>
              <a:effectLst/>
              <a:latin typeface="Rockwell" panose="02060603020205020403" pitchFamily="18" charset="0"/>
              <a:ea typeface="Arial" panose="020B0604020202020204" pitchFamily="34" charset="0"/>
            </a:endParaRPr>
          </a:p>
          <a:p>
            <a:pPr>
              <a:lnSpc>
                <a:spcPct val="150000"/>
              </a:lnSpc>
            </a:pPr>
            <a:r>
              <a:rPr lang="en-IN" sz="1800" dirty="0">
                <a:solidFill>
                  <a:schemeClr val="tx1"/>
                </a:solidFill>
                <a:effectLst/>
                <a:latin typeface="Rockwell" panose="02060603020205020403" pitchFamily="18" charset="0"/>
                <a:ea typeface="Arial" panose="020B0604020202020204" pitchFamily="34" charset="0"/>
              </a:rPr>
              <a:t>The data set includes the following variables:</a:t>
            </a:r>
            <a:endParaRPr lang="en-IN" sz="1800" dirty="0">
              <a:solidFill>
                <a:schemeClr val="tx1"/>
              </a:solidFill>
              <a:effectLst/>
              <a:latin typeface="Rockwell" panose="02060603020205020403" pitchFamily="18" charset="0"/>
              <a:ea typeface="Arial" panose="020B0604020202020204" pitchFamily="34" charset="0"/>
            </a:endParaRPr>
          </a:p>
        </p:txBody>
      </p:sp>
      <p:sp>
        <p:nvSpPr>
          <p:cNvPr id="8" name="TextBox 7"/>
          <p:cNvSpPr txBox="1"/>
          <p:nvPr/>
        </p:nvSpPr>
        <p:spPr>
          <a:xfrm>
            <a:off x="634253" y="3110511"/>
            <a:ext cx="10923494" cy="2950872"/>
          </a:xfrm>
          <a:prstGeom prst="rect">
            <a:avLst/>
          </a:prstGeom>
          <a:noFill/>
        </p:spPr>
        <p:txBody>
          <a:bodyPr wrap="square">
            <a:spAutoFit/>
          </a:bodyPr>
          <a:lstStyle/>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industrial_risk: </a:t>
            </a:r>
            <a:r>
              <a:rPr lang="en-IN" sz="1800" dirty="0">
                <a:effectLst/>
                <a:latin typeface="Rockwell" panose="02060603020205020403" pitchFamily="18" charset="0"/>
                <a:ea typeface="Arial" panose="020B0604020202020204" pitchFamily="34" charset="0"/>
              </a:rPr>
              <a:t>0=low risk, 0.5=medium risk, 1=high risk.</a:t>
            </a:r>
            <a:endParaRPr lang="en-IN" sz="1800" dirty="0">
              <a:effectLst/>
              <a:latin typeface="Rockwell" panose="02060603020205020403" pitchFamily="18" charset="0"/>
              <a:ea typeface="Arial" panose="020B0604020202020204" pitchFamily="34" charset="0"/>
            </a:endParaRP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management_risk: </a:t>
            </a:r>
            <a:r>
              <a:rPr lang="en-IN" sz="1800" dirty="0">
                <a:effectLst/>
                <a:latin typeface="Rockwell" panose="02060603020205020403" pitchFamily="18" charset="0"/>
                <a:ea typeface="Arial" panose="020B0604020202020204" pitchFamily="34" charset="0"/>
              </a:rPr>
              <a:t>0=low risk, 0.5=medium risk, 1=high risk.</a:t>
            </a:r>
            <a:endParaRPr lang="en-IN" sz="1800" dirty="0">
              <a:effectLst/>
              <a:latin typeface="Rockwell" panose="02060603020205020403" pitchFamily="18" charset="0"/>
              <a:ea typeface="Arial" panose="020B0604020202020204" pitchFamily="34" charset="0"/>
            </a:endParaRP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financial flexibility: </a:t>
            </a:r>
            <a:r>
              <a:rPr lang="en-IN" sz="1800" dirty="0">
                <a:effectLst/>
                <a:latin typeface="Rockwell" panose="02060603020205020403" pitchFamily="18" charset="0"/>
                <a:ea typeface="Arial" panose="020B0604020202020204" pitchFamily="34" charset="0"/>
              </a:rPr>
              <a:t>0=low flexibility, 0.5=medium flexibility, 1=high flexibility.</a:t>
            </a:r>
            <a:endParaRPr lang="en-IN" sz="1800" dirty="0">
              <a:effectLst/>
              <a:latin typeface="Rockwell" panose="02060603020205020403" pitchFamily="18" charset="0"/>
              <a:ea typeface="Arial" panose="020B0604020202020204" pitchFamily="34" charset="0"/>
            </a:endParaRP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credibility: </a:t>
            </a:r>
            <a:r>
              <a:rPr lang="en-IN" sz="1800" dirty="0">
                <a:effectLst/>
                <a:latin typeface="Rockwell" panose="02060603020205020403" pitchFamily="18" charset="0"/>
                <a:ea typeface="Arial" panose="020B0604020202020204" pitchFamily="34" charset="0"/>
              </a:rPr>
              <a:t>0=low credibility, 0.5=medium credibility, 1=high credibility.</a:t>
            </a:r>
            <a:endParaRPr lang="en-IN" sz="1800" dirty="0">
              <a:effectLst/>
              <a:latin typeface="Rockwell" panose="02060603020205020403" pitchFamily="18" charset="0"/>
              <a:ea typeface="Arial" panose="020B0604020202020204" pitchFamily="34" charset="0"/>
            </a:endParaRP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competitiveness:</a:t>
            </a:r>
            <a:r>
              <a:rPr lang="en-IN" sz="1800" b="1" dirty="0">
                <a:effectLst>
                  <a:outerShdw blurRad="38100" dist="38100" dir="2700000" algn="tl">
                    <a:srgbClr val="000000">
                      <a:alpha val="43137"/>
                    </a:srgbClr>
                  </a:outerShdw>
                </a:effectLst>
                <a:latin typeface="Rockwell" panose="02060603020205020403" pitchFamily="18" charset="0"/>
                <a:ea typeface="Arial" panose="020B0604020202020204" pitchFamily="34" charset="0"/>
              </a:rPr>
              <a:t> </a:t>
            </a:r>
            <a:r>
              <a:rPr lang="en-IN" sz="1800" dirty="0">
                <a:effectLst/>
                <a:latin typeface="Rockwell" panose="02060603020205020403" pitchFamily="18" charset="0"/>
                <a:ea typeface="Arial" panose="020B0604020202020204" pitchFamily="34" charset="0"/>
              </a:rPr>
              <a:t>0=low competitiveness, 0.5=medium competitiveness, 1=high competitiveness.</a:t>
            </a:r>
            <a:endParaRPr lang="en-IN" sz="1800" dirty="0">
              <a:effectLst/>
              <a:latin typeface="Rockwell" panose="02060603020205020403" pitchFamily="18" charset="0"/>
              <a:ea typeface="Arial" panose="020B0604020202020204" pitchFamily="34" charset="0"/>
            </a:endParaRP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operating_risk: </a:t>
            </a:r>
            <a:r>
              <a:rPr lang="en-IN" sz="1800" dirty="0">
                <a:effectLst/>
                <a:latin typeface="Rockwell" panose="02060603020205020403" pitchFamily="18" charset="0"/>
                <a:ea typeface="Arial" panose="020B0604020202020204" pitchFamily="34" charset="0"/>
              </a:rPr>
              <a:t>0=low risk, 0.5=medium risk, 1=high risk.</a:t>
            </a:r>
            <a:endParaRPr lang="en-IN" sz="1800" dirty="0">
              <a:effectLst/>
              <a:latin typeface="Rockwell" panose="02060603020205020403" pitchFamily="18" charset="0"/>
              <a:ea typeface="Arial" panose="020B0604020202020204" pitchFamily="34" charset="0"/>
            </a:endParaRP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class:</a:t>
            </a:r>
            <a:r>
              <a:rPr lang="en-IN" sz="1800" b="1" dirty="0">
                <a:effectLst>
                  <a:outerShdw blurRad="38100" dist="38100" dir="2700000" algn="tl">
                    <a:srgbClr val="000000">
                      <a:alpha val="43137"/>
                    </a:srgbClr>
                  </a:outerShdw>
                </a:effectLst>
                <a:latin typeface="Rockwell" panose="02060603020205020403" pitchFamily="18" charset="0"/>
                <a:ea typeface="Arial" panose="020B0604020202020204" pitchFamily="34" charset="0"/>
              </a:rPr>
              <a:t> </a:t>
            </a:r>
            <a:r>
              <a:rPr lang="en-IN" sz="1800" dirty="0">
                <a:effectLst/>
                <a:latin typeface="Rockwell" panose="02060603020205020403" pitchFamily="18" charset="0"/>
                <a:ea typeface="Arial" panose="020B0604020202020204" pitchFamily="34" charset="0"/>
              </a:rPr>
              <a:t>bankruptcy, non-bankruptcy (target variable).</a:t>
            </a:r>
            <a:endParaRPr lang="en-IN" sz="1800" dirty="0">
              <a:effectLst/>
              <a:latin typeface="Rockwell" panose="02060603020205020403" pitchFamily="18"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242047"/>
            <a:ext cx="12191999" cy="923330"/>
          </a:xfrm>
          <a:prstGeom prst="rect">
            <a:avLst/>
          </a:prstGeom>
          <a:noFill/>
        </p:spPr>
        <p:txBody>
          <a:bodyPr wrap="square" rtlCol="0">
            <a:spAutoFit/>
          </a:bodyPr>
          <a:lstStyle/>
          <a:p>
            <a:pPr algn="ctr"/>
            <a:r>
              <a:rPr lang="en-IN" sz="5400" b="1" dirty="0">
                <a:solidFill>
                  <a:srgbClr val="FFFF00"/>
                </a:solidFill>
                <a:effectLst>
                  <a:outerShdw blurRad="38100" dist="38100" dir="2700000" algn="tl">
                    <a:srgbClr val="000000">
                      <a:alpha val="43137"/>
                    </a:srgbClr>
                  </a:outerShdw>
                </a:effectLst>
              </a:rPr>
              <a:t>INTRODUCTION</a:t>
            </a:r>
            <a:endParaRPr lang="en-IN" sz="5400" b="1" dirty="0">
              <a:solidFill>
                <a:srgbClr val="FFFF00"/>
              </a:solidFill>
              <a:effectLst>
                <a:outerShdw blurRad="38100" dist="38100" dir="2700000" algn="tl">
                  <a:srgbClr val="000000">
                    <a:alpha val="43137"/>
                  </a:srgbClr>
                </a:outerShdw>
              </a:effectLst>
            </a:endParaRPr>
          </a:p>
        </p:txBody>
      </p:sp>
      <p:sp>
        <p:nvSpPr>
          <p:cNvPr id="2" name="TextBox 1"/>
          <p:cNvSpPr txBox="1"/>
          <p:nvPr/>
        </p:nvSpPr>
        <p:spPr>
          <a:xfrm>
            <a:off x="1214717" y="1766046"/>
            <a:ext cx="9762565" cy="3415030"/>
          </a:xfrm>
          <a:prstGeom prst="rect">
            <a:avLst/>
          </a:prstGeom>
          <a:noFill/>
        </p:spPr>
        <p:txBody>
          <a:bodyPr wrap="square" rtlCol="0">
            <a:spAutoFit/>
          </a:bodyPr>
          <a:lstStyle/>
          <a:p>
            <a:pPr>
              <a:lnSpc>
                <a:spcPct val="200000"/>
              </a:lnSpc>
            </a:pPr>
            <a:r>
              <a:rPr lang="en-US" b="0" i="0" dirty="0">
                <a:solidFill>
                  <a:srgbClr val="ECECEC"/>
                </a:solidFill>
                <a:effectLst/>
                <a:latin typeface="Rockwell" panose="02060603020205020403" pitchFamily="18" charset="0"/>
              </a:rPr>
              <a:t>The primary objective of this project is to build a predictive model that can effectively classify companies as either bankrupt or non-bankrupt based on historical financial data and other relevant features. By employing state-of-the-art data science methodologies, I aim to develop a model that not only achieves high accuracy but also provides valuable insights into the underlying factors contributing to bankruptcy risk.</a:t>
            </a:r>
            <a:endParaRPr lang="en-IN" dirty="0">
              <a:latin typeface="Rockwell" panose="020606030202050204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6;p5"/>
          <p:cNvSpPr txBox="1">
            <a:spLocks noGrp="1"/>
          </p:cNvSpPr>
          <p:nvPr/>
        </p:nvSpPr>
        <p:spPr>
          <a:xfrm>
            <a:off x="0" y="187021"/>
            <a:ext cx="12192000" cy="85760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18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lnSpc>
                <a:spcPct val="90000"/>
              </a:lnSpc>
              <a:spcBef>
                <a:spcPts val="0"/>
              </a:spcBef>
              <a:spcAft>
                <a:spcPts val="0"/>
              </a:spcAft>
              <a:buClr>
                <a:schemeClr val="accent1"/>
              </a:buClr>
              <a:buSzPts val="3400"/>
              <a:buFont typeface="Bookman Old Style"/>
              <a:buNone/>
            </a:pPr>
            <a:r>
              <a:rPr lang="en-IN" b="1" dirty="0">
                <a:solidFill>
                  <a:srgbClr val="FFFF00"/>
                </a:solidFill>
                <a:effectLst>
                  <a:outerShdw blurRad="38100" dist="38100" dir="2700000" algn="tl">
                    <a:srgbClr val="000000">
                      <a:alpha val="43137"/>
                    </a:srgbClr>
                  </a:outerShdw>
                </a:effectLst>
                <a:latin typeface="+mn-lt"/>
              </a:rPr>
              <a:t>PROJECT ARCHITECTURE/ PROJECT FLOW</a:t>
            </a:r>
            <a:endParaRPr dirty="0">
              <a:solidFill>
                <a:srgbClr val="FFFF00"/>
              </a:solidFill>
              <a:effectLst>
                <a:outerShdw blurRad="38100" dist="38100" dir="2700000" algn="tl">
                  <a:srgbClr val="000000">
                    <a:alpha val="43137"/>
                  </a:srgbClr>
                </a:outerShdw>
              </a:effectLst>
              <a:latin typeface="+mn-lt"/>
            </a:endParaRPr>
          </a:p>
        </p:txBody>
      </p:sp>
      <p:grpSp>
        <p:nvGrpSpPr>
          <p:cNvPr id="5" name="Google Shape;167;p5"/>
          <p:cNvGrpSpPr/>
          <p:nvPr/>
        </p:nvGrpSpPr>
        <p:grpSpPr>
          <a:xfrm>
            <a:off x="3038995" y="1673985"/>
            <a:ext cx="6114010" cy="4825489"/>
            <a:chOff x="3040873" y="1612"/>
            <a:chExt cx="4433853" cy="4348112"/>
          </a:xfrm>
        </p:grpSpPr>
        <p:sp>
          <p:nvSpPr>
            <p:cNvPr id="6" name="Google Shape;168;p5"/>
            <p:cNvSpPr/>
            <p:nvPr/>
          </p:nvSpPr>
          <p:spPr>
            <a:xfrm>
              <a:off x="4750761" y="1612"/>
              <a:ext cx="1014077" cy="1014077"/>
            </a:xfrm>
            <a:prstGeom prst="flowChartAlternateProcess">
              <a:avLst/>
            </a:prstGeom>
            <a:gradFill>
              <a:gsLst>
                <a:gs pos="0">
                  <a:srgbClr val="FFAA87"/>
                </a:gs>
                <a:gs pos="50000">
                  <a:srgbClr val="FFC9B5"/>
                </a:gs>
                <a:gs pos="100000">
                  <a:srgbClr val="FFE3DB"/>
                </a:gs>
              </a:gsLst>
              <a:lin ang="81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7" name="Google Shape;169;p5"/>
            <p:cNvSpPr txBox="1"/>
            <p:nvPr/>
          </p:nvSpPr>
          <p:spPr>
            <a:xfrm>
              <a:off x="4800263" y="51114"/>
              <a:ext cx="915073" cy="915073"/>
            </a:xfrm>
            <a:prstGeom prst="rect">
              <a:avLst/>
            </a:prstGeom>
            <a:noFill/>
            <a:ln>
              <a:noFill/>
            </a:ln>
          </p:spPr>
          <p:txBody>
            <a:bodyPr spcFirstLastPara="1" wrap="square" lIns="13950" tIns="13950" rIns="13950" bIns="139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r>
                <a:rPr lang="en-IN" sz="1100" b="1" dirty="0">
                  <a:solidFill>
                    <a:schemeClr val="bg1"/>
                  </a:solidFill>
                  <a:latin typeface="Rockwell" panose="02060603020205020403" pitchFamily="18" charset="0"/>
                  <a:ea typeface="Calibri" panose="020F0502020204030204"/>
                  <a:cs typeface="Calibri" panose="020F0502020204030204"/>
                  <a:sym typeface="Calibri" panose="020F0502020204030204"/>
                </a:rPr>
                <a:t>Business Understanding</a:t>
              </a:r>
              <a:endParaRPr sz="1800" b="1" dirty="0">
                <a:solidFill>
                  <a:schemeClr val="bg1"/>
                </a:solidFill>
                <a:latin typeface="Rockwell" panose="02060603020205020403" pitchFamily="18" charset="0"/>
                <a:ea typeface="Rockwell"/>
                <a:cs typeface="Rockwell"/>
                <a:sym typeface="Rockwell"/>
              </a:endParaRPr>
            </a:p>
          </p:txBody>
        </p:sp>
        <p:sp>
          <p:nvSpPr>
            <p:cNvPr id="8" name="Google Shape;170;p5"/>
            <p:cNvSpPr/>
            <p:nvPr/>
          </p:nvSpPr>
          <p:spPr>
            <a:xfrm rot="1542857">
              <a:off x="5801963" y="664393"/>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9" name="Google Shape;171;p5"/>
            <p:cNvSpPr txBox="1"/>
            <p:nvPr/>
          </p:nvSpPr>
          <p:spPr>
            <a:xfrm rot="1542857">
              <a:off x="5805961" y="715325"/>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endParaRPr sz="1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 name="Google Shape;172;p5"/>
            <p:cNvSpPr/>
            <p:nvPr/>
          </p:nvSpPr>
          <p:spPr>
            <a:xfrm>
              <a:off x="6121984" y="661959"/>
              <a:ext cx="1014077" cy="1014077"/>
            </a:xfrm>
            <a:prstGeom prst="roundRect">
              <a:avLst>
                <a:gd name="adj" fmla="val 16667"/>
              </a:avLst>
            </a:prstGeom>
            <a:gradFill>
              <a:gsLst>
                <a:gs pos="0">
                  <a:srgbClr val="FFAA87"/>
                </a:gs>
                <a:gs pos="50000">
                  <a:srgbClr val="FFC9B5"/>
                </a:gs>
                <a:gs pos="100000">
                  <a:srgbClr val="FFE3DB"/>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1" name="Google Shape;173;p5"/>
            <p:cNvSpPr txBox="1"/>
            <p:nvPr/>
          </p:nvSpPr>
          <p:spPr>
            <a:xfrm>
              <a:off x="6171487" y="711462"/>
              <a:ext cx="915071" cy="915071"/>
            </a:xfrm>
            <a:prstGeom prst="rect">
              <a:avLst/>
            </a:prstGeom>
            <a:noFill/>
            <a:ln>
              <a:noFill/>
            </a:ln>
          </p:spPr>
          <p:txBody>
            <a:bodyPr spcFirstLastPara="1" wrap="square" lIns="17775" tIns="17775" rIns="17775" bIns="177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400"/>
                <a:buFont typeface="Calibri" panose="020F0502020204030204"/>
                <a:buNone/>
              </a:pPr>
              <a:r>
                <a:rPr lang="en-IN" sz="1300" b="1" dirty="0">
                  <a:solidFill>
                    <a:schemeClr val="dk1"/>
                  </a:solidFill>
                  <a:latin typeface="Rockwell" panose="02060603020205020403" pitchFamily="18" charset="0"/>
                  <a:ea typeface="Calibri" panose="020F0502020204030204"/>
                  <a:cs typeface="Calibri" panose="020F0502020204030204"/>
                  <a:sym typeface="Calibri" panose="020F0502020204030204"/>
                </a:rPr>
                <a:t>Data Collection</a:t>
              </a:r>
              <a:endParaRPr sz="1300" b="1" dirty="0">
                <a:solidFill>
                  <a:schemeClr val="lt1"/>
                </a:solidFill>
                <a:latin typeface="Rockwell" panose="02060603020205020403" pitchFamily="18" charset="0"/>
                <a:ea typeface="Rockwell"/>
                <a:cs typeface="Rockwell"/>
                <a:sym typeface="Rockwell"/>
              </a:endParaRPr>
            </a:p>
          </p:txBody>
        </p:sp>
        <p:sp>
          <p:nvSpPr>
            <p:cNvPr id="12" name="Google Shape;174;p5"/>
            <p:cNvSpPr/>
            <p:nvPr/>
          </p:nvSpPr>
          <p:spPr>
            <a:xfrm rot="4628571">
              <a:off x="6662076" y="1732337"/>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3" name="Google Shape;175;p5"/>
            <p:cNvSpPr txBox="1"/>
            <p:nvPr/>
          </p:nvSpPr>
          <p:spPr>
            <a:xfrm rot="4628571">
              <a:off x="6693467" y="1761424"/>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endParaRPr sz="1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176;p5"/>
            <p:cNvSpPr/>
            <p:nvPr/>
          </p:nvSpPr>
          <p:spPr>
            <a:xfrm>
              <a:off x="6460649" y="2145744"/>
              <a:ext cx="1014077" cy="1014077"/>
            </a:xfrm>
            <a:prstGeom prst="roundRect">
              <a:avLst>
                <a:gd name="adj" fmla="val 16667"/>
              </a:avLst>
            </a:prstGeom>
            <a:gradFill>
              <a:gsLst>
                <a:gs pos="0">
                  <a:srgbClr val="FFAA87"/>
                </a:gs>
                <a:gs pos="50000">
                  <a:srgbClr val="FFC9B5"/>
                </a:gs>
                <a:gs pos="100000">
                  <a:srgbClr val="FFE3DB"/>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5" name="Google Shape;177;p5"/>
            <p:cNvSpPr txBox="1"/>
            <p:nvPr/>
          </p:nvSpPr>
          <p:spPr>
            <a:xfrm>
              <a:off x="6510152" y="2195247"/>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300"/>
                <a:buFont typeface="Calibri" panose="020F0502020204030204"/>
                <a:buNone/>
              </a:pPr>
              <a:r>
                <a:rPr lang="en-IN" sz="1300" b="1" dirty="0">
                  <a:solidFill>
                    <a:schemeClr val="dk1"/>
                  </a:solidFill>
                  <a:latin typeface="Rockwell" panose="02060603020205020403" pitchFamily="18" charset="0"/>
                  <a:ea typeface="Calibri" panose="020F0502020204030204"/>
                  <a:cs typeface="Calibri" panose="020F0502020204030204"/>
                  <a:sym typeface="Calibri" panose="020F0502020204030204"/>
                </a:rPr>
                <a:t>Data Preparation</a:t>
              </a:r>
              <a:endParaRPr sz="1800" b="1" dirty="0">
                <a:solidFill>
                  <a:schemeClr val="lt1"/>
                </a:solidFill>
                <a:latin typeface="Rockwell" panose="02060603020205020403" pitchFamily="18" charset="0"/>
                <a:ea typeface="Rockwell"/>
                <a:cs typeface="Rockwell"/>
                <a:sym typeface="Rockwell"/>
              </a:endParaRPr>
            </a:p>
          </p:txBody>
        </p:sp>
        <p:sp>
          <p:nvSpPr>
            <p:cNvPr id="16" name="Google Shape;178;p5"/>
            <p:cNvSpPr/>
            <p:nvPr/>
          </p:nvSpPr>
          <p:spPr>
            <a:xfrm rot="7714286">
              <a:off x="6363395" y="3070653"/>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7" name="Google Shape;179;p5"/>
            <p:cNvSpPr txBox="1"/>
            <p:nvPr/>
          </p:nvSpPr>
          <p:spPr>
            <a:xfrm rot="-3085714">
              <a:off x="6428943" y="3107537"/>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endParaRPr sz="1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80;p5"/>
            <p:cNvSpPr/>
            <p:nvPr/>
          </p:nvSpPr>
          <p:spPr>
            <a:xfrm>
              <a:off x="5511732" y="3335647"/>
              <a:ext cx="1014077" cy="1014077"/>
            </a:xfrm>
            <a:prstGeom prst="roundRect">
              <a:avLst>
                <a:gd name="adj" fmla="val 16667"/>
              </a:avLst>
            </a:prstGeom>
            <a:gradFill>
              <a:gsLst>
                <a:gs pos="0">
                  <a:srgbClr val="FFAA87"/>
                </a:gs>
                <a:gs pos="50000">
                  <a:srgbClr val="FFC9B5"/>
                </a:gs>
                <a:gs pos="100000">
                  <a:srgbClr val="FFE3DB"/>
                </a:gs>
              </a:gsLst>
              <a:lin ang="81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9" name="Google Shape;181;p5"/>
            <p:cNvSpPr txBox="1"/>
            <p:nvPr/>
          </p:nvSpPr>
          <p:spPr>
            <a:xfrm>
              <a:off x="5561235" y="3385150"/>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300"/>
                <a:buFont typeface="Calibri" panose="020F0502020204030204"/>
                <a:buNone/>
              </a:pPr>
              <a:r>
                <a:rPr lang="en-IN" sz="1300" b="1" dirty="0">
                  <a:solidFill>
                    <a:schemeClr val="dk1"/>
                  </a:solidFill>
                  <a:latin typeface="Rockwell" panose="02060603020205020403" pitchFamily="18" charset="0"/>
                  <a:ea typeface="Calibri" panose="020F0502020204030204"/>
                  <a:cs typeface="Calibri" panose="020F0502020204030204"/>
                  <a:sym typeface="Calibri" panose="020F0502020204030204"/>
                </a:rPr>
                <a:t>Exploratory Data Analysis</a:t>
              </a:r>
              <a:endParaRPr sz="1800" b="1" dirty="0">
                <a:solidFill>
                  <a:schemeClr val="lt1"/>
                </a:solidFill>
                <a:latin typeface="Rockwell" panose="02060603020205020403" pitchFamily="18" charset="0"/>
                <a:ea typeface="Rockwell"/>
                <a:cs typeface="Rockwell"/>
                <a:sym typeface="Rockwell"/>
              </a:endParaRPr>
            </a:p>
          </p:txBody>
        </p:sp>
        <p:sp>
          <p:nvSpPr>
            <p:cNvPr id="20" name="Google Shape;182;p5"/>
            <p:cNvSpPr/>
            <p:nvPr/>
          </p:nvSpPr>
          <p:spPr>
            <a:xfrm rot="10800000">
              <a:off x="5130833" y="3671561"/>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1" name="Google Shape;183;p5"/>
            <p:cNvSpPr txBox="1"/>
            <p:nvPr/>
          </p:nvSpPr>
          <p:spPr>
            <a:xfrm>
              <a:off x="5211583" y="3740011"/>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endParaRPr sz="1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 name="Google Shape;184;p5"/>
            <p:cNvSpPr/>
            <p:nvPr/>
          </p:nvSpPr>
          <p:spPr>
            <a:xfrm>
              <a:off x="3989789" y="3335647"/>
              <a:ext cx="1014077" cy="1014077"/>
            </a:xfrm>
            <a:prstGeom prst="roundRect">
              <a:avLst>
                <a:gd name="adj" fmla="val 16667"/>
              </a:avLst>
            </a:prstGeom>
            <a:gradFill>
              <a:gsLst>
                <a:gs pos="0">
                  <a:srgbClr val="FFAA87"/>
                </a:gs>
                <a:gs pos="50000">
                  <a:srgbClr val="FFC9B5"/>
                </a:gs>
                <a:gs pos="100000">
                  <a:srgbClr val="FFE3DB"/>
                </a:gs>
              </a:gsLst>
              <a:lin ang="108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3" name="Google Shape;185;p5"/>
            <p:cNvSpPr txBox="1"/>
            <p:nvPr/>
          </p:nvSpPr>
          <p:spPr>
            <a:xfrm>
              <a:off x="4039292" y="3385150"/>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300"/>
                <a:buFont typeface="Calibri" panose="020F0502020204030204"/>
                <a:buNone/>
              </a:pPr>
              <a:r>
                <a:rPr lang="en-IN" sz="1300" b="1" dirty="0">
                  <a:solidFill>
                    <a:schemeClr val="dk1"/>
                  </a:solidFill>
                  <a:latin typeface="Rockwell" panose="02060603020205020403" pitchFamily="18" charset="0"/>
                  <a:ea typeface="Calibri" panose="020F0502020204030204"/>
                  <a:cs typeface="Calibri" panose="020F0502020204030204"/>
                  <a:sym typeface="Calibri" panose="020F0502020204030204"/>
                </a:rPr>
                <a:t>Visualization</a:t>
              </a:r>
              <a:endParaRPr sz="1800" b="1" dirty="0">
                <a:solidFill>
                  <a:schemeClr val="lt1"/>
                </a:solidFill>
                <a:latin typeface="Rockwell" panose="02060603020205020403" pitchFamily="18" charset="0"/>
                <a:ea typeface="Rockwell"/>
                <a:cs typeface="Rockwell"/>
                <a:sym typeface="Rockwell"/>
              </a:endParaRPr>
            </a:p>
          </p:txBody>
        </p:sp>
        <p:sp>
          <p:nvSpPr>
            <p:cNvPr id="24" name="Google Shape;186;p5"/>
            <p:cNvSpPr/>
            <p:nvPr/>
          </p:nvSpPr>
          <p:spPr>
            <a:xfrm rot="-7714286">
              <a:off x="3892535" y="3082565"/>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5" name="Google Shape;187;p5"/>
            <p:cNvSpPr txBox="1"/>
            <p:nvPr/>
          </p:nvSpPr>
          <p:spPr>
            <a:xfrm rot="3085714">
              <a:off x="3958083" y="3182581"/>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endParaRPr sz="1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 name="Google Shape;188;p5"/>
            <p:cNvSpPr/>
            <p:nvPr/>
          </p:nvSpPr>
          <p:spPr>
            <a:xfrm>
              <a:off x="3040873" y="2145744"/>
              <a:ext cx="1014077" cy="1014077"/>
            </a:xfrm>
            <a:prstGeom prst="roundRect">
              <a:avLst>
                <a:gd name="adj" fmla="val 16667"/>
              </a:avLst>
            </a:prstGeom>
            <a:gradFill>
              <a:gsLst>
                <a:gs pos="0">
                  <a:srgbClr val="FFAA87"/>
                </a:gs>
                <a:gs pos="50000">
                  <a:srgbClr val="FFC9B5"/>
                </a:gs>
                <a:gs pos="100000">
                  <a:srgbClr val="FFE3DB"/>
                </a:gs>
              </a:gsLst>
              <a:lin ang="135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7" name="Google Shape;189;p5"/>
            <p:cNvSpPr txBox="1"/>
            <p:nvPr/>
          </p:nvSpPr>
          <p:spPr>
            <a:xfrm>
              <a:off x="3090376" y="2195247"/>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300"/>
                <a:buFont typeface="Calibri" panose="020F0502020204030204"/>
                <a:buNone/>
              </a:pPr>
              <a:r>
                <a:rPr lang="en-IN" sz="1300" b="1" dirty="0">
                  <a:solidFill>
                    <a:schemeClr val="dk1"/>
                  </a:solidFill>
                  <a:latin typeface="Rockwell" panose="02060603020205020403" pitchFamily="18" charset="0"/>
                  <a:ea typeface="Calibri" panose="020F0502020204030204"/>
                  <a:cs typeface="Calibri" panose="020F0502020204030204"/>
                  <a:sym typeface="Calibri" panose="020F0502020204030204"/>
                </a:rPr>
                <a:t>Model Evolution</a:t>
              </a:r>
              <a:endParaRPr sz="1800" b="1" dirty="0">
                <a:solidFill>
                  <a:schemeClr val="lt1"/>
                </a:solidFill>
                <a:latin typeface="Rockwell" panose="02060603020205020403" pitchFamily="18" charset="0"/>
                <a:ea typeface="Rockwell"/>
                <a:cs typeface="Rockwell"/>
                <a:sym typeface="Rockwell"/>
              </a:endParaRPr>
            </a:p>
          </p:txBody>
        </p:sp>
        <p:sp>
          <p:nvSpPr>
            <p:cNvPr id="28" name="Google Shape;190;p5"/>
            <p:cNvSpPr/>
            <p:nvPr/>
          </p:nvSpPr>
          <p:spPr>
            <a:xfrm rot="-4628571">
              <a:off x="3580964" y="1747191"/>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9" name="Google Shape;191;p5"/>
            <p:cNvSpPr txBox="1"/>
            <p:nvPr/>
          </p:nvSpPr>
          <p:spPr>
            <a:xfrm rot="-4628571">
              <a:off x="3612355" y="1855004"/>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endParaRPr sz="1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192;p5"/>
            <p:cNvSpPr/>
            <p:nvPr/>
          </p:nvSpPr>
          <p:spPr>
            <a:xfrm>
              <a:off x="3379537" y="661959"/>
              <a:ext cx="1014077" cy="1014077"/>
            </a:xfrm>
            <a:prstGeom prst="roundRect">
              <a:avLst>
                <a:gd name="adj" fmla="val 16667"/>
              </a:avLst>
            </a:prstGeom>
            <a:gradFill>
              <a:gsLst>
                <a:gs pos="0">
                  <a:srgbClr val="FFAA87"/>
                </a:gs>
                <a:gs pos="50000">
                  <a:srgbClr val="FFC9B5"/>
                </a:gs>
                <a:gs pos="100000">
                  <a:srgbClr val="FFE3DB"/>
                </a:gs>
              </a:gsLst>
              <a:lin ang="162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31" name="Google Shape;193;p5"/>
            <p:cNvSpPr txBox="1"/>
            <p:nvPr/>
          </p:nvSpPr>
          <p:spPr>
            <a:xfrm>
              <a:off x="3429040" y="711462"/>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300"/>
                <a:buFont typeface="Calibri" panose="020F0502020204030204"/>
                <a:buNone/>
              </a:pPr>
              <a:r>
                <a:rPr lang="en-IN" sz="1300" b="1" dirty="0">
                  <a:solidFill>
                    <a:schemeClr val="bg1"/>
                  </a:solidFill>
                  <a:latin typeface="Rockwell" panose="02060603020205020403" pitchFamily="18" charset="0"/>
                  <a:ea typeface="Calibri" panose="020F0502020204030204"/>
                  <a:cs typeface="Calibri" panose="020F0502020204030204"/>
                  <a:sym typeface="Calibri" panose="020F0502020204030204"/>
                </a:rPr>
                <a:t>Model Deployment</a:t>
              </a:r>
              <a:endParaRPr sz="1800" b="1" dirty="0">
                <a:solidFill>
                  <a:schemeClr val="bg1"/>
                </a:solidFill>
                <a:latin typeface="Rockwell" panose="02060603020205020403" pitchFamily="18" charset="0"/>
                <a:ea typeface="Rockwell"/>
                <a:cs typeface="Rockwell"/>
                <a:sym typeface="Rockwell"/>
              </a:endParaRPr>
            </a:p>
          </p:txBody>
        </p:sp>
        <p:sp>
          <p:nvSpPr>
            <p:cNvPr id="32" name="Google Shape;194;p5"/>
            <p:cNvSpPr/>
            <p:nvPr/>
          </p:nvSpPr>
          <p:spPr>
            <a:xfrm rot="-1542857">
              <a:off x="4430740" y="671004"/>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33" name="Google Shape;195;p5"/>
            <p:cNvSpPr txBox="1"/>
            <p:nvPr/>
          </p:nvSpPr>
          <p:spPr>
            <a:xfrm rot="-1542857">
              <a:off x="4434738" y="756972"/>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90000"/>
                </a:lnSpc>
                <a:spcBef>
                  <a:spcPts val="0"/>
                </a:spcBef>
                <a:spcAft>
                  <a:spcPts val="0"/>
                </a:spcAft>
                <a:buClr>
                  <a:schemeClr val="dk1"/>
                </a:buClr>
                <a:buSzPts val="1100"/>
                <a:buFont typeface="Calibri" panose="020F0502020204030204"/>
                <a:buNone/>
              </a:pPr>
              <a:endParaRPr sz="1100">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286870"/>
            <a:ext cx="12191999" cy="769441"/>
          </a:xfrm>
          <a:prstGeom prst="rect">
            <a:avLst/>
          </a:prstGeom>
          <a:noFill/>
        </p:spPr>
        <p:txBody>
          <a:bodyPr wrap="square" rtlCol="0">
            <a:spAutoFit/>
          </a:bodyPr>
          <a:lstStyle/>
          <a:p>
            <a:pPr algn="ctr"/>
            <a:r>
              <a:rPr lang="en-IN" sz="4400" b="1" dirty="0">
                <a:solidFill>
                  <a:srgbClr val="FFFF00"/>
                </a:solidFill>
                <a:effectLst>
                  <a:outerShdw blurRad="38100" dist="38100" dir="2700000" algn="tl">
                    <a:srgbClr val="000000">
                      <a:alpha val="43137"/>
                    </a:srgbClr>
                  </a:outerShdw>
                </a:effectLst>
              </a:rPr>
              <a:t>DATASET and VISUALIZATION</a:t>
            </a:r>
            <a:endParaRPr lang="en-IN" sz="4400" b="1" dirty="0">
              <a:solidFill>
                <a:srgbClr val="FFFF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2040" y="1217798"/>
            <a:ext cx="3895725"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235" y="1217798"/>
            <a:ext cx="3895725" cy="3705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6165" y="5765271"/>
            <a:ext cx="11725835" cy="923330"/>
          </a:xfrm>
          <a:prstGeom prst="rect">
            <a:avLst/>
          </a:prstGeom>
          <a:noFill/>
        </p:spPr>
        <p:txBody>
          <a:bodyPr wrap="square" rtlCol="0">
            <a:spAutoFit/>
          </a:bodyPr>
          <a:lstStyle/>
          <a:p>
            <a:r>
              <a:rPr lang="en-US" i="0" dirty="0">
                <a:effectLst/>
                <a:latin typeface="Rockwell" panose="02060603020205020403" pitchFamily="18" charset="0"/>
              </a:rPr>
              <a:t>There are 143 instances labeled as 'non-bankruptcy' and 107 instances labeled as 'bankruptcy’.</a:t>
            </a:r>
            <a:endParaRPr lang="en-US" i="0" dirty="0">
              <a:effectLst/>
              <a:latin typeface="Rockwell" panose="02060603020205020403" pitchFamily="18" charset="0"/>
            </a:endParaRPr>
          </a:p>
          <a:p>
            <a:r>
              <a:rPr lang="en-US" i="0" dirty="0">
                <a:effectLst/>
                <a:latin typeface="Rockwell" panose="02060603020205020403" pitchFamily="18" charset="0"/>
              </a:rPr>
              <a:t>The dataset seems to be somewhat balanced, but there is a slight class imbalance with more non-bankruptcy instances.</a:t>
            </a:r>
            <a:endParaRPr lang="en-US" i="0" dirty="0">
              <a:effectLst/>
              <a:latin typeface="Rockwell" panose="02060603020205020403" pitchFamily="18" charset="0"/>
            </a:endParaRPr>
          </a:p>
        </p:txBody>
      </p:sp>
      <p:sp>
        <p:nvSpPr>
          <p:cNvPr id="6" name="TextBox 5"/>
          <p:cNvSpPr txBox="1"/>
          <p:nvPr/>
        </p:nvSpPr>
        <p:spPr>
          <a:xfrm>
            <a:off x="466165" y="5395939"/>
            <a:ext cx="1820819" cy="369332"/>
          </a:xfrm>
          <a:prstGeom prst="rect">
            <a:avLst/>
          </a:prstGeom>
          <a:noFill/>
        </p:spPr>
        <p:txBody>
          <a:bodyPr wrap="none" rtlCol="0">
            <a:spAutoFit/>
          </a:bodyPr>
          <a:lstStyle/>
          <a:p>
            <a:r>
              <a:rPr lang="en-IN" b="1" dirty="0">
                <a:solidFill>
                  <a:srgbClr val="E1812C"/>
                </a:solidFill>
                <a:effectLst>
                  <a:outerShdw blurRad="38100" dist="38100" dir="2700000" algn="tl">
                    <a:srgbClr val="000000">
                      <a:alpha val="43137"/>
                    </a:srgbClr>
                  </a:outerShdw>
                </a:effectLst>
                <a:latin typeface="Rockwell" panose="02060603020205020403" pitchFamily="18" charset="0"/>
              </a:rPr>
              <a:t>Observation :-</a:t>
            </a:r>
            <a:endParaRPr lang="en-IN" b="1" dirty="0">
              <a:solidFill>
                <a:srgbClr val="E1812C"/>
              </a:solidFill>
              <a:effectLst>
                <a:outerShdw blurRad="38100" dist="38100" dir="2700000" algn="tl">
                  <a:srgbClr val="000000">
                    <a:alpha val="43137"/>
                  </a:srgbClr>
                </a:outerShdw>
              </a:effectLst>
              <a:latin typeface="Rockwell" panose="020606030202050204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7" y="1606923"/>
            <a:ext cx="9648825"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20588" y="5158836"/>
            <a:ext cx="1820819" cy="369332"/>
          </a:xfrm>
          <a:prstGeom prst="rect">
            <a:avLst/>
          </a:prstGeom>
          <a:noFill/>
        </p:spPr>
        <p:txBody>
          <a:bodyPr wrap="none" rtlCol="0">
            <a:spAutoFit/>
          </a:bodyPr>
          <a:lstStyle/>
          <a:p>
            <a:r>
              <a:rPr lang="en-IN" b="1" dirty="0">
                <a:solidFill>
                  <a:srgbClr val="E1812C"/>
                </a:solidFill>
                <a:effectLst>
                  <a:outerShdw blurRad="38100" dist="38100" dir="2700000" algn="tl">
                    <a:srgbClr val="000000">
                      <a:alpha val="43137"/>
                    </a:srgbClr>
                  </a:outerShdw>
                </a:effectLst>
                <a:latin typeface="Rockwell" panose="02060603020205020403" pitchFamily="18" charset="0"/>
              </a:rPr>
              <a:t>Observation :-</a:t>
            </a:r>
            <a:endParaRPr lang="en-IN" b="1" dirty="0">
              <a:solidFill>
                <a:srgbClr val="E1812C"/>
              </a:solidFill>
              <a:effectLst>
                <a:outerShdw blurRad="38100" dist="38100" dir="2700000" algn="tl">
                  <a:srgbClr val="000000">
                    <a:alpha val="43137"/>
                  </a:srgbClr>
                </a:outerShdw>
              </a:effectLst>
              <a:latin typeface="Rockwell" panose="02060603020205020403" pitchFamily="18" charset="0"/>
            </a:endParaRPr>
          </a:p>
        </p:txBody>
      </p:sp>
      <p:sp>
        <p:nvSpPr>
          <p:cNvPr id="5" name="TextBox 4"/>
          <p:cNvSpPr txBox="1"/>
          <p:nvPr/>
        </p:nvSpPr>
        <p:spPr>
          <a:xfrm>
            <a:off x="1120588" y="5528168"/>
            <a:ext cx="11071412" cy="923330"/>
          </a:xfrm>
          <a:prstGeom prst="rect">
            <a:avLst/>
          </a:prstGeom>
          <a:noFill/>
        </p:spPr>
        <p:txBody>
          <a:bodyPr wrap="square" rtlCol="0">
            <a:spAutoFit/>
          </a:bodyPr>
          <a:lstStyle/>
          <a:p>
            <a:r>
              <a:rPr lang="en-IN" dirty="0">
                <a:latin typeface="Rockwell" panose="02060603020205020403" pitchFamily="18" charset="0"/>
              </a:rPr>
              <a:t>Correlation plot of class variable with other continuous features. We can see Financial Flexibility, Credibility and Competitiveness has negative correlated to the class other are having positive correlation with the class variable.</a:t>
            </a:r>
            <a:endParaRPr lang="en-IN" dirty="0">
              <a:latin typeface="Rockwell" panose="020606030202050204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7906"/>
            <a:ext cx="12192000" cy="769441"/>
          </a:xfrm>
          <a:prstGeom prst="rect">
            <a:avLst/>
          </a:prstGeom>
          <a:noFill/>
        </p:spPr>
        <p:txBody>
          <a:bodyPr wrap="square" rtlCol="0">
            <a:spAutoFit/>
          </a:bodyPr>
          <a:lstStyle/>
          <a:p>
            <a:pPr algn="ctr"/>
            <a:r>
              <a:rPr lang="en-IN" sz="4400" b="1" dirty="0">
                <a:solidFill>
                  <a:srgbClr val="FFFF00"/>
                </a:solidFill>
                <a:effectLst>
                  <a:outerShdw blurRad="38100" dist="38100" dir="2700000" algn="tl">
                    <a:srgbClr val="000000">
                      <a:alpha val="43137"/>
                    </a:srgbClr>
                  </a:outerShdw>
                </a:effectLst>
              </a:rPr>
              <a:t>MODEL BUILDING</a:t>
            </a:r>
            <a:endParaRPr lang="en-IN" sz="4400" b="1" dirty="0">
              <a:solidFill>
                <a:srgbClr val="FFFF00"/>
              </a:solidFill>
              <a:effectLst>
                <a:outerShdw blurRad="38100" dist="38100" dir="2700000" algn="tl">
                  <a:srgbClr val="000000">
                    <a:alpha val="43137"/>
                  </a:srgbClr>
                </a:outerShdw>
              </a:effectLst>
            </a:endParaRPr>
          </a:p>
        </p:txBody>
      </p:sp>
      <p:sp>
        <p:nvSpPr>
          <p:cNvPr id="5" name="TextBox 4"/>
          <p:cNvSpPr txBox="1"/>
          <p:nvPr/>
        </p:nvSpPr>
        <p:spPr>
          <a:xfrm>
            <a:off x="394446" y="1192306"/>
            <a:ext cx="11797553" cy="645160"/>
          </a:xfrm>
          <a:prstGeom prst="rect">
            <a:avLst/>
          </a:prstGeom>
          <a:noFill/>
        </p:spPr>
        <p:txBody>
          <a:bodyPr wrap="square" rtlCol="0">
            <a:spAutoFit/>
          </a:bodyPr>
          <a:lstStyle/>
          <a:p>
            <a:r>
              <a:rPr lang="en-US" altLang="en-IN" dirty="0">
                <a:latin typeface="Rockwell" panose="02060603020205020403" pitchFamily="18" charset="0"/>
              </a:rPr>
              <a:t>I</a:t>
            </a:r>
            <a:r>
              <a:rPr lang="en-IN" dirty="0">
                <a:latin typeface="Rockwell" panose="02060603020205020403" pitchFamily="18" charset="0"/>
              </a:rPr>
              <a:t> have split the whole data into training and test set in the ratio of 80% to training set and 20% to test set.</a:t>
            </a:r>
            <a:endParaRPr lang="en-IN" dirty="0">
              <a:latin typeface="Rockwell" panose="02060603020205020403" pitchFamily="18" charset="0"/>
            </a:endParaRPr>
          </a:p>
        </p:txBody>
      </p:sp>
      <p:graphicFrame>
        <p:nvGraphicFramePr>
          <p:cNvPr id="8" name="Table 7"/>
          <p:cNvGraphicFramePr>
            <a:graphicFrameLocks noGrp="1"/>
          </p:cNvGraphicFramePr>
          <p:nvPr/>
        </p:nvGraphicFramePr>
        <p:xfrm>
          <a:off x="1506070" y="2261596"/>
          <a:ext cx="9179860" cy="2590800"/>
        </p:xfrm>
        <a:graphic>
          <a:graphicData uri="http://schemas.openxmlformats.org/drawingml/2006/table">
            <a:tbl>
              <a:tblPr firstRow="1" bandRow="1">
                <a:tableStyleId>{5C22544A-7EE6-4342-B048-85BDC9FD1C3A}</a:tableStyleId>
              </a:tblPr>
              <a:tblGrid>
                <a:gridCol w="2281464"/>
                <a:gridCol w="1488353"/>
                <a:gridCol w="1447852"/>
                <a:gridCol w="1235232"/>
                <a:gridCol w="1316229"/>
                <a:gridCol w="1410730"/>
              </a:tblGrid>
              <a:tr h="257188">
                <a:tc>
                  <a:txBody>
                    <a:bodyPr/>
                    <a:lstStyle/>
                    <a:p>
                      <a:r>
                        <a:rPr lang="en-IN" dirty="0"/>
                        <a:t>Name</a:t>
                      </a:r>
                      <a:endParaRPr lang="en-IN" dirty="0"/>
                    </a:p>
                  </a:txBody>
                  <a:tcPr/>
                </a:tc>
                <a:tc>
                  <a:txBody>
                    <a:bodyPr/>
                    <a:lstStyle/>
                    <a:p>
                      <a:r>
                        <a:rPr lang="en-IN" dirty="0"/>
                        <a:t>Accuracy</a:t>
                      </a:r>
                      <a:endParaRPr lang="en-IN" dirty="0"/>
                    </a:p>
                  </a:txBody>
                  <a:tcPr/>
                </a:tc>
                <a:tc>
                  <a:txBody>
                    <a:bodyPr/>
                    <a:lstStyle/>
                    <a:p>
                      <a:r>
                        <a:rPr lang="en-IN" dirty="0"/>
                        <a:t>Precision</a:t>
                      </a:r>
                      <a:endParaRPr lang="en-IN" dirty="0"/>
                    </a:p>
                  </a:txBody>
                  <a:tcPr/>
                </a:tc>
                <a:tc>
                  <a:txBody>
                    <a:bodyPr/>
                    <a:lstStyle/>
                    <a:p>
                      <a:r>
                        <a:rPr lang="en-IN" dirty="0"/>
                        <a:t>Recall</a:t>
                      </a:r>
                      <a:endParaRPr lang="en-IN" dirty="0"/>
                    </a:p>
                  </a:txBody>
                  <a:tcPr/>
                </a:tc>
                <a:tc>
                  <a:txBody>
                    <a:bodyPr/>
                    <a:lstStyle/>
                    <a:p>
                      <a:r>
                        <a:rPr lang="en-IN" dirty="0"/>
                        <a:t>F1-Score</a:t>
                      </a:r>
                      <a:endParaRPr lang="en-IN" dirty="0"/>
                    </a:p>
                  </a:txBody>
                  <a:tcPr/>
                </a:tc>
                <a:tc>
                  <a:txBody>
                    <a:bodyPr/>
                    <a:lstStyle/>
                    <a:p>
                      <a:r>
                        <a:rPr lang="en-IN" dirty="0"/>
                        <a:t>AUC</a:t>
                      </a:r>
                      <a:endParaRPr lang="en-IN" dirty="0"/>
                    </a:p>
                  </a:txBody>
                  <a:tcPr/>
                </a:tc>
              </a:tr>
              <a:tr h="370840">
                <a:tc>
                  <a:txBody>
                    <a:bodyPr/>
                    <a:lstStyle/>
                    <a:p>
                      <a:r>
                        <a:rPr lang="en-IN" dirty="0"/>
                        <a:t>Logistic Regression</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r>
              <a:tr h="370840">
                <a:tc>
                  <a:txBody>
                    <a:bodyPr/>
                    <a:lstStyle/>
                    <a:p>
                      <a:r>
                        <a:rPr lang="en-IN" dirty="0"/>
                        <a:t>KNN</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r>
              <a:tr h="370840">
                <a:tc>
                  <a:txBody>
                    <a:bodyPr/>
                    <a:lstStyle/>
                    <a:p>
                      <a:r>
                        <a:rPr lang="en-IN" dirty="0"/>
                        <a:t>SVM</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r>
              <a:tr h="370840">
                <a:tc>
                  <a:txBody>
                    <a:bodyPr/>
                    <a:lstStyle/>
                    <a:p>
                      <a:r>
                        <a:rPr lang="en-IN" dirty="0"/>
                        <a:t>Decision Tree</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r>
              <a:tr h="370840">
                <a:tc>
                  <a:txBody>
                    <a:bodyPr/>
                    <a:lstStyle/>
                    <a:p>
                      <a:r>
                        <a:rPr lang="en-IN" dirty="0"/>
                        <a:t>Random Forest</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c>
                  <a:txBody>
                    <a:bodyPr/>
                    <a:lstStyle/>
                    <a:p>
                      <a:r>
                        <a:rPr lang="en-IN" dirty="0"/>
                        <a:t>100</a:t>
                      </a:r>
                      <a:endParaRPr lang="en-IN" dirty="0"/>
                    </a:p>
                  </a:txBody>
                  <a:tcPr/>
                </a:tc>
              </a:tr>
              <a:tr h="370840">
                <a:tc>
                  <a:txBody>
                    <a:bodyPr/>
                    <a:lstStyle/>
                    <a:p>
                      <a:r>
                        <a:rPr lang="en-IN" dirty="0"/>
                        <a:t>Naïve Bayes</a:t>
                      </a:r>
                      <a:endParaRPr lang="en-IN" dirty="0"/>
                    </a:p>
                  </a:txBody>
                  <a:tcPr/>
                </a:tc>
                <a:tc>
                  <a:txBody>
                    <a:bodyPr/>
                    <a:lstStyle/>
                    <a:p>
                      <a:r>
                        <a:rPr lang="en-IN" dirty="0"/>
                        <a:t>98</a:t>
                      </a:r>
                      <a:endParaRPr lang="en-IN" dirty="0"/>
                    </a:p>
                  </a:txBody>
                  <a:tcPr/>
                </a:tc>
                <a:tc>
                  <a:txBody>
                    <a:bodyPr/>
                    <a:lstStyle/>
                    <a:p>
                      <a:r>
                        <a:rPr lang="en-IN" dirty="0"/>
                        <a:t>100</a:t>
                      </a:r>
                      <a:endParaRPr lang="en-IN" dirty="0"/>
                    </a:p>
                  </a:txBody>
                  <a:tcPr/>
                </a:tc>
                <a:tc>
                  <a:txBody>
                    <a:bodyPr/>
                    <a:lstStyle/>
                    <a:p>
                      <a:r>
                        <a:rPr lang="en-IN" dirty="0"/>
                        <a:t>94.74</a:t>
                      </a:r>
                      <a:endParaRPr lang="en-IN" dirty="0"/>
                    </a:p>
                  </a:txBody>
                  <a:tcPr/>
                </a:tc>
                <a:tc>
                  <a:txBody>
                    <a:bodyPr/>
                    <a:lstStyle/>
                    <a:p>
                      <a:r>
                        <a:rPr lang="en-IN" dirty="0"/>
                        <a:t>97.30</a:t>
                      </a:r>
                      <a:endParaRPr lang="en-IN" dirty="0"/>
                    </a:p>
                  </a:txBody>
                  <a:tcPr/>
                </a:tc>
                <a:tc>
                  <a:txBody>
                    <a:bodyPr/>
                    <a:lstStyle/>
                    <a:p>
                      <a:r>
                        <a:rPr lang="en-IN" dirty="0"/>
                        <a:t>97.37</a:t>
                      </a:r>
                      <a:endParaRPr lang="en-IN" dirty="0"/>
                    </a:p>
                  </a:txBody>
                  <a:tcPr/>
                </a:tc>
              </a:tr>
            </a:tbl>
          </a:graphicData>
        </a:graphic>
      </p:graphicFrame>
      <p:sp>
        <p:nvSpPr>
          <p:cNvPr id="9" name="TextBox 8"/>
          <p:cNvSpPr txBox="1"/>
          <p:nvPr/>
        </p:nvSpPr>
        <p:spPr>
          <a:xfrm>
            <a:off x="1425387" y="4852396"/>
            <a:ext cx="1680268" cy="400110"/>
          </a:xfrm>
          <a:prstGeom prst="rect">
            <a:avLst/>
          </a:prstGeom>
          <a:noFill/>
        </p:spPr>
        <p:txBody>
          <a:bodyPr wrap="none" rtlCol="0">
            <a:spAutoFit/>
          </a:bodyPr>
          <a:lstStyle/>
          <a:p>
            <a:r>
              <a:rPr lang="en-IN" sz="1000" b="1" dirty="0">
                <a:solidFill>
                  <a:srgbClr val="E1812C"/>
                </a:solidFill>
                <a:effectLst>
                  <a:outerShdw blurRad="38100" dist="38100" dir="2700000" algn="tl">
                    <a:srgbClr val="000000">
                      <a:alpha val="43137"/>
                    </a:srgbClr>
                  </a:outerShdw>
                </a:effectLst>
                <a:latin typeface="Rockwell" panose="02060603020205020403" pitchFamily="18" charset="0"/>
              </a:rPr>
              <a:t>Note:</a:t>
            </a:r>
            <a:endParaRPr lang="en-IN" sz="1000" b="1" dirty="0">
              <a:solidFill>
                <a:srgbClr val="E1812C"/>
              </a:solidFill>
              <a:effectLst>
                <a:outerShdw blurRad="38100" dist="38100" dir="2700000" algn="tl">
                  <a:srgbClr val="000000">
                    <a:alpha val="43137"/>
                  </a:srgbClr>
                </a:outerShdw>
              </a:effectLst>
              <a:latin typeface="Rockwell" panose="02060603020205020403" pitchFamily="18" charset="0"/>
            </a:endParaRPr>
          </a:p>
          <a:p>
            <a:r>
              <a:rPr lang="en-IN" sz="1000" dirty="0">
                <a:latin typeface="Rockwell" panose="02060603020205020403" pitchFamily="18" charset="0"/>
              </a:rPr>
              <a:t>All values are in percent</a:t>
            </a:r>
            <a:endParaRPr lang="en-IN" sz="1000" dirty="0">
              <a:latin typeface="Rockwell" panose="020606030202050204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9954" y="358034"/>
            <a:ext cx="6881456" cy="6401355"/>
          </a:xfrm>
          <a:prstGeom prst="rect">
            <a:avLst/>
          </a:prstGeom>
        </p:spPr>
      </p:pic>
      <p:sp>
        <p:nvSpPr>
          <p:cNvPr id="6" name="TextBox 5"/>
          <p:cNvSpPr txBox="1"/>
          <p:nvPr/>
        </p:nvSpPr>
        <p:spPr>
          <a:xfrm>
            <a:off x="1" y="358034"/>
            <a:ext cx="4259954" cy="369332"/>
          </a:xfrm>
          <a:prstGeom prst="rect">
            <a:avLst/>
          </a:prstGeom>
          <a:noFill/>
        </p:spPr>
        <p:txBody>
          <a:bodyPr wrap="square" rtlCol="0">
            <a:spAutoFit/>
          </a:bodyPr>
          <a:lstStyle/>
          <a:p>
            <a:pPr algn="ctr"/>
            <a:r>
              <a:rPr lang="en-IN" b="1" dirty="0">
                <a:solidFill>
                  <a:srgbClr val="E1812C"/>
                </a:solidFill>
                <a:effectLst>
                  <a:outerShdw blurRad="38100" dist="38100" dir="2700000" algn="tl">
                    <a:srgbClr val="000000">
                      <a:alpha val="43137"/>
                    </a:srgbClr>
                  </a:outerShdw>
                </a:effectLst>
                <a:latin typeface="Rockwell" panose="02060603020205020403" pitchFamily="18" charset="0"/>
              </a:rPr>
              <a:t>Sample Page:</a:t>
            </a:r>
            <a:endParaRPr lang="en-IN" b="1" dirty="0">
              <a:solidFill>
                <a:srgbClr val="E1812C"/>
              </a:solidFill>
              <a:effectLst>
                <a:outerShdw blurRad="38100" dist="38100" dir="2700000" algn="tl">
                  <a:srgbClr val="000000">
                    <a:alpha val="43137"/>
                  </a:srgbClr>
                </a:outerShdw>
              </a:effectLst>
              <a:latin typeface="Rockwell" panose="020606030202050204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2437</Words>
  <Application>WPS Presentation</Application>
  <PresentationFormat>Widescreen</PresentationFormat>
  <Paragraphs>155</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Wingdings 3</vt:lpstr>
      <vt:lpstr>Symbol</vt:lpstr>
      <vt:lpstr>Arial</vt:lpstr>
      <vt:lpstr>Rockwell</vt:lpstr>
      <vt:lpstr>Rockwell</vt:lpstr>
      <vt:lpstr>Bookman Old Style</vt:lpstr>
      <vt:lpstr>Segoe Print</vt:lpstr>
      <vt:lpstr>Calibri</vt:lpstr>
      <vt:lpstr>Calibri</vt:lpstr>
      <vt:lpstr>Century Gothic</vt:lpstr>
      <vt:lpstr>Microsoft YaHei</vt:lpstr>
      <vt:lpstr>Arial Unicode MS</vt:lpstr>
      <vt:lpstr>Ion</vt:lpstr>
      <vt:lpstr>P-357- BANKRUPTCY PREVENTION</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Yash</dc:creator>
  <cp:lastModifiedBy>Neha Bhatia</cp:lastModifiedBy>
  <cp:revision>33</cp:revision>
  <dcterms:created xsi:type="dcterms:W3CDTF">2024-02-22T06:51:00Z</dcterms:created>
  <dcterms:modified xsi:type="dcterms:W3CDTF">2024-03-14T22:35:31Z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2DD2398129FE4F798345127618062C1C</vt:lpwstr>
  </property>
  <property fmtid="{D5CDD505-2E9C-101B-9397-08002B2CF9AE}" pid="3" name="KSOProductBuildVer">
    <vt:lpwstr>1033-11.2.0.11225</vt:lpwstr>
  </property>
</Properties>
</file>