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316" r:id="rId7"/>
    <p:sldId id="319" r:id="rId8"/>
    <p:sldId id="318" r:id="rId9"/>
    <p:sldId id="317" r:id="rId10"/>
    <p:sldId id="320" r:id="rId11"/>
    <p:sldId id="32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68F"/>
    <a:srgbClr val="649F9D"/>
    <a:srgbClr val="FEED2E"/>
    <a:srgbClr val="F9B121"/>
    <a:srgbClr val="2E4858"/>
    <a:srgbClr val="F26582"/>
    <a:srgbClr val="01847F"/>
    <a:srgbClr val="609A40"/>
    <a:srgbClr val="B32E30"/>
    <a:srgbClr val="6FB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94EE1-557A-4157-BFC8-594DE9A51E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7DA5C-2251-4400-8BAB-76F0BDFC28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B996-8071-42CB-9A1C-6F920CE40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F80A-358A-464E-9907-E90EE6EC69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FE97-2C56-4014-943A-031C7EB19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unflower-3292932_960_720"/>
          <p:cNvPicPr>
            <a:picLocks noChangeAspect="1"/>
          </p:cNvPicPr>
          <p:nvPr/>
        </p:nvPicPr>
        <p:blipFill>
          <a:blip r:embed="rId1"/>
          <a:srcRect l="6464" t="8497" b="7319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2430" y="4034790"/>
            <a:ext cx="5945505" cy="1140460"/>
          </a:xfrm>
          <a:prstGeom prst="rect">
            <a:avLst/>
          </a:prstGeom>
          <a:solidFill>
            <a:srgbClr val="2E4858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副标题 2"/>
          <p:cNvSpPr txBox="1"/>
          <p:nvPr/>
        </p:nvSpPr>
        <p:spPr>
          <a:xfrm>
            <a:off x="4852670" y="124460"/>
            <a:ext cx="6677025" cy="1222375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400"/>
              </a:lnSpc>
              <a:spcBef>
                <a:spcPts val="0"/>
              </a:spcBef>
            </a:pPr>
            <a:r>
              <a:rPr lang="en-IN" sz="6500" dirty="0">
                <a:solidFill>
                  <a:schemeClr val="bg1"/>
                </a:solidFill>
                <a:latin typeface="+mj-lt"/>
                <a:sym typeface="+mn-ea"/>
              </a:rPr>
              <a:t>HR Analytics</a:t>
            </a:r>
            <a:endParaRPr lang="en-IN" sz="6500" dirty="0">
              <a:solidFill>
                <a:schemeClr val="bg1"/>
              </a:solidFill>
              <a:latin typeface="+mj-lt"/>
              <a:sym typeface="+mn-ea"/>
            </a:endParaRPr>
          </a:p>
          <a:p>
            <a:pPr>
              <a:lnSpc>
                <a:spcPts val="8400"/>
              </a:lnSpc>
              <a:spcBef>
                <a:spcPts val="0"/>
              </a:spcBef>
            </a:pPr>
            <a:endParaRPr lang="zh-CN" altLang="en-US" sz="6500" b="1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</a:endParaRPr>
          </a:p>
          <a:p>
            <a:endParaRPr lang="zh-CN" altLang="en-US" sz="6500" b="1" dirty="0" smtClean="0">
              <a:solidFill>
                <a:schemeClr val="bg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7128510" y="4034790"/>
            <a:ext cx="3538855" cy="114363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26582"/>
                </a:solidFill>
              </a14:hiddenFill>
            </a:ext>
          </a:ex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ts val="3500"/>
              </a:lnSpc>
              <a:spcBef>
                <a:spcPts val="0"/>
              </a:spcBef>
            </a:pPr>
            <a:endParaRPr sz="2500" dirty="0">
              <a:solidFill>
                <a:schemeClr val="bg1"/>
              </a:solidFill>
              <a:effectLst/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fontAlgn="auto">
              <a:lnSpc>
                <a:spcPts val="35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chemeClr val="bg1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SQL Queries</a:t>
            </a:r>
            <a:endParaRPr lang="en-US" altLang="zh-CN" sz="2500" dirty="0" smtClean="0">
              <a:solidFill>
                <a:schemeClr val="bg1"/>
              </a:solidFill>
              <a:effectLst/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852670" y="1525905"/>
            <a:ext cx="660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Employee Retention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unflower-3292932_960_720"/>
          <p:cNvPicPr>
            <a:picLocks noChangeAspect="1"/>
          </p:cNvPicPr>
          <p:nvPr/>
        </p:nvPicPr>
        <p:blipFill>
          <a:blip r:embed="rId1"/>
          <a:srcRect l="6464" t="8497" b="7319"/>
          <a:stretch>
            <a:fillRect/>
          </a:stretch>
        </p:blipFill>
        <p:spPr>
          <a:xfrm>
            <a:off x="-24000" y="-165"/>
            <a:ext cx="12240000" cy="6885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87950" y="1083945"/>
            <a:ext cx="6167120" cy="4366895"/>
          </a:xfrm>
          <a:prstGeom prst="rect">
            <a:avLst/>
          </a:prstGeom>
          <a:solidFill>
            <a:srgbClr val="2E4858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633845" y="791210"/>
            <a:ext cx="3456000" cy="612000"/>
          </a:xfrm>
          <a:prstGeom prst="roundRect">
            <a:avLst/>
          </a:prstGeom>
          <a:solidFill>
            <a:srgbClr val="FEED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5283835" y="1403350"/>
            <a:ext cx="6059805" cy="372427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3300" dirty="0">
              <a:latin typeface="+mj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300" dirty="0">
                <a:solidFill>
                  <a:schemeClr val="bg1"/>
                </a:solidFill>
                <a:latin typeface="+mj-lt"/>
                <a:sym typeface="+mn-ea"/>
              </a:rPr>
              <a:t>Dataset Name: HR_1 &amp; HR_2</a:t>
            </a:r>
            <a:endParaRPr lang="en-IN" sz="3300" dirty="0">
              <a:solidFill>
                <a:schemeClr val="bg1"/>
              </a:solidFill>
              <a:latin typeface="+mj-lt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33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300" dirty="0">
                <a:solidFill>
                  <a:schemeClr val="bg1"/>
                </a:solidFill>
                <a:latin typeface="+mj-lt"/>
                <a:sym typeface="+mn-ea"/>
              </a:rPr>
              <a:t>Dataset Type: Excel Data</a:t>
            </a:r>
            <a:endParaRPr lang="en-IN" sz="33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3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300" dirty="0">
                <a:solidFill>
                  <a:schemeClr val="bg1"/>
                </a:solidFill>
                <a:latin typeface="+mj-lt"/>
                <a:sym typeface="+mn-ea"/>
              </a:rPr>
              <a:t>Dataset Size: 50k records each</a:t>
            </a:r>
            <a:endParaRPr lang="en-IN" sz="3300" dirty="0">
              <a:solidFill>
                <a:schemeClr val="bg1"/>
              </a:solidFill>
              <a:latin typeface="+mj-lt"/>
            </a:endParaRPr>
          </a:p>
          <a:p>
            <a:pPr marL="0" indent="0" algn="l" fontAlgn="auto">
              <a:lnSpc>
                <a:spcPts val="5000"/>
              </a:lnSpc>
              <a:spcBef>
                <a:spcPts val="0"/>
              </a:spcBef>
              <a:buNone/>
            </a:pPr>
            <a:endParaRPr lang="en-IN" altLang="en-US" sz="3300" b="1" dirty="0">
              <a:solidFill>
                <a:schemeClr val="bg1"/>
              </a:solidFill>
              <a:latin typeface="+mj-lt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7062470" y="563880"/>
            <a:ext cx="2640965" cy="992505"/>
          </a:xfrm>
          <a:ln>
            <a:noFill/>
            <a:prstDash val="dash"/>
          </a:ln>
        </p:spPr>
        <p:txBody>
          <a:bodyPr>
            <a:noAutofit/>
          </a:bodyPr>
          <a:lstStyle/>
          <a:p>
            <a:pPr algn="ctr" fontAlgn="auto">
              <a:lnSpc>
                <a:spcPts val="5000"/>
              </a:lnSpc>
            </a:pPr>
            <a:r>
              <a:rPr lang="zh-CN" altLang="en-US" sz="300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CONTENTS</a:t>
            </a:r>
            <a:endParaRPr lang="zh-CN" altLang="en-US" sz="3000" dirty="0" smtClean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25815" cy="37719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93040" y="2002155"/>
            <a:ext cx="4999990" cy="4557395"/>
          </a:xfrm>
          <a:prstGeom prst="rect">
            <a:avLst/>
          </a:prstGeom>
          <a:solidFill>
            <a:srgbClr val="3B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382905" y="1297305"/>
            <a:ext cx="2510790" cy="70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3B868F"/>
                </a:solidFill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</a:rPr>
              <a:t>SQL Query</a:t>
            </a:r>
            <a:endParaRPr lang="en-US" altLang="zh-CN" b="1" dirty="0" smtClean="0">
              <a:solidFill>
                <a:srgbClr val="3B868F"/>
              </a:solidFill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</a:endParaRPr>
          </a:p>
        </p:txBody>
      </p:sp>
      <p:pic>
        <p:nvPicPr>
          <p:cNvPr id="6" name="图片 5" descr="sunflower-3292932_960_720"/>
          <p:cNvPicPr>
            <a:picLocks noChangeAspect="1"/>
          </p:cNvPicPr>
          <p:nvPr/>
        </p:nvPicPr>
        <p:blipFill>
          <a:blip r:embed="rId1"/>
          <a:srcRect l="6464" t="8497" b="83172"/>
          <a:stretch>
            <a:fillRect/>
          </a:stretch>
        </p:blipFill>
        <p:spPr>
          <a:xfrm>
            <a:off x="-24130" y="-13335"/>
            <a:ext cx="12240260" cy="5981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38200" y="283845"/>
            <a:ext cx="9224645" cy="539750"/>
          </a:xfrm>
          <a:prstGeom prst="roundRect">
            <a:avLst/>
          </a:prstGeom>
          <a:solidFill>
            <a:srgbClr val="FEED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1. 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Average Attrition rate for all Departments</a:t>
            </a:r>
            <a:endParaRPr lang="en-IN" alt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endParaRPr lang="en-IN" dirty="0">
              <a:latin typeface="+mj-lt"/>
            </a:endParaRPr>
          </a:p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  <a:p>
            <a:pPr marL="0" indent="0" algn="ctr" fontAlgn="auto">
              <a:lnSpc>
                <a:spcPts val="5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6" name="内容占位符 2"/>
          <p:cNvSpPr txBox="1"/>
          <p:nvPr/>
        </p:nvSpPr>
        <p:spPr>
          <a:xfrm>
            <a:off x="382905" y="2096770"/>
            <a:ext cx="4647565" cy="4291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select a.department, concat(format(avg(a.attrition_y)*100,2),'%') as Attrition_Rate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from  ( select department,attrition,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case when attrition='Yes'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then 1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Else 0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End as attrition_y from hr_1 ) as a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group by a.department;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" name="同侧圆角矩形 12"/>
          <p:cNvSpPr/>
          <p:nvPr/>
        </p:nvSpPr>
        <p:spPr>
          <a:xfrm flipV="1">
            <a:off x="6717030" y="2765108"/>
            <a:ext cx="4662805" cy="3248025"/>
          </a:xfrm>
          <a:prstGeom prst="round2SameRect">
            <a:avLst/>
          </a:prstGeom>
          <a:noFill/>
          <a:ln>
            <a:solidFill>
              <a:srgbClr val="3B868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B868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7415" y="3571240"/>
            <a:ext cx="3067050" cy="20478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705600" y="2765425"/>
            <a:ext cx="4674235" cy="576000"/>
          </a:xfrm>
          <a:prstGeom prst="rect">
            <a:avLst/>
          </a:prstGeom>
          <a:solidFill>
            <a:srgbClr val="3B86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Result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25815" cy="37719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93040" y="2002155"/>
            <a:ext cx="4999990" cy="4557395"/>
          </a:xfrm>
          <a:prstGeom prst="rect">
            <a:avLst/>
          </a:prstGeom>
          <a:solidFill>
            <a:srgbClr val="3B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382905" y="1297305"/>
            <a:ext cx="2510790" cy="70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3B868F"/>
                </a:solidFill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</a:rPr>
              <a:t>SQL Query</a:t>
            </a:r>
            <a:endParaRPr lang="en-US" altLang="zh-CN" b="1" dirty="0" smtClean="0">
              <a:solidFill>
                <a:srgbClr val="3B868F"/>
              </a:solidFill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</a:endParaRPr>
          </a:p>
        </p:txBody>
      </p:sp>
      <p:pic>
        <p:nvPicPr>
          <p:cNvPr id="6" name="图片 5" descr="sunflower-3292932_960_720"/>
          <p:cNvPicPr>
            <a:picLocks noChangeAspect="1"/>
          </p:cNvPicPr>
          <p:nvPr/>
        </p:nvPicPr>
        <p:blipFill>
          <a:blip r:embed="rId1"/>
          <a:srcRect l="6464" t="8497" b="83172"/>
          <a:stretch>
            <a:fillRect/>
          </a:stretch>
        </p:blipFill>
        <p:spPr>
          <a:xfrm>
            <a:off x="-24130" y="-13335"/>
            <a:ext cx="12240260" cy="5981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38200" y="283845"/>
            <a:ext cx="9224645" cy="539750"/>
          </a:xfrm>
          <a:prstGeom prst="roundRect">
            <a:avLst/>
          </a:prstGeom>
          <a:solidFill>
            <a:srgbClr val="FEED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indent="0">
              <a:buFont typeface="+mj-lt"/>
              <a:buNone/>
            </a:pPr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2. </a:t>
            </a:r>
            <a:r>
              <a:rPr lang="en-IN" sz="2800" b="1" dirty="0">
                <a:solidFill>
                  <a:schemeClr val="tx1"/>
                </a:solidFill>
                <a:latin typeface="+mj-lt"/>
                <a:sym typeface="+mn-ea"/>
              </a:rPr>
              <a:t>Average Hourly rate of Male Research Scientist</a:t>
            </a:r>
            <a:endParaRPr lang="en-IN" alt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endParaRPr lang="en-IN" dirty="0">
              <a:latin typeface="+mj-lt"/>
            </a:endParaRPr>
          </a:p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  <a:p>
            <a:pPr marL="0" indent="0" algn="ctr" fontAlgn="auto">
              <a:lnSpc>
                <a:spcPts val="5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6" name="内容占位符 2"/>
          <p:cNvSpPr txBox="1"/>
          <p:nvPr/>
        </p:nvSpPr>
        <p:spPr>
          <a:xfrm>
            <a:off x="382905" y="2096770"/>
            <a:ext cx="4647565" cy="4291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select JobRole, format(avg(hourlyrate),2) as Average_HourlyRate,Gender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from hr_1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where upper(jobrole)= 'RESEARCH SCIENTIST' and upper(gender)='MALE'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group by jobrole,gender;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" name="同侧圆角矩形 12"/>
          <p:cNvSpPr/>
          <p:nvPr/>
        </p:nvSpPr>
        <p:spPr>
          <a:xfrm flipV="1">
            <a:off x="6717030" y="2765108"/>
            <a:ext cx="4662805" cy="3248025"/>
          </a:xfrm>
          <a:prstGeom prst="round2SameRect">
            <a:avLst/>
          </a:prstGeom>
          <a:noFill/>
          <a:ln>
            <a:solidFill>
              <a:srgbClr val="3B868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B868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05600" y="2765425"/>
            <a:ext cx="4674235" cy="576000"/>
          </a:xfrm>
          <a:prstGeom prst="rect">
            <a:avLst/>
          </a:prstGeom>
          <a:solidFill>
            <a:srgbClr val="3B86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Result</a:t>
            </a:r>
            <a:endParaRPr lang="en-US" altLang="zh-CN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3605" y="3757295"/>
            <a:ext cx="3228975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25815" cy="37719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60350" y="2002155"/>
            <a:ext cx="4999990" cy="4557395"/>
          </a:xfrm>
          <a:prstGeom prst="rect">
            <a:avLst/>
          </a:prstGeom>
          <a:solidFill>
            <a:srgbClr val="3B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382905" y="1297305"/>
            <a:ext cx="2510790" cy="70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3B868F"/>
                </a:solidFill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</a:rPr>
              <a:t>SQL Query</a:t>
            </a:r>
            <a:endParaRPr lang="en-US" altLang="zh-CN" b="1" dirty="0" smtClean="0">
              <a:solidFill>
                <a:srgbClr val="3B868F"/>
              </a:solidFill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</a:endParaRPr>
          </a:p>
        </p:txBody>
      </p:sp>
      <p:pic>
        <p:nvPicPr>
          <p:cNvPr id="6" name="图片 5" descr="sunflower-3292932_960_720"/>
          <p:cNvPicPr>
            <a:picLocks noChangeAspect="1"/>
          </p:cNvPicPr>
          <p:nvPr/>
        </p:nvPicPr>
        <p:blipFill>
          <a:blip r:embed="rId1"/>
          <a:srcRect l="6464" t="8497" b="83172"/>
          <a:stretch>
            <a:fillRect/>
          </a:stretch>
        </p:blipFill>
        <p:spPr>
          <a:xfrm>
            <a:off x="-24130" y="-13335"/>
            <a:ext cx="12240260" cy="5981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38200" y="283845"/>
            <a:ext cx="9224645" cy="539750"/>
          </a:xfrm>
          <a:prstGeom prst="roundRect">
            <a:avLst/>
          </a:prstGeom>
          <a:solidFill>
            <a:srgbClr val="FEED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indent="0">
              <a:buFont typeface="+mj-lt"/>
              <a:buNone/>
            </a:pPr>
            <a:endParaRPr lang="en-US" alt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3.</a:t>
            </a:r>
            <a:r>
              <a:rPr lang="en-IN" sz="2800" b="1" dirty="0">
                <a:solidFill>
                  <a:schemeClr val="tx1"/>
                </a:solidFill>
                <a:latin typeface="+mj-lt"/>
                <a:sym typeface="+mn-ea"/>
              </a:rPr>
              <a:t>Attrition rate Vs Monthly income stats</a:t>
            </a:r>
            <a:endParaRPr lang="en-IN" sz="2800" dirty="0">
              <a:latin typeface="+mj-lt"/>
            </a:endParaRPr>
          </a:p>
          <a:p>
            <a:pPr indent="0">
              <a:buFont typeface="+mj-lt"/>
              <a:buNone/>
            </a:pPr>
            <a:endParaRPr lang="en-US" altLang="en-I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endParaRPr lang="en-IN" dirty="0">
              <a:latin typeface="+mj-lt"/>
            </a:endParaRPr>
          </a:p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  <a:p>
            <a:pPr marL="0" indent="0" algn="ctr" fontAlgn="auto">
              <a:lnSpc>
                <a:spcPts val="5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同侧圆角矩形 12"/>
          <p:cNvSpPr/>
          <p:nvPr/>
        </p:nvSpPr>
        <p:spPr>
          <a:xfrm flipV="1">
            <a:off x="6717030" y="2765108"/>
            <a:ext cx="4662805" cy="3248025"/>
          </a:xfrm>
          <a:prstGeom prst="round2SameRect">
            <a:avLst/>
          </a:prstGeom>
          <a:noFill/>
          <a:ln>
            <a:solidFill>
              <a:srgbClr val="3B868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B868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05600" y="2765425"/>
            <a:ext cx="4674235" cy="576000"/>
          </a:xfrm>
          <a:prstGeom prst="rect">
            <a:avLst/>
          </a:prstGeom>
          <a:solidFill>
            <a:srgbClr val="3B86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Result</a:t>
            </a:r>
            <a:endParaRPr lang="en-US" altLang="zh-CN" sz="2400"/>
          </a:p>
        </p:txBody>
      </p:sp>
      <p:sp>
        <p:nvSpPr>
          <p:cNvPr id="3" name="Text Box 2"/>
          <p:cNvSpPr txBox="1"/>
          <p:nvPr/>
        </p:nvSpPr>
        <p:spPr>
          <a:xfrm>
            <a:off x="382270" y="2082800"/>
            <a:ext cx="468185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alter table hr_2 change column `Employee ID` EmployeeId varchar(255) NOT NULL;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select a.department, concat(format(avg(a.attrition_rate)*100,2),'%') as Average_attrition,format(avg(b.monthlyincome),2) as Average_Monthly_Income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from ( select department,attrition,employeenumber,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case when attrition = 'yes' then 1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else 0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end as attrition_rate from hr_1) as a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inner join hr_2 as b on b.EmployeeId = a.employeenumber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group by a.department;</a:t>
            </a:r>
            <a:endParaRPr 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9285" y="3495675"/>
            <a:ext cx="429577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25815" cy="37719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93040" y="2002155"/>
            <a:ext cx="4999990" cy="4557395"/>
          </a:xfrm>
          <a:prstGeom prst="rect">
            <a:avLst/>
          </a:prstGeom>
          <a:solidFill>
            <a:srgbClr val="3B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382905" y="1297305"/>
            <a:ext cx="2510790" cy="70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3B868F"/>
                </a:solidFill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</a:rPr>
              <a:t>SQL Query</a:t>
            </a:r>
            <a:endParaRPr lang="en-US" altLang="zh-CN" b="1" dirty="0" smtClean="0">
              <a:solidFill>
                <a:srgbClr val="3B868F"/>
              </a:solidFill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</a:endParaRPr>
          </a:p>
        </p:txBody>
      </p:sp>
      <p:pic>
        <p:nvPicPr>
          <p:cNvPr id="6" name="图片 5" descr="sunflower-3292932_960_720"/>
          <p:cNvPicPr>
            <a:picLocks noChangeAspect="1"/>
          </p:cNvPicPr>
          <p:nvPr/>
        </p:nvPicPr>
        <p:blipFill>
          <a:blip r:embed="rId1"/>
          <a:srcRect l="6464" t="8497" b="83172"/>
          <a:stretch>
            <a:fillRect/>
          </a:stretch>
        </p:blipFill>
        <p:spPr>
          <a:xfrm>
            <a:off x="-24130" y="-13335"/>
            <a:ext cx="12240260" cy="5981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38200" y="283845"/>
            <a:ext cx="9224645" cy="539750"/>
          </a:xfrm>
          <a:prstGeom prst="roundRect">
            <a:avLst/>
          </a:prstGeom>
          <a:solidFill>
            <a:srgbClr val="FEED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indent="0">
              <a:buFont typeface="+mj-lt"/>
              <a:buNone/>
            </a:pPr>
            <a:r>
              <a:rPr lang="en-US" altLang="en-I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4. </a:t>
            </a:r>
            <a:r>
              <a:rPr lang="en-IN" sz="2800" b="1" dirty="0">
                <a:solidFill>
                  <a:schemeClr val="tx1"/>
                </a:solidFill>
                <a:latin typeface="+mj-lt"/>
                <a:sym typeface="+mn-ea"/>
              </a:rPr>
              <a:t>Average working years for each Department</a:t>
            </a:r>
            <a:endParaRPr lang="en-IN" alt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endParaRPr lang="en-IN" dirty="0">
              <a:latin typeface="+mj-lt"/>
            </a:endParaRPr>
          </a:p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  <a:p>
            <a:pPr marL="0" indent="0" algn="ctr" fontAlgn="auto">
              <a:lnSpc>
                <a:spcPts val="5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6" name="内容占位符 2"/>
          <p:cNvSpPr txBox="1"/>
          <p:nvPr/>
        </p:nvSpPr>
        <p:spPr>
          <a:xfrm>
            <a:off x="382905" y="2134870"/>
            <a:ext cx="4647565" cy="4291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select a.department, format(avg(b.TotalWorkingYears),1) as Average_Working_Year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from hr_1 as a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inner join hr_2 as b on b.EmployeeId=a.EmployeeNumber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group by a.department;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" name="同侧圆角矩形 12"/>
          <p:cNvSpPr/>
          <p:nvPr/>
        </p:nvSpPr>
        <p:spPr>
          <a:xfrm flipV="1">
            <a:off x="6717030" y="2765108"/>
            <a:ext cx="4662805" cy="3248025"/>
          </a:xfrm>
          <a:prstGeom prst="round2SameRect">
            <a:avLst/>
          </a:prstGeom>
          <a:noFill/>
          <a:ln>
            <a:solidFill>
              <a:srgbClr val="3B868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B868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05600" y="2765425"/>
            <a:ext cx="4674235" cy="576000"/>
          </a:xfrm>
          <a:prstGeom prst="rect">
            <a:avLst/>
          </a:prstGeom>
          <a:solidFill>
            <a:srgbClr val="3B86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Result</a:t>
            </a:r>
            <a:endParaRPr lang="en-US" altLang="zh-CN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4080" y="3729355"/>
            <a:ext cx="3190875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25815" cy="37719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8740" y="1964690"/>
            <a:ext cx="11256645" cy="4425950"/>
          </a:xfrm>
          <a:prstGeom prst="rect">
            <a:avLst/>
          </a:prstGeom>
          <a:solidFill>
            <a:srgbClr val="3B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382905" y="1297305"/>
            <a:ext cx="2510790" cy="70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3B868F"/>
                </a:solidFill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</a:rPr>
              <a:t>SQL Query</a:t>
            </a:r>
            <a:endParaRPr lang="en-US" altLang="zh-CN" b="1" dirty="0" smtClean="0">
              <a:solidFill>
                <a:srgbClr val="3B868F"/>
              </a:solidFill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</a:endParaRPr>
          </a:p>
        </p:txBody>
      </p:sp>
      <p:pic>
        <p:nvPicPr>
          <p:cNvPr id="6" name="图片 5" descr="sunflower-3292932_960_720"/>
          <p:cNvPicPr>
            <a:picLocks noChangeAspect="1"/>
          </p:cNvPicPr>
          <p:nvPr/>
        </p:nvPicPr>
        <p:blipFill>
          <a:blip r:embed="rId1"/>
          <a:srcRect l="6464" t="8497" b="83172"/>
          <a:stretch>
            <a:fillRect/>
          </a:stretch>
        </p:blipFill>
        <p:spPr>
          <a:xfrm>
            <a:off x="-24130" y="-13335"/>
            <a:ext cx="12240260" cy="5981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02285" y="283845"/>
            <a:ext cx="9224645" cy="539750"/>
          </a:xfrm>
          <a:prstGeom prst="roundRect">
            <a:avLst/>
          </a:prstGeom>
          <a:solidFill>
            <a:srgbClr val="FEED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indent="0">
              <a:buFont typeface="+mj-lt"/>
              <a:buNone/>
            </a:pPr>
            <a:endParaRPr lang="en-IN" sz="2800" dirty="0">
              <a:latin typeface="+mj-lt"/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en-IN" sz="2800" b="1" dirty="0">
                <a:solidFill>
                  <a:schemeClr val="tx1"/>
                </a:solidFill>
                <a:latin typeface="+mj-lt"/>
                <a:sym typeface="+mn-ea"/>
              </a:rPr>
              <a:t>5. </a:t>
            </a:r>
            <a:r>
              <a:rPr lang="en-IN" sz="2800" b="1" dirty="0">
                <a:solidFill>
                  <a:schemeClr val="tx1"/>
                </a:solidFill>
                <a:latin typeface="+mj-lt"/>
                <a:sym typeface="+mn-ea"/>
              </a:rPr>
              <a:t>Job Role Vs Work life balance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  <a:p>
            <a:pPr indent="0">
              <a:buFont typeface="+mj-lt"/>
              <a:buNone/>
            </a:pPr>
            <a:endParaRPr lang="en-IN" alt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1430" y="2002155"/>
            <a:ext cx="5181600" cy="4351338"/>
          </a:xfrm>
        </p:spPr>
        <p:txBody>
          <a:bodyPr>
            <a:noAutofit/>
          </a:bodyPr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endParaRPr lang="en-IN" dirty="0">
              <a:latin typeface="+mj-lt"/>
            </a:endParaRPr>
          </a:p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  <a:p>
            <a:pPr marL="0" indent="0" algn="ctr" fontAlgn="auto">
              <a:lnSpc>
                <a:spcPts val="5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6" name="内容占位符 2"/>
          <p:cNvSpPr txBox="1"/>
          <p:nvPr/>
        </p:nvSpPr>
        <p:spPr>
          <a:xfrm>
            <a:off x="78740" y="1927860"/>
            <a:ext cx="6360795" cy="442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select a.JobRole,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sum(case when performancerating = 1 then 1 else 0 end) as Total_PerformanceRating1,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sum(case when performancerating = 2 then 1 else 0 end) as Total_PerformanceRating2,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sum(case when performancerating = 3 then 1 else 0 end) as Total_PerformanceRating3,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sum(case when performancerating = 4 then 1 else 0 end) as Total_PerformanceRating4, 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count(b.performancerating) as Total_Employee, format(avg(b.WorkLifeBalance),2) as Average_WorkLifeBalance_Rating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from hr_1 as a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inner join hr_2 as b on b.EmployeeID = a.Employeenumber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group by a.jobrole;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同侧圆角矩形 12"/>
          <p:cNvSpPr/>
          <p:nvPr/>
        </p:nvSpPr>
        <p:spPr>
          <a:xfrm flipV="1">
            <a:off x="1981200" y="2377440"/>
            <a:ext cx="8782685" cy="3248025"/>
          </a:xfrm>
          <a:prstGeom prst="round2SameRect">
            <a:avLst/>
          </a:prstGeom>
          <a:noFill/>
          <a:ln>
            <a:solidFill>
              <a:srgbClr val="3B868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B868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81200" y="1801495"/>
            <a:ext cx="8783320" cy="575945"/>
          </a:xfrm>
          <a:prstGeom prst="rect">
            <a:avLst/>
          </a:prstGeom>
          <a:solidFill>
            <a:srgbClr val="3B86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Result</a:t>
            </a:r>
            <a:endParaRPr lang="en-US" altLang="zh-CN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49830" y="2488565"/>
            <a:ext cx="8028305" cy="2555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25815" cy="37719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93040" y="2002155"/>
            <a:ext cx="4999990" cy="4557395"/>
          </a:xfrm>
          <a:prstGeom prst="rect">
            <a:avLst/>
          </a:prstGeom>
          <a:solidFill>
            <a:srgbClr val="3B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382905" y="1297305"/>
            <a:ext cx="2510790" cy="70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45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3B868F"/>
                </a:solidFill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</a:rPr>
              <a:t>SQL Query</a:t>
            </a:r>
            <a:endParaRPr lang="en-US" altLang="zh-CN" b="1" dirty="0" smtClean="0">
              <a:solidFill>
                <a:srgbClr val="3B868F"/>
              </a:solidFill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</a:endParaRPr>
          </a:p>
        </p:txBody>
      </p:sp>
      <p:pic>
        <p:nvPicPr>
          <p:cNvPr id="6" name="图片 5" descr="sunflower-3292932_960_720"/>
          <p:cNvPicPr>
            <a:picLocks noChangeAspect="1"/>
          </p:cNvPicPr>
          <p:nvPr/>
        </p:nvPicPr>
        <p:blipFill>
          <a:blip r:embed="rId1"/>
          <a:srcRect l="6464" t="8497" b="83172"/>
          <a:stretch>
            <a:fillRect/>
          </a:stretch>
        </p:blipFill>
        <p:spPr>
          <a:xfrm>
            <a:off x="-24130" y="-13335"/>
            <a:ext cx="12240260" cy="5981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38200" y="283845"/>
            <a:ext cx="9224645" cy="539750"/>
          </a:xfrm>
          <a:prstGeom prst="roundRect">
            <a:avLst/>
          </a:prstGeom>
          <a:solidFill>
            <a:srgbClr val="FEED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indent="0">
              <a:buFont typeface="+mj-lt"/>
              <a:buNone/>
            </a:pPr>
            <a:endParaRPr lang="en-IN" sz="2800" dirty="0">
              <a:latin typeface="+mj-lt"/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en-IN" sz="2800" b="1" dirty="0">
                <a:solidFill>
                  <a:schemeClr val="tx1"/>
                </a:solidFill>
                <a:latin typeface="+mj-lt"/>
                <a:sym typeface="+mn-ea"/>
              </a:rPr>
              <a:t>6. </a:t>
            </a:r>
            <a:r>
              <a:rPr lang="en-IN" sz="2800" b="1" dirty="0">
                <a:solidFill>
                  <a:schemeClr val="tx1"/>
                </a:solidFill>
                <a:latin typeface="+mj-lt"/>
                <a:sym typeface="+mn-ea"/>
              </a:rPr>
              <a:t>Attrition rate Vs Year since last promotion relation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  <a:p>
            <a:pPr indent="0">
              <a:buFont typeface="+mj-lt"/>
              <a:buNone/>
            </a:pPr>
            <a:endParaRPr lang="en-IN" alt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endParaRPr lang="en-IN" dirty="0">
              <a:latin typeface="+mj-lt"/>
            </a:endParaRPr>
          </a:p>
          <a:p>
            <a:pPr marL="0" indent="0" algn="ctr" fontAlgn="auto">
              <a:lnSpc>
                <a:spcPts val="39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杨任东竹石体-Heavy" panose="02000000000000000000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  <a:p>
            <a:pPr marL="0" indent="0" algn="ctr" fontAlgn="auto">
              <a:lnSpc>
                <a:spcPts val="5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杨任东竹石体-Heavy" panose="020000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6" name="内容占位符 2"/>
          <p:cNvSpPr txBox="1"/>
          <p:nvPr/>
        </p:nvSpPr>
        <p:spPr>
          <a:xfrm>
            <a:off x="382905" y="2134870"/>
            <a:ext cx="4647565" cy="4291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select a.JobRole,concat(format(avg(a.attrition_rate)*100,2),'%') as Average_Attrition_Rate,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format(avg(b.YearsSinceLastPromotion),2) as Average_YearsSinceLastPromotion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from ( select JobRole,attrition,employeenumber,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case when attrition = 'yes' then 1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else 0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end as attrition_rate from hr_1) as a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inner join hr_2 as b on b.employeeid = a.employeenumber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  <a:p>
            <a:pPr marL="0" indent="0" algn="l" fontAlgn="auto">
              <a:lnSpc>
                <a:spcPts val="24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group by a.JobRole;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" name="同侧圆角矩形 12"/>
          <p:cNvSpPr/>
          <p:nvPr/>
        </p:nvSpPr>
        <p:spPr>
          <a:xfrm flipV="1">
            <a:off x="5727700" y="2577465"/>
            <a:ext cx="5574665" cy="3435985"/>
          </a:xfrm>
          <a:prstGeom prst="round2SameRect">
            <a:avLst/>
          </a:prstGeom>
          <a:noFill/>
          <a:ln>
            <a:solidFill>
              <a:srgbClr val="3B868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B868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28335" y="2002155"/>
            <a:ext cx="5574665" cy="575945"/>
          </a:xfrm>
          <a:prstGeom prst="rect">
            <a:avLst/>
          </a:prstGeom>
          <a:solidFill>
            <a:srgbClr val="3B86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Result</a:t>
            </a:r>
            <a:endParaRPr lang="en-US" altLang="zh-CN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5195" y="2948305"/>
            <a:ext cx="501967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2393</Words>
  <Application>WPS Presentation</Application>
  <PresentationFormat>宽屏</PresentationFormat>
  <Paragraphs>121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杨任东竹石体-Heavy</vt:lpstr>
      <vt:lpstr>Arial Unicode MS</vt:lpstr>
      <vt:lpstr>Wingdings</vt:lpstr>
      <vt:lpstr>Times New Roman</vt:lpstr>
      <vt:lpstr>Microsoft YaHei</vt:lpstr>
      <vt:lpstr>Calibri</vt:lpstr>
      <vt:lpstr>Calibri Light</vt:lpstr>
      <vt:lpstr>Arial Unicode MS</vt:lpstr>
      <vt:lpstr>Office 主题</vt:lpstr>
      <vt:lpstr>PowerPoint 演示文稿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Neha Bhatia</cp:lastModifiedBy>
  <cp:revision>74</cp:revision>
  <dcterms:created xsi:type="dcterms:W3CDTF">2018-05-03T05:58:00Z</dcterms:created>
  <dcterms:modified xsi:type="dcterms:W3CDTF">2024-03-14T12:40:55Z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ABAF6DD3A131477BAD2AADFA6F24A96B</vt:lpwstr>
  </property>
</Properties>
</file>