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63" r:id="rId11"/>
    <p:sldId id="264" r:id="rId12"/>
    <p:sldId id="280" r:id="rId13"/>
    <p:sldId id="281" r:id="rId14"/>
    <p:sldId id="266" r:id="rId15"/>
    <p:sldId id="269" r:id="rId16"/>
    <p:sldId id="271" r:id="rId17"/>
    <p:sldId id="270" r:id="rId18"/>
    <p:sldId id="276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39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0260" y="1933854"/>
            <a:ext cx="4563479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 u="heavy">
                <a:solidFill>
                  <a:srgbClr val="2339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" y="282449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62225" y="1364837"/>
            <a:ext cx="4133849" cy="2905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" y="282449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403309"/>
            <a:ext cx="73596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729" y="1091853"/>
            <a:ext cx="7876540" cy="255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 u="heavy">
                <a:solidFill>
                  <a:srgbClr val="2339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" y="282449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27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063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500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631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200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4257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826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394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500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9507" y="5088"/>
            <a:ext cx="1249680" cy="752475"/>
          </a:xfrm>
          <a:custGeom>
            <a:avLst/>
            <a:gdLst/>
            <a:ahLst/>
            <a:cxnLst/>
            <a:rect l="l" t="t" r="r" b="b"/>
            <a:pathLst>
              <a:path w="1249679" h="752475">
                <a:moveTo>
                  <a:pt x="60731" y="752107"/>
                </a:moveTo>
                <a:lnTo>
                  <a:pt x="0" y="752107"/>
                </a:lnTo>
                <a:lnTo>
                  <a:pt x="1188511" y="0"/>
                </a:lnTo>
                <a:lnTo>
                  <a:pt x="1249242" y="0"/>
                </a:lnTo>
                <a:lnTo>
                  <a:pt x="60731" y="752107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8487" y="5088"/>
            <a:ext cx="1249680" cy="752475"/>
          </a:xfrm>
          <a:custGeom>
            <a:avLst/>
            <a:gdLst/>
            <a:ahLst/>
            <a:cxnLst/>
            <a:rect l="l" t="t" r="r" b="b"/>
            <a:pathLst>
              <a:path w="1249679" h="752475">
                <a:moveTo>
                  <a:pt x="60731" y="752107"/>
                </a:moveTo>
                <a:lnTo>
                  <a:pt x="0" y="752107"/>
                </a:lnTo>
                <a:lnTo>
                  <a:pt x="1188510" y="0"/>
                </a:lnTo>
                <a:lnTo>
                  <a:pt x="1249242" y="0"/>
                </a:lnTo>
                <a:lnTo>
                  <a:pt x="60731" y="752107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7467" y="5088"/>
            <a:ext cx="1249680" cy="752475"/>
          </a:xfrm>
          <a:custGeom>
            <a:avLst/>
            <a:gdLst/>
            <a:ahLst/>
            <a:cxnLst/>
            <a:rect l="l" t="t" r="r" b="b"/>
            <a:pathLst>
              <a:path w="1249679" h="752475">
                <a:moveTo>
                  <a:pt x="60731" y="752107"/>
                </a:moveTo>
                <a:lnTo>
                  <a:pt x="0" y="752107"/>
                </a:lnTo>
                <a:lnTo>
                  <a:pt x="1188509" y="0"/>
                </a:lnTo>
                <a:lnTo>
                  <a:pt x="1249241" y="0"/>
                </a:lnTo>
                <a:lnTo>
                  <a:pt x="60731" y="752107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9959" y="4217851"/>
            <a:ext cx="1612265" cy="925830"/>
          </a:xfrm>
          <a:custGeom>
            <a:avLst/>
            <a:gdLst/>
            <a:ahLst/>
            <a:cxnLst/>
            <a:rect l="l" t="t" r="r" b="b"/>
            <a:pathLst>
              <a:path w="1612265" h="925829">
                <a:moveTo>
                  <a:pt x="149251" y="925737"/>
                </a:moveTo>
                <a:lnTo>
                  <a:pt x="0" y="925737"/>
                </a:lnTo>
                <a:lnTo>
                  <a:pt x="1462887" y="0"/>
                </a:lnTo>
                <a:lnTo>
                  <a:pt x="1612139" y="0"/>
                </a:lnTo>
                <a:lnTo>
                  <a:pt x="149251" y="925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1495" y="4217851"/>
            <a:ext cx="1612265" cy="925830"/>
          </a:xfrm>
          <a:custGeom>
            <a:avLst/>
            <a:gdLst/>
            <a:ahLst/>
            <a:cxnLst/>
            <a:rect l="l" t="t" r="r" b="b"/>
            <a:pathLst>
              <a:path w="1612265" h="925829">
                <a:moveTo>
                  <a:pt x="149251" y="925737"/>
                </a:moveTo>
                <a:lnTo>
                  <a:pt x="0" y="925737"/>
                </a:lnTo>
                <a:lnTo>
                  <a:pt x="1462887" y="0"/>
                </a:lnTo>
                <a:lnTo>
                  <a:pt x="1612138" y="0"/>
                </a:lnTo>
                <a:lnTo>
                  <a:pt x="149251" y="925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031" y="4217851"/>
            <a:ext cx="1612265" cy="925830"/>
          </a:xfrm>
          <a:custGeom>
            <a:avLst/>
            <a:gdLst/>
            <a:ahLst/>
            <a:cxnLst/>
            <a:rect l="l" t="t" r="r" b="b"/>
            <a:pathLst>
              <a:path w="1612265" h="925829">
                <a:moveTo>
                  <a:pt x="149250" y="925737"/>
                </a:moveTo>
                <a:lnTo>
                  <a:pt x="0" y="925737"/>
                </a:lnTo>
                <a:lnTo>
                  <a:pt x="1462886" y="0"/>
                </a:lnTo>
                <a:lnTo>
                  <a:pt x="1612138" y="0"/>
                </a:lnTo>
                <a:lnTo>
                  <a:pt x="149250" y="925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8222" y="4055652"/>
            <a:ext cx="1886585" cy="1083310"/>
          </a:xfrm>
          <a:custGeom>
            <a:avLst/>
            <a:gdLst/>
            <a:ahLst/>
            <a:cxnLst/>
            <a:rect l="l" t="t" r="r" b="b"/>
            <a:pathLst>
              <a:path w="1886585" h="1083310">
                <a:moveTo>
                  <a:pt x="174454" y="1083307"/>
                </a:moveTo>
                <a:lnTo>
                  <a:pt x="0" y="1083307"/>
                </a:lnTo>
                <a:lnTo>
                  <a:pt x="1711886" y="0"/>
                </a:lnTo>
                <a:lnTo>
                  <a:pt x="1886340" y="0"/>
                </a:lnTo>
                <a:lnTo>
                  <a:pt x="174454" y="1083307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685" y="4055652"/>
            <a:ext cx="1886585" cy="1083310"/>
          </a:xfrm>
          <a:custGeom>
            <a:avLst/>
            <a:gdLst/>
            <a:ahLst/>
            <a:cxnLst/>
            <a:rect l="l" t="t" r="r" b="b"/>
            <a:pathLst>
              <a:path w="1886585" h="1083310">
                <a:moveTo>
                  <a:pt x="174454" y="1083307"/>
                </a:moveTo>
                <a:lnTo>
                  <a:pt x="0" y="1083307"/>
                </a:lnTo>
                <a:lnTo>
                  <a:pt x="1711886" y="0"/>
                </a:lnTo>
                <a:lnTo>
                  <a:pt x="1886340" y="0"/>
                </a:lnTo>
                <a:lnTo>
                  <a:pt x="174454" y="1083307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148" y="4055652"/>
            <a:ext cx="1886585" cy="1083310"/>
          </a:xfrm>
          <a:custGeom>
            <a:avLst/>
            <a:gdLst/>
            <a:ahLst/>
            <a:cxnLst/>
            <a:rect l="l" t="t" r="r" b="b"/>
            <a:pathLst>
              <a:path w="1886585" h="1083310">
                <a:moveTo>
                  <a:pt x="174454" y="1083307"/>
                </a:moveTo>
                <a:lnTo>
                  <a:pt x="0" y="1083307"/>
                </a:lnTo>
                <a:lnTo>
                  <a:pt x="1711886" y="0"/>
                </a:lnTo>
                <a:lnTo>
                  <a:pt x="1886340" y="0"/>
                </a:lnTo>
                <a:lnTo>
                  <a:pt x="174454" y="1083307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ctrTitle"/>
          </p:nvPr>
        </p:nvSpPr>
        <p:spPr>
          <a:xfrm>
            <a:off x="764062" y="1207977"/>
            <a:ext cx="8026665" cy="5956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64920" marR="5080" indent="-1252855" algn="ctr">
              <a:lnSpc>
                <a:spcPct val="100299"/>
              </a:lnSpc>
              <a:spcBef>
                <a:spcPts val="85"/>
              </a:spcBef>
            </a:pPr>
            <a:r>
              <a:rPr lang="en" dirty="0">
                <a:solidFill>
                  <a:schemeClr val="tx2"/>
                </a:solidFill>
              </a:rPr>
              <a:t>Sentiment </a:t>
            </a:r>
            <a:r>
              <a:rPr lang="en" dirty="0" smtClean="0">
                <a:solidFill>
                  <a:schemeClr val="tx2"/>
                </a:solidFill>
              </a:rPr>
              <a:t>Analysis</a:t>
            </a:r>
            <a:endParaRPr sz="2400" spc="-475" dirty="0">
              <a:solidFill>
                <a:schemeClr val="tx2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5939" y="3456840"/>
            <a:ext cx="3005455" cy="15850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alibri"/>
                <a:cs typeface="Calibri"/>
              </a:rPr>
              <a:t>Team: TTN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 smtClean="0">
                <a:solidFill>
                  <a:schemeClr val="tx2"/>
                </a:solidFill>
                <a:latin typeface="Calibri"/>
                <a:cs typeface="Calibri"/>
              </a:rPr>
              <a:t>Tanushree</a:t>
            </a:r>
            <a:r>
              <a:rPr lang="en-US" sz="1600" b="1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alibri"/>
                <a:cs typeface="Calibri"/>
              </a:rPr>
              <a:t>Khanduri</a:t>
            </a:r>
            <a:endParaRPr lang="en-US" sz="1600" b="1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 smtClean="0">
                <a:solidFill>
                  <a:schemeClr val="tx2"/>
                </a:solidFill>
                <a:latin typeface="Calibri"/>
                <a:cs typeface="Calibri"/>
              </a:rPr>
              <a:t>Tanvi</a:t>
            </a:r>
            <a:r>
              <a:rPr lang="en-US" sz="1600" b="1" dirty="0" smtClean="0">
                <a:solidFill>
                  <a:schemeClr val="tx2"/>
                </a:solidFill>
                <a:latin typeface="Calibri"/>
                <a:cs typeface="Calibri"/>
              </a:rPr>
              <a:t> Pradhan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 smtClean="0">
                <a:solidFill>
                  <a:schemeClr val="tx2"/>
                </a:solidFill>
                <a:latin typeface="Calibri"/>
                <a:cs typeface="Calibri"/>
              </a:rPr>
              <a:t>Neha</a:t>
            </a:r>
            <a:r>
              <a:rPr lang="en-US" sz="1600" b="1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alibri"/>
                <a:cs typeface="Calibri"/>
              </a:rPr>
              <a:t>Bhojani</a:t>
            </a:r>
            <a:endParaRPr lang="en-US" sz="1600" b="1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algn="ctr">
              <a:spcBef>
                <a:spcPts val="100"/>
              </a:spcBef>
            </a:pPr>
            <a:r>
              <a:rPr lang="en-US" sz="1600" b="1" dirty="0" err="1">
                <a:solidFill>
                  <a:schemeClr val="tx2"/>
                </a:solidFill>
                <a:cs typeface="Calibri"/>
              </a:rPr>
              <a:t>Masira</a:t>
            </a:r>
            <a:r>
              <a:rPr lang="en-US" sz="1600" b="1" dirty="0">
                <a:solidFill>
                  <a:schemeClr val="tx2"/>
                </a:solidFill>
                <a:cs typeface="Calibri"/>
              </a:rPr>
              <a:t> Ansari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16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393" y="2052955"/>
            <a:ext cx="788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u="sng" dirty="0">
                <a:solidFill>
                  <a:schemeClr val="tx2"/>
                </a:solidFill>
              </a:rPr>
              <a:t>on evaluated tweets about multiple brands.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EDA</a:t>
            </a:r>
            <a:r>
              <a:rPr spc="-235" dirty="0"/>
              <a:t> </a:t>
            </a:r>
            <a:r>
              <a:rPr spc="275" dirty="0"/>
              <a:t>-</a:t>
            </a:r>
            <a:r>
              <a:rPr spc="-229" dirty="0"/>
              <a:t> </a:t>
            </a:r>
            <a:r>
              <a:rPr spc="-350" dirty="0"/>
              <a:t>continuous</a:t>
            </a:r>
            <a:r>
              <a:rPr spc="-229" dirty="0"/>
              <a:t> </a:t>
            </a:r>
            <a:r>
              <a:rPr spc="275" dirty="0"/>
              <a:t>-</a:t>
            </a:r>
            <a:r>
              <a:rPr spc="-229" dirty="0"/>
              <a:t> </a:t>
            </a:r>
            <a:r>
              <a:rPr spc="-350" dirty="0"/>
              <a:t>age,</a:t>
            </a:r>
            <a:r>
              <a:rPr spc="-229" dirty="0"/>
              <a:t> </a:t>
            </a:r>
            <a:r>
              <a:rPr spc="-330" dirty="0"/>
              <a:t>pdays</a:t>
            </a:r>
            <a:r>
              <a:rPr spc="-229" dirty="0"/>
              <a:t> </a:t>
            </a:r>
            <a:r>
              <a:rPr spc="275" dirty="0"/>
              <a:t>-</a:t>
            </a:r>
            <a:r>
              <a:rPr spc="-229" dirty="0"/>
              <a:t> </a:t>
            </a:r>
            <a:r>
              <a:rPr spc="-290" dirty="0"/>
              <a:t>Bring</a:t>
            </a:r>
            <a:r>
              <a:rPr spc="-229" dirty="0"/>
              <a:t> </a:t>
            </a:r>
            <a:r>
              <a:rPr spc="-325" dirty="0"/>
              <a:t>out  </a:t>
            </a:r>
            <a:r>
              <a:rPr spc="-455" dirty="0"/>
              <a:t>Key</a:t>
            </a:r>
            <a:r>
              <a:rPr spc="-235" dirty="0"/>
              <a:t> </a:t>
            </a:r>
            <a:r>
              <a:rPr spc="-330" dirty="0"/>
              <a:t>Insights</a:t>
            </a:r>
          </a:p>
        </p:txBody>
      </p:sp>
      <p:sp>
        <p:nvSpPr>
          <p:cNvPr id="3" name="object 3"/>
          <p:cNvSpPr/>
          <p:nvPr/>
        </p:nvSpPr>
        <p:spPr>
          <a:xfrm>
            <a:off x="819150" y="1335900"/>
            <a:ext cx="3512256" cy="280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1082275"/>
            <a:ext cx="3790125" cy="285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925" y="4026916"/>
            <a:ext cx="3219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Age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-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many in the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age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bracket 30-40 i.e working  population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875" y="4057396"/>
            <a:ext cx="34290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Pdays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-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lot of previously non-contacted</a:t>
            </a:r>
            <a:r>
              <a:rPr sz="13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customers.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350" y="4040850"/>
            <a:ext cx="413549" cy="413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5225" y="4040850"/>
            <a:ext cx="413549" cy="413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81510"/>
            <a:ext cx="2618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EDA </a:t>
            </a:r>
            <a:r>
              <a:rPr spc="275" dirty="0"/>
              <a:t>-</a:t>
            </a:r>
            <a:r>
              <a:rPr spc="-300" dirty="0"/>
              <a:t> </a:t>
            </a:r>
            <a:r>
              <a:rPr spc="-335" dirty="0"/>
              <a:t>bivariate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157221"/>
            <a:ext cx="53378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Below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are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the bivariate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analysis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of features </a:t>
            </a: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poutcome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job w.r.t the </a:t>
            </a: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target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325" y="1478099"/>
            <a:ext cx="3648674" cy="2812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4250" y="1502422"/>
            <a:ext cx="3727299" cy="3045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6350" y="4334702"/>
            <a:ext cx="30822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Customers who have successfully connected in  previous campaign tend to subscribe. But we are  not capturing those</a:t>
            </a:r>
            <a:r>
              <a:rPr sz="1100" spc="-15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learners.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7600" y="4454652"/>
            <a:ext cx="31984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Lot of people in admin tend to subscribe to </a:t>
            </a:r>
            <a:r>
              <a:rPr sz="1100" dirty="0">
                <a:solidFill>
                  <a:srgbClr val="233944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term  deposit.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75" y="4290124"/>
            <a:ext cx="413549" cy="413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1500" y="4363475"/>
            <a:ext cx="413549" cy="413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5638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chemeClr val="tx2"/>
                </a:solidFill>
              </a:rPr>
              <a:t>EDA </a:t>
            </a:r>
            <a:r>
              <a:rPr spc="275" dirty="0">
                <a:solidFill>
                  <a:schemeClr val="tx2"/>
                </a:solidFill>
              </a:rPr>
              <a:t>-</a:t>
            </a:r>
            <a:r>
              <a:rPr spc="-300" dirty="0">
                <a:solidFill>
                  <a:schemeClr val="tx2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Count of #hashtags</a:t>
            </a:r>
            <a:endParaRPr spc="-335" dirty="0">
              <a:solidFill>
                <a:schemeClr val="tx2"/>
              </a:solidFill>
            </a:endParaRPr>
          </a:p>
        </p:txBody>
      </p:sp>
      <p:pic>
        <p:nvPicPr>
          <p:cNvPr id="7" name="Google Shape;12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684039"/>
            <a:ext cx="46863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66950"/>
            <a:ext cx="8077200" cy="23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0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7467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chemeClr val="tx2"/>
                </a:solidFill>
              </a:rPr>
              <a:t>EDA </a:t>
            </a:r>
            <a:r>
              <a:rPr spc="275" dirty="0">
                <a:solidFill>
                  <a:schemeClr val="tx2"/>
                </a:solidFill>
              </a:rPr>
              <a:t>-</a:t>
            </a:r>
            <a:r>
              <a:rPr spc="-300" dirty="0">
                <a:solidFill>
                  <a:schemeClr val="tx2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Count of Capital Words</a:t>
            </a:r>
            <a:endParaRPr spc="-335" dirty="0">
              <a:solidFill>
                <a:schemeClr val="tx2"/>
              </a:solidFill>
            </a:endParaRPr>
          </a:p>
        </p:txBody>
      </p:sp>
      <p:pic>
        <p:nvPicPr>
          <p:cNvPr id="5" name="Google Shape;12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5000" y="709594"/>
            <a:ext cx="45434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2343150"/>
            <a:ext cx="86106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7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1376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>
                <a:solidFill>
                  <a:schemeClr val="tx2"/>
                </a:solidFill>
              </a:rPr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80" y="768350"/>
            <a:ext cx="722503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Missing Values</a:t>
            </a:r>
            <a:r>
              <a:rPr sz="1200" b="1" u="heavy" spc="-10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dirty="0" smtClean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:</a:t>
            </a:r>
            <a:endParaRPr lang="en-US" sz="1550" dirty="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sz="12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There </a:t>
            </a: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were no missing values in the continuous</a:t>
            </a:r>
            <a:r>
              <a:rPr sz="1200" spc="-15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features</a:t>
            </a:r>
            <a:r>
              <a:rPr lang="en-US" sz="12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 (only 1 row )</a:t>
            </a:r>
          </a:p>
          <a:p>
            <a:pPr marL="10541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Class Imbalance </a:t>
            </a:r>
            <a:r>
              <a:rPr sz="1200" b="1" u="heavy" dirty="0" smtClean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: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1733550"/>
            <a:ext cx="4733925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97635"/>
            <a:ext cx="4135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solidFill>
                  <a:schemeClr val="tx2"/>
                </a:solidFill>
              </a:rPr>
              <a:t>Models </a:t>
            </a:r>
            <a:r>
              <a:rPr spc="-325" dirty="0">
                <a:solidFill>
                  <a:schemeClr val="tx2"/>
                </a:solidFill>
              </a:rPr>
              <a:t>and</a:t>
            </a:r>
            <a:r>
              <a:rPr spc="-170" dirty="0">
                <a:solidFill>
                  <a:schemeClr val="tx2"/>
                </a:solidFill>
              </a:rPr>
              <a:t> </a:t>
            </a:r>
            <a:r>
              <a:rPr spc="-340" dirty="0">
                <a:solidFill>
                  <a:schemeClr val="tx2"/>
                </a:solidFill>
              </a:rPr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294065"/>
            <a:ext cx="7216775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400" dirty="0" smtClean="0">
                <a:solidFill>
                  <a:schemeClr val="tx2"/>
                </a:solidFill>
                <a:cs typeface="Times New Roman"/>
              </a:rPr>
              <a:t>Models used for classification: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solidFill>
                <a:schemeClr val="tx2"/>
              </a:solidFill>
              <a:cs typeface="Times New Roman"/>
            </a:endParaRPr>
          </a:p>
          <a:p>
            <a:pPr marL="469900" indent="-2794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chemeClr val="tx2"/>
                </a:solidFill>
                <a:cs typeface="Calibri"/>
              </a:rPr>
              <a:t>Logistic</a:t>
            </a:r>
            <a:r>
              <a:rPr sz="1400" spc="-10" dirty="0">
                <a:solidFill>
                  <a:schemeClr val="tx2"/>
                </a:solidFill>
                <a:cs typeface="Calibri"/>
              </a:rPr>
              <a:t> </a:t>
            </a:r>
            <a:r>
              <a:rPr sz="1400" spc="-5" dirty="0">
                <a:solidFill>
                  <a:schemeClr val="tx2"/>
                </a:solidFill>
                <a:cs typeface="Calibri"/>
              </a:rPr>
              <a:t>Regression</a:t>
            </a:r>
            <a:endParaRPr sz="1400" dirty="0">
              <a:solidFill>
                <a:schemeClr val="tx2"/>
              </a:solidFill>
              <a:cs typeface="Calibri"/>
            </a:endParaRP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chemeClr val="tx2"/>
                </a:solidFill>
                <a:cs typeface="Calibri"/>
              </a:rPr>
              <a:t>Random Forest</a:t>
            </a:r>
            <a:r>
              <a:rPr sz="1400" spc="-10" dirty="0">
                <a:solidFill>
                  <a:schemeClr val="tx2"/>
                </a:solidFill>
                <a:cs typeface="Calibri"/>
              </a:rPr>
              <a:t> </a:t>
            </a:r>
            <a:r>
              <a:rPr sz="1400" spc="-5" dirty="0" smtClean="0">
                <a:solidFill>
                  <a:schemeClr val="tx2"/>
                </a:solidFill>
                <a:cs typeface="Calibri"/>
              </a:rPr>
              <a:t>Classifier</a:t>
            </a:r>
            <a:endParaRPr lang="en-US" sz="1400" spc="-5" dirty="0" smtClean="0">
              <a:solidFill>
                <a:schemeClr val="tx2"/>
              </a:solidFill>
              <a:cs typeface="Calibri"/>
            </a:endParaRP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lang="en-US" sz="1400" spc="-5" dirty="0" smtClean="0">
                <a:solidFill>
                  <a:schemeClr val="tx2"/>
                </a:solidFill>
                <a:cs typeface="Calibri"/>
              </a:rPr>
              <a:t>SVM</a:t>
            </a:r>
            <a:endParaRPr sz="1400" dirty="0">
              <a:solidFill>
                <a:schemeClr val="tx2"/>
              </a:solidFill>
              <a:cs typeface="Calibri"/>
            </a:endParaRP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 err="1">
                <a:solidFill>
                  <a:schemeClr val="tx2"/>
                </a:solidFill>
                <a:cs typeface="Calibri"/>
              </a:rPr>
              <a:t>XGBoost</a:t>
            </a:r>
            <a:r>
              <a:rPr sz="1400" spc="-10" dirty="0">
                <a:solidFill>
                  <a:schemeClr val="tx2"/>
                </a:solidFill>
                <a:cs typeface="Calibri"/>
              </a:rPr>
              <a:t> </a:t>
            </a:r>
            <a:r>
              <a:rPr sz="1400" spc="-5" dirty="0" smtClean="0">
                <a:solidFill>
                  <a:schemeClr val="tx2"/>
                </a:solidFill>
                <a:cs typeface="Calibri"/>
              </a:rPr>
              <a:t>Classifier</a:t>
            </a:r>
            <a:endParaRPr lang="en-US" sz="1400" spc="-5" dirty="0" smtClean="0">
              <a:solidFill>
                <a:schemeClr val="tx2"/>
              </a:solidFill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240"/>
              </a:spcBef>
              <a:tabLst>
                <a:tab pos="469265" algn="l"/>
                <a:tab pos="469900" algn="l"/>
              </a:tabLst>
            </a:pPr>
            <a:endParaRPr lang="en-US" sz="1400" dirty="0">
              <a:solidFill>
                <a:schemeClr val="tx2"/>
              </a:solidFill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240"/>
              </a:spcBef>
              <a:tabLst>
                <a:tab pos="469265" algn="l"/>
                <a:tab pos="469900" algn="l"/>
              </a:tabLst>
            </a:pPr>
            <a:endParaRPr lang="en-US" sz="1400" dirty="0">
              <a:solidFill>
                <a:schemeClr val="tx2"/>
              </a:solidFill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240"/>
              </a:spcBef>
              <a:tabLst>
                <a:tab pos="469265" algn="l"/>
                <a:tab pos="469900" algn="l"/>
              </a:tabLst>
            </a:pPr>
            <a:r>
              <a:rPr lang="en-US" sz="1400" dirty="0" smtClean="0">
                <a:solidFill>
                  <a:schemeClr val="tx2"/>
                </a:solidFill>
                <a:cs typeface="Times New Roman"/>
              </a:rPr>
              <a:t>Methods used for converting raw text to numerical features (feature extraction):</a:t>
            </a:r>
          </a:p>
          <a:p>
            <a:pPr marL="190500">
              <a:lnSpc>
                <a:spcPct val="100000"/>
              </a:lnSpc>
              <a:spcBef>
                <a:spcPts val="240"/>
              </a:spcBef>
              <a:tabLst>
                <a:tab pos="469265" algn="l"/>
                <a:tab pos="469900" algn="l"/>
              </a:tabLst>
            </a:pPr>
            <a:endParaRPr lang="en-US" sz="1400" dirty="0">
              <a:solidFill>
                <a:schemeClr val="tx2"/>
              </a:solidFill>
              <a:cs typeface="Times New Roman"/>
            </a:endParaRPr>
          </a:p>
          <a:p>
            <a:pPr marL="476250" indent="-285750">
              <a:lnSpc>
                <a:spcPct val="100000"/>
              </a:lnSpc>
              <a:spcBef>
                <a:spcPts val="240"/>
              </a:spcBef>
              <a:buFontTx/>
              <a:buChar char="-"/>
              <a:tabLst>
                <a:tab pos="469265" algn="l"/>
                <a:tab pos="469900" algn="l"/>
              </a:tabLst>
            </a:pPr>
            <a:r>
              <a:rPr lang="en-US" sz="1400" dirty="0" smtClean="0">
                <a:solidFill>
                  <a:schemeClr val="tx2"/>
                </a:solidFill>
                <a:cs typeface="Times New Roman"/>
              </a:rPr>
              <a:t>Bag-of-Words</a:t>
            </a:r>
          </a:p>
          <a:p>
            <a:pPr marL="476250" indent="-285750">
              <a:lnSpc>
                <a:spcPct val="100000"/>
              </a:lnSpc>
              <a:spcBef>
                <a:spcPts val="240"/>
              </a:spcBef>
              <a:buFontTx/>
              <a:buChar char="-"/>
              <a:tabLst>
                <a:tab pos="469265" algn="l"/>
                <a:tab pos="469900" algn="l"/>
              </a:tabLst>
            </a:pPr>
            <a:r>
              <a:rPr lang="en-US" sz="1400" dirty="0" smtClean="0">
                <a:solidFill>
                  <a:schemeClr val="tx2"/>
                </a:solidFill>
                <a:cs typeface="Times New Roman"/>
              </a:rPr>
              <a:t>TF-IDF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7389495" cy="65530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pc="-325" dirty="0">
                <a:solidFill>
                  <a:schemeClr val="tx2"/>
                </a:solidFill>
              </a:rPr>
              <a:t>Model</a:t>
            </a:r>
            <a:r>
              <a:rPr spc="-235" dirty="0">
                <a:solidFill>
                  <a:schemeClr val="tx2"/>
                </a:solidFill>
              </a:rPr>
              <a:t> </a:t>
            </a:r>
            <a:r>
              <a:rPr spc="-345" dirty="0" smtClean="0">
                <a:solidFill>
                  <a:schemeClr val="tx2"/>
                </a:solidFill>
              </a:rPr>
              <a:t>Tuning</a:t>
            </a:r>
            <a:r>
              <a:rPr lang="en-US" spc="-345" dirty="0" smtClean="0">
                <a:solidFill>
                  <a:schemeClr val="tx2"/>
                </a:solidFill>
              </a:rPr>
              <a:t>:</a:t>
            </a:r>
            <a:endParaRPr spc="-345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3349" y="3568924"/>
            <a:ext cx="1809750" cy="601980"/>
          </a:xfrm>
          <a:custGeom>
            <a:avLst/>
            <a:gdLst/>
            <a:ahLst/>
            <a:cxnLst/>
            <a:rect l="l" t="t" r="r" b="b"/>
            <a:pathLst>
              <a:path w="1809750" h="601979">
                <a:moveTo>
                  <a:pt x="0" y="0"/>
                </a:moveTo>
                <a:lnTo>
                  <a:pt x="1809749" y="0"/>
                </a:lnTo>
                <a:lnTo>
                  <a:pt x="1809749" y="601949"/>
                </a:lnTo>
                <a:lnTo>
                  <a:pt x="0" y="60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3100" y="3568924"/>
            <a:ext cx="1809750" cy="601980"/>
          </a:xfrm>
          <a:custGeom>
            <a:avLst/>
            <a:gdLst/>
            <a:ahLst/>
            <a:cxnLst/>
            <a:rect l="l" t="t" r="r" b="b"/>
            <a:pathLst>
              <a:path w="1809750" h="601979">
                <a:moveTo>
                  <a:pt x="0" y="0"/>
                </a:moveTo>
                <a:lnTo>
                  <a:pt x="1809749" y="0"/>
                </a:lnTo>
                <a:lnTo>
                  <a:pt x="1809749" y="601949"/>
                </a:lnTo>
                <a:lnTo>
                  <a:pt x="0" y="60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2850" y="3568924"/>
            <a:ext cx="1809750" cy="601980"/>
          </a:xfrm>
          <a:custGeom>
            <a:avLst/>
            <a:gdLst/>
            <a:ahLst/>
            <a:cxnLst/>
            <a:rect l="l" t="t" r="r" b="b"/>
            <a:pathLst>
              <a:path w="1809750" h="601979">
                <a:moveTo>
                  <a:pt x="0" y="0"/>
                </a:moveTo>
                <a:lnTo>
                  <a:pt x="1809749" y="0"/>
                </a:lnTo>
                <a:lnTo>
                  <a:pt x="1809749" y="601949"/>
                </a:lnTo>
                <a:lnTo>
                  <a:pt x="0" y="60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2600" y="3568924"/>
            <a:ext cx="1809750" cy="601980"/>
          </a:xfrm>
          <a:custGeom>
            <a:avLst/>
            <a:gdLst/>
            <a:ahLst/>
            <a:cxnLst/>
            <a:rect l="l" t="t" r="r" b="b"/>
            <a:pathLst>
              <a:path w="1809750" h="601979">
                <a:moveTo>
                  <a:pt x="0" y="0"/>
                </a:moveTo>
                <a:lnTo>
                  <a:pt x="1809749" y="0"/>
                </a:lnTo>
                <a:lnTo>
                  <a:pt x="1809749" y="601949"/>
                </a:lnTo>
                <a:lnTo>
                  <a:pt x="0" y="601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63156"/>
              </p:ext>
            </p:extLst>
          </p:nvPr>
        </p:nvGraphicFramePr>
        <p:xfrm>
          <a:off x="1295400" y="1200150"/>
          <a:ext cx="61722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395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Modelling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Method</a:t>
                      </a: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F1 score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/>
                </a:tc>
              </a:tr>
              <a:tr h="6858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Regression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 with BOW with </a:t>
                      </a:r>
                      <a:r>
                        <a:rPr lang="en-US" sz="1400" spc="-5" dirty="0" err="1" smtClean="0">
                          <a:latin typeface="Arial"/>
                          <a:cs typeface="Arial"/>
                        </a:rPr>
                        <a:t>ngram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 = 3 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542925" indent="-336550">
                        <a:lnSpc>
                          <a:spcPts val="1664"/>
                        </a:lnSpc>
                        <a:spcBef>
                          <a:spcPts val="620"/>
                        </a:spcBef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0.66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</a:tr>
              <a:tr h="503168">
                <a:tc>
                  <a:txBody>
                    <a:bodyPr/>
                    <a:lstStyle/>
                    <a:p>
                      <a:pPr marL="85090" marR="492759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SVM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oneVSrest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with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ngram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3 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542925" indent="-336550">
                        <a:lnSpc>
                          <a:spcPts val="1664"/>
                        </a:lnSpc>
                        <a:spcBef>
                          <a:spcPts val="620"/>
                        </a:spcBef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0.65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</a:tr>
              <a:tr h="50316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 err="1">
                          <a:latin typeface="Arial"/>
                          <a:cs typeface="Arial"/>
                        </a:rPr>
                        <a:t>XGBoost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Classifier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 with </a:t>
                      </a:r>
                      <a:r>
                        <a:rPr lang="en-US" sz="1400" spc="-5" dirty="0" err="1" smtClean="0">
                          <a:latin typeface="Arial"/>
                          <a:cs typeface="Arial"/>
                        </a:rPr>
                        <a:t>ngram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 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542925" indent="-336550">
                        <a:lnSpc>
                          <a:spcPts val="1664"/>
                        </a:lnSpc>
                        <a:spcBef>
                          <a:spcPts val="620"/>
                        </a:spcBef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0.65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</a:tr>
              <a:tr h="50316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Random</a:t>
                      </a:r>
                      <a:r>
                        <a:rPr lang="en-US" sz="1400" spc="-5" baseline="0" dirty="0" smtClean="0">
                          <a:latin typeface="Arial"/>
                          <a:cs typeface="Arial"/>
                        </a:rPr>
                        <a:t> Forest 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542925" indent="-336550">
                        <a:lnSpc>
                          <a:spcPts val="1664"/>
                        </a:lnSpc>
                        <a:spcBef>
                          <a:spcPts val="620"/>
                        </a:spcBef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0.6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3" y="312163"/>
            <a:ext cx="4135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solidFill>
                  <a:schemeClr val="tx2"/>
                </a:solidFill>
              </a:rPr>
              <a:t>Models </a:t>
            </a:r>
            <a:r>
              <a:rPr spc="-325" dirty="0">
                <a:solidFill>
                  <a:schemeClr val="tx2"/>
                </a:solidFill>
              </a:rPr>
              <a:t>and</a:t>
            </a:r>
            <a:r>
              <a:rPr spc="-170" dirty="0">
                <a:solidFill>
                  <a:schemeClr val="tx2"/>
                </a:solidFill>
              </a:rPr>
              <a:t> </a:t>
            </a:r>
            <a:r>
              <a:rPr spc="-340" dirty="0">
                <a:solidFill>
                  <a:schemeClr val="tx2"/>
                </a:solidFill>
              </a:rPr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763" y="921763"/>
            <a:ext cx="53676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u="heavy" spc="-5" dirty="0">
                <a:solidFill>
                  <a:schemeClr val="tx2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Models Assessed </a:t>
            </a:r>
            <a:r>
              <a:rPr sz="1300" b="1" u="heavy" dirty="0">
                <a:solidFill>
                  <a:schemeClr val="tx2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: </a:t>
            </a:r>
            <a:r>
              <a:rPr sz="1300" spc="-5" dirty="0">
                <a:solidFill>
                  <a:schemeClr val="tx2"/>
                </a:solidFill>
                <a:latin typeface="Calibri"/>
                <a:cs typeface="Calibri"/>
              </a:rPr>
              <a:t>The vanilla models used yielded the following results</a:t>
            </a:r>
            <a:r>
              <a:rPr sz="1300" spc="-4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chemeClr val="tx2"/>
                </a:solidFill>
                <a:latin typeface="Calibri"/>
                <a:cs typeface="Calibri"/>
              </a:rPr>
              <a:t>below.</a:t>
            </a:r>
            <a:endParaRPr sz="13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20599"/>
              </p:ext>
            </p:extLst>
          </p:nvPr>
        </p:nvGraphicFramePr>
        <p:xfrm>
          <a:off x="1066800" y="1276350"/>
          <a:ext cx="6858000" cy="315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981200"/>
                <a:gridCol w="2286000"/>
              </a:tblGrid>
              <a:tr h="594279">
                <a:tc>
                  <a:txBody>
                    <a:bodyPr/>
                    <a:lstStyle/>
                    <a:p>
                      <a:pPr marL="85090" marR="685800" algn="ctr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Modelling  Method</a:t>
                      </a: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Precision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Recall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</a:tr>
              <a:tr h="594279">
                <a:tc>
                  <a:txBody>
                    <a:bodyPr/>
                    <a:lstStyle/>
                    <a:p>
                      <a:pPr marL="85090" marR="54800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Logistic  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egression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0.92</a:t>
                      </a:r>
                    </a:p>
                    <a:p>
                      <a:r>
                        <a:rPr lang="en-US" dirty="0" smtClean="0"/>
                        <a:t>1- 0.44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0.84</a:t>
                      </a:r>
                    </a:p>
                    <a:p>
                      <a:r>
                        <a:rPr lang="en-US" dirty="0" smtClean="0"/>
                        <a:t>1 – 0.65 </a:t>
                      </a:r>
                      <a:endParaRPr lang="en-IN" dirty="0"/>
                    </a:p>
                  </a:txBody>
                  <a:tcPr/>
                </a:tc>
              </a:tr>
              <a:tr h="609383">
                <a:tc>
                  <a:txBody>
                    <a:bodyPr/>
                    <a:lstStyle/>
                    <a:p>
                      <a:pPr marL="85090" marR="22288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Forest 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Classifier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400" spc="-5" dirty="0" err="1" smtClean="0">
                          <a:latin typeface="Arial"/>
                          <a:cs typeface="Arial"/>
                        </a:rPr>
                        <a:t>Oob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 score – 0.94 )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0.96</a:t>
                      </a:r>
                    </a:p>
                    <a:p>
                      <a:r>
                        <a:rPr lang="en-US" dirty="0" smtClean="0"/>
                        <a:t>1 – 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0.97</a:t>
                      </a:r>
                    </a:p>
                    <a:p>
                      <a:r>
                        <a:rPr lang="en-US" dirty="0" smtClean="0"/>
                        <a:t>1 – 0.79</a:t>
                      </a:r>
                      <a:endParaRPr lang="en-IN" dirty="0" smtClean="0"/>
                    </a:p>
                  </a:txBody>
                  <a:tcPr/>
                </a:tc>
              </a:tr>
              <a:tr h="6404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XGBClassifier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0.82 </a:t>
                      </a:r>
                    </a:p>
                    <a:p>
                      <a:r>
                        <a:rPr lang="en-US" dirty="0" smtClean="0"/>
                        <a:t>1 – 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0.81</a:t>
                      </a:r>
                    </a:p>
                    <a:p>
                      <a:r>
                        <a:rPr lang="en-US" dirty="0" smtClean="0"/>
                        <a:t>1 – 0.82</a:t>
                      </a:r>
                      <a:endParaRPr lang="en-IN" dirty="0" smtClean="0"/>
                    </a:p>
                  </a:txBody>
                  <a:tcPr/>
                </a:tc>
              </a:tr>
              <a:tr h="434529">
                <a:tc>
                  <a:txBody>
                    <a:bodyPr/>
                    <a:lstStyle/>
                    <a:p>
                      <a:pPr marL="8509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5" dirty="0" smtClean="0">
                          <a:latin typeface="Arial"/>
                          <a:cs typeface="Arial"/>
                        </a:rPr>
                        <a:t>Gradient</a:t>
                      </a:r>
                      <a:r>
                        <a:rPr lang="en-IN" sz="1400" spc="-5" baseline="0" dirty="0" smtClean="0">
                          <a:latin typeface="Arial"/>
                          <a:cs typeface="Arial"/>
                        </a:rPr>
                        <a:t> Boosting</a:t>
                      </a:r>
                      <a:endParaRPr lang="en-US" sz="1400" dirty="0" smtClean="0">
                        <a:solidFill>
                          <a:schemeClr val="tx2"/>
                        </a:solidFill>
                        <a:cs typeface="Calibri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0.97</a:t>
                      </a:r>
                    </a:p>
                    <a:p>
                      <a:r>
                        <a:rPr lang="en-US" dirty="0" smtClean="0"/>
                        <a:t>1 – 0.80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0.97</a:t>
                      </a:r>
                    </a:p>
                    <a:p>
                      <a:r>
                        <a:rPr lang="en-US" dirty="0" smtClean="0"/>
                        <a:t>1 – 0.84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1899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chemeClr val="tx2"/>
                </a:solidFill>
              </a:rPr>
              <a:t>Next</a:t>
            </a:r>
            <a:r>
              <a:rPr spc="-285" dirty="0">
                <a:solidFill>
                  <a:schemeClr val="tx2"/>
                </a:solidFill>
              </a:rPr>
              <a:t> </a:t>
            </a:r>
            <a:r>
              <a:rPr spc="-345" dirty="0">
                <a:solidFill>
                  <a:schemeClr val="tx2"/>
                </a:solidFill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504950"/>
            <a:ext cx="5181600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tx2"/>
                </a:solidFill>
                <a:cs typeface="Calibri"/>
              </a:rPr>
              <a:t>If time permitted, could have tried the following</a:t>
            </a:r>
            <a:r>
              <a:rPr sz="1400" spc="-60" dirty="0">
                <a:solidFill>
                  <a:schemeClr val="tx2"/>
                </a:solidFill>
                <a:cs typeface="Calibri"/>
              </a:rPr>
              <a:t> </a:t>
            </a:r>
            <a:r>
              <a:rPr sz="1400" dirty="0">
                <a:solidFill>
                  <a:schemeClr val="tx2"/>
                </a:solidFill>
                <a:cs typeface="Calibri"/>
              </a:rPr>
              <a:t>:</a:t>
            </a:r>
          </a:p>
          <a:p>
            <a:pPr marL="469900" indent="-3282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-5" dirty="0" smtClean="0">
                <a:solidFill>
                  <a:schemeClr val="tx2"/>
                </a:solidFill>
                <a:cs typeface="Calibri"/>
              </a:rPr>
              <a:t>An </a:t>
            </a:r>
            <a:r>
              <a:rPr sz="1400" spc="-5" dirty="0">
                <a:solidFill>
                  <a:schemeClr val="tx2"/>
                </a:solidFill>
                <a:cs typeface="Calibri"/>
              </a:rPr>
              <a:t>ensemble of different</a:t>
            </a:r>
            <a:r>
              <a:rPr sz="1400" spc="-20" dirty="0">
                <a:solidFill>
                  <a:schemeClr val="tx2"/>
                </a:solidFill>
                <a:cs typeface="Calibri"/>
              </a:rPr>
              <a:t> </a:t>
            </a:r>
            <a:r>
              <a:rPr sz="1400" spc="-5" dirty="0" smtClean="0">
                <a:solidFill>
                  <a:schemeClr val="tx2"/>
                </a:solidFill>
                <a:cs typeface="Calibri"/>
              </a:rPr>
              <a:t>models</a:t>
            </a:r>
            <a:endParaRPr lang="en-US" sz="1400" spc="-5" dirty="0" smtClean="0">
              <a:solidFill>
                <a:schemeClr val="tx2"/>
              </a:solidFill>
              <a:cs typeface="Calibri"/>
            </a:endParaRPr>
          </a:p>
          <a:p>
            <a:pPr marL="469900" indent="-3282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1400" spc="-5" dirty="0" smtClean="0">
                <a:solidFill>
                  <a:schemeClr val="tx2"/>
                </a:solidFill>
                <a:cs typeface="Calibri"/>
              </a:rPr>
              <a:t>Different </a:t>
            </a:r>
            <a:r>
              <a:rPr lang="en-US" sz="1400" spc="-5" dirty="0" err="1" smtClean="0">
                <a:solidFill>
                  <a:schemeClr val="tx2"/>
                </a:solidFill>
                <a:cs typeface="Calibri"/>
              </a:rPr>
              <a:t>undersampling</a:t>
            </a:r>
            <a:r>
              <a:rPr lang="en-US" sz="1400" spc="-5" smtClean="0">
                <a:solidFill>
                  <a:schemeClr val="tx2"/>
                </a:solidFill>
                <a:cs typeface="Calibri"/>
              </a:rPr>
              <a:t>, oversampling </a:t>
            </a:r>
            <a:r>
              <a:rPr lang="en-US" sz="1400" spc="-5" dirty="0" smtClean="0">
                <a:solidFill>
                  <a:schemeClr val="tx2"/>
                </a:solidFill>
                <a:cs typeface="Calibri"/>
              </a:rPr>
              <a:t>methods</a:t>
            </a:r>
            <a:endParaRPr sz="1400" dirty="0">
              <a:solidFill>
                <a:schemeClr val="tx2"/>
              </a:solidFill>
              <a:cs typeface="Calibri"/>
            </a:endParaRPr>
          </a:p>
          <a:p>
            <a:pPr marL="469900" indent="-3282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2"/>
                </a:solidFill>
                <a:cs typeface="Calibri"/>
              </a:rPr>
              <a:t>A </a:t>
            </a:r>
            <a:r>
              <a:rPr sz="1400" spc="-5" dirty="0">
                <a:solidFill>
                  <a:schemeClr val="tx2"/>
                </a:solidFill>
                <a:cs typeface="Calibri"/>
              </a:rPr>
              <a:t>UI for </a:t>
            </a:r>
            <a:r>
              <a:rPr sz="1400" dirty="0">
                <a:solidFill>
                  <a:schemeClr val="tx2"/>
                </a:solidFill>
                <a:cs typeface="Calibri"/>
              </a:rPr>
              <a:t>a </a:t>
            </a:r>
            <a:r>
              <a:rPr sz="1400" spc="-5" dirty="0">
                <a:solidFill>
                  <a:schemeClr val="tx2"/>
                </a:solidFill>
                <a:cs typeface="Calibri"/>
              </a:rPr>
              <a:t>real</a:t>
            </a:r>
            <a:r>
              <a:rPr sz="1400" spc="-25" dirty="0">
                <a:solidFill>
                  <a:schemeClr val="tx2"/>
                </a:solidFill>
                <a:cs typeface="Calibri"/>
              </a:rPr>
              <a:t> </a:t>
            </a:r>
            <a:r>
              <a:rPr sz="1400" spc="-5" dirty="0">
                <a:solidFill>
                  <a:schemeClr val="tx2"/>
                </a:solidFill>
                <a:cs typeface="Calibri"/>
              </a:rPr>
              <a:t>user</a:t>
            </a:r>
            <a:endParaRPr sz="14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61950"/>
            <a:ext cx="3311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chemeClr val="tx2"/>
                </a:solidFill>
                <a:latin typeface="Arial Black"/>
                <a:cs typeface="Arial Black"/>
              </a:rPr>
              <a:t>Problem</a:t>
            </a:r>
            <a:r>
              <a:rPr sz="3000" spc="-270" dirty="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chemeClr val="tx2"/>
                </a:solidFill>
                <a:latin typeface="Arial Black"/>
                <a:cs typeface="Arial Black"/>
              </a:rPr>
              <a:t>Statement</a:t>
            </a:r>
            <a:endParaRPr sz="3000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806915"/>
            <a:ext cx="7696200" cy="76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marR="5080" indent="-294005">
              <a:lnSpc>
                <a:spcPct val="116100"/>
              </a:lnSpc>
              <a:spcBef>
                <a:spcPts val="100"/>
              </a:spcBef>
              <a:tabLst>
                <a:tab pos="306070" algn="l"/>
              </a:tabLst>
            </a:pPr>
            <a:r>
              <a:rPr lang="en-IN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-    Perform </a:t>
            </a:r>
            <a:r>
              <a:rPr lang="en-IN" sz="1400" dirty="0">
                <a:solidFill>
                  <a:schemeClr val="tx2"/>
                </a:solidFill>
                <a:latin typeface="Trebuchet MS"/>
                <a:cs typeface="Trebuchet MS"/>
              </a:rPr>
              <a:t>sentiment analysis on evaluated tweets about multiple brands. The evaluators(random audience) were asked if the tweet expressed positive, negative, or no emotion towards a product/brand and labelled accordingly.</a:t>
            </a:r>
            <a:endParaRPr lang="en-US" sz="1400" dirty="0" smtClean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7200" y="1706232"/>
            <a:ext cx="5562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800" b="0" i="0">
                <a:solidFill>
                  <a:srgbClr val="AE7A5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000" kern="0" spc="-95" dirty="0" smtClean="0">
                <a:solidFill>
                  <a:schemeClr val="tx2"/>
                </a:solidFill>
              </a:rPr>
              <a:t>Why </a:t>
            </a:r>
            <a:r>
              <a:rPr lang="en-IN" sz="3000" kern="0" spc="-355" dirty="0" smtClean="0">
                <a:solidFill>
                  <a:schemeClr val="tx2"/>
                </a:solidFill>
              </a:rPr>
              <a:t>solve </a:t>
            </a:r>
            <a:r>
              <a:rPr lang="en-IN" sz="3000" kern="0" spc="-330" dirty="0" smtClean="0">
                <a:solidFill>
                  <a:schemeClr val="tx2"/>
                </a:solidFill>
              </a:rPr>
              <a:t>this</a:t>
            </a:r>
            <a:r>
              <a:rPr lang="en-IN" sz="3000" kern="0" spc="-280" dirty="0" smtClean="0">
                <a:solidFill>
                  <a:schemeClr val="tx2"/>
                </a:solidFill>
              </a:rPr>
              <a:t> </a:t>
            </a:r>
            <a:r>
              <a:rPr lang="en-IN" sz="3000" kern="0" spc="-360" dirty="0" smtClean="0">
                <a:solidFill>
                  <a:schemeClr val="tx2"/>
                </a:solidFill>
              </a:rPr>
              <a:t>problem?</a:t>
            </a:r>
            <a:endParaRPr lang="en-IN" sz="3000" kern="0" spc="-36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615" y="2184776"/>
            <a:ext cx="807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- </a:t>
            </a:r>
            <a:r>
              <a:rPr lang="en-IN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Monitoring </a:t>
            </a:r>
            <a:r>
              <a:rPr lang="en-IN" sz="1400" dirty="0">
                <a:solidFill>
                  <a:schemeClr val="tx2"/>
                </a:solidFill>
                <a:latin typeface="Trebuchet MS"/>
                <a:cs typeface="Trebuchet MS"/>
              </a:rPr>
              <a:t>Twitter allows companies to understand their audience</a:t>
            </a:r>
          </a:p>
          <a:p>
            <a:r>
              <a:rPr lang="en-IN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- keep </a:t>
            </a:r>
            <a:r>
              <a:rPr lang="en-IN" sz="1400" dirty="0">
                <a:solidFill>
                  <a:schemeClr val="tx2"/>
                </a:solidFill>
                <a:latin typeface="Trebuchet MS"/>
                <a:cs typeface="Trebuchet MS"/>
              </a:rPr>
              <a:t>on top of what’s being said about their brand </a:t>
            </a:r>
          </a:p>
          <a:p>
            <a:r>
              <a:rPr lang="en-IN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- Their </a:t>
            </a:r>
            <a:r>
              <a:rPr lang="en-IN" sz="1400" dirty="0">
                <a:solidFill>
                  <a:schemeClr val="tx2"/>
                </a:solidFill>
                <a:latin typeface="Trebuchet MS"/>
                <a:cs typeface="Trebuchet MS"/>
              </a:rPr>
              <a:t>competitors</a:t>
            </a:r>
          </a:p>
          <a:p>
            <a:r>
              <a:rPr lang="en-IN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- Discover </a:t>
            </a:r>
            <a:r>
              <a:rPr lang="en-IN" sz="1400" dirty="0">
                <a:solidFill>
                  <a:schemeClr val="tx2"/>
                </a:solidFill>
                <a:latin typeface="Trebuchet MS"/>
                <a:cs typeface="Trebuchet MS"/>
              </a:rPr>
              <a:t>new trends in the industry</a:t>
            </a:r>
          </a:p>
          <a:p>
            <a:r>
              <a:rPr lang="en-IN" sz="1400" dirty="0" smtClean="0">
                <a:solidFill>
                  <a:schemeClr val="tx2"/>
                </a:solidFill>
                <a:latin typeface="Trebuchet MS"/>
                <a:cs typeface="Trebuchet MS"/>
              </a:rPr>
              <a:t>- Are </a:t>
            </a:r>
            <a:r>
              <a:rPr lang="en-IN" sz="1400" dirty="0">
                <a:solidFill>
                  <a:schemeClr val="tx2"/>
                </a:solidFill>
                <a:latin typeface="Trebuchet MS"/>
                <a:cs typeface="Trebuchet MS"/>
              </a:rPr>
              <a:t>users talking positively or negatively about a product?</a:t>
            </a:r>
            <a:endParaRPr lang="en-IN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28600" y="3524132"/>
            <a:ext cx="4855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800" b="0" i="0">
                <a:solidFill>
                  <a:srgbClr val="AE7A5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000" kern="0" spc="-330" dirty="0" smtClean="0">
                <a:solidFill>
                  <a:schemeClr val="tx2"/>
                </a:solidFill>
              </a:rPr>
              <a:t>Potential </a:t>
            </a:r>
            <a:r>
              <a:rPr lang="en-IN" sz="3000" kern="0" spc="-355" dirty="0" smtClean="0">
                <a:solidFill>
                  <a:schemeClr val="tx2"/>
                </a:solidFill>
              </a:rPr>
              <a:t>Business</a:t>
            </a:r>
            <a:r>
              <a:rPr lang="en-IN" sz="3000" kern="0" spc="-210" dirty="0" smtClean="0">
                <a:solidFill>
                  <a:schemeClr val="tx2"/>
                </a:solidFill>
              </a:rPr>
              <a:t> </a:t>
            </a:r>
            <a:r>
              <a:rPr lang="en-IN" sz="3000" kern="0" spc="-340" dirty="0" smtClean="0">
                <a:solidFill>
                  <a:schemeClr val="tx2"/>
                </a:solidFill>
              </a:rPr>
              <a:t>Problems</a:t>
            </a:r>
            <a:endParaRPr lang="en-IN" sz="3000" kern="0" spc="-340" dirty="0">
              <a:solidFill>
                <a:schemeClr val="tx2"/>
              </a:solidFill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38200" y="4252394"/>
            <a:ext cx="7696200" cy="223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5399"/>
              </a:lnSpc>
              <a:spcBef>
                <a:spcPts val="100"/>
              </a:spcBef>
              <a:tabLst>
                <a:tab pos="301625" algn="l"/>
                <a:tab pos="302260" algn="l"/>
              </a:tabLst>
            </a:pPr>
            <a:r>
              <a:rPr lang="en-IN" sz="13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-  If </a:t>
            </a:r>
            <a:r>
              <a:rPr lang="en-IN" sz="1300" spc="-5" dirty="0">
                <a:solidFill>
                  <a:srgbClr val="233944"/>
                </a:solidFill>
                <a:latin typeface="Trebuchet MS"/>
                <a:cs typeface="Trebuchet MS"/>
              </a:rPr>
              <a:t>a negative tweet is being classified as positive review it would lead to business hazards.</a:t>
            </a:r>
            <a:endParaRPr lang="en-US" sz="1300" spc="-5" dirty="0" smtClean="0">
              <a:solidFill>
                <a:srgbClr val="233944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4855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Potential </a:t>
            </a:r>
            <a:r>
              <a:rPr spc="-355" dirty="0"/>
              <a:t>Business</a:t>
            </a:r>
            <a:r>
              <a:rPr spc="-210" dirty="0"/>
              <a:t> </a:t>
            </a:r>
            <a:r>
              <a:rPr spc="-34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170" y="2026666"/>
            <a:ext cx="6656705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15399"/>
              </a:lnSpc>
              <a:spcBef>
                <a:spcPts val="100"/>
              </a:spcBef>
              <a:buChar char="-"/>
              <a:tabLst>
                <a:tab pos="301625" algn="l"/>
                <a:tab pos="302260" algn="l"/>
              </a:tabLst>
            </a:pPr>
            <a:r>
              <a:rPr sz="1300" spc="-5" dirty="0">
                <a:solidFill>
                  <a:srgbClr val="233944"/>
                </a:solidFill>
                <a:latin typeface="Trebuchet MS"/>
                <a:cs typeface="Trebuchet MS"/>
              </a:rPr>
              <a:t>Run optimized campaigns to bring in more customers, and thereby increase the bank  revenue</a:t>
            </a:r>
            <a:r>
              <a:rPr sz="13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33944"/>
                </a:solidFill>
                <a:latin typeface="Trebuchet MS"/>
                <a:cs typeface="Trebuchet MS"/>
              </a:rPr>
              <a:t>?</a:t>
            </a:r>
            <a:endParaRPr sz="1300" dirty="0">
              <a:latin typeface="Trebuchet MS"/>
              <a:cs typeface="Trebuchet MS"/>
            </a:endParaRPr>
          </a:p>
          <a:p>
            <a:pPr marL="301625" marR="450215" indent="-289560">
              <a:lnSpc>
                <a:spcPct val="115399"/>
              </a:lnSpc>
              <a:buChar char="-"/>
              <a:tabLst>
                <a:tab pos="301625" algn="l"/>
                <a:tab pos="302260" algn="l"/>
              </a:tabLst>
            </a:pPr>
            <a:r>
              <a:rPr sz="1300" spc="-5" dirty="0">
                <a:solidFill>
                  <a:srgbClr val="233944"/>
                </a:solidFill>
                <a:latin typeface="Trebuchet MS"/>
                <a:cs typeface="Trebuchet MS"/>
              </a:rPr>
              <a:t>Increase long-term holdings which can be further invested in different financial  instruments?</a:t>
            </a:r>
            <a:endParaRPr sz="1300" dirty="0">
              <a:latin typeface="Trebuchet MS"/>
              <a:cs typeface="Trebuchet MS"/>
            </a:endParaRPr>
          </a:p>
          <a:p>
            <a:pPr marL="301625" indent="-285115">
              <a:lnSpc>
                <a:spcPct val="100000"/>
              </a:lnSpc>
              <a:spcBef>
                <a:spcPts val="240"/>
              </a:spcBef>
              <a:buChar char="-"/>
              <a:tabLst>
                <a:tab pos="301625" algn="l"/>
                <a:tab pos="302260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Stakeholders</a:t>
            </a:r>
            <a:endParaRPr sz="1200" dirty="0">
              <a:latin typeface="Trebuchet MS"/>
              <a:cs typeface="Trebuchet MS"/>
            </a:endParaRPr>
          </a:p>
          <a:p>
            <a:pPr marL="758825" lvl="1" indent="-285115">
              <a:lnSpc>
                <a:spcPct val="100000"/>
              </a:lnSpc>
              <a:spcBef>
                <a:spcPts val="210"/>
              </a:spcBef>
              <a:buChar char="-"/>
              <a:tabLst>
                <a:tab pos="758825" algn="l"/>
                <a:tab pos="759460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Chief Marketing Officer</a:t>
            </a:r>
            <a:r>
              <a:rPr sz="12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3944"/>
                </a:solidFill>
                <a:latin typeface="Trebuchet MS"/>
                <a:cs typeface="Trebuchet MS"/>
              </a:rPr>
              <a:t>?</a:t>
            </a:r>
            <a:endParaRPr sz="1200" dirty="0">
              <a:latin typeface="Trebuchet MS"/>
              <a:cs typeface="Trebuchet MS"/>
            </a:endParaRPr>
          </a:p>
          <a:p>
            <a:pPr marL="758825" lvl="1" indent="-285115">
              <a:lnSpc>
                <a:spcPct val="100000"/>
              </a:lnSpc>
              <a:spcBef>
                <a:spcPts val="210"/>
              </a:spcBef>
              <a:buChar char="-"/>
              <a:tabLst>
                <a:tab pos="758825" algn="l"/>
                <a:tab pos="759460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Campaign Strategy Manager</a:t>
            </a:r>
            <a:r>
              <a:rPr sz="12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3944"/>
                </a:solidFill>
                <a:latin typeface="Trebuchet MS"/>
                <a:cs typeface="Trebuchet MS"/>
              </a:rPr>
              <a:t>?</a:t>
            </a:r>
            <a:endParaRPr sz="1200" dirty="0">
              <a:latin typeface="Trebuchet MS"/>
              <a:cs typeface="Trebuchet MS"/>
            </a:endParaRPr>
          </a:p>
          <a:p>
            <a:pPr marL="758825" lvl="1" indent="-285115">
              <a:lnSpc>
                <a:spcPct val="100000"/>
              </a:lnSpc>
              <a:spcBef>
                <a:spcPts val="210"/>
              </a:spcBef>
              <a:buChar char="-"/>
              <a:tabLst>
                <a:tab pos="758825" algn="l"/>
                <a:tab pos="759460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Who</a:t>
            </a:r>
            <a:r>
              <a:rPr sz="12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else?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4211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Why </a:t>
            </a:r>
            <a:r>
              <a:rPr spc="-355" dirty="0"/>
              <a:t>solve </a:t>
            </a:r>
            <a:r>
              <a:rPr spc="-330" dirty="0"/>
              <a:t>this</a:t>
            </a:r>
            <a:r>
              <a:rPr spc="-280" dirty="0"/>
              <a:t> </a:t>
            </a:r>
            <a:r>
              <a:rPr spc="-360" dirty="0"/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815" y="2440558"/>
            <a:ext cx="6913880" cy="12827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09"/>
              </a:spcBef>
              <a:buChar char="-"/>
              <a:tabLst>
                <a:tab pos="297180" algn="l"/>
                <a:tab pos="297815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Business</a:t>
            </a:r>
            <a:r>
              <a:rPr sz="12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Impact</a:t>
            </a:r>
            <a:endParaRPr sz="1200">
              <a:latin typeface="Trebuchet MS"/>
              <a:cs typeface="Trebuchet MS"/>
            </a:endParaRPr>
          </a:p>
          <a:p>
            <a:pPr marL="754380" marR="326390" lvl="1" indent="-285115">
              <a:lnSpc>
                <a:spcPct val="114599"/>
              </a:lnSpc>
              <a:buChar char="-"/>
              <a:tabLst>
                <a:tab pos="754380" algn="l"/>
                <a:tab pos="755015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Improve prediction -&gt; identify common features of subscribing customers -&gt; targeted  campaigns</a:t>
            </a:r>
            <a:endParaRPr sz="1200">
              <a:latin typeface="Trebuchet MS"/>
              <a:cs typeface="Trebuchet MS"/>
            </a:endParaRPr>
          </a:p>
          <a:p>
            <a:pPr marL="754380" lvl="1" indent="-285115">
              <a:lnSpc>
                <a:spcPct val="100000"/>
              </a:lnSpc>
              <a:spcBef>
                <a:spcPts val="209"/>
              </a:spcBef>
              <a:buChar char="-"/>
              <a:tabLst>
                <a:tab pos="754380" algn="l"/>
                <a:tab pos="755015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Improve prediction -&gt; identify right target audience-&gt; efficient budget for</a:t>
            </a:r>
            <a:r>
              <a:rPr sz="1200" spc="-35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marketing</a:t>
            </a:r>
            <a:endParaRPr sz="1200">
              <a:latin typeface="Trebuchet MS"/>
              <a:cs typeface="Trebuchet MS"/>
            </a:endParaRPr>
          </a:p>
          <a:p>
            <a:pPr marL="754380" lvl="1" indent="-285115">
              <a:lnSpc>
                <a:spcPct val="100000"/>
              </a:lnSpc>
              <a:spcBef>
                <a:spcPts val="209"/>
              </a:spcBef>
              <a:buChar char="-"/>
              <a:tabLst>
                <a:tab pos="754380" algn="l"/>
                <a:tab pos="755015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Improve prediction-&gt; identify right frequency interval for campaign -&gt; optimum</a:t>
            </a:r>
            <a:r>
              <a:rPr sz="1200" spc="-5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campaign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233944"/>
                </a:solidFill>
                <a:latin typeface="Trebuchet MS"/>
                <a:cs typeface="Trebuchet MS"/>
              </a:rPr>
              <a:t>-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26943"/>
            <a:ext cx="1066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315" dirty="0" smtClean="0">
                <a:solidFill>
                  <a:schemeClr val="tx2"/>
                </a:solidFill>
                <a:latin typeface="Arial Black"/>
                <a:cs typeface="Arial Black"/>
              </a:rPr>
              <a:t>Data</a:t>
            </a:r>
            <a:r>
              <a:rPr lang="en-US" sz="3000" u="sng" spc="-315" dirty="0" smtClean="0">
                <a:solidFill>
                  <a:schemeClr val="tx2"/>
                </a:solidFill>
                <a:latin typeface="Arial Black"/>
                <a:cs typeface="Arial Black"/>
              </a:rPr>
              <a:t>:</a:t>
            </a:r>
            <a:endParaRPr sz="3000" u="sng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868409"/>
            <a:ext cx="3810000" cy="2938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sz="1300" b="1" u="heavy" spc="-5" dirty="0">
                <a:solidFill>
                  <a:schemeClr val="tx2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D</a:t>
            </a:r>
            <a:r>
              <a:rPr sz="1400" b="1" u="heavy" spc="-5" dirty="0">
                <a:solidFill>
                  <a:schemeClr val="tx2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ataset </a:t>
            </a:r>
            <a:r>
              <a:rPr sz="1400" b="1" u="heavy" spc="-5" dirty="0" smtClean="0">
                <a:solidFill>
                  <a:schemeClr val="tx2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Information</a:t>
            </a:r>
            <a:r>
              <a:rPr sz="1400" dirty="0" smtClean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lang="en-US" sz="14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dirty="0">
                <a:solidFill>
                  <a:schemeClr val="tx2"/>
                </a:solidFill>
                <a:cs typeface="Calibri"/>
              </a:rPr>
              <a:t>Training dataset contains around 7k tweet text with the sentiment label with 3 columns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b="1" dirty="0" err="1">
                <a:solidFill>
                  <a:schemeClr val="tx2"/>
                </a:solidFill>
                <a:cs typeface="Calibri"/>
              </a:rPr>
              <a:t>Tweet_id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 - Unique id for tweets.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b="1" dirty="0">
                <a:solidFill>
                  <a:schemeClr val="tx2"/>
                </a:solidFill>
                <a:cs typeface="Calibri"/>
              </a:rPr>
              <a:t>Tweet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 - Tweet about the brand/product 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b="1" dirty="0">
                <a:solidFill>
                  <a:schemeClr val="tx2"/>
                </a:solidFill>
                <a:cs typeface="Calibri"/>
              </a:rPr>
              <a:t>Sentiment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cs typeface="Calibri"/>
              </a:rPr>
              <a:t>– 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dirty="0" smtClean="0">
                <a:solidFill>
                  <a:schemeClr val="tx2"/>
                </a:solidFill>
                <a:cs typeface="Calibri"/>
              </a:rPr>
              <a:t>0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: </a:t>
            </a:r>
            <a:r>
              <a:rPr lang="en-IN" sz="1600" dirty="0" smtClean="0">
                <a:solidFill>
                  <a:schemeClr val="tx2"/>
                </a:solidFill>
                <a:cs typeface="Calibri"/>
              </a:rPr>
              <a:t>Negative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dirty="0" smtClean="0">
                <a:solidFill>
                  <a:schemeClr val="tx2"/>
                </a:solidFill>
                <a:cs typeface="Calibri"/>
              </a:rPr>
              <a:t>1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: </a:t>
            </a:r>
            <a:r>
              <a:rPr lang="en-IN" sz="1600" dirty="0" smtClean="0">
                <a:solidFill>
                  <a:schemeClr val="tx2"/>
                </a:solidFill>
                <a:cs typeface="Calibri"/>
              </a:rPr>
              <a:t>Neutral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dirty="0" smtClean="0">
                <a:solidFill>
                  <a:schemeClr val="tx2"/>
                </a:solidFill>
                <a:cs typeface="Calibri"/>
              </a:rPr>
              <a:t>2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: </a:t>
            </a:r>
            <a:r>
              <a:rPr lang="en-IN" sz="1600" dirty="0" smtClean="0">
                <a:solidFill>
                  <a:schemeClr val="tx2"/>
                </a:solidFill>
                <a:cs typeface="Calibri"/>
              </a:rPr>
              <a:t>Positive</a:t>
            </a:r>
          </a:p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lang="en-IN" sz="1600" dirty="0" smtClean="0">
                <a:solidFill>
                  <a:schemeClr val="tx2"/>
                </a:solidFill>
                <a:cs typeface="Calibri"/>
              </a:rPr>
              <a:t> </a:t>
            </a:r>
            <a:r>
              <a:rPr lang="en-IN" sz="1600" dirty="0">
                <a:solidFill>
                  <a:schemeClr val="tx2"/>
                </a:solidFill>
                <a:cs typeface="Calibri"/>
              </a:rPr>
              <a:t>3: Can't Tell</a:t>
            </a:r>
            <a:endParaRPr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26943"/>
            <a:ext cx="4276725" cy="275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30457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tweet </a:t>
            </a:r>
            <a:r>
              <a:rPr lang="en-IN" b="1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-IN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280 characters, the most common length of a </a:t>
            </a:r>
            <a:r>
              <a:rPr lang="en-IN" b="1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tweet</a:t>
            </a:r>
            <a:r>
              <a:rPr lang="en-IN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100 - 125 character. Only 9% of tweets hit </a:t>
            </a:r>
            <a:r>
              <a:rPr lang="en-IN" b="1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Twitter's</a:t>
            </a:r>
            <a:r>
              <a:rPr lang="en-IN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140-character </a:t>
            </a:r>
            <a:r>
              <a:rPr lang="en-IN" b="1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-IN" dirty="0">
                <a:solidFill>
                  <a:schemeClr val="tx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2945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>
                <a:solidFill>
                  <a:schemeClr val="tx2"/>
                </a:solidFill>
              </a:rPr>
              <a:t>Evaluation</a:t>
            </a:r>
            <a:r>
              <a:rPr spc="-305" dirty="0">
                <a:solidFill>
                  <a:schemeClr val="tx2"/>
                </a:solidFill>
              </a:rPr>
              <a:t> </a:t>
            </a:r>
            <a:r>
              <a:rPr spc="-365" dirty="0">
                <a:solidFill>
                  <a:schemeClr val="tx2"/>
                </a:solidFill>
              </a:rPr>
              <a:t>Metric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504950"/>
            <a:ext cx="7566025" cy="1222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3944"/>
                </a:solidFill>
                <a:cs typeface="Calibri"/>
              </a:rPr>
              <a:t>The evaluation metric for this project is</a:t>
            </a:r>
            <a:r>
              <a:rPr sz="1600" spc="30" dirty="0">
                <a:solidFill>
                  <a:srgbClr val="233944"/>
                </a:solidFill>
                <a:cs typeface="Calibri"/>
              </a:rPr>
              <a:t> </a:t>
            </a:r>
            <a:r>
              <a:rPr lang="en-US" sz="1600" b="1" spc="-5" dirty="0" smtClean="0">
                <a:solidFill>
                  <a:srgbClr val="233944"/>
                </a:solidFill>
                <a:cs typeface="Calibri"/>
              </a:rPr>
              <a:t>F1 score</a:t>
            </a:r>
            <a:r>
              <a:rPr sz="1600" b="1" spc="-5" dirty="0" smtClean="0">
                <a:solidFill>
                  <a:srgbClr val="233944"/>
                </a:solidFill>
                <a:cs typeface="Calibri"/>
              </a:rPr>
              <a:t>.</a:t>
            </a:r>
            <a:endParaRPr lang="en-US" sz="1600" dirty="0" smtClean="0">
              <a:cs typeface="Calibri"/>
            </a:endParaRPr>
          </a:p>
          <a:p>
            <a:pPr marL="12700" marR="547370">
              <a:lnSpc>
                <a:spcPct val="216299"/>
              </a:lnSpc>
            </a:pPr>
            <a:r>
              <a:rPr lang="en-IN" sz="1600" spc="-5" dirty="0">
                <a:solidFill>
                  <a:srgbClr val="233944"/>
                </a:solidFill>
                <a:cs typeface="Calibri"/>
              </a:rPr>
              <a:t>F1 = 2 * (precision * recall) / (precision + recall)</a:t>
            </a:r>
          </a:p>
          <a:p>
            <a:pPr marL="12700" marR="547370">
              <a:lnSpc>
                <a:spcPct val="216299"/>
              </a:lnSpc>
            </a:pPr>
            <a:endParaRPr sz="1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610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chemeClr val="tx2"/>
                </a:solidFill>
              </a:rPr>
              <a:t>First </a:t>
            </a:r>
            <a:r>
              <a:rPr spc="-360" dirty="0">
                <a:solidFill>
                  <a:schemeClr val="tx2"/>
                </a:solidFill>
              </a:rPr>
              <a:t>steps </a:t>
            </a:r>
            <a:r>
              <a:rPr spc="275" dirty="0">
                <a:solidFill>
                  <a:schemeClr val="tx2"/>
                </a:solidFill>
              </a:rPr>
              <a:t>-</a:t>
            </a:r>
            <a:r>
              <a:rPr spc="-65" dirty="0">
                <a:solidFill>
                  <a:schemeClr val="tx2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EDA - Count Words in sentiments </a:t>
            </a:r>
            <a:endParaRPr spc="-250" dirty="0">
              <a:solidFill>
                <a:schemeClr val="tx2"/>
              </a:solidFill>
            </a:endParaRPr>
          </a:p>
        </p:txBody>
      </p:sp>
      <p:pic>
        <p:nvPicPr>
          <p:cNvPr id="8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6462" y="1145704"/>
            <a:ext cx="5194875" cy="14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47950"/>
            <a:ext cx="44481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147" y="2495550"/>
            <a:ext cx="4067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10459"/>
            <a:ext cx="291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First </a:t>
            </a:r>
            <a:r>
              <a:rPr spc="-360" dirty="0"/>
              <a:t>steps </a:t>
            </a:r>
            <a:r>
              <a:rPr spc="275" dirty="0"/>
              <a:t>-</a:t>
            </a:r>
            <a:r>
              <a:rPr spc="-65" dirty="0"/>
              <a:t> </a:t>
            </a:r>
            <a:r>
              <a:rPr spc="-250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700" y="1149896"/>
            <a:ext cx="6246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On the left is the univariate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analysis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of the feature </a:t>
            </a: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poutcome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on the right is that of</a:t>
            </a:r>
            <a:r>
              <a:rPr sz="1300" spc="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loan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149" y="1723072"/>
            <a:ext cx="3297249" cy="2737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275" y="1549337"/>
            <a:ext cx="3499624" cy="273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0299" y="4335778"/>
            <a:ext cx="2999740" cy="4318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70"/>
              </a:spcBef>
            </a:pP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Most people already have </a:t>
            </a:r>
            <a:r>
              <a:rPr sz="1100" dirty="0">
                <a:solidFill>
                  <a:srgbClr val="233944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personal loan. (Will  they be willing to commit to </a:t>
            </a:r>
            <a:r>
              <a:rPr sz="1100" dirty="0">
                <a:solidFill>
                  <a:srgbClr val="233944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term</a:t>
            </a:r>
            <a:r>
              <a:rPr sz="1100" spc="-45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deposit?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225" y="4353302"/>
            <a:ext cx="268605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Most of the data is of customers where we  are not sure about the outcomes of the  previous</a:t>
            </a:r>
            <a:r>
              <a:rPr sz="11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campaign.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3000" y="4308724"/>
            <a:ext cx="373199" cy="373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4650" y="4308724"/>
            <a:ext cx="373199" cy="373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8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41411"/>
            <a:ext cx="8077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chemeClr val="tx2"/>
                </a:solidFill>
              </a:rPr>
              <a:t>First </a:t>
            </a:r>
            <a:r>
              <a:rPr spc="-360" dirty="0">
                <a:solidFill>
                  <a:schemeClr val="tx2"/>
                </a:solidFill>
              </a:rPr>
              <a:t>steps </a:t>
            </a:r>
            <a:r>
              <a:rPr lang="en-IN" spc="275" dirty="0" smtClean="0">
                <a:solidFill>
                  <a:schemeClr val="tx2"/>
                </a:solidFill>
              </a:rPr>
              <a:t>–</a:t>
            </a:r>
            <a:r>
              <a:rPr spc="-65" dirty="0" smtClean="0">
                <a:solidFill>
                  <a:schemeClr val="tx2"/>
                </a:solidFill>
              </a:rPr>
              <a:t> </a:t>
            </a:r>
            <a:r>
              <a:rPr lang="en-US" spc="-250" dirty="0" smtClean="0">
                <a:solidFill>
                  <a:schemeClr val="tx2"/>
                </a:solidFill>
              </a:rPr>
              <a:t>EDA </a:t>
            </a:r>
            <a:r>
              <a:rPr lang="en" dirty="0" smtClean="0">
                <a:solidFill>
                  <a:schemeClr val="tx2"/>
                </a:solidFill>
              </a:rPr>
              <a:t>Count </a:t>
            </a:r>
            <a:r>
              <a:rPr lang="en" dirty="0">
                <a:solidFill>
                  <a:schemeClr val="tx2"/>
                </a:solidFill>
              </a:rPr>
              <a:t>of @mentions</a:t>
            </a:r>
            <a:endParaRPr sz="2400" spc="-250" dirty="0">
              <a:solidFill>
                <a:schemeClr val="tx2"/>
              </a:solidFill>
            </a:endParaRPr>
          </a:p>
        </p:txBody>
      </p:sp>
      <p:pic>
        <p:nvPicPr>
          <p:cNvPr id="7" name="Google Shape;11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0" y="717294"/>
            <a:ext cx="43624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66950"/>
            <a:ext cx="8743950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0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</TotalTime>
  <Words>684</Words>
  <Application>Microsoft Office PowerPoint</Application>
  <PresentationFormat>On-screen Show (16:9)</PresentationFormat>
  <Paragraphs>118</Paragraphs>
  <Slides>18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Trebuchet MS</vt:lpstr>
      <vt:lpstr>Office Theme</vt:lpstr>
      <vt:lpstr>Sentiment Analysis</vt:lpstr>
      <vt:lpstr>PowerPoint Presentation</vt:lpstr>
      <vt:lpstr>Potential Business Problems</vt:lpstr>
      <vt:lpstr>Why solve this problem?</vt:lpstr>
      <vt:lpstr>PowerPoint Presentation</vt:lpstr>
      <vt:lpstr>Evaluation Metric</vt:lpstr>
      <vt:lpstr>First steps - EDA - Count Words in sentiments </vt:lpstr>
      <vt:lpstr>First steps - EDA</vt:lpstr>
      <vt:lpstr>First steps – EDA Count of @mentions</vt:lpstr>
      <vt:lpstr>EDA - continuous - age, pdays - Bring out  Key Insights</vt:lpstr>
      <vt:lpstr>EDA - bivariate</vt:lpstr>
      <vt:lpstr>EDA - Count of #hashtags</vt:lpstr>
      <vt:lpstr>EDA - Count of Capital Words</vt:lpstr>
      <vt:lpstr>Pipeline</vt:lpstr>
      <vt:lpstr>Models and Approaches</vt:lpstr>
      <vt:lpstr>Model Tuning:</vt:lpstr>
      <vt:lpstr>Models and Approaches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Travel Insurance claim status using machine learning techniques</dc:title>
  <dc:creator>HP</dc:creator>
  <cp:lastModifiedBy>HP</cp:lastModifiedBy>
  <cp:revision>60</cp:revision>
  <dcterms:created xsi:type="dcterms:W3CDTF">2020-01-07T12:26:01Z</dcterms:created>
  <dcterms:modified xsi:type="dcterms:W3CDTF">2020-03-07T10:04:57Z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