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2" r:id="rId4"/>
    <p:sldId id="291" r:id="rId5"/>
    <p:sldId id="287" r:id="rId6"/>
    <p:sldId id="288" r:id="rId7"/>
    <p:sldId id="318" r:id="rId8"/>
    <p:sldId id="289" r:id="rId9"/>
    <p:sldId id="333" r:id="rId10"/>
    <p:sldId id="317" r:id="rId11"/>
    <p:sldId id="330" r:id="rId12"/>
    <p:sldId id="292" r:id="rId13"/>
    <p:sldId id="323" r:id="rId14"/>
    <p:sldId id="313" r:id="rId15"/>
    <p:sldId id="324" r:id="rId16"/>
    <p:sldId id="325" r:id="rId17"/>
    <p:sldId id="326" r:id="rId18"/>
    <p:sldId id="305" r:id="rId19"/>
    <p:sldId id="334" r:id="rId20"/>
    <p:sldId id="311" r:id="rId21"/>
    <p:sldId id="30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9" d="100"/>
          <a:sy n="79" d="100"/>
        </p:scale>
        <p:origin x="-342"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31E2EB-6D36-49C6-AB55-5CD9F3C2D5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79DD487D-A274-4600-8AEB-4A8770482C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C77C2A34-BE71-4A55-B1BC-932A22E30344}"/>
              </a:ext>
            </a:extLst>
          </p:cNvPr>
          <p:cNvSpPr>
            <a:spLocks noGrp="1"/>
          </p:cNvSpPr>
          <p:nvPr>
            <p:ph type="dt" sz="half" idx="10"/>
          </p:nvPr>
        </p:nvSpPr>
        <p:spPr/>
        <p:txBody>
          <a:bodyPr/>
          <a:lstStyle/>
          <a:p>
            <a:fld id="{40483490-F18A-4D97-87BB-88808984D9F0}" type="datetimeFigureOut">
              <a:rPr lang="en-IN" smtClean="0"/>
              <a:t>24-03-2022</a:t>
            </a:fld>
            <a:endParaRPr lang="en-IN"/>
          </a:p>
        </p:txBody>
      </p:sp>
      <p:sp>
        <p:nvSpPr>
          <p:cNvPr id="5" name="Footer Placeholder 4">
            <a:extLst>
              <a:ext uri="{FF2B5EF4-FFF2-40B4-BE49-F238E27FC236}">
                <a16:creationId xmlns:a16="http://schemas.microsoft.com/office/drawing/2014/main" xmlns="" id="{AB625EDD-B30A-4C16-993C-92AF600107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2381DCA-5743-448A-90A2-E010E8A41C85}"/>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3556591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E90529-8309-49E9-B032-DDC4FB9522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2BE954C-C786-48EB-926E-CAE91AED77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9A14F88-820F-4FBC-89B3-7E4929DA3A19}"/>
              </a:ext>
            </a:extLst>
          </p:cNvPr>
          <p:cNvSpPr>
            <a:spLocks noGrp="1"/>
          </p:cNvSpPr>
          <p:nvPr>
            <p:ph type="dt" sz="half" idx="10"/>
          </p:nvPr>
        </p:nvSpPr>
        <p:spPr/>
        <p:txBody>
          <a:bodyPr/>
          <a:lstStyle/>
          <a:p>
            <a:fld id="{40483490-F18A-4D97-87BB-88808984D9F0}" type="datetimeFigureOut">
              <a:rPr lang="en-IN" smtClean="0"/>
              <a:t>24-03-2022</a:t>
            </a:fld>
            <a:endParaRPr lang="en-IN"/>
          </a:p>
        </p:txBody>
      </p:sp>
      <p:sp>
        <p:nvSpPr>
          <p:cNvPr id="5" name="Footer Placeholder 4">
            <a:extLst>
              <a:ext uri="{FF2B5EF4-FFF2-40B4-BE49-F238E27FC236}">
                <a16:creationId xmlns:a16="http://schemas.microsoft.com/office/drawing/2014/main" xmlns="" id="{4D5CBBF5-626D-4AF4-B82E-815897B00C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C1CEB77-CF3D-4984-9359-23C11808E827}"/>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1949571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8DCBDF7-91F4-4058-8156-D69690037A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D58728B-E412-4E56-A3A3-75E26AB6BD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5505040-8057-414A-B7EB-0F31EBCD4616}"/>
              </a:ext>
            </a:extLst>
          </p:cNvPr>
          <p:cNvSpPr>
            <a:spLocks noGrp="1"/>
          </p:cNvSpPr>
          <p:nvPr>
            <p:ph type="dt" sz="half" idx="10"/>
          </p:nvPr>
        </p:nvSpPr>
        <p:spPr/>
        <p:txBody>
          <a:bodyPr/>
          <a:lstStyle/>
          <a:p>
            <a:fld id="{40483490-F18A-4D97-87BB-88808984D9F0}" type="datetimeFigureOut">
              <a:rPr lang="en-IN" smtClean="0"/>
              <a:t>24-03-2022</a:t>
            </a:fld>
            <a:endParaRPr lang="en-IN"/>
          </a:p>
        </p:txBody>
      </p:sp>
      <p:sp>
        <p:nvSpPr>
          <p:cNvPr id="5" name="Footer Placeholder 4">
            <a:extLst>
              <a:ext uri="{FF2B5EF4-FFF2-40B4-BE49-F238E27FC236}">
                <a16:creationId xmlns:a16="http://schemas.microsoft.com/office/drawing/2014/main" xmlns="" id="{62E3AC77-8122-42CD-B5CE-4FFDF3111B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BB95263-3A21-4EE2-B937-E813838AB7F3}"/>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187855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ndart Slid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prstGeom prst="rect">
            <a:avLst/>
          </a:prstGeom>
        </p:spPr>
        <p:txBody>
          <a:bodyPr/>
          <a:lstStyle/>
          <a:p>
            <a:r>
              <a:t>Title Text</a:t>
            </a:r>
          </a:p>
        </p:txBody>
      </p:sp>
    </p:spTree>
    <p:extLst>
      <p:ext uri="{BB962C8B-B14F-4D97-AF65-F5344CB8AC3E}">
        <p14:creationId xmlns:p14="http://schemas.microsoft.com/office/powerpoint/2010/main" val="142978003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C818D6-FD59-4868-BED2-A630653DA8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D312B3C-89C1-43B2-87B8-1D22EBD833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30D7015-C2BE-479F-A7F5-28A725FD5C14}"/>
              </a:ext>
            </a:extLst>
          </p:cNvPr>
          <p:cNvSpPr>
            <a:spLocks noGrp="1"/>
          </p:cNvSpPr>
          <p:nvPr>
            <p:ph type="dt" sz="half" idx="10"/>
          </p:nvPr>
        </p:nvSpPr>
        <p:spPr/>
        <p:txBody>
          <a:bodyPr/>
          <a:lstStyle/>
          <a:p>
            <a:fld id="{40483490-F18A-4D97-87BB-88808984D9F0}" type="datetimeFigureOut">
              <a:rPr lang="en-IN" smtClean="0"/>
              <a:t>24-03-2022</a:t>
            </a:fld>
            <a:endParaRPr lang="en-IN"/>
          </a:p>
        </p:txBody>
      </p:sp>
      <p:sp>
        <p:nvSpPr>
          <p:cNvPr id="5" name="Footer Placeholder 4">
            <a:extLst>
              <a:ext uri="{FF2B5EF4-FFF2-40B4-BE49-F238E27FC236}">
                <a16:creationId xmlns:a16="http://schemas.microsoft.com/office/drawing/2014/main" xmlns="" id="{9186758C-1EC4-4EC6-9B50-F03F0BEB31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46D1379-C0CF-41A9-AC7D-B14A3F8DB190}"/>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3123967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172A38-2CD5-4D8D-81AA-AED11E3430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0DEFC4B-587A-4F33-A372-B0056F6914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710D647-FB47-47E3-8242-B9760A17AC92}"/>
              </a:ext>
            </a:extLst>
          </p:cNvPr>
          <p:cNvSpPr>
            <a:spLocks noGrp="1"/>
          </p:cNvSpPr>
          <p:nvPr>
            <p:ph type="dt" sz="half" idx="10"/>
          </p:nvPr>
        </p:nvSpPr>
        <p:spPr/>
        <p:txBody>
          <a:bodyPr/>
          <a:lstStyle/>
          <a:p>
            <a:fld id="{40483490-F18A-4D97-87BB-88808984D9F0}" type="datetimeFigureOut">
              <a:rPr lang="en-IN" smtClean="0"/>
              <a:t>24-03-2022</a:t>
            </a:fld>
            <a:endParaRPr lang="en-IN"/>
          </a:p>
        </p:txBody>
      </p:sp>
      <p:sp>
        <p:nvSpPr>
          <p:cNvPr id="5" name="Footer Placeholder 4">
            <a:extLst>
              <a:ext uri="{FF2B5EF4-FFF2-40B4-BE49-F238E27FC236}">
                <a16:creationId xmlns:a16="http://schemas.microsoft.com/office/drawing/2014/main" xmlns="" id="{234AD534-1797-4856-9D49-439CD7388B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F9D0604-0DD3-40DC-9FC9-724686861388}"/>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1091446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2EDAC1-C0E3-4079-A785-9DADA5FB1E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0F9B93C-F3B8-499E-BDAB-E9225BBE14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796C75C0-B121-4BB4-BF10-AAF2669B36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3F5FF69-3ACA-4478-B1F6-AE1883416848}"/>
              </a:ext>
            </a:extLst>
          </p:cNvPr>
          <p:cNvSpPr>
            <a:spLocks noGrp="1"/>
          </p:cNvSpPr>
          <p:nvPr>
            <p:ph type="dt" sz="half" idx="10"/>
          </p:nvPr>
        </p:nvSpPr>
        <p:spPr/>
        <p:txBody>
          <a:bodyPr/>
          <a:lstStyle/>
          <a:p>
            <a:fld id="{40483490-F18A-4D97-87BB-88808984D9F0}" type="datetimeFigureOut">
              <a:rPr lang="en-IN" smtClean="0"/>
              <a:t>24-03-2022</a:t>
            </a:fld>
            <a:endParaRPr lang="en-IN"/>
          </a:p>
        </p:txBody>
      </p:sp>
      <p:sp>
        <p:nvSpPr>
          <p:cNvPr id="6" name="Footer Placeholder 5">
            <a:extLst>
              <a:ext uri="{FF2B5EF4-FFF2-40B4-BE49-F238E27FC236}">
                <a16:creationId xmlns:a16="http://schemas.microsoft.com/office/drawing/2014/main" xmlns="" id="{EC168879-F6D5-4535-B13B-7E00F90509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316F731-75CF-453A-AC54-281FA2810CDC}"/>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849336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FA5AF4-6699-473B-92E4-BFEB5020E8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4EF74FD-E950-435C-AD90-E9E330450A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BC89C04-864E-4E4E-A432-A657FE5B9E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22246048-8694-4BB4-B16F-6A2D326B3C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518B617-D710-4AD4-93BF-A9EB072BFA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6D49BBD2-5FB4-4E09-A33D-E606E67B1466}"/>
              </a:ext>
            </a:extLst>
          </p:cNvPr>
          <p:cNvSpPr>
            <a:spLocks noGrp="1"/>
          </p:cNvSpPr>
          <p:nvPr>
            <p:ph type="dt" sz="half" idx="10"/>
          </p:nvPr>
        </p:nvSpPr>
        <p:spPr/>
        <p:txBody>
          <a:bodyPr/>
          <a:lstStyle/>
          <a:p>
            <a:fld id="{40483490-F18A-4D97-87BB-88808984D9F0}" type="datetimeFigureOut">
              <a:rPr lang="en-IN" smtClean="0"/>
              <a:t>24-03-2022</a:t>
            </a:fld>
            <a:endParaRPr lang="en-IN"/>
          </a:p>
        </p:txBody>
      </p:sp>
      <p:sp>
        <p:nvSpPr>
          <p:cNvPr id="8" name="Footer Placeholder 7">
            <a:extLst>
              <a:ext uri="{FF2B5EF4-FFF2-40B4-BE49-F238E27FC236}">
                <a16:creationId xmlns:a16="http://schemas.microsoft.com/office/drawing/2014/main" xmlns="" id="{EFE3F1F6-0CF1-43F9-95CC-B1CE29C718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4B0B9C6F-1FD9-4BE2-B258-5C02B78B7F86}"/>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147953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C8891D-322A-4B55-BD86-D66F2F6C00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D2046AB-4BA0-48E9-BB2A-F29B5E3B1121}"/>
              </a:ext>
            </a:extLst>
          </p:cNvPr>
          <p:cNvSpPr>
            <a:spLocks noGrp="1"/>
          </p:cNvSpPr>
          <p:nvPr>
            <p:ph type="dt" sz="half" idx="10"/>
          </p:nvPr>
        </p:nvSpPr>
        <p:spPr/>
        <p:txBody>
          <a:bodyPr/>
          <a:lstStyle/>
          <a:p>
            <a:fld id="{40483490-F18A-4D97-87BB-88808984D9F0}" type="datetimeFigureOut">
              <a:rPr lang="en-IN" smtClean="0"/>
              <a:t>24-03-2022</a:t>
            </a:fld>
            <a:endParaRPr lang="en-IN"/>
          </a:p>
        </p:txBody>
      </p:sp>
      <p:sp>
        <p:nvSpPr>
          <p:cNvPr id="4" name="Footer Placeholder 3">
            <a:extLst>
              <a:ext uri="{FF2B5EF4-FFF2-40B4-BE49-F238E27FC236}">
                <a16:creationId xmlns:a16="http://schemas.microsoft.com/office/drawing/2014/main" xmlns="" id="{575C7E0B-A8E0-42A9-91CA-0A019C5CB7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426F90BC-3AB7-4641-8F1D-2AB355B05590}"/>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1253206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36676DD-15CD-4B65-9F24-8371797309C9}"/>
              </a:ext>
            </a:extLst>
          </p:cNvPr>
          <p:cNvSpPr>
            <a:spLocks noGrp="1"/>
          </p:cNvSpPr>
          <p:nvPr>
            <p:ph type="dt" sz="half" idx="10"/>
          </p:nvPr>
        </p:nvSpPr>
        <p:spPr/>
        <p:txBody>
          <a:bodyPr/>
          <a:lstStyle/>
          <a:p>
            <a:fld id="{40483490-F18A-4D97-87BB-88808984D9F0}" type="datetimeFigureOut">
              <a:rPr lang="en-IN" smtClean="0"/>
              <a:t>24-03-2022</a:t>
            </a:fld>
            <a:endParaRPr lang="en-IN"/>
          </a:p>
        </p:txBody>
      </p:sp>
      <p:sp>
        <p:nvSpPr>
          <p:cNvPr id="3" name="Footer Placeholder 2">
            <a:extLst>
              <a:ext uri="{FF2B5EF4-FFF2-40B4-BE49-F238E27FC236}">
                <a16:creationId xmlns:a16="http://schemas.microsoft.com/office/drawing/2014/main" xmlns="" id="{37389E8D-2C33-42E2-8107-E82E4FB349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B2D04CC7-737C-46B2-B206-E1A0D4D40770}"/>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1052461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F2DD36-3C17-4E26-AACD-D91E6CEDDA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0C83939-1A64-4F78-976B-D54F5FB492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EACB213-F398-4357-AACD-03D54A1CB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2CD0488-6A0A-48E0-80DC-E1494A1036BD}"/>
              </a:ext>
            </a:extLst>
          </p:cNvPr>
          <p:cNvSpPr>
            <a:spLocks noGrp="1"/>
          </p:cNvSpPr>
          <p:nvPr>
            <p:ph type="dt" sz="half" idx="10"/>
          </p:nvPr>
        </p:nvSpPr>
        <p:spPr/>
        <p:txBody>
          <a:bodyPr/>
          <a:lstStyle/>
          <a:p>
            <a:fld id="{40483490-F18A-4D97-87BB-88808984D9F0}" type="datetimeFigureOut">
              <a:rPr lang="en-IN" smtClean="0"/>
              <a:t>24-03-2022</a:t>
            </a:fld>
            <a:endParaRPr lang="en-IN"/>
          </a:p>
        </p:txBody>
      </p:sp>
      <p:sp>
        <p:nvSpPr>
          <p:cNvPr id="6" name="Footer Placeholder 5">
            <a:extLst>
              <a:ext uri="{FF2B5EF4-FFF2-40B4-BE49-F238E27FC236}">
                <a16:creationId xmlns:a16="http://schemas.microsoft.com/office/drawing/2014/main" xmlns="" id="{E5D84630-12B9-4DBD-BFBD-D6FFFAFCB3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04D14FF-3A71-425A-BC23-08B13DC8AD5D}"/>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3341686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3C1FBE-62AF-4D34-AC4C-BBAE875FD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526403B9-4D83-41C4-B433-322A81134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A3D9B91E-A123-4495-B0F7-205954D65E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273F340-00C4-4E20-844B-F35CB81929AB}"/>
              </a:ext>
            </a:extLst>
          </p:cNvPr>
          <p:cNvSpPr>
            <a:spLocks noGrp="1"/>
          </p:cNvSpPr>
          <p:nvPr>
            <p:ph type="dt" sz="half" idx="10"/>
          </p:nvPr>
        </p:nvSpPr>
        <p:spPr/>
        <p:txBody>
          <a:bodyPr/>
          <a:lstStyle/>
          <a:p>
            <a:fld id="{40483490-F18A-4D97-87BB-88808984D9F0}" type="datetimeFigureOut">
              <a:rPr lang="en-IN" smtClean="0"/>
              <a:t>24-03-2022</a:t>
            </a:fld>
            <a:endParaRPr lang="en-IN"/>
          </a:p>
        </p:txBody>
      </p:sp>
      <p:sp>
        <p:nvSpPr>
          <p:cNvPr id="6" name="Footer Placeholder 5">
            <a:extLst>
              <a:ext uri="{FF2B5EF4-FFF2-40B4-BE49-F238E27FC236}">
                <a16:creationId xmlns:a16="http://schemas.microsoft.com/office/drawing/2014/main" xmlns="" id="{CA85D9CB-745A-4171-9466-599087755B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A94AF51-F04D-4B8B-B669-21C78A2F70E4}"/>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2339367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6BF5A07-3E1D-4A54-84F6-EF26E95741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2486742-6D29-4945-82B4-DF1E9E6BE7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D6842C6-79F6-4648-9310-63D7985A4B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83490-F18A-4D97-87BB-88808984D9F0}" type="datetimeFigureOut">
              <a:rPr lang="en-IN" smtClean="0"/>
              <a:t>24-03-2022</a:t>
            </a:fld>
            <a:endParaRPr lang="en-IN"/>
          </a:p>
        </p:txBody>
      </p:sp>
      <p:sp>
        <p:nvSpPr>
          <p:cNvPr id="5" name="Footer Placeholder 4">
            <a:extLst>
              <a:ext uri="{FF2B5EF4-FFF2-40B4-BE49-F238E27FC236}">
                <a16:creationId xmlns:a16="http://schemas.microsoft.com/office/drawing/2014/main" xmlns="" id="{22773F24-9FFC-44EA-BA3B-E8B2BE8445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61D2DD5B-54D0-42B1-9209-A97B01D69D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0613D-8EE0-4A8A-B97D-461FA90D9930}" type="slidenum">
              <a:rPr lang="en-IN" smtClean="0"/>
              <a:t>‹#›</a:t>
            </a:fld>
            <a:endParaRPr lang="en-IN"/>
          </a:p>
        </p:txBody>
      </p:sp>
    </p:spTree>
    <p:extLst>
      <p:ext uri="{BB962C8B-B14F-4D97-AF65-F5344CB8AC3E}">
        <p14:creationId xmlns:p14="http://schemas.microsoft.com/office/powerpoint/2010/main" val="3480191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605494DE-B078-4D87-BB01-C84320618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owerPoint and Keynote Template…">
            <a:extLst>
              <a:ext uri="{FF2B5EF4-FFF2-40B4-BE49-F238E27FC236}">
                <a16:creationId xmlns:a16="http://schemas.microsoft.com/office/drawing/2014/main" xmlns="" id="{C14687B8-56E5-47D7-9BD2-5364CBFB1B2B}"/>
              </a:ext>
            </a:extLst>
          </p:cNvPr>
          <p:cNvSpPr txBox="1"/>
          <p:nvPr/>
        </p:nvSpPr>
        <p:spPr>
          <a:xfrm>
            <a:off x="5319713" y="642938"/>
            <a:ext cx="6273800" cy="557053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normAutofit/>
          </a:bodyPr>
          <a:lstStyle/>
          <a:p>
            <a:pPr>
              <a:spcAft>
                <a:spcPts val="600"/>
              </a:spcAft>
            </a:pPr>
            <a:endParaRPr lang="en-US" sz="2800" dirty="0"/>
          </a:p>
        </p:txBody>
      </p:sp>
      <p:sp>
        <p:nvSpPr>
          <p:cNvPr id="3" name="Subtitle 2">
            <a:extLst>
              <a:ext uri="{FF2B5EF4-FFF2-40B4-BE49-F238E27FC236}">
                <a16:creationId xmlns:a16="http://schemas.microsoft.com/office/drawing/2014/main" xmlns="" id="{847F72CE-44B8-46E4-ABDA-1165F3DC564D}"/>
              </a:ext>
            </a:extLst>
          </p:cNvPr>
          <p:cNvSpPr>
            <a:spLocks noGrp="1"/>
          </p:cNvSpPr>
          <p:nvPr>
            <p:ph type="subTitle" idx="1"/>
          </p:nvPr>
        </p:nvSpPr>
        <p:spPr>
          <a:xfrm>
            <a:off x="2995864" y="5168753"/>
            <a:ext cx="5319824" cy="961573"/>
          </a:xfrm>
        </p:spPr>
        <p:txBody>
          <a:bodyPr vert="horz" lIns="91440" tIns="45720" rIns="91440" bIns="45720" rtlCol="0">
            <a:normAutofit/>
          </a:bodyPr>
          <a:lstStyle/>
          <a:p>
            <a:pPr algn="l"/>
            <a:r>
              <a:rPr lang="en-US" sz="2000" kern="1200" baseline="0" dirty="0">
                <a:latin typeface="+mn-lt"/>
                <a:ea typeface="+mn-ea"/>
                <a:cs typeface="+mn-cs"/>
              </a:rPr>
              <a:t>Guided By:</a:t>
            </a:r>
          </a:p>
          <a:p>
            <a:pPr algn="l"/>
            <a:r>
              <a:rPr lang="en-US" sz="1800" i="1" kern="1200" baseline="0" dirty="0" smtClean="0">
                <a:latin typeface="+mn-lt"/>
                <a:ea typeface="+mn-ea"/>
                <a:cs typeface="+mn-cs"/>
              </a:rPr>
              <a:t>Swati </a:t>
            </a:r>
            <a:r>
              <a:rPr lang="en-US" sz="1800" i="1" kern="1200" baseline="0" dirty="0" err="1" smtClean="0">
                <a:latin typeface="+mn-lt"/>
                <a:ea typeface="+mn-ea"/>
                <a:cs typeface="+mn-cs"/>
              </a:rPr>
              <a:t>Mahaseth</a:t>
            </a:r>
            <a:endParaRPr lang="en-US" sz="1800" i="1" kern="1200" dirty="0">
              <a:latin typeface="+mn-lt"/>
              <a:ea typeface="+mn-ea"/>
              <a:cs typeface="+mn-cs"/>
            </a:endParaRPr>
          </a:p>
          <a:p>
            <a:pPr algn="l"/>
            <a:endParaRPr lang="en-US" sz="2000" kern="1200" dirty="0">
              <a:latin typeface="+mn-lt"/>
              <a:ea typeface="+mn-ea"/>
              <a:cs typeface="+mn-cs"/>
            </a:endParaRPr>
          </a:p>
        </p:txBody>
      </p:sp>
      <p:sp>
        <p:nvSpPr>
          <p:cNvPr id="2" name="Title 1">
            <a:extLst>
              <a:ext uri="{FF2B5EF4-FFF2-40B4-BE49-F238E27FC236}">
                <a16:creationId xmlns:a16="http://schemas.microsoft.com/office/drawing/2014/main" xmlns="" id="{1D2E2920-4520-4A99-966E-7FB8E970662E}"/>
              </a:ext>
            </a:extLst>
          </p:cNvPr>
          <p:cNvSpPr>
            <a:spLocks noGrp="1"/>
          </p:cNvSpPr>
          <p:nvPr>
            <p:ph type="ctrTitle"/>
          </p:nvPr>
        </p:nvSpPr>
        <p:spPr>
          <a:xfrm>
            <a:off x="2947737" y="2502567"/>
            <a:ext cx="9271626" cy="1287379"/>
          </a:xfrm>
        </p:spPr>
        <p:txBody>
          <a:bodyPr vert="horz" lIns="91440" tIns="45720" rIns="91440" bIns="45720" rtlCol="0" anchor="b">
            <a:normAutofit/>
          </a:bodyPr>
          <a:lstStyle/>
          <a:p>
            <a:pPr algn="l"/>
            <a:r>
              <a:rPr lang="en-US" sz="5400" b="1" i="1" dirty="0"/>
              <a:t>Flight</a:t>
            </a:r>
            <a:r>
              <a:rPr lang="en-US" sz="5400" b="1" i="1" kern="1200" dirty="0">
                <a:latin typeface="+mj-lt"/>
                <a:ea typeface="+mj-ea"/>
                <a:cs typeface="+mj-cs"/>
              </a:rPr>
              <a:t> Price Prediction</a:t>
            </a:r>
          </a:p>
        </p:txBody>
      </p:sp>
      <p:pic>
        <p:nvPicPr>
          <p:cNvPr id="17" name="Picture 16">
            <a:extLst>
              <a:ext uri="{FF2B5EF4-FFF2-40B4-BE49-F238E27FC236}">
                <a16:creationId xmlns:a16="http://schemas.microsoft.com/office/drawing/2014/main" xmlns="" id="{3DE027C9-CAC5-432A-9097-F1DC78267E6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16677" y="-622344"/>
            <a:ext cx="2480573" cy="2796622"/>
          </a:xfrm>
          <a:prstGeom prst="rect">
            <a:avLst/>
          </a:prstGeom>
          <a:noFill/>
          <a:ln>
            <a:noFill/>
          </a:ln>
        </p:spPr>
      </p:pic>
      <p:sp>
        <p:nvSpPr>
          <p:cNvPr id="21" name="TextBox 20">
            <a:extLst>
              <a:ext uri="{FF2B5EF4-FFF2-40B4-BE49-F238E27FC236}">
                <a16:creationId xmlns:a16="http://schemas.microsoft.com/office/drawing/2014/main" xmlns="" id="{F96C856B-C438-4100-B10B-14222D63B74A}"/>
              </a:ext>
            </a:extLst>
          </p:cNvPr>
          <p:cNvSpPr txBox="1"/>
          <p:nvPr/>
        </p:nvSpPr>
        <p:spPr>
          <a:xfrm>
            <a:off x="9811144" y="5130226"/>
            <a:ext cx="2886955" cy="754053"/>
          </a:xfrm>
          <a:prstGeom prst="rect">
            <a:avLst/>
          </a:prstGeom>
          <a:noFill/>
        </p:spPr>
        <p:txBody>
          <a:bodyPr wrap="square">
            <a:spAutoFit/>
          </a:bodyPr>
          <a:lstStyle/>
          <a:p>
            <a:pPr>
              <a:spcAft>
                <a:spcPts val="600"/>
              </a:spcAft>
            </a:pPr>
            <a:r>
              <a:rPr lang="en-US" sz="2000" baseline="0" dirty="0"/>
              <a:t>Presented By:</a:t>
            </a:r>
          </a:p>
          <a:p>
            <a:pPr>
              <a:spcAft>
                <a:spcPts val="600"/>
              </a:spcAft>
            </a:pPr>
            <a:r>
              <a:rPr lang="en-US" i="1" dirty="0" err="1" smtClean="0"/>
              <a:t>Neha</a:t>
            </a:r>
            <a:r>
              <a:rPr lang="en-US" i="1" dirty="0" smtClean="0"/>
              <a:t> Sharma</a:t>
            </a:r>
            <a:endParaRPr lang="en-US" sz="1800" i="1" dirty="0"/>
          </a:p>
        </p:txBody>
      </p:sp>
      <p:pic>
        <p:nvPicPr>
          <p:cNvPr id="13" name="Graphic 12" descr="Torch with solid fill">
            <a:extLst>
              <a:ext uri="{FF2B5EF4-FFF2-40B4-BE49-F238E27FC236}">
                <a16:creationId xmlns:a16="http://schemas.microsoft.com/office/drawing/2014/main" xmlns="" id="{3E48B7BB-347C-4EA7-AEF1-71D997D90C4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792035" y="3425676"/>
            <a:ext cx="914400" cy="914400"/>
          </a:xfrm>
          <a:prstGeom prst="rect">
            <a:avLst/>
          </a:prstGeom>
        </p:spPr>
      </p:pic>
      <p:pic>
        <p:nvPicPr>
          <p:cNvPr id="30" name="Graphic 29" descr="Torch with solid fill">
            <a:extLst>
              <a:ext uri="{FF2B5EF4-FFF2-40B4-BE49-F238E27FC236}">
                <a16:creationId xmlns:a16="http://schemas.microsoft.com/office/drawing/2014/main" xmlns="" id="{07150E90-EC32-4493-A30D-0E254A49555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80549" y="3448626"/>
            <a:ext cx="914400" cy="914400"/>
          </a:xfrm>
          <a:prstGeom prst="rect">
            <a:avLst/>
          </a:prstGeom>
        </p:spPr>
      </p:pic>
    </p:spTree>
    <p:extLst>
      <p:ext uri="{BB962C8B-B14F-4D97-AF65-F5344CB8AC3E}">
        <p14:creationId xmlns:p14="http://schemas.microsoft.com/office/powerpoint/2010/main" val="1922950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6573119" y="1670206"/>
            <a:ext cx="4335660" cy="272895"/>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gn="just">
              <a:lnSpc>
                <a:spcPct val="80000"/>
              </a:lnSpc>
            </a:pPr>
            <a:endParaRPr 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xmlns="" id="{432FF15A-CA93-413C-B364-C55049CDF7C2}"/>
              </a:ext>
            </a:extLst>
          </p:cNvPr>
          <p:cNvSpPr>
            <a:spLocks noGrp="1"/>
          </p:cNvSpPr>
          <p:nvPr>
            <p:ph type="sldNum" sz="quarter" idx="2"/>
          </p:nvPr>
        </p:nvSpPr>
        <p:spPr/>
        <p:txBody>
          <a:bodyPr/>
          <a:lstStyle/>
          <a:p>
            <a:fld id="{86CB4B4D-7CA3-9044-876B-883B54F8677D}" type="slidenum">
              <a:rPr lang="en-IN" smtClean="0"/>
              <a:t>10</a:t>
            </a:fld>
            <a:endParaRPr lang="en-IN"/>
          </a:p>
        </p:txBody>
      </p:sp>
      <p:sp>
        <p:nvSpPr>
          <p:cNvPr id="3" name="TextBox 2">
            <a:extLst>
              <a:ext uri="{FF2B5EF4-FFF2-40B4-BE49-F238E27FC236}">
                <a16:creationId xmlns:a16="http://schemas.microsoft.com/office/drawing/2014/main" xmlns="" id="{5BC51795-DBC8-4A30-B39B-3FC298213336}"/>
              </a:ext>
            </a:extLst>
          </p:cNvPr>
          <p:cNvSpPr txBox="1"/>
          <p:nvPr/>
        </p:nvSpPr>
        <p:spPr>
          <a:xfrm>
            <a:off x="1744824" y="503853"/>
            <a:ext cx="4226768" cy="369332"/>
          </a:xfrm>
          <a:prstGeom prst="rect">
            <a:avLst/>
          </a:prstGeom>
          <a:noFill/>
        </p:spPr>
        <p:txBody>
          <a:bodyPr wrap="square" rtlCol="0">
            <a:spAutoFit/>
          </a:bodyPr>
          <a:lstStyle/>
          <a:p>
            <a:r>
              <a:rPr lang="en-IN" dirty="0"/>
              <a:t>Observations:</a:t>
            </a:r>
          </a:p>
        </p:txBody>
      </p:sp>
      <p:sp>
        <p:nvSpPr>
          <p:cNvPr id="7" name="TextBox 6">
            <a:extLst>
              <a:ext uri="{FF2B5EF4-FFF2-40B4-BE49-F238E27FC236}">
                <a16:creationId xmlns:a16="http://schemas.microsoft.com/office/drawing/2014/main" xmlns="" id="{89832F24-82E1-4FD9-A3A8-4B56661B58F8}"/>
              </a:ext>
            </a:extLst>
          </p:cNvPr>
          <p:cNvSpPr txBox="1"/>
          <p:nvPr/>
        </p:nvSpPr>
        <p:spPr>
          <a:xfrm>
            <a:off x="1845129" y="1951672"/>
            <a:ext cx="6097554" cy="1477328"/>
          </a:xfrm>
          <a:prstGeom prst="rect">
            <a:avLst/>
          </a:prstGeom>
          <a:noFill/>
        </p:spPr>
        <p:txBody>
          <a:bodyPr wrap="square">
            <a:spAutoFit/>
          </a:bodyPr>
          <a:lstStyle/>
          <a:p>
            <a:r>
              <a:rPr lang="en-IN" dirty="0" err="1"/>
              <a:t>Jetairways</a:t>
            </a:r>
            <a:r>
              <a:rPr lang="en-IN" dirty="0"/>
              <a:t> goes mostly and least going is multiple carriers flight</a:t>
            </a:r>
          </a:p>
          <a:p>
            <a:r>
              <a:rPr lang="en-IN" dirty="0" err="1"/>
              <a:t>Jetairways</a:t>
            </a:r>
            <a:r>
              <a:rPr lang="en-IN" dirty="0"/>
              <a:t> goes mostly and its price is high</a:t>
            </a:r>
          </a:p>
          <a:p>
            <a:r>
              <a:rPr lang="en-IN" dirty="0"/>
              <a:t>If arrival time increases then duration increases</a:t>
            </a:r>
          </a:p>
          <a:p>
            <a:r>
              <a:rPr lang="en-IN" dirty="0"/>
              <a:t>Mostly highly positively correlated column is total stops and duration.</a:t>
            </a:r>
          </a:p>
        </p:txBody>
      </p:sp>
    </p:spTree>
    <p:extLst>
      <p:ext uri="{BB962C8B-B14F-4D97-AF65-F5344CB8AC3E}">
        <p14:creationId xmlns:p14="http://schemas.microsoft.com/office/powerpoint/2010/main" val="206308378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439F726-988E-4D49-9634-32FC0610B905}"/>
              </a:ext>
            </a:extLst>
          </p:cNvPr>
          <p:cNvSpPr>
            <a:spLocks noGrp="1"/>
          </p:cNvSpPr>
          <p:nvPr>
            <p:ph type="sldNum" sz="quarter" idx="2"/>
          </p:nvPr>
        </p:nvSpPr>
        <p:spPr/>
        <p:txBody>
          <a:bodyPr/>
          <a:lstStyle/>
          <a:p>
            <a:fld id="{86CB4B4D-7CA3-9044-876B-883B54F8677D}" type="slidenum">
              <a:rPr lang="en-IN" smtClean="0"/>
              <a:t>11</a:t>
            </a:fld>
            <a:endParaRPr lang="en-IN"/>
          </a:p>
        </p:txBody>
      </p:sp>
      <p:sp>
        <p:nvSpPr>
          <p:cNvPr id="6" name="Text information page">
            <a:extLst>
              <a:ext uri="{FF2B5EF4-FFF2-40B4-BE49-F238E27FC236}">
                <a16:creationId xmlns:a16="http://schemas.microsoft.com/office/drawing/2014/main" xmlns="" id="{FC093CF4-B4E2-4EE9-BAA6-EEF9B5EC233D}"/>
              </a:ext>
            </a:extLst>
          </p:cNvPr>
          <p:cNvSpPr txBox="1">
            <a:spLocks/>
          </p:cNvSpPr>
          <p:nvPr/>
        </p:nvSpPr>
        <p:spPr>
          <a:xfrm>
            <a:off x="1195565" y="23599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anose="02020603050405020304" pitchFamily="18" charset="0"/>
                <a:cs typeface="Times New Roman" panose="02020603050405020304" pitchFamily="18" charset="0"/>
              </a:rPr>
              <a:t>DATA PREPROCESSING</a:t>
            </a:r>
          </a:p>
        </p:txBody>
      </p:sp>
      <p:sp>
        <p:nvSpPr>
          <p:cNvPr id="8"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xmlns="" id="{5A33748C-442C-47BE-9AA0-A981643F040B}"/>
              </a:ext>
            </a:extLst>
          </p:cNvPr>
          <p:cNvSpPr txBox="1"/>
          <p:nvPr/>
        </p:nvSpPr>
        <p:spPr>
          <a:xfrm>
            <a:off x="1195565" y="1401934"/>
            <a:ext cx="9713215" cy="3098284"/>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marL="285750" indent="-285750" algn="just">
              <a:buFont typeface="Arial" panose="020B0604020202020204" pitchFamily="34" charset="0"/>
              <a:buChar char="•"/>
            </a:pPr>
            <a:r>
              <a:rPr lang="en-US" dirty="0">
                <a:latin typeface="Times New Roman" pitchFamily="18" charset="0"/>
                <a:cs typeface="Times New Roman" pitchFamily="18" charset="0"/>
              </a:rPr>
              <a:t>The Complete data is divided in the ration of 70:30 for train and test respectively.</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There is lots of null values present in the dataset and there are some outliers present in the dataset which has been removed with the help of medium of the columns and Z score.</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Once our data is ready categorical variables are converted into the numeric form, which we can apply further on algorithms.</a:t>
            </a: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I have dropped the some column since there is no correlation between output variable and with those columns.</a:t>
            </a:r>
          </a:p>
          <a:p>
            <a:pPr algn="just">
              <a:lnSpc>
                <a:spcPct val="10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1426324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195565" y="235991"/>
            <a:ext cx="809187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t>EVALUTION PROCESS</a:t>
            </a:r>
            <a:endParaRPr lang="en-US" sz="4500" dirty="0">
              <a:latin typeface="Times New Roman" pitchFamily="18" charset="0"/>
              <a:cs typeface="Times New Roman" pitchFamily="18" charset="0"/>
            </a:endParaRPr>
          </a:p>
        </p:txBody>
      </p:sp>
      <p:sp>
        <p:nvSpPr>
          <p:cNvPr id="5"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xmlns="" id="{D871236C-1AFC-4C7B-92D0-302447E01E1B}"/>
              </a:ext>
            </a:extLst>
          </p:cNvPr>
          <p:cNvSpPr txBox="1"/>
          <p:nvPr/>
        </p:nvSpPr>
        <p:spPr>
          <a:xfrm>
            <a:off x="1195565" y="1401934"/>
            <a:ext cx="9713215" cy="3375283"/>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lnSpc>
                <a:spcPct val="100000"/>
              </a:lnSpc>
            </a:pPr>
            <a:r>
              <a:rPr lang="en-US" dirty="0">
                <a:latin typeface="Times New Roman" pitchFamily="18" charset="0"/>
                <a:cs typeface="Times New Roman" pitchFamily="18" charset="0"/>
              </a:rPr>
              <a:t>R2 Score:</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Adjusted R2 Score deals with additional independent variables.</a:t>
            </a:r>
          </a:p>
          <a:p>
            <a:pPr marL="285750" indent="-285750" algn="just">
              <a:buFont typeface="Arial" panose="020B0604020202020204" pitchFamily="34" charset="0"/>
              <a:buChar char="•"/>
            </a:pPr>
            <a:r>
              <a:rPr lang="en-US" dirty="0">
                <a:latin typeface="Times New Roman" pitchFamily="18" charset="0"/>
                <a:cs typeface="Times New Roman" pitchFamily="18" charset="0"/>
              </a:rPr>
              <a:t>This R squared value of the r-square if our choice of independent variable wasn’t good (i.e. independent variable had no effect on dependent variable)</a:t>
            </a:r>
          </a:p>
          <a:p>
            <a:pPr marL="285750" indent="-285750" algn="just">
              <a:buFont typeface="Arial" panose="020B0604020202020204" pitchFamily="34" charset="0"/>
              <a:buChar char="•"/>
            </a:pPr>
            <a:r>
              <a:rPr lang="en-US" dirty="0">
                <a:latin typeface="Times New Roman" pitchFamily="18" charset="0"/>
                <a:cs typeface="Times New Roman" pitchFamily="18" charset="0"/>
              </a:rPr>
              <a:t>Also the bias of R Square to not decrease is handled pretty well in this adjusted R Squared method.</a:t>
            </a: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Cross Validations:</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K Fold cross validations , K = 5</a:t>
            </a:r>
          </a:p>
          <a:p>
            <a:pPr algn="just">
              <a:lnSpc>
                <a:spcPct val="100000"/>
              </a:lnSpc>
            </a:pPr>
            <a:endParaRPr 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xmlns="" id="{27A100CF-7BB9-4009-8863-82636C2E7F13}"/>
              </a:ext>
            </a:extLst>
          </p:cNvPr>
          <p:cNvSpPr>
            <a:spLocks noGrp="1"/>
          </p:cNvSpPr>
          <p:nvPr>
            <p:ph type="sldNum" sz="quarter" idx="2"/>
          </p:nvPr>
        </p:nvSpPr>
        <p:spPr/>
        <p:txBody>
          <a:bodyPr/>
          <a:lstStyle/>
          <a:p>
            <a:fld id="{86CB4B4D-7CA3-9044-876B-883B54F8677D}" type="slidenum">
              <a:rPr lang="en-IN" smtClean="0"/>
              <a:t>12</a:t>
            </a:fld>
            <a:endParaRPr lang="en-IN"/>
          </a:p>
        </p:txBody>
      </p:sp>
    </p:spTree>
    <p:extLst>
      <p:ext uri="{BB962C8B-B14F-4D97-AF65-F5344CB8AC3E}">
        <p14:creationId xmlns:p14="http://schemas.microsoft.com/office/powerpoint/2010/main" val="265767815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Linear Regression</a:t>
            </a:r>
          </a:p>
        </p:txBody>
      </p:sp>
      <p:sp>
        <p:nvSpPr>
          <p:cNvPr id="2" name="Slide Number Placeholder 1">
            <a:extLst>
              <a:ext uri="{FF2B5EF4-FFF2-40B4-BE49-F238E27FC236}">
                <a16:creationId xmlns:a16="http://schemas.microsoft.com/office/drawing/2014/main" xmlns="" id="{24894A60-E128-4D7A-902B-D7CA699D7D5F}"/>
              </a:ext>
            </a:extLst>
          </p:cNvPr>
          <p:cNvSpPr>
            <a:spLocks noGrp="1"/>
          </p:cNvSpPr>
          <p:nvPr>
            <p:ph type="sldNum" sz="quarter" idx="2"/>
          </p:nvPr>
        </p:nvSpPr>
        <p:spPr/>
        <p:txBody>
          <a:bodyPr/>
          <a:lstStyle/>
          <a:p>
            <a:fld id="{86CB4B4D-7CA3-9044-876B-883B54F8677D}" type="slidenum">
              <a:rPr lang="en-IN" smtClean="0"/>
              <a:t>13</a:t>
            </a:fld>
            <a:endParaRPr lang="en-IN"/>
          </a:p>
        </p:txBody>
      </p:sp>
      <p:pic>
        <p:nvPicPr>
          <p:cNvPr id="5" name="Picture 4">
            <a:extLst>
              <a:ext uri="{FF2B5EF4-FFF2-40B4-BE49-F238E27FC236}">
                <a16:creationId xmlns:a16="http://schemas.microsoft.com/office/drawing/2014/main" xmlns="" id="{0D1CE16E-CF7F-44E2-BE55-71D16D05040C}"/>
              </a:ext>
            </a:extLst>
          </p:cNvPr>
          <p:cNvPicPr>
            <a:picLocks noChangeAspect="1"/>
          </p:cNvPicPr>
          <p:nvPr/>
        </p:nvPicPr>
        <p:blipFill>
          <a:blip r:embed="rId2"/>
          <a:stretch>
            <a:fillRect/>
          </a:stretch>
        </p:blipFill>
        <p:spPr>
          <a:xfrm>
            <a:off x="1811988" y="1483226"/>
            <a:ext cx="5768840" cy="2491956"/>
          </a:xfrm>
          <a:prstGeom prst="rect">
            <a:avLst/>
          </a:prstGeom>
        </p:spPr>
      </p:pic>
    </p:spTree>
    <p:extLst>
      <p:ext uri="{BB962C8B-B14F-4D97-AF65-F5344CB8AC3E}">
        <p14:creationId xmlns:p14="http://schemas.microsoft.com/office/powerpoint/2010/main" val="353045913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791583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Gradient Boosting Regressor</a:t>
            </a:r>
          </a:p>
        </p:txBody>
      </p:sp>
      <p:sp>
        <p:nvSpPr>
          <p:cNvPr id="2" name="Slide Number Placeholder 1">
            <a:extLst>
              <a:ext uri="{FF2B5EF4-FFF2-40B4-BE49-F238E27FC236}">
                <a16:creationId xmlns:a16="http://schemas.microsoft.com/office/drawing/2014/main" xmlns="" id="{4289CE50-81AF-419D-AE27-C9E3FFD4C167}"/>
              </a:ext>
            </a:extLst>
          </p:cNvPr>
          <p:cNvSpPr>
            <a:spLocks noGrp="1"/>
          </p:cNvSpPr>
          <p:nvPr>
            <p:ph type="sldNum" sz="quarter" idx="2"/>
          </p:nvPr>
        </p:nvSpPr>
        <p:spPr/>
        <p:txBody>
          <a:bodyPr/>
          <a:lstStyle/>
          <a:p>
            <a:fld id="{86CB4B4D-7CA3-9044-876B-883B54F8677D}" type="slidenum">
              <a:rPr lang="en-IN" smtClean="0"/>
              <a:t>14</a:t>
            </a:fld>
            <a:endParaRPr lang="en-IN"/>
          </a:p>
        </p:txBody>
      </p:sp>
      <p:pic>
        <p:nvPicPr>
          <p:cNvPr id="5" name="Picture 4">
            <a:extLst>
              <a:ext uri="{FF2B5EF4-FFF2-40B4-BE49-F238E27FC236}">
                <a16:creationId xmlns:a16="http://schemas.microsoft.com/office/drawing/2014/main" xmlns="" id="{9756B7D4-94C3-45E9-B1D9-90BF00C98558}"/>
              </a:ext>
            </a:extLst>
          </p:cNvPr>
          <p:cNvPicPr>
            <a:picLocks noChangeAspect="1"/>
          </p:cNvPicPr>
          <p:nvPr/>
        </p:nvPicPr>
        <p:blipFill>
          <a:blip r:embed="rId2"/>
          <a:stretch>
            <a:fillRect/>
          </a:stretch>
        </p:blipFill>
        <p:spPr>
          <a:xfrm>
            <a:off x="1804273" y="1470490"/>
            <a:ext cx="6157494" cy="1958510"/>
          </a:xfrm>
          <a:prstGeom prst="rect">
            <a:avLst/>
          </a:prstGeom>
        </p:spPr>
      </p:pic>
    </p:spTree>
    <p:extLst>
      <p:ext uri="{BB962C8B-B14F-4D97-AF65-F5344CB8AC3E}">
        <p14:creationId xmlns:p14="http://schemas.microsoft.com/office/powerpoint/2010/main" val="259039280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Decision Tree Regressor</a:t>
            </a:r>
          </a:p>
        </p:txBody>
      </p:sp>
      <p:sp>
        <p:nvSpPr>
          <p:cNvPr id="2" name="Slide Number Placeholder 1">
            <a:extLst>
              <a:ext uri="{FF2B5EF4-FFF2-40B4-BE49-F238E27FC236}">
                <a16:creationId xmlns:a16="http://schemas.microsoft.com/office/drawing/2014/main" xmlns="" id="{CB4792B6-F582-4905-B54B-21264E24191F}"/>
              </a:ext>
            </a:extLst>
          </p:cNvPr>
          <p:cNvSpPr>
            <a:spLocks noGrp="1"/>
          </p:cNvSpPr>
          <p:nvPr>
            <p:ph type="sldNum" sz="quarter" idx="2"/>
          </p:nvPr>
        </p:nvSpPr>
        <p:spPr/>
        <p:txBody>
          <a:bodyPr/>
          <a:lstStyle/>
          <a:p>
            <a:fld id="{86CB4B4D-7CA3-9044-876B-883B54F8677D}" type="slidenum">
              <a:rPr lang="en-IN" smtClean="0"/>
              <a:t>15</a:t>
            </a:fld>
            <a:endParaRPr lang="en-IN"/>
          </a:p>
        </p:txBody>
      </p:sp>
      <p:pic>
        <p:nvPicPr>
          <p:cNvPr id="4" name="Picture 3">
            <a:extLst>
              <a:ext uri="{FF2B5EF4-FFF2-40B4-BE49-F238E27FC236}">
                <a16:creationId xmlns:a16="http://schemas.microsoft.com/office/drawing/2014/main" xmlns="" id="{3C8ADBDD-3AB6-4B5D-A6CA-4B154F93D1B2}"/>
              </a:ext>
            </a:extLst>
          </p:cNvPr>
          <p:cNvPicPr>
            <a:picLocks noChangeAspect="1"/>
          </p:cNvPicPr>
          <p:nvPr/>
        </p:nvPicPr>
        <p:blipFill>
          <a:blip r:embed="rId2"/>
          <a:stretch>
            <a:fillRect/>
          </a:stretch>
        </p:blipFill>
        <p:spPr>
          <a:xfrm>
            <a:off x="1636048" y="1368619"/>
            <a:ext cx="5966977" cy="2385267"/>
          </a:xfrm>
          <a:prstGeom prst="rect">
            <a:avLst/>
          </a:prstGeom>
        </p:spPr>
      </p:pic>
    </p:spTree>
    <p:extLst>
      <p:ext uri="{BB962C8B-B14F-4D97-AF65-F5344CB8AC3E}">
        <p14:creationId xmlns:p14="http://schemas.microsoft.com/office/powerpoint/2010/main" val="60887791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K Neighbors Regressor</a:t>
            </a:r>
          </a:p>
        </p:txBody>
      </p:sp>
      <p:sp>
        <p:nvSpPr>
          <p:cNvPr id="2" name="Slide Number Placeholder 1">
            <a:extLst>
              <a:ext uri="{FF2B5EF4-FFF2-40B4-BE49-F238E27FC236}">
                <a16:creationId xmlns:a16="http://schemas.microsoft.com/office/drawing/2014/main" xmlns="" id="{6263BAF6-63C9-4786-86BD-D20F554170E3}"/>
              </a:ext>
            </a:extLst>
          </p:cNvPr>
          <p:cNvSpPr>
            <a:spLocks noGrp="1"/>
          </p:cNvSpPr>
          <p:nvPr>
            <p:ph type="sldNum" sz="quarter" idx="2"/>
          </p:nvPr>
        </p:nvSpPr>
        <p:spPr/>
        <p:txBody>
          <a:bodyPr/>
          <a:lstStyle/>
          <a:p>
            <a:fld id="{86CB4B4D-7CA3-9044-876B-883B54F8677D}" type="slidenum">
              <a:rPr lang="en-IN" smtClean="0"/>
              <a:t>16</a:t>
            </a:fld>
            <a:endParaRPr lang="en-IN"/>
          </a:p>
        </p:txBody>
      </p:sp>
      <p:pic>
        <p:nvPicPr>
          <p:cNvPr id="5" name="Picture 4">
            <a:extLst>
              <a:ext uri="{FF2B5EF4-FFF2-40B4-BE49-F238E27FC236}">
                <a16:creationId xmlns:a16="http://schemas.microsoft.com/office/drawing/2014/main" xmlns="" id="{5B9421CB-12EE-401F-88DF-E2D5BB251D79}"/>
              </a:ext>
            </a:extLst>
          </p:cNvPr>
          <p:cNvPicPr>
            <a:picLocks noChangeAspect="1"/>
          </p:cNvPicPr>
          <p:nvPr/>
        </p:nvPicPr>
        <p:blipFill>
          <a:blip r:embed="rId2"/>
          <a:stretch>
            <a:fillRect/>
          </a:stretch>
        </p:blipFill>
        <p:spPr>
          <a:xfrm>
            <a:off x="1550894" y="1551906"/>
            <a:ext cx="5776461" cy="1981372"/>
          </a:xfrm>
          <a:prstGeom prst="rect">
            <a:avLst/>
          </a:prstGeom>
        </p:spPr>
      </p:pic>
    </p:spTree>
    <p:extLst>
      <p:ext uri="{BB962C8B-B14F-4D97-AF65-F5344CB8AC3E}">
        <p14:creationId xmlns:p14="http://schemas.microsoft.com/office/powerpoint/2010/main" val="14726257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Random Forest Regressor</a:t>
            </a:r>
          </a:p>
        </p:txBody>
      </p:sp>
      <p:sp>
        <p:nvSpPr>
          <p:cNvPr id="2" name="Slide Number Placeholder 1">
            <a:extLst>
              <a:ext uri="{FF2B5EF4-FFF2-40B4-BE49-F238E27FC236}">
                <a16:creationId xmlns:a16="http://schemas.microsoft.com/office/drawing/2014/main" xmlns="" id="{EA765551-C460-45BE-9DD4-E31069448257}"/>
              </a:ext>
            </a:extLst>
          </p:cNvPr>
          <p:cNvSpPr>
            <a:spLocks noGrp="1"/>
          </p:cNvSpPr>
          <p:nvPr>
            <p:ph type="sldNum" sz="quarter" idx="2"/>
          </p:nvPr>
        </p:nvSpPr>
        <p:spPr/>
        <p:txBody>
          <a:bodyPr/>
          <a:lstStyle/>
          <a:p>
            <a:fld id="{86CB4B4D-7CA3-9044-876B-883B54F8677D}" type="slidenum">
              <a:rPr lang="en-IN" smtClean="0"/>
              <a:t>17</a:t>
            </a:fld>
            <a:endParaRPr lang="en-IN"/>
          </a:p>
        </p:txBody>
      </p:sp>
      <p:pic>
        <p:nvPicPr>
          <p:cNvPr id="5" name="Picture 4">
            <a:extLst>
              <a:ext uri="{FF2B5EF4-FFF2-40B4-BE49-F238E27FC236}">
                <a16:creationId xmlns:a16="http://schemas.microsoft.com/office/drawing/2014/main" xmlns="" id="{90FEC185-07BD-4A20-A22D-FBC9C84C5712}"/>
              </a:ext>
            </a:extLst>
          </p:cNvPr>
          <p:cNvPicPr>
            <a:picLocks noChangeAspect="1"/>
          </p:cNvPicPr>
          <p:nvPr/>
        </p:nvPicPr>
        <p:blipFill>
          <a:blip r:embed="rId2"/>
          <a:stretch>
            <a:fillRect/>
          </a:stretch>
        </p:blipFill>
        <p:spPr>
          <a:xfrm>
            <a:off x="1622134" y="1310456"/>
            <a:ext cx="6066046" cy="2118544"/>
          </a:xfrm>
          <a:prstGeom prst="rect">
            <a:avLst/>
          </a:prstGeom>
        </p:spPr>
      </p:pic>
    </p:spTree>
    <p:extLst>
      <p:ext uri="{BB962C8B-B14F-4D97-AF65-F5344CB8AC3E}">
        <p14:creationId xmlns:p14="http://schemas.microsoft.com/office/powerpoint/2010/main" val="325908602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676196" y="136525"/>
            <a:ext cx="9611841"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itchFamily="18" charset="0"/>
                <a:cs typeface="Times New Roman" pitchFamily="18" charset="0"/>
              </a:rPr>
              <a:t>RESULT</a:t>
            </a:r>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030758" y="683371"/>
            <a:ext cx="10274300" cy="60529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gn="just"/>
            <a:r>
              <a:rPr lang="en-US" dirty="0">
                <a:latin typeface="Times New Roman" pitchFamily="18" charset="0"/>
                <a:cs typeface="Times New Roman" pitchFamily="18" charset="0"/>
              </a:rPr>
              <a:t>From the details on the above solutions it is clearly understandable that  we are getting best result with the help of Random Forest Regressor so we save this model with the help of </a:t>
            </a:r>
            <a:r>
              <a:rPr lang="en-US" dirty="0" err="1">
                <a:latin typeface="Times New Roman" pitchFamily="18" charset="0"/>
                <a:cs typeface="Times New Roman" pitchFamily="18" charset="0"/>
              </a:rPr>
              <a:t>joblib</a:t>
            </a:r>
            <a:r>
              <a:rPr lang="en-US" dirty="0">
                <a:latin typeface="Times New Roman" pitchFamily="18" charset="0"/>
                <a:cs typeface="Times New Roman" pitchFamily="18" charset="0"/>
              </a:rPr>
              <a:t> Library.</a:t>
            </a:r>
          </a:p>
        </p:txBody>
      </p:sp>
      <p:sp>
        <p:nvSpPr>
          <p:cNvPr id="2" name="Slide Number Placeholder 1">
            <a:extLst>
              <a:ext uri="{FF2B5EF4-FFF2-40B4-BE49-F238E27FC236}">
                <a16:creationId xmlns:a16="http://schemas.microsoft.com/office/drawing/2014/main" xmlns="" id="{D4F4A798-7600-48A3-9175-F8F4999C9E39}"/>
              </a:ext>
            </a:extLst>
          </p:cNvPr>
          <p:cNvSpPr>
            <a:spLocks noGrp="1"/>
          </p:cNvSpPr>
          <p:nvPr>
            <p:ph type="sldNum" sz="quarter" idx="2"/>
          </p:nvPr>
        </p:nvSpPr>
        <p:spPr/>
        <p:txBody>
          <a:bodyPr/>
          <a:lstStyle/>
          <a:p>
            <a:fld id="{86CB4B4D-7CA3-9044-876B-883B54F8677D}" type="slidenum">
              <a:rPr lang="en-IN" smtClean="0"/>
              <a:t>18</a:t>
            </a:fld>
            <a:endParaRPr lang="en-IN"/>
          </a:p>
        </p:txBody>
      </p:sp>
      <p:pic>
        <p:nvPicPr>
          <p:cNvPr id="7" name="Picture 6">
            <a:extLst>
              <a:ext uri="{FF2B5EF4-FFF2-40B4-BE49-F238E27FC236}">
                <a16:creationId xmlns:a16="http://schemas.microsoft.com/office/drawing/2014/main" xmlns="" id="{A9E0EC57-1F92-4E01-979F-724D8196C91F}"/>
              </a:ext>
            </a:extLst>
          </p:cNvPr>
          <p:cNvPicPr>
            <a:picLocks noChangeAspect="1"/>
          </p:cNvPicPr>
          <p:nvPr/>
        </p:nvPicPr>
        <p:blipFill>
          <a:blip r:embed="rId2"/>
          <a:stretch>
            <a:fillRect/>
          </a:stretch>
        </p:blipFill>
        <p:spPr>
          <a:xfrm>
            <a:off x="1030758" y="1288665"/>
            <a:ext cx="9983065" cy="5502117"/>
          </a:xfrm>
          <a:prstGeom prst="rect">
            <a:avLst/>
          </a:prstGeom>
        </p:spPr>
      </p:pic>
    </p:spTree>
    <p:extLst>
      <p:ext uri="{BB962C8B-B14F-4D97-AF65-F5344CB8AC3E}">
        <p14:creationId xmlns:p14="http://schemas.microsoft.com/office/powerpoint/2010/main" val="401508460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649367E-BCD1-49CD-ACCA-22608442DBDA}"/>
              </a:ext>
            </a:extLst>
          </p:cNvPr>
          <p:cNvPicPr>
            <a:picLocks noChangeAspect="1"/>
          </p:cNvPicPr>
          <p:nvPr/>
        </p:nvPicPr>
        <p:blipFill>
          <a:blip r:embed="rId2"/>
          <a:stretch>
            <a:fillRect/>
          </a:stretch>
        </p:blipFill>
        <p:spPr>
          <a:xfrm>
            <a:off x="1116838" y="575814"/>
            <a:ext cx="6226080" cy="2720576"/>
          </a:xfrm>
          <a:prstGeom prst="rect">
            <a:avLst/>
          </a:prstGeom>
        </p:spPr>
      </p:pic>
    </p:spTree>
    <p:extLst>
      <p:ext uri="{BB962C8B-B14F-4D97-AF65-F5344CB8AC3E}">
        <p14:creationId xmlns:p14="http://schemas.microsoft.com/office/powerpoint/2010/main" val="42120750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346200" y="68788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ABSTRACT</a:t>
            </a:r>
          </a:p>
        </p:txBody>
      </p:sp>
      <p:sp>
        <p:nvSpPr>
          <p:cNvPr id="2" name="Slide Number Placeholder 1">
            <a:extLst>
              <a:ext uri="{FF2B5EF4-FFF2-40B4-BE49-F238E27FC236}">
                <a16:creationId xmlns:a16="http://schemas.microsoft.com/office/drawing/2014/main" xmlns="" id="{7F02E585-AE7B-4C4C-91C5-5342DB2A8A42}"/>
              </a:ext>
            </a:extLst>
          </p:cNvPr>
          <p:cNvSpPr>
            <a:spLocks noGrp="1"/>
          </p:cNvSpPr>
          <p:nvPr>
            <p:ph type="sldNum" sz="quarter" idx="2"/>
          </p:nvPr>
        </p:nvSpPr>
        <p:spPr/>
        <p:txBody>
          <a:bodyPr/>
          <a:lstStyle/>
          <a:p>
            <a:fld id="{86CB4B4D-7CA3-9044-876B-883B54F8677D}" type="slidenum">
              <a:rPr lang="en-IN" smtClean="0"/>
              <a:t>2</a:t>
            </a:fld>
            <a:endParaRPr lang="en-IN" dirty="0"/>
          </a:p>
        </p:txBody>
      </p:sp>
      <p:sp>
        <p:nvSpPr>
          <p:cNvPr id="8" name="TextBox 7">
            <a:extLst>
              <a:ext uri="{FF2B5EF4-FFF2-40B4-BE49-F238E27FC236}">
                <a16:creationId xmlns:a16="http://schemas.microsoft.com/office/drawing/2014/main" xmlns="" id="{30D73AFC-B45F-495F-8078-29C5894DB202}"/>
              </a:ext>
            </a:extLst>
          </p:cNvPr>
          <p:cNvSpPr txBox="1"/>
          <p:nvPr/>
        </p:nvSpPr>
        <p:spPr>
          <a:xfrm>
            <a:off x="3048778" y="1907590"/>
            <a:ext cx="6097554" cy="3042821"/>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Due to Economic pricing &amp; people wanting to travel in short period of time, Airline industry has seen an rise in ticket booking during this decade. Proper scheduling &amp; good knowledge of airfares can help economic passengers have good value for money on their travel. The cheapest available ticket on a given flight gets more and less expensive over time. The airfares dramatically vary depending on time &amp; demand of purchase of tickets. We have to work on a project where you collect data of flight fares with other features and work to make a model to predict fares of flights.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030759" y="1732743"/>
            <a:ext cx="10274300" cy="2544286"/>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marL="342900" indent="-342900" algn="just">
              <a:buFont typeface="Wingdings" panose="05000000000000000000" pitchFamily="2" charset="2"/>
              <a:buChar char="ü"/>
            </a:pPr>
            <a:r>
              <a:rPr lang="en-US" dirty="0">
                <a:latin typeface="Times New Roman" pitchFamily="18" charset="0"/>
                <a:cs typeface="Times New Roman" pitchFamily="18" charset="0"/>
              </a:rPr>
              <a:t>From this dataset I get to know that each feature plays a very import role to understand the data. Data format plays a very important role in the visualization and Appling the models and algorithms.</a:t>
            </a:r>
          </a:p>
          <a:p>
            <a:pPr marL="285750" indent="-285750" algn="just">
              <a:buFont typeface="Wingdings" panose="05000000000000000000" pitchFamily="2" charset="2"/>
              <a:buChar char="ü"/>
            </a:pPr>
            <a:endParaRPr lang="en-US" dirty="0">
              <a:latin typeface="Times New Roman" pitchFamily="18" charset="0"/>
              <a:cs typeface="Times New Roman" pitchFamily="18" charset="0"/>
            </a:endParaRPr>
          </a:p>
          <a:p>
            <a:pPr marL="342900" indent="-342900" algn="just">
              <a:buFont typeface="Wingdings" panose="05000000000000000000" pitchFamily="2" charset="2"/>
              <a:buChar char="ü"/>
            </a:pPr>
            <a:r>
              <a:rPr lang="en-US" dirty="0">
                <a:latin typeface="Times New Roman" pitchFamily="18" charset="0"/>
                <a:cs typeface="Times New Roman" pitchFamily="18" charset="0"/>
              </a:rPr>
              <a:t>The power of visualization is helpful for the understanding of data into the graphical representation its help me to understand that what data is trying to say, Data cleaning is one of the most important steps to remove missing value or null value fill it by mean median or by mode or by 0. </a:t>
            </a:r>
          </a:p>
          <a:p>
            <a:pPr marL="285750" indent="-285750" algn="just">
              <a:buFont typeface="Wingdings" panose="05000000000000000000" pitchFamily="2" charset="2"/>
              <a:buChar char="ü"/>
            </a:pPr>
            <a:endParaRPr lang="en-US" dirty="0">
              <a:latin typeface="Times New Roman" pitchFamily="18" charset="0"/>
              <a:cs typeface="Times New Roman" pitchFamily="18" charset="0"/>
            </a:endParaRPr>
          </a:p>
          <a:p>
            <a:pPr marL="342900" indent="-342900" algn="just">
              <a:buFont typeface="Wingdings" panose="05000000000000000000" pitchFamily="2" charset="2"/>
              <a:buChar char="ü"/>
            </a:pPr>
            <a:r>
              <a:rPr lang="en-US" dirty="0">
                <a:latin typeface="Times New Roman" pitchFamily="18" charset="0"/>
                <a:cs typeface="Times New Roman" pitchFamily="18" charset="0"/>
              </a:rPr>
              <a:t>Various algorithms I used in this dataset and to get out best result and save that model. The best algorithm is Random Forest Regressor.</a:t>
            </a:r>
          </a:p>
        </p:txBody>
      </p:sp>
      <p:sp>
        <p:nvSpPr>
          <p:cNvPr id="4" name="Mockup Slide">
            <a:extLst>
              <a:ext uri="{FF2B5EF4-FFF2-40B4-BE49-F238E27FC236}">
                <a16:creationId xmlns:a16="http://schemas.microsoft.com/office/drawing/2014/main" xmlns="" id="{4ADD1668-A682-45F6-B0CC-EB82321A4D1F}"/>
              </a:ext>
            </a:extLst>
          </p:cNvPr>
          <p:cNvSpPr txBox="1">
            <a:spLocks/>
          </p:cNvSpPr>
          <p:nvPr/>
        </p:nvSpPr>
        <p:spPr>
          <a:xfrm>
            <a:off x="1360683" y="578889"/>
            <a:ext cx="9281918"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anose="02020603050405020304" pitchFamily="18" charset="0"/>
                <a:cs typeface="Times New Roman" panose="02020603050405020304" pitchFamily="18" charset="0"/>
              </a:rPr>
              <a:t>CONCLUSION</a:t>
            </a:r>
          </a:p>
        </p:txBody>
      </p:sp>
      <p:sp>
        <p:nvSpPr>
          <p:cNvPr id="2" name="Slide Number Placeholder 1">
            <a:extLst>
              <a:ext uri="{FF2B5EF4-FFF2-40B4-BE49-F238E27FC236}">
                <a16:creationId xmlns:a16="http://schemas.microsoft.com/office/drawing/2014/main" xmlns="" id="{8BA77769-CCA5-4E2E-A85D-CF86179EACA5}"/>
              </a:ext>
            </a:extLst>
          </p:cNvPr>
          <p:cNvSpPr>
            <a:spLocks noGrp="1"/>
          </p:cNvSpPr>
          <p:nvPr>
            <p:ph type="sldNum" sz="quarter" idx="2"/>
          </p:nvPr>
        </p:nvSpPr>
        <p:spPr/>
        <p:txBody>
          <a:bodyPr/>
          <a:lstStyle/>
          <a:p>
            <a:fld id="{86CB4B4D-7CA3-9044-876B-883B54F8677D}" type="slidenum">
              <a:rPr lang="en-IN" smtClean="0"/>
              <a:t>20</a:t>
            </a:fld>
            <a:endParaRPr lang="en-IN"/>
          </a:p>
        </p:txBody>
      </p:sp>
    </p:spTree>
    <p:extLst>
      <p:ext uri="{BB962C8B-B14F-4D97-AF65-F5344CB8AC3E}">
        <p14:creationId xmlns:p14="http://schemas.microsoft.com/office/powerpoint/2010/main" val="412580089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1360683" y="578889"/>
            <a:ext cx="6545387"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itchFamily="18" charset="0"/>
                <a:cs typeface="Times New Roman" pitchFamily="18" charset="0"/>
              </a:rPr>
              <a:t>FUTURE WORK</a:t>
            </a:r>
            <a:endParaRPr lang="en-US" sz="4500" dirty="0"/>
          </a:p>
        </p:txBody>
      </p:sp>
      <p:sp>
        <p:nvSpPr>
          <p:cNvPr id="2" name="Slide Number Placeholder 1">
            <a:extLst>
              <a:ext uri="{FF2B5EF4-FFF2-40B4-BE49-F238E27FC236}">
                <a16:creationId xmlns:a16="http://schemas.microsoft.com/office/drawing/2014/main" xmlns="" id="{B04A22D9-E14E-4BBF-86DC-7350E8AD7490}"/>
              </a:ext>
            </a:extLst>
          </p:cNvPr>
          <p:cNvSpPr>
            <a:spLocks noGrp="1"/>
          </p:cNvSpPr>
          <p:nvPr>
            <p:ph type="sldNum" sz="quarter" idx="2"/>
          </p:nvPr>
        </p:nvSpPr>
        <p:spPr/>
        <p:txBody>
          <a:bodyPr/>
          <a:lstStyle/>
          <a:p>
            <a:fld id="{86CB4B4D-7CA3-9044-876B-883B54F8677D}" type="slidenum">
              <a:rPr lang="en-IN" smtClean="0"/>
              <a:t>21</a:t>
            </a:fld>
            <a:endParaRPr lang="en-IN"/>
          </a:p>
        </p:txBody>
      </p:sp>
      <p:sp>
        <p:nvSpPr>
          <p:cNvPr id="7" name="TextBox 6">
            <a:extLst>
              <a:ext uri="{FF2B5EF4-FFF2-40B4-BE49-F238E27FC236}">
                <a16:creationId xmlns:a16="http://schemas.microsoft.com/office/drawing/2014/main" xmlns="" id="{9C1B8C3A-8707-47A9-A7B1-41123A7CB2A8}"/>
              </a:ext>
            </a:extLst>
          </p:cNvPr>
          <p:cNvSpPr txBox="1"/>
          <p:nvPr/>
        </p:nvSpPr>
        <p:spPr>
          <a:xfrm>
            <a:off x="1667848" y="1765403"/>
            <a:ext cx="6097554" cy="1663597"/>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Limitations of this project is we have less number of features. If we get interior column, where we will get feature like, food etc. More the number of features, more accuracy we’ll get.</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 future, if someone do the proper and detail study of this dataset’s each column than the accuracy will be so high.</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457808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195565" y="23599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EXPERIMENTAL SET UP</a:t>
            </a:r>
          </a:p>
        </p:txBody>
      </p:sp>
      <p:sp>
        <p:nvSpPr>
          <p:cNvPr id="5"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5" y="1670207"/>
            <a:ext cx="9713215" cy="3744615"/>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r>
              <a:rPr lang="en-US" sz="2400" dirty="0">
                <a:solidFill>
                  <a:schemeClr val="tx2">
                    <a:lumMod val="10000"/>
                  </a:schemeClr>
                </a:solidFill>
                <a:latin typeface="Times New Roman" pitchFamily="18" charset="0"/>
                <a:cs typeface="Times New Roman" pitchFamily="18" charset="0"/>
              </a:rPr>
              <a:t>Hardware requirements:-</a:t>
            </a:r>
          </a:p>
          <a:p>
            <a:pPr algn="just"/>
            <a:endParaRPr lang="en-US" sz="2400" dirty="0">
              <a:latin typeface="Times New Roman" pitchFamily="18" charset="0"/>
              <a:cs typeface="Times New Roman" pitchFamily="18" charset="0"/>
            </a:endParaRPr>
          </a:p>
          <a:p>
            <a:pPr lvl="2" algn="just"/>
            <a:r>
              <a:rPr lang="en-US" sz="2400" dirty="0">
                <a:latin typeface="Times New Roman" pitchFamily="18" charset="0"/>
                <a:cs typeface="Times New Roman" pitchFamily="18" charset="0"/>
              </a:rPr>
              <a:t>1. Processor — core i5 and above</a:t>
            </a:r>
          </a:p>
          <a:p>
            <a:pPr lvl="2" algn="just"/>
            <a:r>
              <a:rPr lang="en-US" sz="2400" dirty="0">
                <a:latin typeface="Times New Roman" pitchFamily="18" charset="0"/>
                <a:cs typeface="Times New Roman" pitchFamily="18" charset="0"/>
              </a:rPr>
              <a:t>2. RAM — 8 GB or above</a:t>
            </a:r>
          </a:p>
          <a:p>
            <a:pPr lvl="2" algn="just"/>
            <a:r>
              <a:rPr lang="en-US" sz="2400" dirty="0">
                <a:latin typeface="Times New Roman" pitchFamily="18" charset="0"/>
                <a:cs typeface="Times New Roman" pitchFamily="18" charset="0"/>
              </a:rPr>
              <a:t>3. SSD— 250 GB or above</a:t>
            </a:r>
          </a:p>
          <a:p>
            <a:pPr lvl="2" algn="just"/>
            <a:endParaRPr lang="en-US" sz="2400" dirty="0">
              <a:latin typeface="Times New Roman" pitchFamily="18" charset="0"/>
              <a:cs typeface="Times New Roman" pitchFamily="18" charset="0"/>
            </a:endParaRPr>
          </a:p>
          <a:p>
            <a:pPr lvl="2" algn="just"/>
            <a:endParaRPr lang="en-US" sz="2400" dirty="0">
              <a:latin typeface="Times New Roman" pitchFamily="18" charset="0"/>
              <a:cs typeface="Times New Roman" pitchFamily="18" charset="0"/>
            </a:endParaRPr>
          </a:p>
          <a:p>
            <a:pPr algn="just"/>
            <a:r>
              <a:rPr lang="en-US" sz="2400" dirty="0">
                <a:solidFill>
                  <a:schemeClr val="tx2">
                    <a:lumMod val="10000"/>
                  </a:schemeClr>
                </a:solidFill>
                <a:latin typeface="Times New Roman" pitchFamily="18" charset="0"/>
                <a:cs typeface="Times New Roman" pitchFamily="18" charset="0"/>
              </a:rPr>
              <a:t>Software requirements:-</a:t>
            </a:r>
          </a:p>
          <a:p>
            <a:pPr algn="just"/>
            <a:endParaRPr lang="en-US" sz="2400" dirty="0">
              <a:latin typeface="Times New Roman" pitchFamily="18" charset="0"/>
              <a:cs typeface="Times New Roman" pitchFamily="18" charset="0"/>
            </a:endParaRPr>
          </a:p>
          <a:p>
            <a:pPr lvl="2" algn="just"/>
            <a:r>
              <a:rPr lang="en-US" sz="2400" dirty="0">
                <a:latin typeface="Times New Roman" pitchFamily="18" charset="0"/>
                <a:cs typeface="Times New Roman" pitchFamily="18" charset="0"/>
              </a:rPr>
              <a:t>1. ANACONDA</a:t>
            </a:r>
          </a:p>
        </p:txBody>
      </p:sp>
      <p:sp>
        <p:nvSpPr>
          <p:cNvPr id="2" name="Slide Number Placeholder 1">
            <a:extLst>
              <a:ext uri="{FF2B5EF4-FFF2-40B4-BE49-F238E27FC236}">
                <a16:creationId xmlns:a16="http://schemas.microsoft.com/office/drawing/2014/main" xmlns="" id="{0439F726-988E-4D49-9634-32FC0610B905}"/>
              </a:ext>
            </a:extLst>
          </p:cNvPr>
          <p:cNvSpPr>
            <a:spLocks noGrp="1"/>
          </p:cNvSpPr>
          <p:nvPr>
            <p:ph type="sldNum" sz="quarter" idx="2"/>
          </p:nvPr>
        </p:nvSpPr>
        <p:spPr/>
        <p:txBody>
          <a:bodyPr/>
          <a:lstStyle/>
          <a:p>
            <a:fld id="{86CB4B4D-7CA3-9044-876B-883B54F8677D}" type="slidenum">
              <a:rPr lang="en-IN" smtClean="0"/>
              <a:t>3</a:t>
            </a:fld>
            <a:endParaRPr lang="en-IN"/>
          </a:p>
        </p:txBody>
      </p:sp>
    </p:spTree>
    <p:extLst>
      <p:ext uri="{BB962C8B-B14F-4D97-AF65-F5344CB8AC3E}">
        <p14:creationId xmlns:p14="http://schemas.microsoft.com/office/powerpoint/2010/main" val="64504912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information page"/>
          <p:cNvSpPr txBox="1">
            <a:spLocks noGrp="1"/>
          </p:cNvSpPr>
          <p:nvPr>
            <p:ph type="title"/>
          </p:nvPr>
        </p:nvSpPr>
        <p:spPr>
          <a:xfrm>
            <a:off x="1320800" y="464591"/>
            <a:ext cx="10390365" cy="1143001"/>
          </a:xfrm>
          <a:prstGeom prst="rect">
            <a:avLst/>
          </a:prstGeom>
        </p:spPr>
        <p:txBody>
          <a:bodyPr/>
          <a:lstStyle/>
          <a:p>
            <a:r>
              <a:rPr lang="en-US" dirty="0">
                <a:latin typeface="Times New Roman" pitchFamily="18" charset="0"/>
                <a:cs typeface="Times New Roman" pitchFamily="18" charset="0"/>
              </a:rPr>
              <a:t>INTRODUCTION</a:t>
            </a:r>
            <a:endParaRPr dirty="0">
              <a:latin typeface="Times New Roman" pitchFamily="18" charset="0"/>
              <a:cs typeface="Times New Roman" pitchFamily="18" charset="0"/>
            </a:endParaRPr>
          </a:p>
        </p:txBody>
      </p:sp>
      <p:sp>
        <p:nvSpPr>
          <p:cNvPr id="64"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5" y="2165507"/>
            <a:ext cx="9713215" cy="1159292"/>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lnSpc>
                <a:spcPct val="100000"/>
              </a:lnSpc>
            </a:pPr>
            <a:r>
              <a:rPr lang="en-US" dirty="0">
                <a:latin typeface="Times New Roman" pitchFamily="18" charset="0"/>
                <a:cs typeface="Times New Roman" pitchFamily="18" charset="0"/>
              </a:rPr>
              <a:t>From the dataset get to know that it is a Regression problem and  Price of Flight varies on its properties and there are so many features which help to find it. </a:t>
            </a: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In this case,  Price varies on its properties, and we are going to use many Regression techniques.</a:t>
            </a:r>
          </a:p>
        </p:txBody>
      </p:sp>
      <p:sp>
        <p:nvSpPr>
          <p:cNvPr id="2" name="Slide Number Placeholder 1">
            <a:extLst>
              <a:ext uri="{FF2B5EF4-FFF2-40B4-BE49-F238E27FC236}">
                <a16:creationId xmlns:a16="http://schemas.microsoft.com/office/drawing/2014/main" xmlns="" id="{1E56745A-AAB0-4D30-843D-5AC5B48F1ED5}"/>
              </a:ext>
            </a:extLst>
          </p:cNvPr>
          <p:cNvSpPr>
            <a:spLocks noGrp="1"/>
          </p:cNvSpPr>
          <p:nvPr>
            <p:ph type="sldNum" sz="quarter" idx="2"/>
          </p:nvPr>
        </p:nvSpPr>
        <p:spPr/>
        <p:txBody>
          <a:bodyPr/>
          <a:lstStyle/>
          <a:p>
            <a:fld id="{86CB4B4D-7CA3-9044-876B-883B54F8677D}" type="slidenum">
              <a:rPr lang="en-IN" smtClean="0"/>
              <a:t>4</a:t>
            </a:fld>
            <a:endParaRPr lang="en-IN"/>
          </a:p>
        </p:txBody>
      </p:sp>
    </p:spTree>
    <p:extLst>
      <p:ext uri="{BB962C8B-B14F-4D97-AF65-F5344CB8AC3E}">
        <p14:creationId xmlns:p14="http://schemas.microsoft.com/office/powerpoint/2010/main" val="366668266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ockup Slide"/>
          <p:cNvSpPr txBox="1">
            <a:spLocks/>
          </p:cNvSpPr>
          <p:nvPr/>
        </p:nvSpPr>
        <p:spPr>
          <a:xfrm>
            <a:off x="1195565" y="578891"/>
            <a:ext cx="7090124" cy="10467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anose="02020603050405020304" pitchFamily="18" charset="0"/>
                <a:cs typeface="Times New Roman" panose="02020603050405020304" pitchFamily="18" charset="0"/>
              </a:rPr>
              <a:t>DATA PREPRATION</a:t>
            </a:r>
          </a:p>
        </p:txBody>
      </p:sp>
      <p:sp>
        <p:nvSpPr>
          <p:cNvPr id="7"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5" y="1611205"/>
            <a:ext cx="9713215" cy="2488886"/>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lnSpc>
                <a:spcPct val="80000"/>
              </a:lnSpc>
            </a:pPr>
            <a:r>
              <a:rPr lang="en-US" dirty="0">
                <a:latin typeface="Times New Roman" pitchFamily="18" charset="0"/>
                <a:cs typeface="Times New Roman" pitchFamily="18" charset="0"/>
              </a:rPr>
              <a:t>With the help of Pandas Library, We will upload our data to </a:t>
            </a:r>
            <a:r>
              <a:rPr lang="en-US" dirty="0" err="1">
                <a:latin typeface="Times New Roman" pitchFamily="18" charset="0"/>
                <a:cs typeface="Times New Roman" pitchFamily="18" charset="0"/>
              </a:rPr>
              <a:t>Jupyter</a:t>
            </a:r>
            <a:r>
              <a:rPr lang="en-US" dirty="0">
                <a:latin typeface="Times New Roman" pitchFamily="18" charset="0"/>
                <a:cs typeface="Times New Roman" pitchFamily="18" charset="0"/>
              </a:rPr>
              <a:t> Notebook.</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Once our data is uploaded with the help of predefined method (i.e. </a:t>
            </a:r>
            <a:r>
              <a:rPr lang="en-US" dirty="0" err="1">
                <a:latin typeface="Times New Roman" pitchFamily="18" charset="0"/>
                <a:cs typeface="Times New Roman" pitchFamily="18" charset="0"/>
              </a:rPr>
              <a:t>read_csv</a:t>
            </a:r>
            <a:r>
              <a:rPr lang="en-US" dirty="0">
                <a:latin typeface="Times New Roman" pitchFamily="18" charset="0"/>
                <a:cs typeface="Times New Roman" pitchFamily="18" charset="0"/>
              </a:rPr>
              <a:t>) we can read data for further processing.   </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We have two type of variables in the data:-</a:t>
            </a:r>
          </a:p>
          <a:p>
            <a:pPr algn="just">
              <a:lnSpc>
                <a:spcPct val="80000"/>
              </a:lnSpc>
            </a:pPr>
            <a:endParaRPr lang="en-US" dirty="0">
              <a:latin typeface="Times New Roman" pitchFamily="18" charset="0"/>
              <a:cs typeface="Times New Roman" pitchFamily="18" charset="0"/>
            </a:endParaRPr>
          </a:p>
          <a:p>
            <a:pPr marL="285750" indent="-285750" algn="just">
              <a:lnSpc>
                <a:spcPct val="80000"/>
              </a:lnSpc>
              <a:buFont typeface="Arial" panose="020B0604020202020204" pitchFamily="34" charset="0"/>
              <a:buChar char="•"/>
            </a:pPr>
            <a:r>
              <a:rPr lang="en-US" dirty="0">
                <a:latin typeface="Times New Roman" pitchFamily="18" charset="0"/>
                <a:cs typeface="Times New Roman" pitchFamily="18" charset="0"/>
              </a:rPr>
              <a:t>Dependent Variable</a:t>
            </a:r>
          </a:p>
          <a:p>
            <a:pPr marL="285750" indent="-285750" algn="just">
              <a:lnSpc>
                <a:spcPct val="80000"/>
              </a:lnSpc>
              <a:buFont typeface="Arial" panose="020B0604020202020204" pitchFamily="34" charset="0"/>
              <a:buChar char="•"/>
            </a:pPr>
            <a:r>
              <a:rPr lang="en-US" dirty="0">
                <a:latin typeface="Times New Roman" pitchFamily="18" charset="0"/>
                <a:cs typeface="Times New Roman" pitchFamily="18" charset="0"/>
              </a:rPr>
              <a:t>Independent Variable</a:t>
            </a:r>
          </a:p>
          <a:p>
            <a:pPr marL="285750" indent="-285750" algn="just">
              <a:lnSpc>
                <a:spcPct val="80000"/>
              </a:lnSpc>
              <a:buFont typeface="Arial" panose="020B0604020202020204" pitchFamily="34" charset="0"/>
              <a:buChar char="•"/>
            </a:pPr>
            <a:endParaRPr lang="en-US" dirty="0">
              <a:latin typeface="Times New Roman" pitchFamily="18" charset="0"/>
              <a:cs typeface="Times New Roman" pitchFamily="18" charset="0"/>
            </a:endParaRPr>
          </a:p>
          <a:p>
            <a:pPr algn="just">
              <a:lnSpc>
                <a:spcPct val="80000"/>
              </a:lnSpc>
            </a:pPr>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xmlns="" id="{75526925-8AD8-4909-A744-5728866BD82F}"/>
              </a:ext>
            </a:extLst>
          </p:cNvPr>
          <p:cNvSpPr>
            <a:spLocks noGrp="1"/>
          </p:cNvSpPr>
          <p:nvPr>
            <p:ph type="sldNum" sz="quarter" idx="2"/>
          </p:nvPr>
        </p:nvSpPr>
        <p:spPr/>
        <p:txBody>
          <a:bodyPr/>
          <a:lstStyle/>
          <a:p>
            <a:fld id="{86CB4B4D-7CA3-9044-876B-883B54F8677D}" type="slidenum">
              <a:rPr lang="en-IN" smtClean="0"/>
              <a:t>5</a:t>
            </a:fld>
            <a:endParaRPr lang="en-IN"/>
          </a:p>
        </p:txBody>
      </p:sp>
      <p:pic>
        <p:nvPicPr>
          <p:cNvPr id="3" name="Picture 2">
            <a:extLst>
              <a:ext uri="{FF2B5EF4-FFF2-40B4-BE49-F238E27FC236}">
                <a16:creationId xmlns:a16="http://schemas.microsoft.com/office/drawing/2014/main" xmlns="" id="{11AD12E6-C440-4D78-9AE5-528A3DD712CC}"/>
              </a:ext>
            </a:extLst>
          </p:cNvPr>
          <p:cNvPicPr>
            <a:picLocks noChangeAspect="1"/>
          </p:cNvPicPr>
          <p:nvPr/>
        </p:nvPicPr>
        <p:blipFill>
          <a:blip r:embed="rId2"/>
          <a:stretch>
            <a:fillRect/>
          </a:stretch>
        </p:blipFill>
        <p:spPr>
          <a:xfrm>
            <a:off x="1024450" y="4044588"/>
            <a:ext cx="10143099" cy="1661304"/>
          </a:xfrm>
          <a:prstGeom prst="rect">
            <a:avLst/>
          </a:prstGeom>
        </p:spPr>
      </p:pic>
    </p:spTree>
    <p:extLst>
      <p:ext uri="{BB962C8B-B14F-4D97-AF65-F5344CB8AC3E}">
        <p14:creationId xmlns:p14="http://schemas.microsoft.com/office/powerpoint/2010/main" val="375488274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360683" y="621407"/>
            <a:ext cx="9713215" cy="272895"/>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lnSpc>
                <a:spcPct val="80000"/>
              </a:lnSpc>
            </a:pPr>
            <a:r>
              <a:rPr lang="en-US" b="1" dirty="0">
                <a:latin typeface="Times New Roman" pitchFamily="18" charset="0"/>
                <a:cs typeface="Times New Roman" pitchFamily="18" charset="0"/>
              </a:rPr>
              <a:t> Price is an independent variable whereas all of the other element are dependent variable</a:t>
            </a:r>
            <a:r>
              <a:rPr lang="en-US" dirty="0">
                <a:latin typeface="Times New Roman" pitchFamily="18" charset="0"/>
                <a:cs typeface="Times New Roman" pitchFamily="18" charset="0"/>
              </a:rPr>
              <a:t>.</a:t>
            </a:r>
          </a:p>
        </p:txBody>
      </p:sp>
      <p:sp>
        <p:nvSpPr>
          <p:cNvPr id="2" name="Slide Number Placeholder 1">
            <a:extLst>
              <a:ext uri="{FF2B5EF4-FFF2-40B4-BE49-F238E27FC236}">
                <a16:creationId xmlns:a16="http://schemas.microsoft.com/office/drawing/2014/main" xmlns="" id="{55042028-83C1-4C86-B7CC-75B5B6F560AE}"/>
              </a:ext>
            </a:extLst>
          </p:cNvPr>
          <p:cNvSpPr>
            <a:spLocks noGrp="1"/>
          </p:cNvSpPr>
          <p:nvPr>
            <p:ph type="sldNum" sz="quarter" idx="2"/>
          </p:nvPr>
        </p:nvSpPr>
        <p:spPr/>
        <p:txBody>
          <a:bodyPr/>
          <a:lstStyle/>
          <a:p>
            <a:fld id="{86CB4B4D-7CA3-9044-876B-883B54F8677D}" type="slidenum">
              <a:rPr lang="en-IN" smtClean="0"/>
              <a:t>6</a:t>
            </a:fld>
            <a:endParaRPr lang="en-IN"/>
          </a:p>
        </p:txBody>
      </p:sp>
      <p:pic>
        <p:nvPicPr>
          <p:cNvPr id="5" name="Picture 4">
            <a:extLst>
              <a:ext uri="{FF2B5EF4-FFF2-40B4-BE49-F238E27FC236}">
                <a16:creationId xmlns:a16="http://schemas.microsoft.com/office/drawing/2014/main" xmlns="" id="{3E8550D8-A9D0-44E4-838C-32A86E31B5D5}"/>
              </a:ext>
            </a:extLst>
          </p:cNvPr>
          <p:cNvPicPr>
            <a:picLocks noChangeAspect="1"/>
          </p:cNvPicPr>
          <p:nvPr/>
        </p:nvPicPr>
        <p:blipFill>
          <a:blip r:embed="rId2"/>
          <a:stretch>
            <a:fillRect/>
          </a:stretch>
        </p:blipFill>
        <p:spPr>
          <a:xfrm>
            <a:off x="1954171" y="1497162"/>
            <a:ext cx="8283658" cy="3863675"/>
          </a:xfrm>
          <a:prstGeom prst="rect">
            <a:avLst/>
          </a:prstGeom>
        </p:spPr>
      </p:pic>
    </p:spTree>
    <p:extLst>
      <p:ext uri="{BB962C8B-B14F-4D97-AF65-F5344CB8AC3E}">
        <p14:creationId xmlns:p14="http://schemas.microsoft.com/office/powerpoint/2010/main" val="294786800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914400" y="4098703"/>
            <a:ext cx="9375815" cy="272895"/>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gn="just">
              <a:lnSpc>
                <a:spcPct val="80000"/>
              </a:lnSpc>
            </a:pPr>
            <a:endParaRPr 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xmlns="" id="{4F8A8BD1-CCF1-4CBA-9645-770D5345198B}"/>
              </a:ext>
            </a:extLst>
          </p:cNvPr>
          <p:cNvSpPr>
            <a:spLocks noGrp="1"/>
          </p:cNvSpPr>
          <p:nvPr>
            <p:ph type="sldNum" sz="quarter" idx="2"/>
          </p:nvPr>
        </p:nvSpPr>
        <p:spPr/>
        <p:txBody>
          <a:bodyPr/>
          <a:lstStyle/>
          <a:p>
            <a:fld id="{86CB4B4D-7CA3-9044-876B-883B54F8677D}" type="slidenum">
              <a:rPr lang="en-IN" smtClean="0"/>
              <a:t>7</a:t>
            </a:fld>
            <a:endParaRPr lang="en-IN"/>
          </a:p>
        </p:txBody>
      </p:sp>
      <p:pic>
        <p:nvPicPr>
          <p:cNvPr id="4" name="Picture 3">
            <a:extLst>
              <a:ext uri="{FF2B5EF4-FFF2-40B4-BE49-F238E27FC236}">
                <a16:creationId xmlns:a16="http://schemas.microsoft.com/office/drawing/2014/main" xmlns="" id="{8DF1DE6D-FE20-4D05-A842-127DE92F16B9}"/>
              </a:ext>
            </a:extLst>
          </p:cNvPr>
          <p:cNvPicPr>
            <a:picLocks noChangeAspect="1"/>
          </p:cNvPicPr>
          <p:nvPr/>
        </p:nvPicPr>
        <p:blipFill>
          <a:blip r:embed="rId2"/>
          <a:stretch>
            <a:fillRect/>
          </a:stretch>
        </p:blipFill>
        <p:spPr>
          <a:xfrm>
            <a:off x="669814" y="178042"/>
            <a:ext cx="2865368" cy="381033"/>
          </a:xfrm>
          <a:prstGeom prst="rect">
            <a:avLst/>
          </a:prstGeom>
        </p:spPr>
      </p:pic>
      <p:pic>
        <p:nvPicPr>
          <p:cNvPr id="8" name="Picture 7">
            <a:extLst>
              <a:ext uri="{FF2B5EF4-FFF2-40B4-BE49-F238E27FC236}">
                <a16:creationId xmlns:a16="http://schemas.microsoft.com/office/drawing/2014/main" xmlns="" id="{50B6C807-08CF-4B0F-863C-506830481F02}"/>
              </a:ext>
            </a:extLst>
          </p:cNvPr>
          <p:cNvPicPr>
            <a:picLocks noChangeAspect="1"/>
          </p:cNvPicPr>
          <p:nvPr/>
        </p:nvPicPr>
        <p:blipFill>
          <a:blip r:embed="rId3"/>
          <a:stretch>
            <a:fillRect/>
          </a:stretch>
        </p:blipFill>
        <p:spPr>
          <a:xfrm>
            <a:off x="100646" y="443826"/>
            <a:ext cx="7491109" cy="3581710"/>
          </a:xfrm>
          <a:prstGeom prst="rect">
            <a:avLst/>
          </a:prstGeom>
        </p:spPr>
      </p:pic>
      <p:pic>
        <p:nvPicPr>
          <p:cNvPr id="10" name="Picture 9">
            <a:extLst>
              <a:ext uri="{FF2B5EF4-FFF2-40B4-BE49-F238E27FC236}">
                <a16:creationId xmlns:a16="http://schemas.microsoft.com/office/drawing/2014/main" xmlns="" id="{751C3FD9-2574-4AA2-B534-DD4A94C0D4A6}"/>
              </a:ext>
            </a:extLst>
          </p:cNvPr>
          <p:cNvPicPr>
            <a:picLocks noChangeAspect="1"/>
          </p:cNvPicPr>
          <p:nvPr/>
        </p:nvPicPr>
        <p:blipFill>
          <a:blip r:embed="rId4"/>
          <a:stretch>
            <a:fillRect/>
          </a:stretch>
        </p:blipFill>
        <p:spPr>
          <a:xfrm>
            <a:off x="100646" y="3818784"/>
            <a:ext cx="7315834" cy="3482642"/>
          </a:xfrm>
          <a:prstGeom prst="rect">
            <a:avLst/>
          </a:prstGeom>
        </p:spPr>
      </p:pic>
    </p:spTree>
    <p:extLst>
      <p:ext uri="{BB962C8B-B14F-4D97-AF65-F5344CB8AC3E}">
        <p14:creationId xmlns:p14="http://schemas.microsoft.com/office/powerpoint/2010/main" val="25388476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8A37753-5A5E-480D-A773-E1C77AF097EA}"/>
              </a:ext>
            </a:extLst>
          </p:cNvPr>
          <p:cNvPicPr>
            <a:picLocks noChangeAspect="1"/>
          </p:cNvPicPr>
          <p:nvPr/>
        </p:nvPicPr>
        <p:blipFill>
          <a:blip r:embed="rId2"/>
          <a:stretch>
            <a:fillRect/>
          </a:stretch>
        </p:blipFill>
        <p:spPr bwMode="auto">
          <a:xfrm>
            <a:off x="76498" y="0"/>
            <a:ext cx="5731510" cy="3519805"/>
          </a:xfrm>
          <a:prstGeom prst="rect">
            <a:avLst/>
          </a:prstGeom>
        </p:spPr>
      </p:pic>
      <p:pic>
        <p:nvPicPr>
          <p:cNvPr id="4" name="Picture 3">
            <a:extLst>
              <a:ext uri="{FF2B5EF4-FFF2-40B4-BE49-F238E27FC236}">
                <a16:creationId xmlns:a16="http://schemas.microsoft.com/office/drawing/2014/main" xmlns="" id="{2449D51A-4ED2-4F9C-95E4-51F5D63174C8}"/>
              </a:ext>
            </a:extLst>
          </p:cNvPr>
          <p:cNvPicPr>
            <a:picLocks noChangeAspect="1"/>
          </p:cNvPicPr>
          <p:nvPr/>
        </p:nvPicPr>
        <p:blipFill>
          <a:blip r:embed="rId3"/>
          <a:stretch>
            <a:fillRect/>
          </a:stretch>
        </p:blipFill>
        <p:spPr bwMode="auto">
          <a:xfrm>
            <a:off x="0" y="3505200"/>
            <a:ext cx="5731510" cy="3352800"/>
          </a:xfrm>
          <a:prstGeom prst="rect">
            <a:avLst/>
          </a:prstGeom>
        </p:spPr>
      </p:pic>
      <p:pic>
        <p:nvPicPr>
          <p:cNvPr id="5" name="Picture 4">
            <a:extLst>
              <a:ext uri="{FF2B5EF4-FFF2-40B4-BE49-F238E27FC236}">
                <a16:creationId xmlns:a16="http://schemas.microsoft.com/office/drawing/2014/main" xmlns="" id="{48A8BAF2-1B35-4668-B344-0846339809F1}"/>
              </a:ext>
            </a:extLst>
          </p:cNvPr>
          <p:cNvPicPr>
            <a:picLocks noChangeAspect="1"/>
          </p:cNvPicPr>
          <p:nvPr/>
        </p:nvPicPr>
        <p:blipFill>
          <a:blip r:embed="rId4"/>
          <a:stretch>
            <a:fillRect/>
          </a:stretch>
        </p:blipFill>
        <p:spPr bwMode="auto">
          <a:xfrm>
            <a:off x="5808008" y="118356"/>
            <a:ext cx="5731510" cy="3915410"/>
          </a:xfrm>
          <a:prstGeom prst="rect">
            <a:avLst/>
          </a:prstGeom>
        </p:spPr>
      </p:pic>
      <p:pic>
        <p:nvPicPr>
          <p:cNvPr id="6" name="Image3">
            <a:extLst>
              <a:ext uri="{FF2B5EF4-FFF2-40B4-BE49-F238E27FC236}">
                <a16:creationId xmlns:a16="http://schemas.microsoft.com/office/drawing/2014/main" xmlns="" id="{84DC2472-6DA8-4B92-8AD5-B985A2D8A600}"/>
              </a:ext>
            </a:extLst>
          </p:cNvPr>
          <p:cNvPicPr>
            <a:picLocks noChangeAspect="1"/>
          </p:cNvPicPr>
          <p:nvPr/>
        </p:nvPicPr>
        <p:blipFill>
          <a:blip r:embed="rId5"/>
          <a:stretch>
            <a:fillRect/>
          </a:stretch>
        </p:blipFill>
        <p:spPr bwMode="auto">
          <a:xfrm>
            <a:off x="6096000" y="4567374"/>
            <a:ext cx="5731510" cy="1642110"/>
          </a:xfrm>
          <a:prstGeom prst="rect">
            <a:avLst/>
          </a:prstGeom>
        </p:spPr>
      </p:pic>
    </p:spTree>
    <p:extLst>
      <p:ext uri="{BB962C8B-B14F-4D97-AF65-F5344CB8AC3E}">
        <p14:creationId xmlns:p14="http://schemas.microsoft.com/office/powerpoint/2010/main" val="363785245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EC30103-063F-4765-B33C-B7385095803C}"/>
              </a:ext>
            </a:extLst>
          </p:cNvPr>
          <p:cNvPicPr>
            <a:picLocks noChangeAspect="1"/>
          </p:cNvPicPr>
          <p:nvPr/>
        </p:nvPicPr>
        <p:blipFill>
          <a:blip r:embed="rId2"/>
          <a:stretch>
            <a:fillRect/>
          </a:stretch>
        </p:blipFill>
        <p:spPr bwMode="auto">
          <a:xfrm>
            <a:off x="3230245" y="1142047"/>
            <a:ext cx="5731510" cy="4573905"/>
          </a:xfrm>
          <a:prstGeom prst="rect">
            <a:avLst/>
          </a:prstGeom>
        </p:spPr>
      </p:pic>
      <p:sp>
        <p:nvSpPr>
          <p:cNvPr id="4" name="TextBox 3">
            <a:extLst>
              <a:ext uri="{FF2B5EF4-FFF2-40B4-BE49-F238E27FC236}">
                <a16:creationId xmlns:a16="http://schemas.microsoft.com/office/drawing/2014/main" xmlns="" id="{7949A7AF-E7B9-4037-9616-C770D516577F}"/>
              </a:ext>
            </a:extLst>
          </p:cNvPr>
          <p:cNvSpPr txBox="1"/>
          <p:nvPr/>
        </p:nvSpPr>
        <p:spPr>
          <a:xfrm flipH="1">
            <a:off x="3573624" y="391886"/>
            <a:ext cx="4152123" cy="369332"/>
          </a:xfrm>
          <a:prstGeom prst="rect">
            <a:avLst/>
          </a:prstGeom>
          <a:noFill/>
        </p:spPr>
        <p:txBody>
          <a:bodyPr wrap="square" rtlCol="0">
            <a:spAutoFit/>
          </a:bodyPr>
          <a:lstStyle/>
          <a:p>
            <a:r>
              <a:rPr lang="en-IN" dirty="0"/>
              <a:t>Heatmap-correlation:</a:t>
            </a:r>
          </a:p>
        </p:txBody>
      </p:sp>
    </p:spTree>
    <p:extLst>
      <p:ext uri="{BB962C8B-B14F-4D97-AF65-F5344CB8AC3E}">
        <p14:creationId xmlns:p14="http://schemas.microsoft.com/office/powerpoint/2010/main" val="3790070471"/>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741</Words>
  <Application>Microsoft Office PowerPoint</Application>
  <PresentationFormat>Custom</PresentationFormat>
  <Paragraphs>90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Flight Price Prediction</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Gokula Krishnan (External)</dc:creator>
  <cp:lastModifiedBy>Suncity</cp:lastModifiedBy>
  <cp:revision>6</cp:revision>
  <dcterms:created xsi:type="dcterms:W3CDTF">2021-10-28T06:37:56Z</dcterms:created>
  <dcterms:modified xsi:type="dcterms:W3CDTF">2022-03-24T05:42:29Z</dcterms:modified>
</cp:coreProperties>
</file>