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11" r:id="rId4"/>
    <p:sldId id="312" r:id="rId5"/>
    <p:sldId id="257" r:id="rId6"/>
    <p:sldId id="319" r:id="rId7"/>
    <p:sldId id="320" r:id="rId8"/>
    <p:sldId id="313" r:id="rId9"/>
    <p:sldId id="314" r:id="rId10"/>
    <p:sldId id="315" r:id="rId11"/>
    <p:sldId id="316" r:id="rId12"/>
    <p:sldId id="317" r:id="rId13"/>
    <p:sldId id="318" r:id="rId14"/>
    <p:sldId id="260" r:id="rId15"/>
    <p:sldId id="261" r:id="rId16"/>
    <p:sldId id="282" r:id="rId17"/>
    <p:sldId id="30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30" autoAdjust="0"/>
    <p:restoredTop sz="94660"/>
  </p:normalViewPr>
  <p:slideViewPr>
    <p:cSldViewPr snapToGrid="0">
      <p:cViewPr>
        <p:scale>
          <a:sx n="81" d="100"/>
          <a:sy n="81" d="100"/>
        </p:scale>
        <p:origin x="42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330" y="1655445"/>
            <a:ext cx="8458835" cy="154178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Scraping and Classification Project</a:t>
            </a:r>
            <a:endParaRPr lang="en-US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9262" y="2971800"/>
            <a:ext cx="49720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B74AD1C4-72C5-493D-8C38-35F5661659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5553" y="1038935"/>
            <a:ext cx="5181600" cy="350738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A6C31651-3B87-4D87-8BB8-A9E60D60C6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038935"/>
            <a:ext cx="5128704" cy="21871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53E3B3D-DEF6-4F44-9D95-9E528F8F57FA}"/>
              </a:ext>
            </a:extLst>
          </p:cNvPr>
          <p:cNvSpPr txBox="1"/>
          <p:nvPr/>
        </p:nvSpPr>
        <p:spPr>
          <a:xfrm>
            <a:off x="838200" y="5194570"/>
            <a:ext cx="455022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The output from the </a:t>
            </a:r>
            <a:r>
              <a:rPr lang="en-IN" dirty="0" err="1"/>
              <a:t>tranfer</a:t>
            </a:r>
            <a:r>
              <a:rPr lang="en-IN" dirty="0"/>
              <a:t> model is flattened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15A705-99BB-423C-A2B4-F8A6EF1A626E}"/>
              </a:ext>
            </a:extLst>
          </p:cNvPr>
          <p:cNvSpPr txBox="1"/>
          <p:nvPr/>
        </p:nvSpPr>
        <p:spPr>
          <a:xfrm>
            <a:off x="6434849" y="3852153"/>
            <a:ext cx="203286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Locating the folders</a:t>
            </a:r>
          </a:p>
        </p:txBody>
      </p:sp>
    </p:spTree>
    <p:extLst>
      <p:ext uri="{BB962C8B-B14F-4D97-AF65-F5344CB8AC3E}">
        <p14:creationId xmlns:p14="http://schemas.microsoft.com/office/powerpoint/2010/main" val="373758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7EB1E76-7F32-44E3-A383-B3ACA0DEED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0183" y="1173872"/>
            <a:ext cx="5181600" cy="308079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E0160F63-9924-48D1-8413-DB900FBF1E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0566" y="1329700"/>
            <a:ext cx="5181600" cy="2619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99FFF01-2C74-4553-99A7-993A4FC8E786}"/>
              </a:ext>
            </a:extLst>
          </p:cNvPr>
          <p:cNvSpPr txBox="1"/>
          <p:nvPr/>
        </p:nvSpPr>
        <p:spPr>
          <a:xfrm>
            <a:off x="535021" y="4951379"/>
            <a:ext cx="518160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The folder of images is appended as Dense layer to the flattened Transfer model. This is passed to the </a:t>
            </a:r>
            <a:r>
              <a:rPr lang="en-IN" dirty="0" err="1"/>
              <a:t>Softmax</a:t>
            </a:r>
            <a:r>
              <a:rPr lang="en-IN" dirty="0"/>
              <a:t> activation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8BC9D51-7EED-4673-A57B-219DF891A546}"/>
              </a:ext>
            </a:extLst>
          </p:cNvPr>
          <p:cNvSpPr txBox="1"/>
          <p:nvPr/>
        </p:nvSpPr>
        <p:spPr>
          <a:xfrm>
            <a:off x="6605081" y="4513634"/>
            <a:ext cx="516346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Model is created with the </a:t>
            </a:r>
            <a:r>
              <a:rPr lang="en-IN" dirty="0" err="1"/>
              <a:t>backpropogation</a:t>
            </a:r>
            <a:r>
              <a:rPr lang="en-IN" dirty="0"/>
              <a:t> occurring</a:t>
            </a:r>
          </a:p>
        </p:txBody>
      </p:sp>
    </p:spTree>
    <p:extLst>
      <p:ext uri="{BB962C8B-B14F-4D97-AF65-F5344CB8AC3E}">
        <p14:creationId xmlns:p14="http://schemas.microsoft.com/office/powerpoint/2010/main" val="28461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696570F-8C6D-4462-A98C-2C84328666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4513" y="429435"/>
            <a:ext cx="4900411" cy="4108361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555A02B6-0630-4F56-BA91-D1BE6B8C4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253961"/>
              </p:ext>
            </p:extLst>
          </p:nvPr>
        </p:nvGraphicFramePr>
        <p:xfrm>
          <a:off x="6096000" y="429435"/>
          <a:ext cx="5494337" cy="333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Bitmap Image" r:id="rId4" imgW="5493960" imgH="3330000" progId="Paint.Picture">
                  <p:embed/>
                </p:oleObj>
              </mc:Choice>
              <mc:Fallback>
                <p:oleObj name="Bitmap Image" r:id="rId4" imgW="5493960" imgH="3330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429435"/>
                        <a:ext cx="5494337" cy="333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E437B8CE-BC7C-4FEA-B6A3-786B019B7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110932"/>
              </p:ext>
            </p:extLst>
          </p:nvPr>
        </p:nvGraphicFramePr>
        <p:xfrm>
          <a:off x="6096000" y="3666861"/>
          <a:ext cx="51895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Bitmap Image" r:id="rId6" imgW="5189400" imgH="1424880" progId="Paint.Picture">
                  <p:embed/>
                </p:oleObj>
              </mc:Choice>
              <mc:Fallback>
                <p:oleObj name="Bitmap Image" r:id="rId6" imgW="5189400" imgH="1424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3666861"/>
                        <a:ext cx="5189537" cy="142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2AC351-D97E-44DF-9104-1133426139E3}"/>
              </a:ext>
            </a:extLst>
          </p:cNvPr>
          <p:cNvSpPr txBox="1"/>
          <p:nvPr/>
        </p:nvSpPr>
        <p:spPr>
          <a:xfrm>
            <a:off x="992221" y="5223753"/>
            <a:ext cx="4114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Compiling the model with the </a:t>
            </a:r>
            <a:r>
              <a:rPr lang="en-IN" dirty="0" err="1"/>
              <a:t>optimim</a:t>
            </a:r>
            <a:r>
              <a:rPr lang="en-IN" dirty="0"/>
              <a:t> </a:t>
            </a:r>
            <a:r>
              <a:rPr lang="en-IN" dirty="0" err="1"/>
              <a:t>optimiser,Loss</a:t>
            </a:r>
            <a:r>
              <a:rPr lang="en-IN" dirty="0"/>
              <a:t> calculation method and metrics used to understand the accuracy of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C0FE693-3BA3-4880-AC9B-76D41A9CC41D}"/>
              </a:ext>
            </a:extLst>
          </p:cNvPr>
          <p:cNvSpPr txBox="1"/>
          <p:nvPr/>
        </p:nvSpPr>
        <p:spPr>
          <a:xfrm>
            <a:off x="6391072" y="5437762"/>
            <a:ext cx="480870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image augmentation techniques is used to increase the size of the data but making sure the quality of data is not compromised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4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7E42149-2FB0-470E-91CB-5C01C9B319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6217" y="659054"/>
            <a:ext cx="9113195" cy="4023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9267C1-F312-4152-B422-ACEED175CDEC}"/>
              </a:ext>
            </a:extLst>
          </p:cNvPr>
          <p:cNvSpPr txBox="1"/>
          <p:nvPr/>
        </p:nvSpPr>
        <p:spPr>
          <a:xfrm>
            <a:off x="2188723" y="5262664"/>
            <a:ext cx="66316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Applying the trained model on the test data and finding the accuracy</a:t>
            </a:r>
          </a:p>
        </p:txBody>
      </p:sp>
    </p:spTree>
    <p:extLst>
      <p:ext uri="{BB962C8B-B14F-4D97-AF65-F5344CB8AC3E}">
        <p14:creationId xmlns:p14="http://schemas.microsoft.com/office/powerpoint/2010/main" val="22632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5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Step 3:Choosing the best model and saving it</a:t>
            </a:r>
            <a:endParaRPr lang="en-US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A9025FA-2DC8-4F44-8CEE-FCEFA4A2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8387" y="3275046"/>
            <a:ext cx="5181600" cy="124831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Best model 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vgg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16 with 16 epochs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80EDCBD-1557-4AF0-B79C-E076C391B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9698" y="1825625"/>
            <a:ext cx="4258604" cy="435133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7720" y="19748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Technology  Used  for  the  Project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25880"/>
            <a:ext cx="10500360" cy="53492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Hardware technology being used.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RAM : 8 GB</a:t>
            </a:r>
          </a:p>
          <a:p>
            <a:pPr lvl="1" algn="just"/>
            <a:r>
              <a:rPr lang="en-US" dirty="0"/>
              <a:t>CPU  :Intel® Core™ i7-10510U CPU @ 1.80GHz</a:t>
            </a:r>
          </a:p>
          <a:p>
            <a:pPr lvl="1" algn="just"/>
            <a:r>
              <a:rPr lang="en-IN" altLang="en-US" dirty="0"/>
              <a:t>GPU: NVIDA-Cuda , performed in </a:t>
            </a:r>
            <a:r>
              <a:rPr lang="en-IN" altLang="en-US" dirty="0" err="1"/>
              <a:t>tf_gpu_env</a:t>
            </a:r>
            <a:r>
              <a:rPr lang="en-IN" altLang="en-US" dirty="0"/>
              <a:t> enviroment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Software technology being used.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Programming language            	: Python</a:t>
            </a:r>
          </a:p>
          <a:p>
            <a:pPr lvl="1" algn="just"/>
            <a:r>
              <a:rPr lang="en-US" dirty="0"/>
              <a:t>Distribution                                	: Anaconda Navigator</a:t>
            </a:r>
          </a:p>
          <a:p>
            <a:pPr lvl="1" algn="just"/>
            <a:r>
              <a:rPr lang="en-US" dirty="0"/>
              <a:t>Browser based language shell 	: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Libraries/Packages specifically being used.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Pandas , NumPy, matplotlib,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Identified Transfer learning techniques for classification</a:t>
            </a:r>
          </a:p>
        </p:txBody>
      </p:sp>
      <p:sp>
        <p:nvSpPr>
          <p:cNvPr id="5" name="Rectangles 4"/>
          <p:cNvSpPr/>
          <p:nvPr/>
        </p:nvSpPr>
        <p:spPr>
          <a:xfrm>
            <a:off x="512308" y="342900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VGG16</a:t>
            </a:r>
          </a:p>
        </p:txBody>
      </p:sp>
      <p:sp>
        <p:nvSpPr>
          <p:cNvPr id="6" name="Rectangles 5"/>
          <p:cNvSpPr/>
          <p:nvPr/>
        </p:nvSpPr>
        <p:spPr>
          <a:xfrm>
            <a:off x="4507190" y="342900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VGG19</a:t>
            </a:r>
          </a:p>
        </p:txBody>
      </p:sp>
      <p:sp>
        <p:nvSpPr>
          <p:cNvPr id="7" name="Rectangles 6"/>
          <p:cNvSpPr/>
          <p:nvPr/>
        </p:nvSpPr>
        <p:spPr>
          <a:xfrm>
            <a:off x="8871722" y="3429000"/>
            <a:ext cx="280797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ResNet50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499A597-3D86-460F-B244-1BF063BF1AAE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1916293" y="1690688"/>
            <a:ext cx="4179707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0934031-6982-4736-A3DE-FFE898920BE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5911175" y="1690688"/>
            <a:ext cx="184825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A13F46B-0E51-48C9-A9BD-2F7B5675C744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4302868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0"/>
            <a:ext cx="10515600" cy="1325563"/>
          </a:xfrm>
        </p:spPr>
        <p:txBody>
          <a:bodyPr/>
          <a:lstStyle/>
          <a:p>
            <a:pPr algn="ctr"/>
            <a:r>
              <a:rPr lang="en-IN" altLang="en-US" b="1" u="sng" dirty="0"/>
              <a:t>Saving the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96E5BD7D-D49D-40E8-B58C-F4B99375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071" y="1819558"/>
            <a:ext cx="8760875" cy="1458664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74715F7B-0A27-4A77-A707-43B5126E6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89785"/>
              </p:ext>
            </p:extLst>
          </p:nvPr>
        </p:nvGraphicFramePr>
        <p:xfrm>
          <a:off x="3726504" y="3429000"/>
          <a:ext cx="4038600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itmap Image" r:id="rId4" imgW="4038480" imgH="3185280" progId="Paint.Picture">
                  <p:embed/>
                </p:oleObj>
              </mc:Choice>
              <mc:Fallback>
                <p:oleObj name="Bitmap Image" r:id="rId4" imgW="4038480" imgH="31852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6504" y="3429000"/>
                        <a:ext cx="4038600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6" y="1392702"/>
            <a:ext cx="10515600" cy="29260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 nice 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8695" y="213598"/>
            <a:ext cx="8556820" cy="1229995"/>
          </a:xfrm>
        </p:spPr>
        <p:txBody>
          <a:bodyPr/>
          <a:lstStyle/>
          <a:p>
            <a:pPr algn="ctr"/>
            <a:r>
              <a:rPr lang="en-IN" b="1" u="sng" dirty="0">
                <a:latin typeface="Open Sans" panose="020B0606030504020204" pitchFamily="34" charset="0"/>
              </a:rPr>
              <a:t>P</a:t>
            </a:r>
            <a:r>
              <a:rPr lang="en-IN" b="1" i="0" u="sng" dirty="0">
                <a:effectLst/>
                <a:latin typeface="Open Sans" panose="020B0606030504020204" pitchFamily="34" charset="0"/>
              </a:rPr>
              <a:t>roblem </a:t>
            </a:r>
            <a:r>
              <a:rPr lang="en-IN" b="1" u="sng" dirty="0">
                <a:latin typeface="Open Sans" panose="020B0606030504020204" pitchFamily="34" charset="0"/>
              </a:rPr>
              <a:t>S</a:t>
            </a:r>
            <a:r>
              <a:rPr lang="en-IN" b="1" i="0" u="sng" dirty="0">
                <a:effectLst/>
                <a:latin typeface="Open Sans" panose="020B0606030504020204" pitchFamily="34" charset="0"/>
              </a:rPr>
              <a:t>tatement</a:t>
            </a:r>
            <a:endParaRPr lang="en-IN" b="1" u="sng" dirty="0"/>
          </a:p>
        </p:txBody>
      </p:sp>
      <p:pic>
        <p:nvPicPr>
          <p:cNvPr id="2050" name="Picture 2" descr="Buy Kuvarba Fashion Women&amp;#39;s Banarasi Silk Saree With Unstitched Blouse  Piece (3002.pink_Pink) at Amazon.in">
            <a:extLst>
              <a:ext uri="{FF2B5EF4-FFF2-40B4-BE49-F238E27FC236}">
                <a16:creationId xmlns:a16="http://schemas.microsoft.com/office/drawing/2014/main" xmlns="" id="{7CB43C78-1A69-462D-9F3C-FDF294EB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95" y="1665818"/>
            <a:ext cx="2244050" cy="35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B2C5775-13EC-497F-AB29-F5B5357A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83" y="1443593"/>
            <a:ext cx="3464264" cy="3464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4F4AF6-B5C0-4CEA-8FB9-C76CD6FE8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406" y="1665818"/>
            <a:ext cx="2926004" cy="3667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8CF0C8-2AA2-401A-908E-F18EF3E8D89C}"/>
              </a:ext>
            </a:extLst>
          </p:cNvPr>
          <p:cNvSpPr txBox="1"/>
          <p:nvPr/>
        </p:nvSpPr>
        <p:spPr>
          <a:xfrm>
            <a:off x="797668" y="5651770"/>
            <a:ext cx="1053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Building a model which can classify between trousers, sarees and Jeans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FBECF-C9B3-452D-9944-0E0169AB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1: Scrapping data from Amazon and </a:t>
            </a:r>
            <a:r>
              <a:rPr lang="en-IN" b="1" dirty="0" err="1"/>
              <a:t>flipkart</a:t>
            </a:r>
            <a:r>
              <a:rPr lang="en-IN" b="1" dirty="0"/>
              <a:t> website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xmlns="" id="{2BAE8787-C3B8-4631-B294-6CDD0D9D3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7" y="2225710"/>
            <a:ext cx="7474855" cy="391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DE83C6-9B1C-452B-B33A-65AACC8285CF}"/>
              </a:ext>
            </a:extLst>
          </p:cNvPr>
          <p:cNvSpPr txBox="1"/>
          <p:nvPr/>
        </p:nvSpPr>
        <p:spPr>
          <a:xfrm>
            <a:off x="7997757" y="2626467"/>
            <a:ext cx="3356043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Amazon website data scrapped is the training data</a:t>
            </a:r>
          </a:p>
          <a:p>
            <a:endParaRPr lang="en-IN" sz="2400" dirty="0"/>
          </a:p>
          <a:p>
            <a:r>
              <a:rPr lang="en-IN" sz="2400" dirty="0"/>
              <a:t>Flipkart website scrapped is the test data</a:t>
            </a:r>
          </a:p>
        </p:txBody>
      </p:sp>
    </p:spTree>
    <p:extLst>
      <p:ext uri="{BB962C8B-B14F-4D97-AF65-F5344CB8AC3E}">
        <p14:creationId xmlns:p14="http://schemas.microsoft.com/office/powerpoint/2010/main" val="132239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199F23AD-BBEB-4393-A8DD-E77E25479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56" y="0"/>
            <a:ext cx="8178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7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6836312-CED9-4844-8237-ED23BF6E9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4465" y="2513605"/>
            <a:ext cx="4816257" cy="2828789"/>
          </a:xfrm>
          <a:prstGeom prst="rect">
            <a:avLst/>
          </a:prstGeom>
        </p:spPr>
      </p:pic>
      <p:pic>
        <p:nvPicPr>
          <p:cNvPr id="1026" name="Picture 2" descr="Transfer Learning with Convolutional Neural Networks in PyTorch | by Will  Koehrsen | Towards Data Science">
            <a:extLst>
              <a:ext uri="{FF2B5EF4-FFF2-40B4-BE49-F238E27FC236}">
                <a16:creationId xmlns:a16="http://schemas.microsoft.com/office/drawing/2014/main" xmlns="" id="{3CD0B50F-4300-4562-A2BE-BDF0B7FE44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61" y="1736065"/>
            <a:ext cx="5181600" cy="291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5FBF0AB-844B-4C76-B81C-4663BA7D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695" y="213598"/>
            <a:ext cx="8556820" cy="122999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latin typeface="Open Sans" panose="020B0606030504020204" pitchFamily="34" charset="0"/>
              </a:rPr>
              <a:t>Step 2: Model building through transfer learning</a:t>
            </a:r>
            <a:endParaRPr lang="en-IN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84F7BE-69FF-447C-94E1-9D45A0041550}"/>
              </a:ext>
            </a:extLst>
          </p:cNvPr>
          <p:cNvSpPr/>
          <p:nvPr/>
        </p:nvSpPr>
        <p:spPr>
          <a:xfrm>
            <a:off x="3336587" y="155643"/>
            <a:ext cx="4824919" cy="77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Loading the libraries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5003EE0-8ECE-4427-8BBE-1DE26EECB0E4}"/>
              </a:ext>
            </a:extLst>
          </p:cNvPr>
          <p:cNvSpPr/>
          <p:nvPr/>
        </p:nvSpPr>
        <p:spPr>
          <a:xfrm>
            <a:off x="3336584" y="1264594"/>
            <a:ext cx="4824919" cy="77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Loading the data csv file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90ADE5-6AF7-4ABB-B1F5-04567B9DE615}"/>
              </a:ext>
            </a:extLst>
          </p:cNvPr>
          <p:cNvSpPr/>
          <p:nvPr/>
        </p:nvSpPr>
        <p:spPr>
          <a:xfrm>
            <a:off x="3336583" y="2493523"/>
            <a:ext cx="4824919" cy="77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Loading the model with no last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61CA287-1C76-409C-BE49-1B13A0AC0BCD}"/>
              </a:ext>
            </a:extLst>
          </p:cNvPr>
          <p:cNvSpPr/>
          <p:nvPr/>
        </p:nvSpPr>
        <p:spPr>
          <a:xfrm>
            <a:off x="2178996" y="3722452"/>
            <a:ext cx="7801583" cy="77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Not letting the layers of the transfer models train and </a:t>
            </a:r>
          </a:p>
          <a:p>
            <a:pPr algn="ctr"/>
            <a:r>
              <a:rPr lang="en-IN" sz="2000" dirty="0"/>
              <a:t>The same weights need to be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4E43E71-6D55-47ED-91FA-6747277762BF}"/>
              </a:ext>
            </a:extLst>
          </p:cNvPr>
          <p:cNvSpPr/>
          <p:nvPr/>
        </p:nvSpPr>
        <p:spPr>
          <a:xfrm>
            <a:off x="2626468" y="4862208"/>
            <a:ext cx="6400799" cy="778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The output from the tranfer model is flattened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EDF64E6-4E70-4189-8391-2DC2410A692D}"/>
              </a:ext>
            </a:extLst>
          </p:cNvPr>
          <p:cNvSpPr/>
          <p:nvPr/>
        </p:nvSpPr>
        <p:spPr>
          <a:xfrm>
            <a:off x="2626468" y="6031148"/>
            <a:ext cx="6284068" cy="671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Locating the folders of the scrapped 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59E0450-2454-49C1-AC8B-45A5FEF2896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749044" y="933855"/>
            <a:ext cx="3" cy="33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450471CC-4516-4332-A372-AFEC04043BD6}"/>
              </a:ext>
            </a:extLst>
          </p:cNvPr>
          <p:cNvSpPr/>
          <p:nvPr/>
        </p:nvSpPr>
        <p:spPr>
          <a:xfrm>
            <a:off x="5661498" y="933855"/>
            <a:ext cx="272374" cy="33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C4421993-F7F4-4394-B5F4-608AA5925D44}"/>
              </a:ext>
            </a:extLst>
          </p:cNvPr>
          <p:cNvSpPr/>
          <p:nvPr/>
        </p:nvSpPr>
        <p:spPr>
          <a:xfrm>
            <a:off x="5687435" y="2071990"/>
            <a:ext cx="272374" cy="33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55437B9F-B1F3-4F08-9A01-A760E3F01E90}"/>
              </a:ext>
            </a:extLst>
          </p:cNvPr>
          <p:cNvSpPr/>
          <p:nvPr/>
        </p:nvSpPr>
        <p:spPr>
          <a:xfrm>
            <a:off x="5661498" y="3331724"/>
            <a:ext cx="272374" cy="33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xmlns="" id="{74EF2EE4-7F88-4D6B-8F1C-A7FB4FC3D0A0}"/>
              </a:ext>
            </a:extLst>
          </p:cNvPr>
          <p:cNvSpPr/>
          <p:nvPr/>
        </p:nvSpPr>
        <p:spPr>
          <a:xfrm>
            <a:off x="5732021" y="4500664"/>
            <a:ext cx="272374" cy="33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6F5CA2E8-7F26-4957-8D92-2C65B9774A0D}"/>
              </a:ext>
            </a:extLst>
          </p:cNvPr>
          <p:cNvSpPr/>
          <p:nvPr/>
        </p:nvSpPr>
        <p:spPr>
          <a:xfrm>
            <a:off x="5714995" y="5671225"/>
            <a:ext cx="272374" cy="33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EC7A02-46EE-4062-AAC6-B9590D7153CC}"/>
              </a:ext>
            </a:extLst>
          </p:cNvPr>
          <p:cNvSpPr/>
          <p:nvPr/>
        </p:nvSpPr>
        <p:spPr>
          <a:xfrm>
            <a:off x="758757" y="2621181"/>
            <a:ext cx="10359958" cy="69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Compiling the model with the optimum optimiser, Loss calculation method and metrics used to understand the accuracy of 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6D4CD5-603B-47DA-A687-493B9A50EF9F}"/>
              </a:ext>
            </a:extLst>
          </p:cNvPr>
          <p:cNvSpPr/>
          <p:nvPr/>
        </p:nvSpPr>
        <p:spPr>
          <a:xfrm>
            <a:off x="1115437" y="400477"/>
            <a:ext cx="9565533" cy="69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folder of images is appended as Dense layer to the flattened Transfer model. This is passed to the </a:t>
            </a:r>
            <a:r>
              <a:rPr lang="en-IN" sz="2000" dirty="0" err="1"/>
              <a:t>Softmax</a:t>
            </a:r>
            <a:r>
              <a:rPr lang="en-IN" sz="2000" dirty="0"/>
              <a:t> activation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BFB7F0B-817A-498F-94E4-7A236AC26EF7}"/>
              </a:ext>
            </a:extLst>
          </p:cNvPr>
          <p:cNvSpPr/>
          <p:nvPr/>
        </p:nvSpPr>
        <p:spPr>
          <a:xfrm>
            <a:off x="2120630" y="1455104"/>
            <a:ext cx="6789906" cy="69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Model is created with the backpropogation occurring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E0E9BA4-3BD3-488B-B1EB-FFE7CB37CC4D}"/>
              </a:ext>
            </a:extLst>
          </p:cNvPr>
          <p:cNvSpPr/>
          <p:nvPr/>
        </p:nvSpPr>
        <p:spPr>
          <a:xfrm>
            <a:off x="1115438" y="3642584"/>
            <a:ext cx="8706256" cy="109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augmentation techniques is used to increase the size of the data but making sure the quality of data is not compromised 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AA33CAE-F92E-4C97-904A-6FD2E23C932D}"/>
              </a:ext>
            </a:extLst>
          </p:cNvPr>
          <p:cNvSpPr/>
          <p:nvPr/>
        </p:nvSpPr>
        <p:spPr>
          <a:xfrm>
            <a:off x="2263302" y="5332714"/>
            <a:ext cx="6410527" cy="1091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Applying the trained model on the test data and finding the accuracy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BEE1C378-0F04-42CD-A8EA-1F5042A53150}"/>
              </a:ext>
            </a:extLst>
          </p:cNvPr>
          <p:cNvSpPr/>
          <p:nvPr/>
        </p:nvSpPr>
        <p:spPr>
          <a:xfrm>
            <a:off x="5332378" y="1115038"/>
            <a:ext cx="272374" cy="33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BE7D92A1-B6D4-4CAC-BF4D-49EF1EA77BD5}"/>
              </a:ext>
            </a:extLst>
          </p:cNvPr>
          <p:cNvSpPr/>
          <p:nvPr/>
        </p:nvSpPr>
        <p:spPr>
          <a:xfrm>
            <a:off x="5332378" y="2125472"/>
            <a:ext cx="272374" cy="474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683D845A-57D8-4B35-A326-A6E394920706}"/>
              </a:ext>
            </a:extLst>
          </p:cNvPr>
          <p:cNvSpPr/>
          <p:nvPr/>
        </p:nvSpPr>
        <p:spPr>
          <a:xfrm>
            <a:off x="5397225" y="3311845"/>
            <a:ext cx="272374" cy="330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52BD452C-526B-4D96-B6E8-589EA4D1CC50}"/>
              </a:ext>
            </a:extLst>
          </p:cNvPr>
          <p:cNvSpPr/>
          <p:nvPr/>
        </p:nvSpPr>
        <p:spPr>
          <a:xfrm>
            <a:off x="5397225" y="4733724"/>
            <a:ext cx="342094" cy="598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4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E7399E3-1FDA-4BE2-B2A4-171FECEE82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9016" y="1255529"/>
            <a:ext cx="5369061" cy="373476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78165D3E-D477-4BA9-B5DC-BF9A08A4A0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22348" y="2379372"/>
            <a:ext cx="3058732" cy="1049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8D024BB-C2CB-45CA-8FAD-8DB743069065}"/>
              </a:ext>
            </a:extLst>
          </p:cNvPr>
          <p:cNvSpPr txBox="1"/>
          <p:nvPr/>
        </p:nvSpPr>
        <p:spPr>
          <a:xfrm>
            <a:off x="1994171" y="5417805"/>
            <a:ext cx="22276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Loading the libraries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6025A9-A257-4FFB-A8E7-22C902966A96}"/>
              </a:ext>
            </a:extLst>
          </p:cNvPr>
          <p:cNvSpPr txBox="1"/>
          <p:nvPr/>
        </p:nvSpPr>
        <p:spPr>
          <a:xfrm>
            <a:off x="7130374" y="4114800"/>
            <a:ext cx="276265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Loading the data csv file</a:t>
            </a:r>
          </a:p>
        </p:txBody>
      </p:sp>
    </p:spTree>
    <p:extLst>
      <p:ext uri="{BB962C8B-B14F-4D97-AF65-F5344CB8AC3E}">
        <p14:creationId xmlns:p14="http://schemas.microsoft.com/office/powerpoint/2010/main" val="85940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3C862F5-1FBC-407E-82E8-9FD4BF2F76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3995" y="1167381"/>
            <a:ext cx="5634407" cy="294735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AD29E53F-162D-4928-BCFE-4D7B41A42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2823" y="1398118"/>
            <a:ext cx="4385256" cy="291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FB1D23-A7C0-4833-B8B3-8E7D94E8467A}"/>
              </a:ext>
            </a:extLst>
          </p:cNvPr>
          <p:cNvSpPr txBox="1"/>
          <p:nvPr/>
        </p:nvSpPr>
        <p:spPr>
          <a:xfrm>
            <a:off x="661481" y="4630366"/>
            <a:ext cx="35925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Loading the model with no last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50BE20-6DE8-4ECF-A47B-16B74C04C568}"/>
              </a:ext>
            </a:extLst>
          </p:cNvPr>
          <p:cNvSpPr txBox="1"/>
          <p:nvPr/>
        </p:nvSpPr>
        <p:spPr>
          <a:xfrm>
            <a:off x="6449438" y="4815032"/>
            <a:ext cx="523643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Not letting the layers of the transfer models train and </a:t>
            </a:r>
          </a:p>
          <a:p>
            <a:r>
              <a:rPr lang="en-IN" dirty="0"/>
              <a:t>The same weights need to be used</a:t>
            </a:r>
          </a:p>
        </p:txBody>
      </p:sp>
    </p:spTree>
    <p:extLst>
      <p:ext uri="{BB962C8B-B14F-4D97-AF65-F5344CB8AC3E}">
        <p14:creationId xmlns:p14="http://schemas.microsoft.com/office/powerpoint/2010/main" val="345012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378</Words>
  <Application>Microsoft Office PowerPoint</Application>
  <PresentationFormat>Custom</PresentationFormat>
  <Paragraphs>57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Bitmap Image</vt:lpstr>
      <vt:lpstr>Image Scraping and Classification Project</vt:lpstr>
      <vt:lpstr>Problem Statement</vt:lpstr>
      <vt:lpstr>Step 1: Scrapping data from Amazon and flipkart website</vt:lpstr>
      <vt:lpstr>PowerPoint Presentation</vt:lpstr>
      <vt:lpstr>Step 2: Model building through 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3:Choosing the best model and saving it</vt:lpstr>
      <vt:lpstr>Technology  Used  for  the  Project</vt:lpstr>
      <vt:lpstr>Identified Transfer learning techniques for classification</vt:lpstr>
      <vt:lpstr>Saving the model</vt:lpstr>
      <vt:lpstr>THANK  YOU 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PROJECT</dc:title>
  <dc:creator>Anish</dc:creator>
  <cp:lastModifiedBy>Suncity</cp:lastModifiedBy>
  <cp:revision>17</cp:revision>
  <dcterms:created xsi:type="dcterms:W3CDTF">2021-11-18T06:13:00Z</dcterms:created>
  <dcterms:modified xsi:type="dcterms:W3CDTF">2022-05-12T03:43:58Z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8F8C083828AC49DCA400BA19BAF0564A</vt:lpwstr>
  </property>
  <property fmtid="{D5CDD505-2E9C-101B-9397-08002B2CF9AE}" pid="3" name="KSOProductBuildVer">
    <vt:lpwstr>1033-11.2.0.10307</vt:lpwstr>
  </property>
</Properties>
</file>