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Nunito"/>
      <p:regular r:id="rId44"/>
      <p:bold r:id="rId45"/>
      <p:italic r:id="rId46"/>
      <p:boldItalic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regular.fntdata"/><Relationship Id="rId43" Type="http://schemas.openxmlformats.org/officeDocument/2006/relationships/slide" Target="slides/slide38.xml"/><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regular.fntdata"/><Relationship Id="rId47" Type="http://schemas.openxmlformats.org/officeDocument/2006/relationships/font" Target="fonts/Nunito-boldItalic.fntdata"/><Relationship Id="rId49"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f933a3b21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f933a3b21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f933a3b21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f933a3b21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f933a3b21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f933a3b21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f933a3b21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f933a3b21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f933a3b21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f933a3b21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f933a3b21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f933a3b21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f933a3b21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f933a3b21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f933a3b21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f933a3b21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f933a3b21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f933a3b21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f933a3b21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f933a3b21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933a3b2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f933a3b2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f933a3b21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f933a3b21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f933a3b21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f933a3b21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f933a3b21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f933a3b21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f933a3b21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f933a3b21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f933a3b21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0f933a3b21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f933a3b21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f933a3b21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f933a3b21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f933a3b21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f933a3b21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f933a3b21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f933a3b21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0f933a3b21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f933a3b21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f933a3b21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f933a3b2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f933a3b2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f933a3b21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f933a3b21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f933a3b21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f933a3b21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f933a3b21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f933a3b21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0f933a3b21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0f933a3b21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f933a3b21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f933a3b21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f933a3b21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f933a3b21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0f933a3b21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0f933a3b21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f933a3b21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0f933a3b21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f933a3b21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0f933a3b21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f933a3b21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f933a3b21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f933a3b21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f933a3b21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f933a3b21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f933a3b21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f933a3b21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f933a3b21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f933a3b21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f933a3b21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f933a3b21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f933a3b21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6696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Case Study of Customer_retention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Neha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p:cNvPicPr preferRelativeResize="0"/>
          <p:nvPr/>
        </p:nvPicPr>
        <p:blipFill rotWithShape="1">
          <a:blip r:embed="rId3">
            <a:alphaModFix/>
          </a:blip>
          <a:srcRect b="37406" l="21570" r="18210" t="35542"/>
          <a:stretch/>
        </p:blipFill>
        <p:spPr>
          <a:xfrm>
            <a:off x="1303800" y="520675"/>
            <a:ext cx="5506373" cy="1798625"/>
          </a:xfrm>
          <a:prstGeom prst="rect">
            <a:avLst/>
          </a:prstGeom>
          <a:noFill/>
          <a:ln>
            <a:noFill/>
          </a:ln>
        </p:spPr>
      </p:pic>
      <p:pic>
        <p:nvPicPr>
          <p:cNvPr id="339" name="Google Shape;339;p22"/>
          <p:cNvPicPr preferRelativeResize="0"/>
          <p:nvPr/>
        </p:nvPicPr>
        <p:blipFill rotWithShape="1">
          <a:blip r:embed="rId4">
            <a:alphaModFix/>
          </a:blip>
          <a:srcRect b="36690" l="20074" r="17464" t="35460"/>
          <a:stretch/>
        </p:blipFill>
        <p:spPr>
          <a:xfrm>
            <a:off x="1372650" y="2571750"/>
            <a:ext cx="5711499" cy="193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flipH="1" rot="10800000">
            <a:off x="1303800" y="536475"/>
            <a:ext cx="7030500" cy="6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5" name="Google Shape;345;p23"/>
          <p:cNvSpPr txBox="1"/>
          <p:nvPr>
            <p:ph idx="1" type="body"/>
          </p:nvPr>
        </p:nvSpPr>
        <p:spPr>
          <a:xfrm>
            <a:off x="1303800" y="598575"/>
            <a:ext cx="7030500" cy="393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23"/>
          <p:cNvPicPr preferRelativeResize="0"/>
          <p:nvPr/>
        </p:nvPicPr>
        <p:blipFill rotWithShape="1">
          <a:blip r:embed="rId3">
            <a:alphaModFix/>
          </a:blip>
          <a:srcRect b="38131" l="21048" r="17871" t="37046"/>
          <a:stretch/>
        </p:blipFill>
        <p:spPr>
          <a:xfrm>
            <a:off x="1303800" y="694200"/>
            <a:ext cx="5585273" cy="1451551"/>
          </a:xfrm>
          <a:prstGeom prst="rect">
            <a:avLst/>
          </a:prstGeom>
          <a:noFill/>
          <a:ln>
            <a:noFill/>
          </a:ln>
        </p:spPr>
      </p:pic>
      <p:pic>
        <p:nvPicPr>
          <p:cNvPr id="347" name="Google Shape;347;p23"/>
          <p:cNvPicPr preferRelativeResize="0"/>
          <p:nvPr/>
        </p:nvPicPr>
        <p:blipFill rotWithShape="1">
          <a:blip r:embed="rId4">
            <a:alphaModFix/>
          </a:blip>
          <a:srcRect b="32402" l="16107" r="16944" t="32935"/>
          <a:stretch/>
        </p:blipFill>
        <p:spPr>
          <a:xfrm>
            <a:off x="1303800" y="2241375"/>
            <a:ext cx="6121702" cy="219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58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a:t>
            </a:r>
            <a:endParaRPr/>
          </a:p>
        </p:txBody>
      </p:sp>
      <p:sp>
        <p:nvSpPr>
          <p:cNvPr id="353" name="Google Shape;353;p24"/>
          <p:cNvSpPr txBox="1"/>
          <p:nvPr>
            <p:ph idx="1" type="body"/>
          </p:nvPr>
        </p:nvSpPr>
        <p:spPr>
          <a:xfrm>
            <a:off x="1303800" y="1183325"/>
            <a:ext cx="7030500" cy="3739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10. Maximum customers are using windows and android operating system for buying online. However, few people are using MAC as an operating system.</a:t>
            </a:r>
            <a:endParaRPr/>
          </a:p>
          <a:p>
            <a:pPr indent="0" lvl="0" marL="0" rtl="0" algn="l">
              <a:spcBef>
                <a:spcPts val="1200"/>
              </a:spcBef>
              <a:spcAft>
                <a:spcPts val="0"/>
              </a:spcAft>
              <a:buNone/>
            </a:pPr>
            <a:r>
              <a:rPr lang="en"/>
              <a:t>11. Google </a:t>
            </a:r>
            <a:r>
              <a:rPr lang="en"/>
              <a:t>chrome</a:t>
            </a:r>
            <a:r>
              <a:rPr lang="en"/>
              <a:t> is used by maximum number of the customers.</a:t>
            </a:r>
            <a:endParaRPr/>
          </a:p>
          <a:p>
            <a:pPr indent="0" lvl="0" marL="0" rtl="0" algn="l">
              <a:spcBef>
                <a:spcPts val="1200"/>
              </a:spcBef>
              <a:spcAft>
                <a:spcPts val="0"/>
              </a:spcAft>
              <a:buNone/>
            </a:pPr>
            <a:r>
              <a:rPr lang="en"/>
              <a:t>12. People are using search engine to land up to their </a:t>
            </a:r>
            <a:r>
              <a:rPr lang="en"/>
              <a:t>favorite</a:t>
            </a:r>
            <a:r>
              <a:rPr lang="en"/>
              <a:t> online website.</a:t>
            </a:r>
            <a:endParaRPr/>
          </a:p>
          <a:p>
            <a:pPr indent="0" lvl="0" marL="0" rtl="0" algn="l">
              <a:spcBef>
                <a:spcPts val="1200"/>
              </a:spcBef>
              <a:spcAft>
                <a:spcPts val="0"/>
              </a:spcAft>
              <a:buNone/>
            </a:pPr>
            <a:r>
              <a:rPr lang="en"/>
              <a:t>13.Most of the people are reaching retail store through search engine, via application. Direct url are used less as compare to these two.</a:t>
            </a:r>
            <a:endParaRPr/>
          </a:p>
          <a:p>
            <a:pPr indent="0" lvl="0" marL="0" rtl="0" algn="l">
              <a:spcBef>
                <a:spcPts val="1200"/>
              </a:spcBef>
              <a:spcAft>
                <a:spcPts val="0"/>
              </a:spcAft>
              <a:buNone/>
            </a:pPr>
            <a:r>
              <a:rPr lang="en"/>
              <a:t>14. Most of the people </a:t>
            </a:r>
            <a:r>
              <a:rPr lang="en"/>
              <a:t>consumes</a:t>
            </a:r>
            <a:r>
              <a:rPr lang="en"/>
              <a:t> more than 15 minutes to buy any product from online store.</a:t>
            </a:r>
            <a:endParaRPr/>
          </a:p>
          <a:p>
            <a:pPr indent="0" lvl="0" marL="0" rtl="0" algn="l">
              <a:spcBef>
                <a:spcPts val="1200"/>
              </a:spcBef>
              <a:spcAft>
                <a:spcPts val="0"/>
              </a:spcAft>
              <a:buNone/>
            </a:pPr>
            <a:r>
              <a:rPr lang="en"/>
              <a:t>15. People like credit/debit card to use the most to buy any product online.</a:t>
            </a:r>
            <a:endParaRPr/>
          </a:p>
          <a:p>
            <a:pPr indent="0" lvl="0" marL="0" rtl="0" algn="l">
              <a:spcBef>
                <a:spcPts val="1200"/>
              </a:spcBef>
              <a:spcAft>
                <a:spcPts val="0"/>
              </a:spcAft>
              <a:buNone/>
            </a:pPr>
            <a:r>
              <a:rPr lang="en"/>
              <a:t>16. Sometime cases are more when customer </a:t>
            </a:r>
            <a:r>
              <a:rPr lang="en"/>
              <a:t>abandon</a:t>
            </a:r>
            <a:r>
              <a:rPr lang="en"/>
              <a:t> item and leaving without payment.</a:t>
            </a:r>
            <a:endParaRPr/>
          </a:p>
          <a:p>
            <a:pPr indent="0" lvl="0" marL="0" rtl="0" algn="l">
              <a:spcBef>
                <a:spcPts val="1200"/>
              </a:spcBef>
              <a:spcAft>
                <a:spcPts val="0"/>
              </a:spcAft>
              <a:buNone/>
            </a:pPr>
            <a:r>
              <a:rPr lang="en"/>
              <a:t>17. Reason for </a:t>
            </a:r>
            <a:r>
              <a:rPr lang="en"/>
              <a:t>abandon</a:t>
            </a:r>
            <a:r>
              <a:rPr lang="en"/>
              <a:t> the cart most of the time they got better alternative offer.</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14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9" name="Google Shape;359;p25"/>
          <p:cNvSpPr txBox="1"/>
          <p:nvPr>
            <p:ph idx="1" type="body"/>
          </p:nvPr>
        </p:nvSpPr>
        <p:spPr>
          <a:xfrm>
            <a:off x="1303800" y="598575"/>
            <a:ext cx="7030500" cy="393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0" name="Google Shape;360;p25"/>
          <p:cNvPicPr preferRelativeResize="0"/>
          <p:nvPr/>
        </p:nvPicPr>
        <p:blipFill rotWithShape="1">
          <a:blip r:embed="rId3">
            <a:alphaModFix/>
          </a:blip>
          <a:srcRect b="11876" l="15012" r="9583" t="34043"/>
          <a:stretch/>
        </p:blipFill>
        <p:spPr>
          <a:xfrm>
            <a:off x="1372650" y="741675"/>
            <a:ext cx="7099925" cy="3933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1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6" name="Google Shape;366;p26"/>
          <p:cNvSpPr txBox="1"/>
          <p:nvPr>
            <p:ph idx="1" type="body"/>
          </p:nvPr>
        </p:nvSpPr>
        <p:spPr>
          <a:xfrm>
            <a:off x="1303800" y="299775"/>
            <a:ext cx="7030500" cy="42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26"/>
          <p:cNvPicPr preferRelativeResize="0"/>
          <p:nvPr/>
        </p:nvPicPr>
        <p:blipFill rotWithShape="1">
          <a:blip r:embed="rId3">
            <a:alphaModFix/>
          </a:blip>
          <a:srcRect b="13173" l="16047" r="10102" t="34961"/>
          <a:stretch/>
        </p:blipFill>
        <p:spPr>
          <a:xfrm>
            <a:off x="1303800" y="299775"/>
            <a:ext cx="6752801" cy="1959825"/>
          </a:xfrm>
          <a:prstGeom prst="rect">
            <a:avLst/>
          </a:prstGeom>
          <a:noFill/>
          <a:ln>
            <a:noFill/>
          </a:ln>
        </p:spPr>
      </p:pic>
      <p:pic>
        <p:nvPicPr>
          <p:cNvPr id="368" name="Google Shape;368;p26"/>
          <p:cNvPicPr preferRelativeResize="0"/>
          <p:nvPr/>
        </p:nvPicPr>
        <p:blipFill rotWithShape="1">
          <a:blip r:embed="rId4">
            <a:alphaModFix/>
          </a:blip>
          <a:srcRect b="14096" l="15995" r="10154" t="33944"/>
          <a:stretch/>
        </p:blipFill>
        <p:spPr>
          <a:xfrm>
            <a:off x="1767100" y="2571750"/>
            <a:ext cx="6062602" cy="195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4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a:t>
            </a:r>
            <a:endParaRPr/>
          </a:p>
        </p:txBody>
      </p:sp>
      <p:sp>
        <p:nvSpPr>
          <p:cNvPr id="374" name="Google Shape;374;p27"/>
          <p:cNvSpPr txBox="1"/>
          <p:nvPr>
            <p:ph idx="1" type="body"/>
          </p:nvPr>
        </p:nvSpPr>
        <p:spPr>
          <a:xfrm>
            <a:off x="1303800" y="1088775"/>
            <a:ext cx="7030500" cy="39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914"/>
              <a:t>18. Most of the customers are agree that website must be easy to understand.</a:t>
            </a:r>
            <a:endParaRPr sz="914"/>
          </a:p>
          <a:p>
            <a:pPr indent="0" lvl="0" marL="0" rtl="0" algn="l">
              <a:spcBef>
                <a:spcPts val="1200"/>
              </a:spcBef>
              <a:spcAft>
                <a:spcPts val="0"/>
              </a:spcAft>
              <a:buSzPts val="605"/>
              <a:buNone/>
            </a:pPr>
            <a:r>
              <a:rPr lang="en" sz="914"/>
              <a:t>    19. Most of the customers strongly agree that Information on similar product to the one highlighted  is important for product comparison</a:t>
            </a:r>
            <a:endParaRPr sz="914"/>
          </a:p>
          <a:p>
            <a:pPr indent="0" lvl="0" marL="0" rtl="0" algn="l">
              <a:spcBef>
                <a:spcPts val="1200"/>
              </a:spcBef>
              <a:spcAft>
                <a:spcPts val="0"/>
              </a:spcAft>
              <a:buSzPts val="605"/>
              <a:buNone/>
            </a:pPr>
            <a:r>
              <a:rPr lang="en" sz="914"/>
              <a:t>    20. Most of the customers agree that complete information on listed seller and product being offered is important for purchase decision.</a:t>
            </a:r>
            <a:endParaRPr sz="914"/>
          </a:p>
          <a:p>
            <a:pPr indent="0" lvl="0" marL="0" rtl="0" algn="l">
              <a:spcBef>
                <a:spcPts val="1200"/>
              </a:spcBef>
              <a:spcAft>
                <a:spcPts val="0"/>
              </a:spcAft>
              <a:buSzPts val="605"/>
              <a:buNone/>
            </a:pPr>
            <a:r>
              <a:rPr lang="en" sz="914"/>
              <a:t>    21. Most of the customers agreed that all relevant information on listed products must be stated clearly.</a:t>
            </a:r>
            <a:endParaRPr sz="914"/>
          </a:p>
          <a:p>
            <a:pPr indent="0" lvl="0" marL="0" rtl="0" algn="l">
              <a:spcBef>
                <a:spcPts val="1200"/>
              </a:spcBef>
              <a:spcAft>
                <a:spcPts val="0"/>
              </a:spcAft>
              <a:buSzPts val="605"/>
              <a:buNone/>
            </a:pPr>
            <a:r>
              <a:rPr lang="en" sz="914"/>
              <a:t>    22. Most of the customers are agreed that they can easily navigate the website.</a:t>
            </a:r>
            <a:endParaRPr sz="914"/>
          </a:p>
          <a:p>
            <a:pPr indent="0" lvl="0" marL="0" rtl="0" algn="l">
              <a:spcBef>
                <a:spcPts val="1200"/>
              </a:spcBef>
              <a:spcAft>
                <a:spcPts val="0"/>
              </a:spcAft>
              <a:buSzPts val="605"/>
              <a:buNone/>
            </a:pPr>
            <a:r>
              <a:rPr lang="en" sz="914"/>
              <a:t>    23. Most of the customers are agreed on the loading and processing speed is good.</a:t>
            </a:r>
            <a:endParaRPr sz="914"/>
          </a:p>
          <a:p>
            <a:pPr indent="0" lvl="0" marL="0" rtl="0" algn="l">
              <a:spcBef>
                <a:spcPts val="1200"/>
              </a:spcBef>
              <a:spcAft>
                <a:spcPts val="0"/>
              </a:spcAft>
              <a:buSzPts val="605"/>
              <a:buNone/>
            </a:pPr>
            <a:r>
              <a:rPr lang="en" sz="914"/>
              <a:t>    24. Most of the customers agreed that interface of website should be user friendly.</a:t>
            </a:r>
            <a:endParaRPr sz="914"/>
          </a:p>
          <a:p>
            <a:pPr indent="0" lvl="0" marL="0" rtl="0" algn="l">
              <a:spcBef>
                <a:spcPts val="1200"/>
              </a:spcBef>
              <a:spcAft>
                <a:spcPts val="0"/>
              </a:spcAft>
              <a:buSzPts val="605"/>
              <a:buNone/>
            </a:pPr>
            <a:r>
              <a:rPr lang="en" sz="914"/>
              <a:t>    25.  Most of the customers agreed that website should have convinent payment method.</a:t>
            </a:r>
            <a:endParaRPr sz="914"/>
          </a:p>
          <a:p>
            <a:pPr indent="0" lvl="0" marL="0" rtl="0" algn="l">
              <a:spcBef>
                <a:spcPts val="1200"/>
              </a:spcBef>
              <a:spcAft>
                <a:spcPts val="0"/>
              </a:spcAft>
              <a:buSzPts val="605"/>
              <a:buNone/>
            </a:pPr>
            <a:r>
              <a:rPr lang="en" sz="914"/>
              <a:t>    26. Most of the customers trust that the online retail store will fulfill its part of the transaction at the stipulated time.</a:t>
            </a:r>
            <a:endParaRPr sz="914"/>
          </a:p>
          <a:p>
            <a:pPr indent="0" lvl="0" marL="0" rtl="0" algn="l">
              <a:spcBef>
                <a:spcPts val="1200"/>
              </a:spcBef>
              <a:spcAft>
                <a:spcPts val="0"/>
              </a:spcAft>
              <a:buSzPts val="605"/>
              <a:buNone/>
            </a:pPr>
            <a:r>
              <a:rPr lang="en" sz="914"/>
              <a:t>    27. Most of the customers agreed on website should have empathy (readiness to assist with queries) towards the customers.</a:t>
            </a:r>
            <a:endParaRPr sz="914"/>
          </a:p>
          <a:p>
            <a:pPr indent="0" lvl="0" marL="0" rtl="0" algn="l">
              <a:spcBef>
                <a:spcPts val="1200"/>
              </a:spcBef>
              <a:spcAft>
                <a:spcPts val="0"/>
              </a:spcAft>
              <a:buSzPts val="605"/>
              <a:buNone/>
            </a:pPr>
            <a:r>
              <a:rPr lang="en" sz="914"/>
              <a:t>    28. Most of the customers agreed on being able to guarantee the privacy of the customer.</a:t>
            </a:r>
            <a:endParaRPr sz="914"/>
          </a:p>
          <a:p>
            <a:pPr indent="0" lvl="0" marL="0" rtl="0" algn="l">
              <a:spcBef>
                <a:spcPts val="1200"/>
              </a:spcBef>
              <a:spcAft>
                <a:spcPts val="0"/>
              </a:spcAft>
              <a:buSzPts val="605"/>
              <a:buNone/>
            </a:pPr>
            <a:r>
              <a:rPr lang="en" sz="914"/>
              <a:t>    29. Most of the customers agreed on website should be responsible, availabile of several communication channels (email, online rep, twitter, phone etc</a:t>
            </a:r>
            <a:endParaRPr sz="914"/>
          </a:p>
          <a:p>
            <a:pPr indent="0" lvl="0" marL="0" rtl="0" algn="l">
              <a:spcBef>
                <a:spcPts val="1200"/>
              </a:spcBef>
              <a:spcAft>
                <a:spcPts val="0"/>
              </a:spcAft>
              <a:buSzPts val="605"/>
              <a:buNone/>
            </a:pPr>
            <a:r>
              <a:rPr lang="en" sz="914"/>
              <a:t>    </a:t>
            </a:r>
            <a:endParaRPr sz="914"/>
          </a:p>
          <a:p>
            <a:pPr indent="0" lvl="0" marL="0" rtl="0" algn="l">
              <a:spcBef>
                <a:spcPts val="1200"/>
              </a:spcBef>
              <a:spcAft>
                <a:spcPts val="1200"/>
              </a:spcAft>
              <a:buSzPts val="605"/>
              <a:buNone/>
            </a:pPr>
            <a:r>
              <a:t/>
            </a:r>
            <a:endParaRPr sz="914"/>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0" name="Google Shape;380;p28"/>
          <p:cNvSpPr txBox="1"/>
          <p:nvPr>
            <p:ph idx="1" type="body"/>
          </p:nvPr>
        </p:nvSpPr>
        <p:spPr>
          <a:xfrm>
            <a:off x="1303800" y="157775"/>
            <a:ext cx="7030500" cy="484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1" name="Google Shape;381;p28"/>
          <p:cNvPicPr preferRelativeResize="0"/>
          <p:nvPr/>
        </p:nvPicPr>
        <p:blipFill rotWithShape="1">
          <a:blip r:embed="rId3">
            <a:alphaModFix/>
          </a:blip>
          <a:srcRect b="43848" l="0" r="0" t="0"/>
          <a:stretch/>
        </p:blipFill>
        <p:spPr>
          <a:xfrm>
            <a:off x="1372650" y="0"/>
            <a:ext cx="7289249" cy="50015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598575"/>
            <a:ext cx="7030500" cy="9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7" name="Google Shape;387;p29"/>
          <p:cNvSpPr txBox="1"/>
          <p:nvPr>
            <p:ph idx="1" type="body"/>
          </p:nvPr>
        </p:nvSpPr>
        <p:spPr>
          <a:xfrm>
            <a:off x="1303800" y="236675"/>
            <a:ext cx="7030500" cy="46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8" name="Google Shape;388;p29"/>
          <p:cNvPicPr preferRelativeResize="0"/>
          <p:nvPr/>
        </p:nvPicPr>
        <p:blipFill rotWithShape="1">
          <a:blip r:embed="rId3">
            <a:alphaModFix/>
          </a:blip>
          <a:srcRect b="0" l="0" r="0" t="55806"/>
          <a:stretch/>
        </p:blipFill>
        <p:spPr>
          <a:xfrm>
            <a:off x="1303800" y="994000"/>
            <a:ext cx="7030501" cy="4149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303800" y="598575"/>
            <a:ext cx="7030500" cy="4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4" name="Google Shape;394;p30"/>
          <p:cNvSpPr txBox="1"/>
          <p:nvPr>
            <p:ph idx="1" type="body"/>
          </p:nvPr>
        </p:nvSpPr>
        <p:spPr>
          <a:xfrm>
            <a:off x="1303800" y="1167675"/>
            <a:ext cx="7030500" cy="336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5" name="Google Shape;395;p30"/>
          <p:cNvPicPr preferRelativeResize="0"/>
          <p:nvPr/>
        </p:nvPicPr>
        <p:blipFill rotWithShape="1">
          <a:blip r:embed="rId3">
            <a:alphaModFix/>
          </a:blip>
          <a:srcRect b="46935" l="0" r="0" t="0"/>
          <a:stretch/>
        </p:blipFill>
        <p:spPr>
          <a:xfrm>
            <a:off x="1735525" y="946675"/>
            <a:ext cx="5727275" cy="3584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303800" y="598575"/>
            <a:ext cx="7030500" cy="14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1" name="Google Shape;401;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2" name="Google Shape;402;p31"/>
          <p:cNvPicPr preferRelativeResize="0"/>
          <p:nvPr/>
        </p:nvPicPr>
        <p:blipFill rotWithShape="1">
          <a:blip r:embed="rId3">
            <a:alphaModFix/>
          </a:blip>
          <a:srcRect b="0" l="0" r="0" t="52383"/>
          <a:stretch/>
        </p:blipFill>
        <p:spPr>
          <a:xfrm>
            <a:off x="1303800" y="520650"/>
            <a:ext cx="7030501" cy="46228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a:solidFill>
                  <a:srgbClr val="111111"/>
                </a:solidFill>
                <a:highlight>
                  <a:srgbClr val="FFFFFF"/>
                </a:highlight>
                <a:latin typeface="Times New Roman"/>
                <a:ea typeface="Times New Roman"/>
                <a:cs typeface="Times New Roman"/>
                <a:sym typeface="Times New Roman"/>
              </a:rPr>
              <a:t>Customer satisfaction has emerged as one of the most important factors that guarantee the success of online store.</a:t>
            </a:r>
            <a:endParaRPr sz="125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50">
                <a:solidFill>
                  <a:srgbClr val="111111"/>
                </a:solidFill>
                <a:highlight>
                  <a:srgbClr val="FFFFFF"/>
                </a:highlight>
                <a:latin typeface="Times New Roman"/>
                <a:ea typeface="Times New Roman"/>
                <a:cs typeface="Times New Roman"/>
                <a:sym typeface="Times New Roman"/>
              </a:rPr>
              <a:t>A comprehensive review of the literature, theories and models have been carried out to propose the models for customer activation and customer retention. </a:t>
            </a:r>
            <a:endParaRPr sz="125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250">
                <a:solidFill>
                  <a:srgbClr val="111111"/>
                </a:solidFill>
                <a:highlight>
                  <a:srgbClr val="FFFFFF"/>
                </a:highlight>
                <a:latin typeface="Times New Roman"/>
                <a:ea typeface="Times New Roman"/>
                <a:cs typeface="Times New Roman"/>
                <a:sym typeface="Times New Roman"/>
              </a:rPr>
              <a:t>Here, we need to find the key features that helps to  investigated the factors that influence the online customers repeat purchase intention.</a:t>
            </a:r>
            <a:endParaRPr sz="1250">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303800" y="598575"/>
            <a:ext cx="7030500" cy="53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a:t>
            </a:r>
            <a:endParaRPr/>
          </a:p>
        </p:txBody>
      </p:sp>
      <p:sp>
        <p:nvSpPr>
          <p:cNvPr id="408" name="Google Shape;408;p32"/>
          <p:cNvSpPr txBox="1"/>
          <p:nvPr>
            <p:ph idx="1" type="body"/>
          </p:nvPr>
        </p:nvSpPr>
        <p:spPr>
          <a:xfrm>
            <a:off x="1303800" y="1135875"/>
            <a:ext cx="7030500" cy="3692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216">
                <a:latin typeface="Times New Roman"/>
                <a:ea typeface="Times New Roman"/>
                <a:cs typeface="Times New Roman"/>
                <a:sym typeface="Times New Roman"/>
              </a:rPr>
              <a:t>Most of the customers are agreed on the given statements about website:</a:t>
            </a:r>
            <a:endParaRPr sz="2216">
              <a:latin typeface="Times New Roman"/>
              <a:ea typeface="Times New Roman"/>
              <a:cs typeface="Times New Roman"/>
              <a:sym typeface="Times New Roman"/>
            </a:endParaRPr>
          </a:p>
          <a:p>
            <a:pPr indent="0" lvl="0" marL="0" rtl="0" algn="l">
              <a:spcBef>
                <a:spcPts val="1200"/>
              </a:spcBef>
              <a:spcAft>
                <a:spcPts val="0"/>
              </a:spcAft>
              <a:buNone/>
            </a:pPr>
            <a:r>
              <a:rPr lang="en" sz="2216">
                <a:latin typeface="Times New Roman"/>
                <a:ea typeface="Times New Roman"/>
                <a:cs typeface="Times New Roman"/>
                <a:sym typeface="Times New Roman"/>
              </a:rPr>
              <a:t>The Convenience of patronizing the online retailer</a:t>
            </a:r>
            <a:endParaRPr sz="2216">
              <a:latin typeface="Times New Roman"/>
              <a:ea typeface="Times New Roman"/>
              <a:cs typeface="Times New Roman"/>
              <a:sym typeface="Times New Roman"/>
            </a:endParaRPr>
          </a:p>
          <a:p>
            <a:pPr indent="0" lvl="0" marL="0" rtl="0" algn="l">
              <a:spcBef>
                <a:spcPts val="1200"/>
              </a:spcBef>
              <a:spcAft>
                <a:spcPts val="0"/>
              </a:spcAft>
              <a:buNone/>
            </a:pPr>
            <a:r>
              <a:rPr lang="en" sz="2216">
                <a:latin typeface="Times New Roman"/>
                <a:ea typeface="Times New Roman"/>
                <a:cs typeface="Times New Roman"/>
                <a:sym typeface="Times New Roman"/>
              </a:rPr>
              <a:t>Shopping on the website gives you the sense of adventure</a:t>
            </a:r>
            <a:endParaRPr sz="2216">
              <a:latin typeface="Times New Roman"/>
              <a:ea typeface="Times New Roman"/>
              <a:cs typeface="Times New Roman"/>
              <a:sym typeface="Times New Roman"/>
            </a:endParaRPr>
          </a:p>
          <a:p>
            <a:pPr indent="0" lvl="0" marL="0" rtl="0" algn="l">
              <a:spcBef>
                <a:spcPts val="1200"/>
              </a:spcBef>
              <a:spcAft>
                <a:spcPts val="0"/>
              </a:spcAft>
              <a:buNone/>
            </a:pPr>
            <a:r>
              <a:rPr lang="en" sz="2216">
                <a:latin typeface="Times New Roman"/>
                <a:ea typeface="Times New Roman"/>
                <a:cs typeface="Times New Roman"/>
                <a:sym typeface="Times New Roman"/>
              </a:rPr>
              <a:t>Shopping on your preferred e-tailer enhances your social status</a:t>
            </a:r>
            <a:endParaRPr sz="2216">
              <a:latin typeface="Times New Roman"/>
              <a:ea typeface="Times New Roman"/>
              <a:cs typeface="Times New Roman"/>
              <a:sym typeface="Times New Roman"/>
            </a:endParaRPr>
          </a:p>
          <a:p>
            <a:pPr indent="0" lvl="0" marL="0" rtl="0" algn="l">
              <a:spcBef>
                <a:spcPts val="1200"/>
              </a:spcBef>
              <a:spcAft>
                <a:spcPts val="0"/>
              </a:spcAft>
              <a:buNone/>
            </a:pPr>
            <a:r>
              <a:rPr lang="en" sz="2216">
                <a:latin typeface="Times New Roman"/>
                <a:ea typeface="Times New Roman"/>
                <a:cs typeface="Times New Roman"/>
                <a:sym typeface="Times New Roman"/>
              </a:rPr>
              <a:t>You feel gratification shopping on your favorite e-tailer</a:t>
            </a:r>
            <a:endParaRPr sz="2216">
              <a:latin typeface="Times New Roman"/>
              <a:ea typeface="Times New Roman"/>
              <a:cs typeface="Times New Roman"/>
              <a:sym typeface="Times New Roman"/>
            </a:endParaRPr>
          </a:p>
          <a:p>
            <a:pPr indent="0" lvl="0" marL="0" rtl="0" algn="l">
              <a:spcBef>
                <a:spcPts val="1200"/>
              </a:spcBef>
              <a:spcAft>
                <a:spcPts val="0"/>
              </a:spcAft>
              <a:buNone/>
            </a:pPr>
            <a:r>
              <a:rPr lang="en" sz="2216">
                <a:latin typeface="Times New Roman"/>
                <a:ea typeface="Times New Roman"/>
                <a:cs typeface="Times New Roman"/>
                <a:sym typeface="Times New Roman"/>
              </a:rPr>
              <a:t>Shopping on the website helps you fulfill certain roles</a:t>
            </a:r>
            <a:endParaRPr sz="2216">
              <a:latin typeface="Times New Roman"/>
              <a:ea typeface="Times New Roman"/>
              <a:cs typeface="Times New Roman"/>
              <a:sym typeface="Times New Roman"/>
            </a:endParaRPr>
          </a:p>
          <a:p>
            <a:pPr indent="0" lvl="0" marL="0" rtl="0" algn="l">
              <a:spcBef>
                <a:spcPts val="1200"/>
              </a:spcBef>
              <a:spcAft>
                <a:spcPts val="0"/>
              </a:spcAft>
              <a:buNone/>
            </a:pPr>
            <a:r>
              <a:rPr lang="en" sz="2216">
                <a:latin typeface="Times New Roman"/>
                <a:ea typeface="Times New Roman"/>
                <a:cs typeface="Times New Roman"/>
                <a:sym typeface="Times New Roman"/>
              </a:rPr>
              <a:t>Getting value for money spent</a:t>
            </a:r>
            <a:endParaRPr sz="2216">
              <a:latin typeface="Times New Roman"/>
              <a:ea typeface="Times New Roman"/>
              <a:cs typeface="Times New Roman"/>
              <a:sym typeface="Times New Roman"/>
            </a:endParaRPr>
          </a:p>
          <a:p>
            <a:pPr indent="0" lvl="0" marL="0" rtl="0" algn="l">
              <a:spcBef>
                <a:spcPts val="1200"/>
              </a:spcBef>
              <a:spcAft>
                <a:spcPts val="0"/>
              </a:spcAft>
              <a:buNone/>
            </a:pPr>
            <a:r>
              <a:rPr lang="en" sz="2216">
                <a:latin typeface="Times New Roman"/>
                <a:ea typeface="Times New Roman"/>
                <a:cs typeface="Times New Roman"/>
                <a:sym typeface="Times New Roman"/>
              </a:rPr>
              <a:t>Most of the customers have shoped from amazon, ptm, myntra.</a:t>
            </a:r>
            <a:endParaRPr sz="2216">
              <a:latin typeface="Times New Roman"/>
              <a:ea typeface="Times New Roman"/>
              <a:cs typeface="Times New Roman"/>
              <a:sym typeface="Times New Roman"/>
            </a:endParaRPr>
          </a:p>
          <a:p>
            <a:pPr indent="0" lvl="0" marL="0" rtl="0" algn="l">
              <a:spcBef>
                <a:spcPts val="1200"/>
              </a:spcBef>
              <a:spcAft>
                <a:spcPts val="0"/>
              </a:spcAft>
              <a:buNone/>
            </a:pPr>
            <a:r>
              <a:rPr lang="en" sz="2216">
                <a:latin typeface="Times New Roman"/>
                <a:ea typeface="Times New Roman"/>
                <a:cs typeface="Times New Roman"/>
                <a:sym typeface="Times New Roman"/>
              </a:rPr>
              <a:t>Amazon has good loading speed.</a:t>
            </a:r>
            <a:endParaRPr sz="2216">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sz="355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1303800" y="598575"/>
            <a:ext cx="7030500" cy="1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4" name="Google Shape;414;p33"/>
          <p:cNvSpPr txBox="1"/>
          <p:nvPr>
            <p:ph idx="1" type="body"/>
          </p:nvPr>
        </p:nvSpPr>
        <p:spPr>
          <a:xfrm>
            <a:off x="1303800" y="94675"/>
            <a:ext cx="7030500" cy="487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5" name="Google Shape;415;p33"/>
          <p:cNvPicPr preferRelativeResize="0"/>
          <p:nvPr/>
        </p:nvPicPr>
        <p:blipFill>
          <a:blip r:embed="rId3">
            <a:alphaModFix/>
          </a:blip>
          <a:stretch>
            <a:fillRect/>
          </a:stretch>
        </p:blipFill>
        <p:spPr>
          <a:xfrm>
            <a:off x="3134181" y="0"/>
            <a:ext cx="2875639"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1303800" y="598575"/>
            <a:ext cx="7030500" cy="22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1" name="Google Shape;421;p34"/>
          <p:cNvSpPr txBox="1"/>
          <p:nvPr>
            <p:ph idx="1" type="body"/>
          </p:nvPr>
        </p:nvSpPr>
        <p:spPr>
          <a:xfrm>
            <a:off x="1303800" y="126225"/>
            <a:ext cx="7030500" cy="484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2" name="Google Shape;422;p34"/>
          <p:cNvPicPr preferRelativeResize="0"/>
          <p:nvPr/>
        </p:nvPicPr>
        <p:blipFill>
          <a:blip r:embed="rId3">
            <a:alphaModFix/>
          </a:blip>
          <a:stretch>
            <a:fillRect/>
          </a:stretch>
        </p:blipFill>
        <p:spPr>
          <a:xfrm>
            <a:off x="1956425" y="0"/>
            <a:ext cx="6184826" cy="514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428" name="Google Shape;428;p35"/>
          <p:cNvSpPr txBox="1"/>
          <p:nvPr>
            <p:ph idx="1" type="body"/>
          </p:nvPr>
        </p:nvSpPr>
        <p:spPr>
          <a:xfrm>
            <a:off x="1303800" y="1088650"/>
            <a:ext cx="7030500" cy="34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Amazon, snapdeal has maximum limited mode of payment</a:t>
            </a:r>
            <a:endParaRPr sz="1600"/>
          </a:p>
          <a:p>
            <a:pPr indent="0" lvl="0" marL="0" rtl="0" algn="l">
              <a:spcBef>
                <a:spcPts val="1200"/>
              </a:spcBef>
              <a:spcAft>
                <a:spcPts val="0"/>
              </a:spcAft>
              <a:buNone/>
            </a:pPr>
            <a:r>
              <a:rPr lang="en" sz="1600"/>
              <a:t>2. ptm,snapdeal has longer delivery period as compare to other website.</a:t>
            </a:r>
            <a:endParaRPr sz="1600"/>
          </a:p>
          <a:p>
            <a:pPr indent="0" lvl="0" marL="0" rtl="0" algn="l">
              <a:spcBef>
                <a:spcPts val="1200"/>
              </a:spcBef>
              <a:spcAft>
                <a:spcPts val="0"/>
              </a:spcAft>
              <a:buNone/>
            </a:pPr>
            <a:r>
              <a:rPr lang="en" sz="1600"/>
              <a:t>3. In amazon there are maximum changes in the website design as compare to other website.</a:t>
            </a:r>
            <a:endParaRPr sz="1600"/>
          </a:p>
          <a:p>
            <a:pPr indent="0" lvl="0" marL="0" rtl="0" algn="l">
              <a:spcBef>
                <a:spcPts val="1200"/>
              </a:spcBef>
              <a:spcAft>
                <a:spcPts val="0"/>
              </a:spcAft>
              <a:buNone/>
            </a:pPr>
            <a:r>
              <a:rPr lang="en" sz="1600"/>
              <a:t>4. Amazon, flipkart has very much efficient website as compare to other websites.</a:t>
            </a:r>
            <a:endParaRPr sz="1600"/>
          </a:p>
          <a:p>
            <a:pPr indent="0" lvl="0" marL="0" rtl="0" algn="l">
              <a:spcBef>
                <a:spcPts val="1200"/>
              </a:spcBef>
              <a:spcAft>
                <a:spcPts val="0"/>
              </a:spcAft>
              <a:buNone/>
            </a:pPr>
            <a:r>
              <a:rPr lang="en" sz="1600"/>
              <a:t>5. People are </a:t>
            </a:r>
            <a:r>
              <a:rPr lang="en" sz="1600"/>
              <a:t>referring</a:t>
            </a:r>
            <a:r>
              <a:rPr lang="en" sz="1600"/>
              <a:t> maximum amazon, flipkart, myntra as compare to others.</a:t>
            </a:r>
            <a:endParaRPr sz="1600"/>
          </a:p>
          <a:p>
            <a:pPr indent="0" lvl="0" marL="0" rtl="0" algn="l">
              <a:spcBef>
                <a:spcPts val="1200"/>
              </a:spcBef>
              <a:spcAft>
                <a:spcPts val="120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1303800" y="598575"/>
            <a:ext cx="70305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Bivariate Analysis</a:t>
            </a:r>
            <a:endParaRPr sz="2200">
              <a:latin typeface="Times New Roman"/>
              <a:ea typeface="Times New Roman"/>
              <a:cs typeface="Times New Roman"/>
              <a:sym typeface="Times New Roman"/>
            </a:endParaRPr>
          </a:p>
        </p:txBody>
      </p:sp>
      <p:sp>
        <p:nvSpPr>
          <p:cNvPr id="434" name="Google Shape;434;p36"/>
          <p:cNvSpPr txBox="1"/>
          <p:nvPr>
            <p:ph idx="1" type="body"/>
          </p:nvPr>
        </p:nvSpPr>
        <p:spPr>
          <a:xfrm>
            <a:off x="1303800" y="1120200"/>
            <a:ext cx="7030500" cy="341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5" name="Google Shape;435;p36"/>
          <p:cNvPicPr preferRelativeResize="0"/>
          <p:nvPr/>
        </p:nvPicPr>
        <p:blipFill>
          <a:blip r:embed="rId3">
            <a:alphaModFix/>
          </a:blip>
          <a:stretch>
            <a:fillRect/>
          </a:stretch>
        </p:blipFill>
        <p:spPr>
          <a:xfrm>
            <a:off x="1926250" y="1120200"/>
            <a:ext cx="5291501" cy="3411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441" name="Google Shape;441;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50">
                <a:solidFill>
                  <a:srgbClr val="000000"/>
                </a:solidFill>
                <a:highlight>
                  <a:srgbClr val="FFFFFF"/>
                </a:highlight>
                <a:latin typeface="Arial"/>
                <a:ea typeface="Arial"/>
                <a:cs typeface="Arial"/>
                <a:sym typeface="Arial"/>
              </a:rPr>
              <a:t>Here, we can see that Amazon, flipkart and Myntra is mostly recommended by the people due to shorter delivery period.</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1303800" y="598575"/>
            <a:ext cx="7030500" cy="11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7" name="Google Shape;447;p38"/>
          <p:cNvSpPr txBox="1"/>
          <p:nvPr>
            <p:ph idx="1" type="body"/>
          </p:nvPr>
        </p:nvSpPr>
        <p:spPr>
          <a:xfrm>
            <a:off x="1303800" y="236675"/>
            <a:ext cx="7030500" cy="46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8" name="Google Shape;448;p38"/>
          <p:cNvPicPr preferRelativeResize="0"/>
          <p:nvPr/>
        </p:nvPicPr>
        <p:blipFill>
          <a:blip r:embed="rId3">
            <a:alphaModFix/>
          </a:blip>
          <a:stretch>
            <a:fillRect/>
          </a:stretch>
        </p:blipFill>
        <p:spPr>
          <a:xfrm>
            <a:off x="553424" y="0"/>
            <a:ext cx="8037150"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454" name="Google Shape;454;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000000"/>
                </a:solidFill>
                <a:highlight>
                  <a:srgbClr val="FFFFFF"/>
                </a:highlight>
                <a:latin typeface="Arial"/>
                <a:ea typeface="Arial"/>
                <a:cs typeface="Arial"/>
                <a:sym typeface="Arial"/>
              </a:rPr>
              <a:t>Here, we can see that Amazon, flipkart and Myntra is mostly recommended by the people due to shorter delivery period.</a:t>
            </a:r>
            <a:endParaRPr sz="18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60" name="Google Shape;460;p40"/>
          <p:cNvSpPr txBox="1"/>
          <p:nvPr>
            <p:ph idx="1" type="body"/>
          </p:nvPr>
        </p:nvSpPr>
        <p:spPr>
          <a:xfrm>
            <a:off x="1303800" y="268225"/>
            <a:ext cx="7030500" cy="459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1" name="Google Shape;461;p40"/>
          <p:cNvPicPr preferRelativeResize="0"/>
          <p:nvPr/>
        </p:nvPicPr>
        <p:blipFill>
          <a:blip r:embed="rId3">
            <a:alphaModFix/>
          </a:blip>
          <a:stretch>
            <a:fillRect/>
          </a:stretch>
        </p:blipFill>
        <p:spPr>
          <a:xfrm>
            <a:off x="802048" y="0"/>
            <a:ext cx="7539903"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467" name="Google Shape;467;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50">
                <a:solidFill>
                  <a:srgbClr val="000000"/>
                </a:solidFill>
                <a:highlight>
                  <a:srgbClr val="FFFFFF"/>
                </a:highlight>
                <a:latin typeface="Arial"/>
                <a:ea typeface="Arial"/>
                <a:cs typeface="Arial"/>
                <a:sym typeface="Arial"/>
              </a:rPr>
              <a:t>Here, we can see that people are recommending Amazon and flipkart the most because they believe that they are providing complete, relevant description information of product.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341100"/>
            <a:ext cx="7030500" cy="31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given data set there are 269 rows and 71 columns.</a:t>
            </a:r>
            <a:endParaRPr/>
          </a:p>
        </p:txBody>
      </p:sp>
      <p:pic>
        <p:nvPicPr>
          <p:cNvPr id="291" name="Google Shape;291;p15"/>
          <p:cNvPicPr preferRelativeResize="0"/>
          <p:nvPr/>
        </p:nvPicPr>
        <p:blipFill rotWithShape="1">
          <a:blip r:embed="rId3">
            <a:alphaModFix/>
          </a:blip>
          <a:srcRect b="0" l="0" r="0" t="32272"/>
          <a:stretch/>
        </p:blipFill>
        <p:spPr>
          <a:xfrm>
            <a:off x="0" y="1719750"/>
            <a:ext cx="8272575" cy="3422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73" name="Google Shape;473;p42"/>
          <p:cNvSpPr txBox="1"/>
          <p:nvPr>
            <p:ph idx="1" type="body"/>
          </p:nvPr>
        </p:nvSpPr>
        <p:spPr>
          <a:xfrm>
            <a:off x="1303800" y="126225"/>
            <a:ext cx="7030500" cy="481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4" name="Google Shape;474;p42"/>
          <p:cNvPicPr preferRelativeResize="0"/>
          <p:nvPr/>
        </p:nvPicPr>
        <p:blipFill>
          <a:blip r:embed="rId3">
            <a:alphaModFix/>
          </a:blip>
          <a:stretch>
            <a:fillRect/>
          </a:stretch>
        </p:blipFill>
        <p:spPr>
          <a:xfrm>
            <a:off x="0" y="161703"/>
            <a:ext cx="9144001" cy="482009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480" name="Google Shape;480;p43"/>
          <p:cNvSpPr txBox="1"/>
          <p:nvPr>
            <p:ph idx="1" type="body"/>
          </p:nvPr>
        </p:nvSpPr>
        <p:spPr>
          <a:xfrm>
            <a:off x="1303800" y="19900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rgbClr val="000000"/>
                </a:solidFill>
                <a:highlight>
                  <a:srgbClr val="FFFFFF"/>
                </a:highlight>
                <a:latin typeface="Arial"/>
                <a:ea typeface="Arial"/>
                <a:cs typeface="Arial"/>
                <a:sym typeface="Arial"/>
              </a:rPr>
              <a:t>Here we can see that people spending more time on website recommend the most.</a:t>
            </a:r>
            <a:endParaRPr sz="1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4"/>
          <p:cNvSpPr txBox="1"/>
          <p:nvPr>
            <p:ph type="title"/>
          </p:nvPr>
        </p:nvSpPr>
        <p:spPr>
          <a:xfrm>
            <a:off x="1303800" y="598575"/>
            <a:ext cx="7030500" cy="55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Detection</a:t>
            </a:r>
            <a:endParaRPr/>
          </a:p>
        </p:txBody>
      </p:sp>
      <p:sp>
        <p:nvSpPr>
          <p:cNvPr id="486" name="Google Shape;486;p44"/>
          <p:cNvSpPr txBox="1"/>
          <p:nvPr>
            <p:ph idx="1" type="body"/>
          </p:nvPr>
        </p:nvSpPr>
        <p:spPr>
          <a:xfrm>
            <a:off x="1303800" y="1151775"/>
            <a:ext cx="7030500" cy="33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can see that there are outliers present in the given data set which makes the data imbalance.</a:t>
            </a:r>
            <a:endParaRPr/>
          </a:p>
          <a:p>
            <a:pPr indent="0" lvl="0" marL="0" rtl="0" algn="l">
              <a:spcBef>
                <a:spcPts val="1200"/>
              </a:spcBef>
              <a:spcAft>
                <a:spcPts val="1200"/>
              </a:spcAft>
              <a:buNone/>
            </a:pPr>
            <a:r>
              <a:t/>
            </a:r>
            <a:endParaRPr/>
          </a:p>
        </p:txBody>
      </p:sp>
      <p:pic>
        <p:nvPicPr>
          <p:cNvPr id="487" name="Google Shape;487;p44"/>
          <p:cNvPicPr preferRelativeResize="0"/>
          <p:nvPr/>
        </p:nvPicPr>
        <p:blipFill rotWithShape="1">
          <a:blip r:embed="rId3">
            <a:alphaModFix/>
          </a:blip>
          <a:srcRect b="25446" l="16046" r="52723" t="41101"/>
          <a:stretch/>
        </p:blipFill>
        <p:spPr>
          <a:xfrm>
            <a:off x="1451550" y="1887300"/>
            <a:ext cx="6074377" cy="2319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5"/>
          <p:cNvSpPr txBox="1"/>
          <p:nvPr>
            <p:ph type="title"/>
          </p:nvPr>
        </p:nvSpPr>
        <p:spPr>
          <a:xfrm>
            <a:off x="1303800" y="142000"/>
            <a:ext cx="7030500" cy="2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Feature selection</a:t>
            </a:r>
            <a:endParaRPr sz="1920"/>
          </a:p>
        </p:txBody>
      </p:sp>
      <p:sp>
        <p:nvSpPr>
          <p:cNvPr id="493" name="Google Shape;493;p45"/>
          <p:cNvSpPr txBox="1"/>
          <p:nvPr>
            <p:ph idx="1" type="body"/>
          </p:nvPr>
        </p:nvSpPr>
        <p:spPr>
          <a:xfrm>
            <a:off x="1303800" y="725800"/>
            <a:ext cx="7030500" cy="38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4" name="Google Shape;494;p45"/>
          <p:cNvPicPr preferRelativeResize="0"/>
          <p:nvPr/>
        </p:nvPicPr>
        <p:blipFill>
          <a:blip r:embed="rId3">
            <a:alphaModFix/>
          </a:blip>
          <a:stretch>
            <a:fillRect/>
          </a:stretch>
        </p:blipFill>
        <p:spPr>
          <a:xfrm>
            <a:off x="1303800" y="233400"/>
            <a:ext cx="7295001" cy="46103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6"/>
          <p:cNvSpPr txBox="1"/>
          <p:nvPr>
            <p:ph type="title"/>
          </p:nvPr>
        </p:nvSpPr>
        <p:spPr>
          <a:xfrm>
            <a:off x="1303800" y="78900"/>
            <a:ext cx="7030500" cy="1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0" name="Google Shape;500;p46"/>
          <p:cNvSpPr txBox="1"/>
          <p:nvPr>
            <p:ph idx="1" type="body"/>
          </p:nvPr>
        </p:nvSpPr>
        <p:spPr>
          <a:xfrm>
            <a:off x="1303800" y="78900"/>
            <a:ext cx="7030500" cy="484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525"/>
              <a:t>Observation: The top 25 features that impact the customer to retain the services and recommend it to their friends.</a:t>
            </a:r>
            <a:endParaRPr sz="525"/>
          </a:p>
          <a:p>
            <a:pPr indent="0" lvl="0" marL="0" rtl="0" algn="l">
              <a:lnSpc>
                <a:spcPct val="95000"/>
              </a:lnSpc>
              <a:spcBef>
                <a:spcPts val="1200"/>
              </a:spcBef>
              <a:spcAft>
                <a:spcPts val="0"/>
              </a:spcAft>
              <a:buSzPts val="275"/>
              <a:buNone/>
            </a:pPr>
            <a:r>
              <a:rPr lang="en" sz="525"/>
              <a:t>1. 'Complete, relevant description information of products'</a:t>
            </a:r>
            <a:endParaRPr sz="525"/>
          </a:p>
          <a:p>
            <a:pPr indent="0" lvl="0" marL="0" rtl="0" algn="l">
              <a:lnSpc>
                <a:spcPct val="95000"/>
              </a:lnSpc>
              <a:spcBef>
                <a:spcPts val="1200"/>
              </a:spcBef>
              <a:spcAft>
                <a:spcPts val="0"/>
              </a:spcAft>
              <a:buSzPts val="275"/>
              <a:buNone/>
            </a:pPr>
            <a:r>
              <a:rPr lang="en" sz="525"/>
              <a:t>2. 'Change in website/Application design'</a:t>
            </a:r>
            <a:endParaRPr sz="525"/>
          </a:p>
          <a:p>
            <a:pPr indent="0" lvl="0" marL="0" rtl="0" algn="l">
              <a:lnSpc>
                <a:spcPct val="95000"/>
              </a:lnSpc>
              <a:spcBef>
                <a:spcPts val="1200"/>
              </a:spcBef>
              <a:spcAft>
                <a:spcPts val="0"/>
              </a:spcAft>
              <a:buSzPts val="275"/>
              <a:buNone/>
            </a:pPr>
            <a:r>
              <a:rPr lang="en" sz="525"/>
              <a:t>3. '17 Why did you abandon the “Bag”, “Shopping Cart”?\t\t\t\t\t                                                            4. '14 How much time do you explore the e- retail store before making a purchase decision?                                 5. '23 Loading and processing speed'  6. 'Presence of online assistance through multi-channel'  </a:t>
            </a:r>
            <a:endParaRPr sz="525"/>
          </a:p>
          <a:p>
            <a:pPr indent="0" lvl="0" marL="0" rtl="0" algn="l">
              <a:lnSpc>
                <a:spcPct val="95000"/>
              </a:lnSpc>
              <a:spcBef>
                <a:spcPts val="1200"/>
              </a:spcBef>
              <a:spcAft>
                <a:spcPts val="0"/>
              </a:spcAft>
              <a:buSzPts val="275"/>
              <a:buNone/>
            </a:pPr>
            <a:r>
              <a:rPr lang="en" sz="525"/>
              <a:t>7. '31 Enjoyment is derived from shopping online'                         </a:t>
            </a:r>
            <a:endParaRPr sz="525"/>
          </a:p>
          <a:p>
            <a:pPr indent="0" lvl="0" marL="0" rtl="0" algn="l">
              <a:lnSpc>
                <a:spcPct val="95000"/>
              </a:lnSpc>
              <a:spcBef>
                <a:spcPts val="1200"/>
              </a:spcBef>
              <a:spcAft>
                <a:spcPts val="0"/>
              </a:spcAft>
              <a:buSzPts val="275"/>
              <a:buNone/>
            </a:pPr>
            <a:r>
              <a:rPr lang="en" sz="525"/>
              <a:t>8. 'Perceived Trustworthiness'</a:t>
            </a:r>
            <a:endParaRPr sz="525"/>
          </a:p>
          <a:p>
            <a:pPr indent="0" lvl="0" marL="0" rtl="0" algn="l">
              <a:lnSpc>
                <a:spcPct val="95000"/>
              </a:lnSpc>
              <a:spcBef>
                <a:spcPts val="1200"/>
              </a:spcBef>
              <a:spcAft>
                <a:spcPts val="0"/>
              </a:spcAft>
              <a:buSzPts val="275"/>
              <a:buNone/>
            </a:pPr>
            <a:r>
              <a:rPr lang="en" sz="525"/>
              <a:t>9. 'Quickness to complete purchase'</a:t>
            </a:r>
            <a:endParaRPr sz="525"/>
          </a:p>
          <a:p>
            <a:pPr indent="0" lvl="0" marL="0" rtl="0" algn="l">
              <a:lnSpc>
                <a:spcPct val="95000"/>
              </a:lnSpc>
              <a:spcBef>
                <a:spcPts val="1200"/>
              </a:spcBef>
              <a:spcAft>
                <a:spcPts val="0"/>
              </a:spcAft>
              <a:buSzPts val="275"/>
              <a:buNone/>
            </a:pPr>
            <a:r>
              <a:rPr lang="en" sz="525"/>
              <a:t>10. '40 Provision of complete and relevant product information'</a:t>
            </a:r>
            <a:endParaRPr sz="525"/>
          </a:p>
          <a:p>
            <a:pPr indent="0" lvl="0" marL="0" rtl="0" algn="l">
              <a:lnSpc>
                <a:spcPct val="95000"/>
              </a:lnSpc>
              <a:spcBef>
                <a:spcPts val="1200"/>
              </a:spcBef>
              <a:spcAft>
                <a:spcPts val="0"/>
              </a:spcAft>
              <a:buSzPts val="275"/>
              <a:buNone/>
            </a:pPr>
            <a:r>
              <a:rPr lang="en" sz="525"/>
              <a:t>11. '18 The content on the website must be easy to read and understand'</a:t>
            </a:r>
            <a:endParaRPr sz="525"/>
          </a:p>
          <a:p>
            <a:pPr indent="0" lvl="0" marL="0" rtl="0" algn="l">
              <a:lnSpc>
                <a:spcPct val="95000"/>
              </a:lnSpc>
              <a:spcBef>
                <a:spcPts val="1200"/>
              </a:spcBef>
              <a:spcAft>
                <a:spcPts val="0"/>
              </a:spcAft>
              <a:buSzPts val="275"/>
              <a:buNone/>
            </a:pPr>
            <a:r>
              <a:rPr lang="en" sz="525"/>
              <a:t>12. 'Longer delivery period'</a:t>
            </a:r>
            <a:endParaRPr sz="525"/>
          </a:p>
          <a:p>
            <a:pPr indent="0" lvl="0" marL="0" rtl="0" algn="l">
              <a:lnSpc>
                <a:spcPct val="95000"/>
              </a:lnSpc>
              <a:spcBef>
                <a:spcPts val="1200"/>
              </a:spcBef>
              <a:spcAft>
                <a:spcPts val="0"/>
              </a:spcAft>
              <a:buSzPts val="275"/>
              <a:buNone/>
            </a:pPr>
            <a:r>
              <a:rPr lang="en" sz="525"/>
              <a:t>13. 'Reliability of the website or application'</a:t>
            </a:r>
            <a:endParaRPr sz="525"/>
          </a:p>
          <a:p>
            <a:pPr indent="0" lvl="0" marL="0" rtl="0" algn="l">
              <a:lnSpc>
                <a:spcPct val="95000"/>
              </a:lnSpc>
              <a:spcBef>
                <a:spcPts val="1200"/>
              </a:spcBef>
              <a:spcAft>
                <a:spcPts val="0"/>
              </a:spcAft>
              <a:buSzPts val="275"/>
              <a:buNone/>
            </a:pPr>
            <a:r>
              <a:rPr lang="en" sz="525"/>
              <a:t>14. 'Longer time in displaying graphics and photos (promotion, sales period)'</a:t>
            </a:r>
            <a:endParaRPr sz="525"/>
          </a:p>
          <a:p>
            <a:pPr indent="0" lvl="0" marL="0" rtl="0" algn="l">
              <a:lnSpc>
                <a:spcPct val="95000"/>
              </a:lnSpc>
              <a:spcBef>
                <a:spcPts val="1200"/>
              </a:spcBef>
              <a:spcAft>
                <a:spcPts val="0"/>
              </a:spcAft>
              <a:buSzPts val="275"/>
              <a:buNone/>
            </a:pPr>
            <a:r>
              <a:rPr lang="en" sz="525"/>
              <a:t>15. '15 What is your preferred payment Option?\t\t\t\t\t                                                                                                                               '</a:t>
            </a:r>
            <a:endParaRPr sz="525"/>
          </a:p>
          <a:p>
            <a:pPr indent="0" lvl="0" marL="0" rtl="0" algn="l">
              <a:lnSpc>
                <a:spcPct val="95000"/>
              </a:lnSpc>
              <a:spcBef>
                <a:spcPts val="1200"/>
              </a:spcBef>
              <a:spcAft>
                <a:spcPts val="0"/>
              </a:spcAft>
              <a:buSzPts val="275"/>
              <a:buNone/>
            </a:pPr>
            <a:r>
              <a:rPr lang="en" sz="525"/>
              <a:t>16. '13 After first visit, how do you reach the online retail store?\t\t\t\t                                          </a:t>
            </a:r>
            <a:endParaRPr sz="525"/>
          </a:p>
          <a:p>
            <a:pPr indent="0" lvl="0" marL="0" rtl="0" algn="l">
              <a:lnSpc>
                <a:spcPct val="95000"/>
              </a:lnSpc>
              <a:spcBef>
                <a:spcPts val="1200"/>
              </a:spcBef>
              <a:spcAft>
                <a:spcPts val="0"/>
              </a:spcAft>
              <a:buSzPts val="275"/>
              <a:buNone/>
            </a:pPr>
            <a:r>
              <a:rPr lang="en" sz="525"/>
              <a:t> ' 17. 'Longer time to get logged in (promotion, sales period)'</a:t>
            </a:r>
            <a:endParaRPr sz="525"/>
          </a:p>
          <a:p>
            <a:pPr indent="0" lvl="0" marL="0" rtl="0" algn="l">
              <a:lnSpc>
                <a:spcPct val="95000"/>
              </a:lnSpc>
              <a:spcBef>
                <a:spcPts val="1200"/>
              </a:spcBef>
              <a:spcAft>
                <a:spcPts val="0"/>
              </a:spcAft>
              <a:buSzPts val="275"/>
              <a:buNone/>
            </a:pPr>
            <a:r>
              <a:rPr lang="en" sz="525"/>
              <a:t> 18. 'Easy to use website or application'</a:t>
            </a:r>
            <a:endParaRPr sz="525"/>
          </a:p>
          <a:p>
            <a:pPr indent="0" lvl="0" marL="0" rtl="0" algn="l">
              <a:lnSpc>
                <a:spcPct val="95000"/>
              </a:lnSpc>
              <a:spcBef>
                <a:spcPts val="1200"/>
              </a:spcBef>
              <a:spcAft>
                <a:spcPts val="0"/>
              </a:spcAft>
              <a:buSzPts val="275"/>
              <a:buNone/>
            </a:pPr>
            <a:r>
              <a:rPr lang="en" sz="525"/>
              <a:t> 19. '16 How frequently do you abandon (selecting an items and leaving without making payment) your shopping cart?\t\t\t\t\t\t\t                                                   '</a:t>
            </a:r>
            <a:endParaRPr sz="525"/>
          </a:p>
          <a:p>
            <a:pPr indent="0" lvl="0" marL="0" rtl="0" algn="l">
              <a:lnSpc>
                <a:spcPct val="95000"/>
              </a:lnSpc>
              <a:spcBef>
                <a:spcPts val="1200"/>
              </a:spcBef>
              <a:spcAft>
                <a:spcPts val="0"/>
              </a:spcAft>
              <a:buSzPts val="275"/>
              <a:buNone/>
            </a:pPr>
            <a:r>
              <a:rPr lang="en" sz="525"/>
              <a:t>20. '20 Complete information on listed seller and product being offered is important for purchase decision.'</a:t>
            </a:r>
            <a:endParaRPr sz="525"/>
          </a:p>
          <a:p>
            <a:pPr indent="0" lvl="0" marL="0" rtl="0" algn="l">
              <a:lnSpc>
                <a:spcPct val="95000"/>
              </a:lnSpc>
              <a:spcBef>
                <a:spcPts val="1200"/>
              </a:spcBef>
              <a:spcAft>
                <a:spcPts val="0"/>
              </a:spcAft>
              <a:buSzPts val="275"/>
              <a:buNone/>
            </a:pPr>
            <a:r>
              <a:rPr lang="en" sz="525"/>
              <a:t>21. '34 Gaining access to loyalty programs is a benefit of shopping online'</a:t>
            </a:r>
            <a:endParaRPr sz="525"/>
          </a:p>
          <a:p>
            <a:pPr indent="0" lvl="0" marL="0" rtl="0" algn="l">
              <a:lnSpc>
                <a:spcPct val="95000"/>
              </a:lnSpc>
              <a:spcBef>
                <a:spcPts val="1200"/>
              </a:spcBef>
              <a:spcAft>
                <a:spcPts val="0"/>
              </a:spcAft>
              <a:buSzPts val="275"/>
              <a:buNone/>
            </a:pPr>
            <a:r>
              <a:rPr lang="en" sz="525"/>
              <a:t>22. '38 User satisfaction cannot exist without trust'</a:t>
            </a:r>
            <a:endParaRPr sz="525"/>
          </a:p>
          <a:p>
            <a:pPr indent="0" lvl="0" marL="0" rtl="0" algn="l">
              <a:lnSpc>
                <a:spcPct val="95000"/>
              </a:lnSpc>
              <a:spcBef>
                <a:spcPts val="1200"/>
              </a:spcBef>
              <a:spcAft>
                <a:spcPts val="0"/>
              </a:spcAft>
              <a:buSzPts val="275"/>
              <a:buNone/>
            </a:pPr>
            <a:r>
              <a:rPr lang="en" sz="525"/>
              <a:t>23. '25 Convenient Payment methods'</a:t>
            </a:r>
            <a:endParaRPr sz="525"/>
          </a:p>
          <a:p>
            <a:pPr indent="0" lvl="0" marL="0" rtl="0" algn="l">
              <a:lnSpc>
                <a:spcPct val="95000"/>
              </a:lnSpc>
              <a:spcBef>
                <a:spcPts val="1200"/>
              </a:spcBef>
              <a:spcAft>
                <a:spcPts val="0"/>
              </a:spcAft>
              <a:buSzPts val="275"/>
              <a:buNone/>
            </a:pPr>
            <a:r>
              <a:rPr lang="en" sz="525"/>
              <a:t>24. 'Limited mode of payment on most products (promotion, sales period)'</a:t>
            </a:r>
            <a:endParaRPr sz="525"/>
          </a:p>
          <a:p>
            <a:pPr indent="0" lvl="0" marL="0" rtl="0" algn="l">
              <a:lnSpc>
                <a:spcPct val="95000"/>
              </a:lnSpc>
              <a:spcBef>
                <a:spcPts val="1200"/>
              </a:spcBef>
              <a:spcAft>
                <a:spcPts val="0"/>
              </a:spcAft>
              <a:buSzPts val="275"/>
              <a:buNone/>
            </a:pPr>
            <a:r>
              <a:rPr lang="en" sz="525"/>
              <a:t>25. '41 Monetary savings'</a:t>
            </a:r>
            <a:endParaRPr sz="525"/>
          </a:p>
          <a:p>
            <a:pPr indent="0" lvl="0" marL="0" rtl="0" algn="l">
              <a:lnSpc>
                <a:spcPct val="95000"/>
              </a:lnSpc>
              <a:spcBef>
                <a:spcPts val="1200"/>
              </a:spcBef>
              <a:spcAft>
                <a:spcPts val="1200"/>
              </a:spcAft>
              <a:buSzPts val="275"/>
              <a:buNone/>
            </a:pPr>
            <a:r>
              <a:t/>
            </a:r>
            <a:endParaRPr sz="525"/>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7"/>
          <p:cNvSpPr txBox="1"/>
          <p:nvPr>
            <p:ph type="title"/>
          </p:nvPr>
        </p:nvSpPr>
        <p:spPr>
          <a:xfrm>
            <a:off x="1303800" y="598575"/>
            <a:ext cx="7030500" cy="55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506" name="Google Shape;506;p47"/>
          <p:cNvSpPr txBox="1"/>
          <p:nvPr>
            <p:ph idx="1" type="body"/>
          </p:nvPr>
        </p:nvSpPr>
        <p:spPr>
          <a:xfrm>
            <a:off x="1303800" y="1341100"/>
            <a:ext cx="7030500" cy="31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observing all the features of the data set we analyse that recommendation of a particular website or </a:t>
            </a:r>
            <a:r>
              <a:rPr lang="en"/>
              <a:t>retention</a:t>
            </a:r>
            <a:r>
              <a:rPr lang="en"/>
              <a:t> of a customer depend upon various Values such as hedonic values and utilitarian values.</a:t>
            </a:r>
            <a:endParaRPr/>
          </a:p>
          <a:p>
            <a:pPr indent="0" lvl="0" marL="0" rtl="0" algn="l">
              <a:spcBef>
                <a:spcPts val="1200"/>
              </a:spcBef>
              <a:spcAft>
                <a:spcPts val="1200"/>
              </a:spcAft>
              <a:buNone/>
            </a:pPr>
            <a:r>
              <a:t/>
            </a:r>
            <a:endParaRPr/>
          </a:p>
        </p:txBody>
      </p:sp>
      <p:pic>
        <p:nvPicPr>
          <p:cNvPr id="507" name="Google Shape;507;p47"/>
          <p:cNvPicPr preferRelativeResize="0"/>
          <p:nvPr/>
        </p:nvPicPr>
        <p:blipFill>
          <a:blip r:embed="rId3">
            <a:alphaModFix/>
          </a:blip>
          <a:stretch>
            <a:fillRect/>
          </a:stretch>
        </p:blipFill>
        <p:spPr>
          <a:xfrm>
            <a:off x="1515250" y="2287750"/>
            <a:ext cx="7030500" cy="24896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8"/>
          <p:cNvSpPr txBox="1"/>
          <p:nvPr>
            <p:ph type="title"/>
          </p:nvPr>
        </p:nvSpPr>
        <p:spPr>
          <a:xfrm>
            <a:off x="1303800" y="598575"/>
            <a:ext cx="7030500" cy="14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3" name="Google Shape;513;p48"/>
          <p:cNvSpPr txBox="1"/>
          <p:nvPr>
            <p:ph idx="1" type="body"/>
          </p:nvPr>
        </p:nvSpPr>
        <p:spPr>
          <a:xfrm>
            <a:off x="1303800" y="741675"/>
            <a:ext cx="7030500" cy="3789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In utilitarian value there are multiple factors that affect the customer to build their mind to repurchase the things are </a:t>
            </a:r>
            <a:endParaRPr/>
          </a:p>
          <a:p>
            <a:pPr indent="0" lvl="0" marL="0" rtl="0" algn="l">
              <a:spcBef>
                <a:spcPts val="1200"/>
              </a:spcBef>
              <a:spcAft>
                <a:spcPts val="0"/>
              </a:spcAft>
              <a:buNone/>
            </a:pPr>
            <a:r>
              <a:rPr b="1" lang="en"/>
              <a:t>Product offering:</a:t>
            </a:r>
            <a:r>
              <a:rPr lang="en"/>
              <a:t> Most of the time customers are looking for lucrative </a:t>
            </a:r>
            <a:r>
              <a:rPr lang="en"/>
              <a:t>offers</a:t>
            </a:r>
            <a:r>
              <a:rPr lang="en"/>
              <a:t>, discounts, coupons, cashbacks etc. These are the factors that motivate the users to repurchase the products again.</a:t>
            </a:r>
            <a:endParaRPr/>
          </a:p>
          <a:p>
            <a:pPr indent="0" lvl="0" marL="0" rtl="0" algn="l">
              <a:spcBef>
                <a:spcPts val="1200"/>
              </a:spcBef>
              <a:spcAft>
                <a:spcPts val="0"/>
              </a:spcAft>
              <a:buNone/>
            </a:pPr>
            <a:r>
              <a:rPr b="1" lang="en"/>
              <a:t>Convenience: </a:t>
            </a:r>
            <a:r>
              <a:rPr lang="en"/>
              <a:t>This is the another factors that make the customers to make a repurchase. Website providing good services such as easy replace, refund, easy to understand, easy to book, return motivates the </a:t>
            </a:r>
            <a:r>
              <a:rPr lang="en"/>
              <a:t>customers</a:t>
            </a:r>
            <a:r>
              <a:rPr lang="en"/>
              <a:t> in building their mind for repurchase.</a:t>
            </a:r>
            <a:endParaRPr/>
          </a:p>
          <a:p>
            <a:pPr indent="0" lvl="0" marL="0" rtl="0" algn="l">
              <a:spcBef>
                <a:spcPts val="1200"/>
              </a:spcBef>
              <a:spcAft>
                <a:spcPts val="0"/>
              </a:spcAft>
              <a:buNone/>
            </a:pPr>
            <a:r>
              <a:rPr b="1" lang="en"/>
              <a:t>Product information:</a:t>
            </a:r>
            <a:r>
              <a:rPr lang="en"/>
              <a:t> It is most important point for a service provider to build a trust of a customers by providing complete information about the product, making their information or data secured, etc.</a:t>
            </a:r>
            <a:endParaRPr/>
          </a:p>
          <a:p>
            <a:pPr indent="0" lvl="0" marL="0" rtl="0" algn="l">
              <a:spcBef>
                <a:spcPts val="1200"/>
              </a:spcBef>
              <a:spcAft>
                <a:spcPts val="0"/>
              </a:spcAft>
              <a:buNone/>
            </a:pPr>
            <a:r>
              <a:rPr b="1" lang="en"/>
              <a:t>Monetary Saving:</a:t>
            </a:r>
            <a:r>
              <a:rPr lang="en"/>
              <a:t> When we are buying a things there is a profit and loss statement in our mind.  If a customer gets a saving on their purchase then its pretty </a:t>
            </a:r>
            <a:r>
              <a:rPr lang="en"/>
              <a:t>obvious</a:t>
            </a:r>
            <a:r>
              <a:rPr lang="en"/>
              <a:t>  that he/she will become a loyal customer.</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9"/>
          <p:cNvSpPr txBox="1"/>
          <p:nvPr>
            <p:ph type="title"/>
          </p:nvPr>
        </p:nvSpPr>
        <p:spPr>
          <a:xfrm>
            <a:off x="1303800" y="598575"/>
            <a:ext cx="7030500" cy="6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Hedonic Values</a:t>
            </a:r>
            <a:endParaRPr/>
          </a:p>
        </p:txBody>
      </p:sp>
      <p:sp>
        <p:nvSpPr>
          <p:cNvPr id="519" name="Google Shape;519;p49"/>
          <p:cNvSpPr txBox="1"/>
          <p:nvPr>
            <p:ph idx="1" type="body"/>
          </p:nvPr>
        </p:nvSpPr>
        <p:spPr>
          <a:xfrm>
            <a:off x="1303800" y="1356875"/>
            <a:ext cx="7030500" cy="317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some hedonic values that influence the customers to make a repurchase are</a:t>
            </a:r>
            <a:endParaRPr/>
          </a:p>
          <a:p>
            <a:pPr indent="0" lvl="0" marL="0" rtl="0" algn="l">
              <a:spcBef>
                <a:spcPts val="1200"/>
              </a:spcBef>
              <a:spcAft>
                <a:spcPts val="0"/>
              </a:spcAft>
              <a:buNone/>
            </a:pPr>
            <a:r>
              <a:rPr b="1" lang="en"/>
              <a:t>Gratification: I</a:t>
            </a:r>
            <a:r>
              <a:rPr lang="en"/>
              <a:t>f a customer is satisfied with the services and product then it will influence the customer to make a repurchase.</a:t>
            </a:r>
            <a:endParaRPr/>
          </a:p>
          <a:p>
            <a:pPr indent="0" lvl="0" marL="0" rtl="0" algn="l">
              <a:spcBef>
                <a:spcPts val="1200"/>
              </a:spcBef>
              <a:spcAft>
                <a:spcPts val="0"/>
              </a:spcAft>
              <a:buNone/>
            </a:pPr>
            <a:r>
              <a:rPr b="1" lang="en"/>
              <a:t>Best Deal:</a:t>
            </a:r>
            <a:r>
              <a:rPr lang="en"/>
              <a:t> Once a customer will get a best deal then it will build an impression on a customer that </a:t>
            </a:r>
            <a:r>
              <a:rPr lang="en"/>
              <a:t>definitely</a:t>
            </a:r>
            <a:r>
              <a:rPr lang="en"/>
              <a:t> he/she will get the best deal again. This helps in </a:t>
            </a:r>
            <a:r>
              <a:rPr lang="en"/>
              <a:t>retention</a:t>
            </a:r>
            <a:r>
              <a:rPr lang="en"/>
              <a:t> of a customer.</a:t>
            </a:r>
            <a:endParaRPr/>
          </a:p>
          <a:p>
            <a:pPr indent="0" lvl="0" marL="0" rtl="0" algn="l">
              <a:spcBef>
                <a:spcPts val="1200"/>
              </a:spcBef>
              <a:spcAft>
                <a:spcPts val="0"/>
              </a:spcAft>
              <a:buNone/>
            </a:pPr>
            <a:r>
              <a:rPr b="1" lang="en"/>
              <a:t>Social: </a:t>
            </a:r>
            <a:r>
              <a:rPr lang="en"/>
              <a:t>References matter allot. Its more important to build new customers then retaining old ones.. If a customers feel that the services and products are good then he/she will recommend it in their social </a:t>
            </a:r>
            <a:r>
              <a:rPr lang="en"/>
              <a:t>platforms</a:t>
            </a:r>
            <a:r>
              <a:rPr lang="en"/>
              <a:t> such as facebook, intagram,..personaly to their friends.</a:t>
            </a:r>
            <a:endParaRPr/>
          </a:p>
          <a:p>
            <a:pPr indent="0" lvl="0" marL="0" rtl="0" algn="l">
              <a:spcBef>
                <a:spcPts val="1200"/>
              </a:spcBef>
              <a:spcAft>
                <a:spcPts val="1200"/>
              </a:spcAft>
              <a:buNone/>
            </a:pPr>
            <a:r>
              <a:rPr b="1" lang="en"/>
              <a:t>Adventure</a:t>
            </a:r>
            <a:r>
              <a:rPr lang="en"/>
              <a:t>: Sometimes customers wants to explore something else. In that case most of the time retention occurs.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0"/>
          <p:cNvSpPr txBox="1"/>
          <p:nvPr>
            <p:ph type="title"/>
          </p:nvPr>
        </p:nvSpPr>
        <p:spPr>
          <a:xfrm>
            <a:off x="1303800" y="598575"/>
            <a:ext cx="70305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525" name="Google Shape;525;p50"/>
          <p:cNvSpPr txBox="1"/>
          <p:nvPr>
            <p:ph idx="1" type="body"/>
          </p:nvPr>
        </p:nvSpPr>
        <p:spPr>
          <a:xfrm>
            <a:off x="1303800" y="1483100"/>
            <a:ext cx="7030500" cy="304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On  visualizing </a:t>
            </a:r>
            <a:r>
              <a:rPr lang="en" sz="1500"/>
              <a:t>different</a:t>
            </a:r>
            <a:r>
              <a:rPr lang="en" sz="1500"/>
              <a:t> bar graphs, we get to know that amazon and flipkart are the website which satisfies the maximum  parameters </a:t>
            </a:r>
            <a:r>
              <a:rPr lang="en" sz="1500"/>
              <a:t>such </a:t>
            </a:r>
            <a:r>
              <a:rPr lang="en" sz="1500"/>
              <a:t>as product offerings, convenience, product information, trust factors, monetary </a:t>
            </a:r>
            <a:r>
              <a:rPr lang="en" sz="1500"/>
              <a:t>benefits</a:t>
            </a:r>
            <a:r>
              <a:rPr lang="en" sz="1500"/>
              <a:t>, gratification, deals, social etc. This makes these website more popular among the people. Myntra is sharing third position among the people to buy any product. Amazon is most popular website among the people due to their services and meeting the satisfaction level of the people.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297" name="Google Shape;297;p16"/>
          <p:cNvSpPr txBox="1"/>
          <p:nvPr>
            <p:ph idx="1" type="body"/>
          </p:nvPr>
        </p:nvSpPr>
        <p:spPr>
          <a:xfrm>
            <a:off x="1303800" y="1141575"/>
            <a:ext cx="7030500" cy="1225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Step1: On observing  the data set we  can find that there are 71 features present in the given data set.</a:t>
            </a:r>
            <a:endParaRPr/>
          </a:p>
          <a:p>
            <a:pPr indent="0" lvl="0" marL="0" rtl="0" algn="l">
              <a:spcBef>
                <a:spcPts val="1200"/>
              </a:spcBef>
              <a:spcAft>
                <a:spcPts val="0"/>
              </a:spcAft>
              <a:buNone/>
            </a:pPr>
            <a:r>
              <a:rPr lang="en"/>
              <a:t>Step2: Next step is to identify is there any null values present in the given data set or not. Let us plot heatmap of the given dataset.</a:t>
            </a:r>
            <a:endParaRPr/>
          </a:p>
          <a:p>
            <a:pPr indent="0" lvl="0" marL="0" rtl="0" algn="l">
              <a:spcBef>
                <a:spcPts val="120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1893325" y="1956425"/>
            <a:ext cx="1877525" cy="283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20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4" name="Google Shape;304;p17"/>
          <p:cNvSpPr txBox="1"/>
          <p:nvPr>
            <p:ph idx="1" type="body"/>
          </p:nvPr>
        </p:nvSpPr>
        <p:spPr>
          <a:xfrm>
            <a:off x="1303800" y="946650"/>
            <a:ext cx="7030500" cy="162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Here, we can see that there is no null value present in the given data set.</a:t>
            </a:r>
            <a:endParaRPr/>
          </a:p>
          <a:p>
            <a:pPr indent="0" lvl="0" marL="0" rtl="0" algn="l">
              <a:spcBef>
                <a:spcPts val="1200"/>
              </a:spcBef>
              <a:spcAft>
                <a:spcPts val="0"/>
              </a:spcAft>
              <a:buNone/>
            </a:pPr>
            <a:r>
              <a:rPr lang="en"/>
              <a:t>Step3: let us find the number of categorical and numerical columns present in the given data set.</a:t>
            </a:r>
            <a:endParaRPr/>
          </a:p>
          <a:p>
            <a:pPr indent="0" lvl="0" marL="0" rtl="0" algn="l">
              <a:spcBef>
                <a:spcPts val="1200"/>
              </a:spcBef>
              <a:spcAft>
                <a:spcPts val="0"/>
              </a:spcAft>
              <a:buNone/>
            </a:pPr>
            <a:r>
              <a:rPr lang="en"/>
              <a:t>We find that there are 70 categorical and 1 numerical columns present in the given dataset.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58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Analysis</a:t>
            </a:r>
            <a:endParaRPr/>
          </a:p>
        </p:txBody>
      </p:sp>
      <p:sp>
        <p:nvSpPr>
          <p:cNvPr id="310" name="Google Shape;310;p18"/>
          <p:cNvSpPr txBox="1"/>
          <p:nvPr>
            <p:ph idx="1" type="body"/>
          </p:nvPr>
        </p:nvSpPr>
        <p:spPr>
          <a:xfrm>
            <a:off x="1303800" y="1180275"/>
            <a:ext cx="7030500" cy="58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Let us explore each feature present in the given data set by using different visualization tools.</a:t>
            </a:r>
            <a:endParaRPr/>
          </a:p>
        </p:txBody>
      </p:sp>
      <p:pic>
        <p:nvPicPr>
          <p:cNvPr id="311" name="Google Shape;311;p18"/>
          <p:cNvPicPr preferRelativeResize="0"/>
          <p:nvPr/>
        </p:nvPicPr>
        <p:blipFill rotWithShape="1">
          <a:blip r:embed="rId3">
            <a:alphaModFix/>
          </a:blip>
          <a:srcRect b="23117" l="6435" r="8218" t="34865"/>
          <a:stretch/>
        </p:blipFill>
        <p:spPr>
          <a:xfrm>
            <a:off x="1088650" y="2114200"/>
            <a:ext cx="6863276"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7" name="Google Shape;317;p19"/>
          <p:cNvSpPr txBox="1"/>
          <p:nvPr>
            <p:ph idx="1" type="body"/>
          </p:nvPr>
        </p:nvSpPr>
        <p:spPr>
          <a:xfrm>
            <a:off x="1303800" y="504875"/>
            <a:ext cx="7030500" cy="402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8" name="Google Shape;318;p19"/>
          <p:cNvPicPr preferRelativeResize="0"/>
          <p:nvPr/>
        </p:nvPicPr>
        <p:blipFill rotWithShape="1">
          <a:blip r:embed="rId3">
            <a:alphaModFix/>
          </a:blip>
          <a:srcRect b="14845" l="15698" r="9935" t="37112"/>
          <a:stretch/>
        </p:blipFill>
        <p:spPr>
          <a:xfrm>
            <a:off x="1435750" y="788875"/>
            <a:ext cx="6800149" cy="3565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4" name="Google Shape;324;p20"/>
          <p:cNvSpPr txBox="1"/>
          <p:nvPr>
            <p:ph idx="1" type="body"/>
          </p:nvPr>
        </p:nvSpPr>
        <p:spPr>
          <a:xfrm>
            <a:off x="1161800" y="362875"/>
            <a:ext cx="7030500" cy="452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20"/>
          <p:cNvPicPr preferRelativeResize="0"/>
          <p:nvPr/>
        </p:nvPicPr>
        <p:blipFill rotWithShape="1">
          <a:blip r:embed="rId3">
            <a:alphaModFix/>
          </a:blip>
          <a:srcRect b="39873" l="16734" r="10410" t="33561"/>
          <a:stretch/>
        </p:blipFill>
        <p:spPr>
          <a:xfrm>
            <a:off x="1530425" y="1782875"/>
            <a:ext cx="6661876" cy="277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Observations</a:t>
            </a:r>
            <a:endParaRPr/>
          </a:p>
        </p:txBody>
      </p:sp>
      <p:sp>
        <p:nvSpPr>
          <p:cNvPr id="331" name="Google Shape;331;p21"/>
          <p:cNvSpPr txBox="1"/>
          <p:nvPr>
            <p:ph idx="1" type="body"/>
          </p:nvPr>
        </p:nvSpPr>
        <p:spPr>
          <a:xfrm>
            <a:off x="1303800" y="1183325"/>
            <a:ext cx="7563300" cy="364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 Here, we observe that number of female users are more as compare to men. Female user are almost double as compare to male.</a:t>
            </a:r>
            <a:endParaRPr/>
          </a:p>
          <a:p>
            <a:pPr indent="0" lvl="0" marL="0" rtl="0" algn="l">
              <a:spcBef>
                <a:spcPts val="1200"/>
              </a:spcBef>
              <a:spcAft>
                <a:spcPts val="0"/>
              </a:spcAft>
              <a:buNone/>
            </a:pPr>
            <a:r>
              <a:rPr lang="en"/>
              <a:t>2. Most of the users lies in the age range of 21-50 years.</a:t>
            </a:r>
            <a:endParaRPr/>
          </a:p>
          <a:p>
            <a:pPr indent="0" lvl="0" marL="0" rtl="0" algn="l">
              <a:spcBef>
                <a:spcPts val="1200"/>
              </a:spcBef>
              <a:spcAft>
                <a:spcPts val="0"/>
              </a:spcAft>
              <a:buNone/>
            </a:pPr>
            <a:r>
              <a:rPr lang="en"/>
              <a:t>3. Maximum people are from Delhi, Noida and banglore.</a:t>
            </a:r>
            <a:endParaRPr/>
          </a:p>
          <a:p>
            <a:pPr indent="0" lvl="0" marL="0" rtl="0" algn="l">
              <a:spcBef>
                <a:spcPts val="1200"/>
              </a:spcBef>
              <a:spcAft>
                <a:spcPts val="0"/>
              </a:spcAft>
              <a:buNone/>
            </a:pPr>
            <a:r>
              <a:rPr lang="en"/>
              <a:t>5. Majority of people shopping online from last 4 years. New customers are also in good number who has started from last 1 year.</a:t>
            </a:r>
            <a:endParaRPr/>
          </a:p>
          <a:p>
            <a:pPr indent="0" lvl="0" marL="0" rtl="0" algn="l">
              <a:spcBef>
                <a:spcPts val="1200"/>
              </a:spcBef>
              <a:spcAft>
                <a:spcPts val="0"/>
              </a:spcAft>
              <a:buNone/>
            </a:pPr>
            <a:r>
              <a:rPr lang="en"/>
              <a:t>6. Majority of the people who have </a:t>
            </a:r>
            <a:r>
              <a:rPr lang="en"/>
              <a:t>shopped</a:t>
            </a:r>
            <a:r>
              <a:rPr lang="en"/>
              <a:t> more that 10 times in past one year.</a:t>
            </a:r>
            <a:endParaRPr/>
          </a:p>
          <a:p>
            <a:pPr indent="0" lvl="0" marL="0" rtl="0" algn="l">
              <a:spcBef>
                <a:spcPts val="1200"/>
              </a:spcBef>
              <a:spcAft>
                <a:spcPts val="0"/>
              </a:spcAft>
              <a:buNone/>
            </a:pPr>
            <a:r>
              <a:rPr lang="en"/>
              <a:t>7. Most of the people are using mobile internet while doing online </a:t>
            </a:r>
            <a:r>
              <a:rPr lang="en"/>
              <a:t>shopping</a:t>
            </a:r>
            <a:r>
              <a:rPr lang="en"/>
              <a:t>.</a:t>
            </a:r>
            <a:endParaRPr/>
          </a:p>
          <a:p>
            <a:pPr indent="0" lvl="0" marL="0" rtl="0" algn="l">
              <a:spcBef>
                <a:spcPts val="1200"/>
              </a:spcBef>
              <a:spcAft>
                <a:spcPts val="0"/>
              </a:spcAft>
              <a:buNone/>
            </a:pPr>
            <a:r>
              <a:rPr lang="en"/>
              <a:t>8. Smart phones are using in maximum no. while accessing the online shopping.</a:t>
            </a:r>
            <a:endParaRPr/>
          </a:p>
          <a:p>
            <a:pPr indent="0" lvl="0" marL="0" rtl="0" algn="l">
              <a:spcBef>
                <a:spcPts val="1200"/>
              </a:spcBef>
              <a:spcAft>
                <a:spcPts val="0"/>
              </a:spcAft>
              <a:buNone/>
            </a:pPr>
            <a:r>
              <a:rPr lang="en"/>
              <a:t>9. Most of the common size used by the customers are of 5.5 inches. Although most of the other users are using different size screen.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