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70" r:id="rId5"/>
    <p:sldId id="271" r:id="rId6"/>
    <p:sldId id="265" r:id="rId7"/>
    <p:sldId id="268" r:id="rId8"/>
    <p:sldId id="273" r:id="rId9"/>
    <p:sldId id="274"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p:scale>
          <a:sx n="68" d="100"/>
          <a:sy n="68" d="100"/>
        </p:scale>
        <p:origin x="392"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A761-9C02-4C12-9680-2DEA898E8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AA1050-FBFB-410C-A8B8-A63EC5476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46B43-81B8-4C6C-A9D0-DEBD90F77EEF}"/>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5" name="Footer Placeholder 4">
            <a:extLst>
              <a:ext uri="{FF2B5EF4-FFF2-40B4-BE49-F238E27FC236}">
                <a16:creationId xmlns:a16="http://schemas.microsoft.com/office/drawing/2014/main" id="{B5781AAB-14CA-4C03-8612-4DEDC84C2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2090F-A4C6-4270-9E3E-F55A3F2B8A9C}"/>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427259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47F9-9725-494A-9D71-4AD50A842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824642-31B6-4560-996A-DDB177CF0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E023C-F650-4914-B950-502EDFACA59D}"/>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5" name="Footer Placeholder 4">
            <a:extLst>
              <a:ext uri="{FF2B5EF4-FFF2-40B4-BE49-F238E27FC236}">
                <a16:creationId xmlns:a16="http://schemas.microsoft.com/office/drawing/2014/main" id="{610EFE9E-7C93-4E8B-9345-F1DA6368A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2AEB3-497C-4D57-971F-3D78AB829CAE}"/>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41021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5C482-8ADB-4E3F-82F3-9C89D58D4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91383B-414E-4819-B4BA-3C4701FD83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2B234-DEF8-4271-8E70-296BFCBD26C5}"/>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5" name="Footer Placeholder 4">
            <a:extLst>
              <a:ext uri="{FF2B5EF4-FFF2-40B4-BE49-F238E27FC236}">
                <a16:creationId xmlns:a16="http://schemas.microsoft.com/office/drawing/2014/main" id="{50700EFE-14C4-4E51-BD60-D7EB03AB9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1A2AE-7D12-4A55-9482-95AF66094C76}"/>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283293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417E-9B95-4C7A-A039-CB554AFAE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EA0EC-07F1-4E8E-939F-7064836C37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A2297-03EC-4BB2-AD40-4256217E83CC}"/>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5" name="Footer Placeholder 4">
            <a:extLst>
              <a:ext uri="{FF2B5EF4-FFF2-40B4-BE49-F238E27FC236}">
                <a16:creationId xmlns:a16="http://schemas.microsoft.com/office/drawing/2014/main" id="{EE868438-EB4E-4205-9D6E-7CF48E81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7672E-C6F3-400C-9EF4-BB7251F20591}"/>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88649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8F4A-D841-48E9-93E1-25DE99A1D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60355-8E7D-4E7A-87E3-1FB6C6242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AD99F-1703-4174-B615-EE5FF5EB51C3}"/>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5" name="Footer Placeholder 4">
            <a:extLst>
              <a:ext uri="{FF2B5EF4-FFF2-40B4-BE49-F238E27FC236}">
                <a16:creationId xmlns:a16="http://schemas.microsoft.com/office/drawing/2014/main" id="{BD8E1BC6-F671-4B50-A2D7-C6E5422B9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60D2-6432-4263-BDDE-AAA7F0D9214A}"/>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25988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C7D8-75FD-42B4-934F-BA91F388C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63F7A-933B-4349-B488-5D7B4C7F76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8E62B5-A996-4D24-9602-8308357BC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851BE3-04DE-4009-B39A-931A667B2A8B}"/>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6" name="Footer Placeholder 5">
            <a:extLst>
              <a:ext uri="{FF2B5EF4-FFF2-40B4-BE49-F238E27FC236}">
                <a16:creationId xmlns:a16="http://schemas.microsoft.com/office/drawing/2014/main" id="{3D4EA6AC-ECEC-46E5-B815-188F8B46C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50748-A855-4108-B632-5C9B923BC61F}"/>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287372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BC4D-662E-4FAD-84A3-A8FDE63F4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76C7D-CD59-456A-A71C-6BF87AF82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30577-5A6C-4C93-9B75-4684204A4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C1B2C7-02F5-4798-8925-88FE32558A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619AA-F982-4E47-9083-F146DBE1D7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0AF126-B188-42FD-BC39-B3774426F6F1}"/>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8" name="Footer Placeholder 7">
            <a:extLst>
              <a:ext uri="{FF2B5EF4-FFF2-40B4-BE49-F238E27FC236}">
                <a16:creationId xmlns:a16="http://schemas.microsoft.com/office/drawing/2014/main" id="{6320CCE8-55E2-444C-B44F-6FE2167418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CE93A-B4C5-457E-A8F8-9A3946A463E3}"/>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189650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8E7E-35FD-4388-8BF7-5FADF9BFE0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523D1C-D3D2-4683-9B4B-6D016A0EB2AD}"/>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4" name="Footer Placeholder 3">
            <a:extLst>
              <a:ext uri="{FF2B5EF4-FFF2-40B4-BE49-F238E27FC236}">
                <a16:creationId xmlns:a16="http://schemas.microsoft.com/office/drawing/2014/main" id="{F9CADD86-8AAF-497A-B2C9-4CB85D3A2B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1D864C-58B1-48A8-AB6E-3BA4B79AD70D}"/>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97175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578A3-64AF-4ADC-9550-AF6B4CD95D89}"/>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3" name="Footer Placeholder 2">
            <a:extLst>
              <a:ext uri="{FF2B5EF4-FFF2-40B4-BE49-F238E27FC236}">
                <a16:creationId xmlns:a16="http://schemas.microsoft.com/office/drawing/2014/main" id="{77105AFC-916A-47FB-8C3E-C59E7BFA1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FABF16-1CE8-4A5C-AF46-66E43552486E}"/>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268972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9DE7-5C19-450E-B293-094043596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9896D2-5EE4-4941-A8A9-260A93A3B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41F4E5-0578-453C-8FF1-DD4AF461E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DF559-54F3-46E6-BFFA-4C0153E5E07E}"/>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6" name="Footer Placeholder 5">
            <a:extLst>
              <a:ext uri="{FF2B5EF4-FFF2-40B4-BE49-F238E27FC236}">
                <a16:creationId xmlns:a16="http://schemas.microsoft.com/office/drawing/2014/main" id="{C136E545-64BD-4261-A21E-36078071C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81D69-0860-4CD2-910F-45D32312E392}"/>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244073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0D33-980A-464D-8682-B7B923A16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AD305C-C6E4-4405-918D-7C8C74EDD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2F2982-CFAD-475E-9967-09C8DBEDE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12E0C-5047-42C1-A766-D730F32F4D19}"/>
              </a:ext>
            </a:extLst>
          </p:cNvPr>
          <p:cNvSpPr>
            <a:spLocks noGrp="1"/>
          </p:cNvSpPr>
          <p:nvPr>
            <p:ph type="dt" sz="half" idx="10"/>
          </p:nvPr>
        </p:nvSpPr>
        <p:spPr/>
        <p:txBody>
          <a:bodyPr/>
          <a:lstStyle/>
          <a:p>
            <a:fld id="{36B23321-EAC0-4770-A908-3EDBF47332B3}" type="datetimeFigureOut">
              <a:rPr lang="en-US" smtClean="0"/>
              <a:t>12/31/2020</a:t>
            </a:fld>
            <a:endParaRPr lang="en-US"/>
          </a:p>
        </p:txBody>
      </p:sp>
      <p:sp>
        <p:nvSpPr>
          <p:cNvPr id="6" name="Footer Placeholder 5">
            <a:extLst>
              <a:ext uri="{FF2B5EF4-FFF2-40B4-BE49-F238E27FC236}">
                <a16:creationId xmlns:a16="http://schemas.microsoft.com/office/drawing/2014/main" id="{95083196-2A83-41DA-AF26-7C13B0EBF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8185C-6519-4FC3-8B89-69E428007393}"/>
              </a:ext>
            </a:extLst>
          </p:cNvPr>
          <p:cNvSpPr>
            <a:spLocks noGrp="1"/>
          </p:cNvSpPr>
          <p:nvPr>
            <p:ph type="sldNum" sz="quarter" idx="12"/>
          </p:nvPr>
        </p:nvSpPr>
        <p:spPr/>
        <p:txBody>
          <a:bodyPr/>
          <a:lstStyle/>
          <a:p>
            <a:fld id="{ACFF1D19-BE59-4788-8F84-FB09E5927A31}" type="slidenum">
              <a:rPr lang="en-US" smtClean="0"/>
              <a:t>‹#›</a:t>
            </a:fld>
            <a:endParaRPr lang="en-US"/>
          </a:p>
        </p:txBody>
      </p:sp>
    </p:spTree>
    <p:extLst>
      <p:ext uri="{BB962C8B-B14F-4D97-AF65-F5344CB8AC3E}">
        <p14:creationId xmlns:p14="http://schemas.microsoft.com/office/powerpoint/2010/main" val="246251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C319-9C08-49FC-9FE0-BD2F14EEC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17376-6460-43AA-8ED3-1177EDE29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7879C-4B88-4F64-AA76-633E0F30C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23321-EAC0-4770-A908-3EDBF47332B3}" type="datetimeFigureOut">
              <a:rPr lang="en-US" smtClean="0"/>
              <a:t>12/31/2020</a:t>
            </a:fld>
            <a:endParaRPr lang="en-US"/>
          </a:p>
        </p:txBody>
      </p:sp>
      <p:sp>
        <p:nvSpPr>
          <p:cNvPr id="5" name="Footer Placeholder 4">
            <a:extLst>
              <a:ext uri="{FF2B5EF4-FFF2-40B4-BE49-F238E27FC236}">
                <a16:creationId xmlns:a16="http://schemas.microsoft.com/office/drawing/2014/main" id="{E46AFB5E-4E9E-4708-8897-17A2F28CD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4DAC1E-56E0-4B4D-9004-33995A8CC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F1D19-BE59-4788-8F84-FB09E5927A31}" type="slidenum">
              <a:rPr lang="en-US" smtClean="0"/>
              <a:t>‹#›</a:t>
            </a:fld>
            <a:endParaRPr lang="en-US"/>
          </a:p>
        </p:txBody>
      </p:sp>
    </p:spTree>
    <p:extLst>
      <p:ext uri="{BB962C8B-B14F-4D97-AF65-F5344CB8AC3E}">
        <p14:creationId xmlns:p14="http://schemas.microsoft.com/office/powerpoint/2010/main" val="77831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london.gov.uk/download/uk-house-price-index/70ac0766-8902-4eb5-aab5-01951aaed773/UK%20House%20price%20index.xls"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301019D4-9937-4B97-B239-A66966873436}"/>
              </a:ext>
            </a:extLst>
          </p:cNvPr>
          <p:cNvPicPr>
            <a:picLocks noChangeAspect="1"/>
          </p:cNvPicPr>
          <p:nvPr/>
        </p:nvPicPr>
        <p:blipFill rotWithShape="1">
          <a:blip r:embed="rId2"/>
          <a:srcRect l="12889" r="1" b="1"/>
          <a:stretch/>
        </p:blipFill>
        <p:spPr>
          <a:xfrm>
            <a:off x="1" y="-99392"/>
            <a:ext cx="12191999" cy="6857990"/>
          </a:xfrm>
          <a:prstGeom prst="rect">
            <a:avLst/>
          </a:prstGeom>
        </p:spPr>
      </p:pic>
      <p:sp>
        <p:nvSpPr>
          <p:cNvPr id="15"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5027A-4B2F-4825-897A-4ED2D553EB0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br>
              <a:rPr lang="en-US" sz="2000" dirty="0">
                <a:solidFill>
                  <a:srgbClr val="FFFFFF"/>
                </a:solidFill>
              </a:rPr>
            </a:br>
            <a:endParaRPr lang="en-US" sz="5200" b="1" dirty="0">
              <a:solidFill>
                <a:srgbClr val="FFFFFF"/>
              </a:solidFill>
            </a:endParaRPr>
          </a:p>
        </p:txBody>
      </p:sp>
      <p:sp>
        <p:nvSpPr>
          <p:cNvPr id="3" name="Subtitle 2">
            <a:extLst>
              <a:ext uri="{FF2B5EF4-FFF2-40B4-BE49-F238E27FC236}">
                <a16:creationId xmlns:a16="http://schemas.microsoft.com/office/drawing/2014/main" id="{AB9383A8-C5AB-4A47-99B9-25CFA95D49B3}"/>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fontScale="77500" lnSpcReduction="20000"/>
          </a:bodyPr>
          <a:lstStyle/>
          <a:p>
            <a:endParaRPr lang="en-US" sz="6000" b="1" dirty="0">
              <a:solidFill>
                <a:srgbClr val="FFFFFF"/>
              </a:solidFill>
            </a:endParaRPr>
          </a:p>
          <a:p>
            <a:r>
              <a:rPr lang="en-US" sz="6000" b="1" dirty="0">
                <a:solidFill>
                  <a:srgbClr val="FFFFFF"/>
                </a:solidFill>
              </a:rPr>
              <a:t>London Housing Project</a:t>
            </a:r>
            <a:endParaRPr lang="en-US" sz="6000" dirty="0">
              <a:solidFill>
                <a:schemeClr val="bg1"/>
              </a:solidFill>
            </a:endParaRPr>
          </a:p>
        </p:txBody>
      </p:sp>
    </p:spTree>
    <p:extLst>
      <p:ext uri="{BB962C8B-B14F-4D97-AF65-F5344CB8AC3E}">
        <p14:creationId xmlns:p14="http://schemas.microsoft.com/office/powerpoint/2010/main" val="110749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C7F8C1-12B8-45F7-BBA2-BAA1B8F7E236}"/>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				Thank You.</a:t>
            </a:r>
          </a:p>
        </p:txBody>
      </p:sp>
    </p:spTree>
    <p:extLst>
      <p:ext uri="{BB962C8B-B14F-4D97-AF65-F5344CB8AC3E}">
        <p14:creationId xmlns:p14="http://schemas.microsoft.com/office/powerpoint/2010/main" val="66207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7FCA-C605-4BCE-8246-F05C915CCB38}"/>
              </a:ext>
            </a:extLst>
          </p:cNvPr>
          <p:cNvSpPr>
            <a:spLocks noGrp="1"/>
          </p:cNvSpPr>
          <p:nvPr>
            <p:ph type="title"/>
          </p:nvPr>
        </p:nvSpPr>
        <p:spPr>
          <a:xfrm>
            <a:off x="7577735" y="1651983"/>
            <a:ext cx="4087306" cy="2889114"/>
          </a:xfrm>
        </p:spPr>
        <p:txBody>
          <a:bodyPr vert="horz" lIns="91440" tIns="45720" rIns="91440" bIns="45720" rtlCol="0" anchor="b">
            <a:normAutofit/>
          </a:bodyPr>
          <a:lstStyle/>
          <a:p>
            <a:br>
              <a:rPr lang="en-US" sz="2200" b="1" i="1" dirty="0">
                <a:effectLst/>
              </a:rPr>
            </a:br>
            <a:br>
              <a:rPr lang="en-US" sz="2200" b="1" i="1" dirty="0">
                <a:effectLst/>
              </a:rPr>
            </a:br>
            <a:r>
              <a:rPr lang="en-US" sz="2200" b="1" i="1" u="sng" dirty="0">
                <a:effectLst/>
              </a:rPr>
              <a:t>Problem Statement : </a:t>
            </a:r>
            <a:br>
              <a:rPr lang="en-US" sz="2200" b="1" i="1" u="sng" dirty="0">
                <a:effectLst/>
              </a:rPr>
            </a:br>
            <a:br>
              <a:rPr lang="en-US" sz="2200" b="1" i="1" u="sng" dirty="0">
                <a:effectLst/>
              </a:rPr>
            </a:br>
            <a:r>
              <a:rPr lang="en-US" sz="2200" i="1" dirty="0"/>
              <a:t>W</a:t>
            </a:r>
            <a:r>
              <a:rPr lang="en-US" sz="2200" i="1" dirty="0">
                <a:effectLst/>
              </a:rPr>
              <a:t>hich boroughs of London have seen the greatest increase in housing prices, on average, over the last two decades?</a:t>
            </a:r>
            <a:r>
              <a:rPr lang="en-US" sz="2200" i="1" u="sng" dirty="0">
                <a:effectLst/>
              </a:rPr>
              <a:t> </a:t>
            </a:r>
            <a:br>
              <a:rPr lang="en-US" sz="2200" dirty="0"/>
            </a:br>
            <a:endParaRPr lang="en-US" sz="2200" dirty="0"/>
          </a:p>
        </p:txBody>
      </p:sp>
      <p:sp>
        <p:nvSpPr>
          <p:cNvPr id="1028"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ee the source image">
            <a:extLst>
              <a:ext uri="{FF2B5EF4-FFF2-40B4-BE49-F238E27FC236}">
                <a16:creationId xmlns:a16="http://schemas.microsoft.com/office/drawing/2014/main" id="{A0C5E07A-7061-4B37-B03F-39BCC64A1A6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87" r="12865" b="15"/>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0481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F5D2E4-40D0-469E-94E1-2A0ECA43F796}"/>
              </a:ext>
            </a:extLst>
          </p:cNvPr>
          <p:cNvSpPr>
            <a:spLocks noGrp="1"/>
          </p:cNvSpPr>
          <p:nvPr>
            <p:ph type="title"/>
          </p:nvPr>
        </p:nvSpPr>
        <p:spPr>
          <a:xfrm>
            <a:off x="1371599" y="294538"/>
            <a:ext cx="9895951" cy="1033669"/>
          </a:xfrm>
        </p:spPr>
        <p:txBody>
          <a:bodyPr>
            <a:normAutofit/>
          </a:bodyPr>
          <a:lstStyle/>
          <a:p>
            <a:pPr marL="0" marR="0" lvl="0" indent="0" defTabSz="914400" rtl="0" eaLnBrk="0" fontAlgn="base" latinLnBrk="0" hangingPunct="0">
              <a:spcBef>
                <a:spcPct val="0"/>
              </a:spcBef>
              <a:spcAft>
                <a:spcPct val="0"/>
              </a:spcAft>
              <a:tabLst/>
            </a:pPr>
            <a:br>
              <a:rPr kumimoji="0" lang="en-US" altLang="en-US" sz="2200" b="0" i="0" u="none" strike="noStrike" cap="none" normalizeH="0" baseline="0">
                <a:ln>
                  <a:noFill/>
                </a:ln>
                <a:solidFill>
                  <a:srgbClr val="FFFFFF"/>
                </a:solidFill>
                <a:effectLst/>
                <a:latin typeface="Helvetica" panose="020B0604020202020204" pitchFamily="34" charset="0"/>
                <a:ea typeface="Times New Roman" panose="02020603050405020304" pitchFamily="18" charset="0"/>
                <a:cs typeface="Courier New" panose="02070309020205020404" pitchFamily="49" charset="0"/>
              </a:rPr>
            </a:br>
            <a:br>
              <a:rPr kumimoji="0" lang="en-US" altLang="en-US" sz="2200" b="0" i="0" u="none" strike="noStrike" cap="none" normalizeH="0" baseline="0">
                <a:ln>
                  <a:noFill/>
                </a:ln>
                <a:solidFill>
                  <a:srgbClr val="FFFFFF"/>
                </a:solidFill>
                <a:effectLst/>
                <a:latin typeface="Arial" panose="020B0604020202020204" pitchFamily="34" charset="0"/>
              </a:rPr>
            </a:br>
            <a:endParaRPr lang="en-US" sz="2200">
              <a:solidFill>
                <a:srgbClr val="FFFFFF"/>
              </a:solidFill>
            </a:endParaRPr>
          </a:p>
        </p:txBody>
      </p:sp>
      <p:sp>
        <p:nvSpPr>
          <p:cNvPr id="4" name="Content Placeholder 3">
            <a:extLst>
              <a:ext uri="{FF2B5EF4-FFF2-40B4-BE49-F238E27FC236}">
                <a16:creationId xmlns:a16="http://schemas.microsoft.com/office/drawing/2014/main" id="{3D293723-E90F-47CE-98A3-941DDF738230}"/>
              </a:ext>
            </a:extLst>
          </p:cNvPr>
          <p:cNvSpPr>
            <a:spLocks noGrp="1"/>
          </p:cNvSpPr>
          <p:nvPr>
            <p:ph idx="1"/>
          </p:nvPr>
        </p:nvSpPr>
        <p:spPr>
          <a:xfrm>
            <a:off x="1371599" y="2318197"/>
            <a:ext cx="9724031" cy="3683358"/>
          </a:xfrm>
        </p:spPr>
        <p:txBody>
          <a:bodyPr anchor="ctr">
            <a:normAutofit/>
          </a:bodyPr>
          <a:lstStyle/>
          <a:p>
            <a:r>
              <a:rPr lang="en-US" sz="2000" b="0" i="0" dirty="0">
                <a:effectLst/>
                <a:latin typeface="Helvetica Neue"/>
              </a:rPr>
              <a:t>A borough is </a:t>
            </a:r>
            <a:r>
              <a:rPr lang="en-US" sz="2000" dirty="0">
                <a:latin typeface="Helvetica Neue"/>
              </a:rPr>
              <a:t>a </a:t>
            </a:r>
            <a:r>
              <a:rPr lang="en-US" sz="2000" b="0" i="0" dirty="0">
                <a:effectLst/>
                <a:latin typeface="Helvetica Neue"/>
              </a:rPr>
              <a:t>district and there are 32 boroughs within Greater </a:t>
            </a:r>
            <a:r>
              <a:rPr lang="en-US" sz="2000" b="0" i="0" dirty="0" err="1">
                <a:effectLst/>
                <a:latin typeface="Helvetica Neue"/>
              </a:rPr>
              <a:t>London.Some</a:t>
            </a:r>
            <a:r>
              <a:rPr lang="en-US" sz="2000" b="0" i="0" dirty="0">
                <a:effectLst/>
                <a:latin typeface="Helvetica Neue"/>
              </a:rPr>
              <a:t> of them are more desirable areas to live in, and the data will reflect that with a greater rise in housing prices.</a:t>
            </a:r>
          </a:p>
          <a:p>
            <a:r>
              <a:rPr lang="en-US" sz="2000" dirty="0">
                <a:latin typeface="Helvetica Neue"/>
              </a:rPr>
              <a:t>Data Source - </a:t>
            </a:r>
            <a:r>
              <a:rPr lang="en-US" sz="2000" dirty="0">
                <a:latin typeface="Helvetica Neue"/>
                <a:hlinkClick r:id="rId3"/>
              </a:rPr>
              <a:t>https://data.london.gov.uk/download/uk-house-price-index/70ac0766-8902-4eb5-aab5-01951aaed773/UK%20House%20price%20index.xls</a:t>
            </a:r>
            <a:endParaRPr lang="en-US" sz="2000" dirty="0">
              <a:latin typeface="Helvetica Neue"/>
            </a:endParaRPr>
          </a:p>
          <a:p>
            <a:r>
              <a:rPr lang="en-US" sz="2000" dirty="0">
                <a:latin typeface="Helvetica Neue"/>
              </a:rPr>
              <a:t>The Excel file contains 49 Rows and 311 Columns. </a:t>
            </a:r>
          </a:p>
          <a:p>
            <a:r>
              <a:rPr lang="en-US" sz="2000" dirty="0">
                <a:latin typeface="Helvetica Neue"/>
              </a:rPr>
              <a:t>The file contains data on boroughs, months , ID and average house prices.</a:t>
            </a:r>
            <a:endParaRPr lang="en-US" sz="2000" dirty="0"/>
          </a:p>
        </p:txBody>
      </p:sp>
      <p:sp>
        <p:nvSpPr>
          <p:cNvPr id="2" name="Rectangle 1">
            <a:extLst>
              <a:ext uri="{FF2B5EF4-FFF2-40B4-BE49-F238E27FC236}">
                <a16:creationId xmlns:a16="http://schemas.microsoft.com/office/drawing/2014/main" id="{FAAB4A6E-E322-40A3-953A-0AC73899952B}"/>
              </a:ext>
            </a:extLst>
          </p:cNvPr>
          <p:cNvSpPr>
            <a:spLocks noChangeArrowheads="1"/>
          </p:cNvSpPr>
          <p:nvPr/>
        </p:nvSpPr>
        <p:spPr bwMode="auto">
          <a:xfrm>
            <a:off x="266679" y="642202"/>
            <a:ext cx="65" cy="2462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9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0A69-FB22-43EF-832F-E6825B6C6071}"/>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2400">
                <a:solidFill>
                  <a:srgbClr val="FFFFFF"/>
                </a:solidFill>
              </a:rPr>
              <a:t>In the original dataframe the column names were Borough names, and the column names were months, which were transposed.The index was reset.</a:t>
            </a:r>
            <a:br>
              <a:rPr lang="en-US" sz="2400">
                <a:solidFill>
                  <a:srgbClr val="FFFFFF"/>
                </a:solidFill>
              </a:rPr>
            </a:br>
            <a:br>
              <a:rPr lang="en-US" sz="2400">
                <a:solidFill>
                  <a:srgbClr val="FFFFFF"/>
                </a:solidFill>
              </a:rPr>
            </a:br>
            <a:r>
              <a:rPr lang="en-US" sz="2400">
                <a:solidFill>
                  <a:srgbClr val="FFFFFF"/>
                </a:solidFill>
              </a:rPr>
              <a:t>Upon transposing the row indices became column indices. Using iloc method, the column indices were dropped. The duplicate row was dropped.</a:t>
            </a:r>
            <a:br>
              <a:rPr lang="en-US" sz="2400">
                <a:solidFill>
                  <a:srgbClr val="FFFFFF"/>
                </a:solidFill>
              </a:rPr>
            </a:br>
            <a:endParaRPr lang="en-US" sz="2400">
              <a:solidFill>
                <a:srgbClr val="FFFFFF"/>
              </a:solidFill>
            </a:endParaRPr>
          </a:p>
        </p:txBody>
      </p:sp>
      <p:pic>
        <p:nvPicPr>
          <p:cNvPr id="15" name="Content Placeholder 14" descr="Table&#10;&#10;Description automatically generated">
            <a:extLst>
              <a:ext uri="{FF2B5EF4-FFF2-40B4-BE49-F238E27FC236}">
                <a16:creationId xmlns:a16="http://schemas.microsoft.com/office/drawing/2014/main" id="{56570CB9-608D-4946-A694-D41DD5AC80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71" r="21376" b="-1"/>
          <a:stretch/>
        </p:blipFill>
        <p:spPr>
          <a:xfrm>
            <a:off x="5976594" y="640080"/>
            <a:ext cx="5578876" cy="5578816"/>
          </a:xfrm>
          <a:prstGeom prst="rect">
            <a:avLst/>
          </a:prstGeom>
        </p:spPr>
      </p:pic>
    </p:spTree>
    <p:extLst>
      <p:ext uri="{BB962C8B-B14F-4D97-AF65-F5344CB8AC3E}">
        <p14:creationId xmlns:p14="http://schemas.microsoft.com/office/powerpoint/2010/main" val="41671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7CFCF-367D-4816-BA01-AA4925352935}"/>
              </a:ext>
            </a:extLst>
          </p:cNvPr>
          <p:cNvSpPr>
            <a:spLocks noGrp="1"/>
          </p:cNvSpPr>
          <p:nvPr>
            <p:ph type="title"/>
          </p:nvPr>
        </p:nvSpPr>
        <p:spPr>
          <a:xfrm>
            <a:off x="838199" y="4272030"/>
            <a:ext cx="3515591" cy="1881559"/>
          </a:xfrm>
        </p:spPr>
        <p:txBody>
          <a:bodyPr>
            <a:normAutofit/>
          </a:bodyPr>
          <a:lstStyle/>
          <a:p>
            <a:r>
              <a:rPr lang="en-US" sz="2000" b="1" dirty="0">
                <a:solidFill>
                  <a:srgbClr val="FFFFFE"/>
                </a:solidFill>
              </a:rPr>
              <a:t>Unnamed: </a:t>
            </a:r>
            <a:r>
              <a:rPr lang="en-US" sz="2000" dirty="0">
                <a:solidFill>
                  <a:srgbClr val="FFFFFE"/>
                </a:solidFill>
              </a:rPr>
              <a:t>column was renamed to </a:t>
            </a:r>
            <a:r>
              <a:rPr lang="en-US" sz="2000" dirty="0" err="1">
                <a:solidFill>
                  <a:srgbClr val="FFFFFE"/>
                </a:solidFill>
              </a:rPr>
              <a:t>Borough_London</a:t>
            </a:r>
            <a:r>
              <a:rPr lang="en-US" sz="2000" dirty="0">
                <a:solidFill>
                  <a:srgbClr val="FFFFFE"/>
                </a:solidFill>
              </a:rPr>
              <a:t> and the </a:t>
            </a:r>
            <a:r>
              <a:rPr lang="en-US" sz="2000" dirty="0" err="1">
                <a:solidFill>
                  <a:srgbClr val="FFFFFE"/>
                </a:solidFill>
              </a:rPr>
              <a:t>dataframe</a:t>
            </a:r>
            <a:r>
              <a:rPr lang="en-US" sz="2000" dirty="0">
                <a:solidFill>
                  <a:srgbClr val="FFFFFE"/>
                </a:solidFill>
              </a:rPr>
              <a:t> was melted using panadas melt() from wide to long format to make it more clean.</a:t>
            </a:r>
          </a:p>
        </p:txBody>
      </p:sp>
      <p:pic>
        <p:nvPicPr>
          <p:cNvPr id="9" name="Picture 8">
            <a:extLst>
              <a:ext uri="{FF2B5EF4-FFF2-40B4-BE49-F238E27FC236}">
                <a16:creationId xmlns:a16="http://schemas.microsoft.com/office/drawing/2014/main" id="{1B452EDA-FF53-4558-869E-1D0FD7DB425F}"/>
              </a:ext>
            </a:extLst>
          </p:cNvPr>
          <p:cNvPicPr>
            <a:picLocks noChangeAspect="1"/>
          </p:cNvPicPr>
          <p:nvPr/>
        </p:nvPicPr>
        <p:blipFill rotWithShape="1">
          <a:blip r:embed="rId3"/>
          <a:srcRect l="35603" r="23317" b="-2"/>
          <a:stretch/>
        </p:blipFill>
        <p:spPr>
          <a:xfrm>
            <a:off x="704087" y="367808"/>
            <a:ext cx="3649704" cy="3464981"/>
          </a:xfrm>
          <a:prstGeom prst="rect">
            <a:avLst/>
          </a:prstGeom>
        </p:spPr>
      </p:pic>
      <p:pic>
        <p:nvPicPr>
          <p:cNvPr id="5" name="Content Placeholder 4">
            <a:extLst>
              <a:ext uri="{FF2B5EF4-FFF2-40B4-BE49-F238E27FC236}">
                <a16:creationId xmlns:a16="http://schemas.microsoft.com/office/drawing/2014/main" id="{4B7CBC26-489E-472E-9522-FD5467DC9B75}"/>
              </a:ext>
            </a:extLst>
          </p:cNvPr>
          <p:cNvPicPr>
            <a:picLocks noChangeAspect="1"/>
          </p:cNvPicPr>
          <p:nvPr/>
        </p:nvPicPr>
        <p:blipFill rotWithShape="1">
          <a:blip r:embed="rId4"/>
          <a:srcRect l="5532" r="33197" b="-1"/>
          <a:stretch/>
        </p:blipFill>
        <p:spPr>
          <a:xfrm>
            <a:off x="4639540" y="367808"/>
            <a:ext cx="6848371" cy="3464981"/>
          </a:xfrm>
          <a:prstGeom prst="rect">
            <a:avLst/>
          </a:prstGeom>
        </p:spPr>
      </p:pic>
      <p:sp>
        <p:nvSpPr>
          <p:cNvPr id="22" name="Content Placeholder 21">
            <a:extLst>
              <a:ext uri="{FF2B5EF4-FFF2-40B4-BE49-F238E27FC236}">
                <a16:creationId xmlns:a16="http://schemas.microsoft.com/office/drawing/2014/main" id="{981ED935-21FA-468E-998B-986B8CAAF50D}"/>
              </a:ext>
            </a:extLst>
          </p:cNvPr>
          <p:cNvSpPr>
            <a:spLocks noGrp="1"/>
          </p:cNvSpPr>
          <p:nvPr>
            <p:ph idx="1"/>
          </p:nvPr>
        </p:nvSpPr>
        <p:spPr>
          <a:xfrm>
            <a:off x="4639541" y="4272030"/>
            <a:ext cx="6714260" cy="1881559"/>
          </a:xfrm>
        </p:spPr>
        <p:txBody>
          <a:bodyPr anchor="ctr">
            <a:normAutofit/>
          </a:bodyPr>
          <a:lstStyle/>
          <a:p>
            <a:endParaRPr lang="en-US" sz="2000" dirty="0">
              <a:solidFill>
                <a:srgbClr val="FFFFFE"/>
              </a:solidFill>
            </a:endParaRPr>
          </a:p>
        </p:txBody>
      </p:sp>
    </p:spTree>
    <p:extLst>
      <p:ext uri="{BB962C8B-B14F-4D97-AF65-F5344CB8AC3E}">
        <p14:creationId xmlns:p14="http://schemas.microsoft.com/office/powerpoint/2010/main" val="2486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F5D2E4-40D0-469E-94E1-2A0ECA43F796}"/>
              </a:ext>
            </a:extLst>
          </p:cNvPr>
          <p:cNvSpPr>
            <a:spLocks noGrp="1"/>
          </p:cNvSpPr>
          <p:nvPr>
            <p:ph type="title"/>
          </p:nvPr>
        </p:nvSpPr>
        <p:spPr>
          <a:xfrm>
            <a:off x="838200" y="365125"/>
            <a:ext cx="10515600" cy="1325563"/>
          </a:xfrm>
        </p:spPr>
        <p:txBody>
          <a:bodyPr>
            <a:normAutofit/>
          </a:bodyPr>
          <a:lstStyle/>
          <a:p>
            <a:pPr eaLnBrk="0" fontAlgn="base" hangingPunct="0">
              <a:spcAft>
                <a:spcPct val="0"/>
              </a:spcAft>
            </a:pPr>
            <a:br>
              <a:rPr kumimoji="0" lang="en-US" altLang="en-US" sz="2200" b="0" i="0" u="none" strike="noStrike" cap="none" normalizeH="0" baseline="0" dirty="0">
                <a:ln>
                  <a:noFill/>
                </a:ln>
                <a:solidFill>
                  <a:srgbClr val="FFFFFF"/>
                </a:solidFill>
                <a:effectLst/>
                <a:latin typeface="Helvetica" panose="020B0604020202020204" pitchFamily="34" charset="0"/>
                <a:ea typeface="Times New Roman" panose="02020603050405020304" pitchFamily="18" charset="0"/>
                <a:cs typeface="Courier New" panose="02070309020205020404" pitchFamily="49" charset="0"/>
              </a:rPr>
            </a:br>
            <a:r>
              <a:rPr kumimoji="0" lang="en-US" altLang="en-US" sz="2200" b="0" i="0" u="none" strike="noStrike" cap="none" normalizeH="0" baseline="0" dirty="0">
                <a:ln>
                  <a:noFill/>
                </a:ln>
                <a:solidFill>
                  <a:srgbClr val="FFFFFF"/>
                </a:solidFill>
                <a:effectLst/>
                <a:latin typeface="Helvetica" panose="020B0604020202020204" pitchFamily="34" charset="0"/>
                <a:ea typeface="Times New Roman" panose="02020603050405020304" pitchFamily="18" charset="0"/>
                <a:cs typeface="Courier New" panose="02070309020205020404" pitchFamily="49" charset="0"/>
              </a:rPr>
              <a:t>Issues found and remedial actions.</a:t>
            </a:r>
            <a:br>
              <a:rPr kumimoji="0" lang="en-US" altLang="en-US" sz="2200" b="0" i="0" u="none" strike="noStrike" cap="none" normalizeH="0" baseline="0" dirty="0">
                <a:ln>
                  <a:noFill/>
                </a:ln>
                <a:solidFill>
                  <a:srgbClr val="FFFFFF"/>
                </a:solidFill>
                <a:effectLst/>
                <a:latin typeface="Arial" panose="020B0604020202020204" pitchFamily="34" charset="0"/>
              </a:rPr>
            </a:br>
            <a:br>
              <a:rPr kumimoji="0" lang="en-US" altLang="en-US" sz="2200" b="0" i="0" u="none" strike="noStrike" cap="none" normalizeH="0" baseline="0" dirty="0">
                <a:ln>
                  <a:noFill/>
                </a:ln>
                <a:solidFill>
                  <a:srgbClr val="FFFFFF"/>
                </a:solidFill>
                <a:effectLst/>
                <a:latin typeface="Arial" panose="020B0604020202020204" pitchFamily="34" charset="0"/>
              </a:rPr>
            </a:br>
            <a:endParaRPr lang="en-US" sz="2200" dirty="0">
              <a:solidFill>
                <a:srgbClr val="FFFFFF"/>
              </a:solidFill>
            </a:endParaRPr>
          </a:p>
        </p:txBody>
      </p:sp>
      <p:sp>
        <p:nvSpPr>
          <p:cNvPr id="4" name="Content Placeholder 3">
            <a:extLst>
              <a:ext uri="{FF2B5EF4-FFF2-40B4-BE49-F238E27FC236}">
                <a16:creationId xmlns:a16="http://schemas.microsoft.com/office/drawing/2014/main" id="{3D293723-E90F-47CE-98A3-941DDF738230}"/>
              </a:ext>
            </a:extLst>
          </p:cNvPr>
          <p:cNvSpPr>
            <a:spLocks noGrp="1"/>
          </p:cNvSpPr>
          <p:nvPr>
            <p:ph idx="1"/>
          </p:nvPr>
        </p:nvSpPr>
        <p:spPr>
          <a:xfrm>
            <a:off x="838200" y="2438400"/>
            <a:ext cx="10515600" cy="3738562"/>
          </a:xfrm>
        </p:spPr>
        <p:txBody>
          <a:bodyPr>
            <a:normAutofit/>
          </a:bodyPr>
          <a:lstStyle/>
          <a:p>
            <a:r>
              <a:rPr lang="en-US" sz="2600" dirty="0"/>
              <a:t>The original </a:t>
            </a:r>
            <a:r>
              <a:rPr lang="en-US" sz="2600" dirty="0" err="1"/>
              <a:t>dataframe</a:t>
            </a:r>
            <a:r>
              <a:rPr lang="en-US" sz="2600" dirty="0"/>
              <a:t> contained some Non-Borough data along with null values(</a:t>
            </a:r>
            <a:r>
              <a:rPr lang="en-US" sz="2600" dirty="0" err="1"/>
              <a:t>NaN</a:t>
            </a:r>
            <a:r>
              <a:rPr lang="en-US" sz="2600" dirty="0"/>
              <a:t>-Not a Number).</a:t>
            </a:r>
          </a:p>
          <a:p>
            <a:r>
              <a:rPr lang="en-US" sz="2600" dirty="0"/>
              <a:t>There were 930 rows with ‘</a:t>
            </a:r>
            <a:r>
              <a:rPr lang="en-US" sz="2600" dirty="0" err="1"/>
              <a:t>NaN</a:t>
            </a:r>
            <a:r>
              <a:rPr lang="en-US" sz="2600" dirty="0"/>
              <a:t>’ value which were removed.</a:t>
            </a:r>
          </a:p>
          <a:p>
            <a:r>
              <a:rPr lang="en-US" sz="2600" dirty="0"/>
              <a:t>As there are only 32 Boroughs in London, any non-unique data was dropped as well.</a:t>
            </a:r>
          </a:p>
          <a:p>
            <a:endParaRPr lang="en-US" sz="2600" dirty="0"/>
          </a:p>
        </p:txBody>
      </p:sp>
      <p:sp>
        <p:nvSpPr>
          <p:cNvPr id="2" name="Rectangle 1">
            <a:extLst>
              <a:ext uri="{FF2B5EF4-FFF2-40B4-BE49-F238E27FC236}">
                <a16:creationId xmlns:a16="http://schemas.microsoft.com/office/drawing/2014/main" id="{FAAB4A6E-E322-40A3-953A-0AC73899952B}"/>
              </a:ext>
            </a:extLst>
          </p:cNvPr>
          <p:cNvSpPr>
            <a:spLocks noChangeArrowheads="1"/>
          </p:cNvSpPr>
          <p:nvPr/>
        </p:nvSpPr>
        <p:spPr bwMode="auto">
          <a:xfrm>
            <a:off x="266679" y="642202"/>
            <a:ext cx="65" cy="2462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03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A69B-012A-40D2-83D5-B92CF9ACEAB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2400" dirty="0">
                <a:solidFill>
                  <a:srgbClr val="FFFFFF"/>
                </a:solidFill>
              </a:rPr>
              <a:t>As the time frame was in months, it was consolidated (grouped) into years in order to make the new </a:t>
            </a:r>
            <a:r>
              <a:rPr lang="en-US" sz="2400" dirty="0" err="1">
                <a:solidFill>
                  <a:srgbClr val="FFFFFF"/>
                </a:solidFill>
              </a:rPr>
              <a:t>dataframe</a:t>
            </a:r>
            <a:r>
              <a:rPr lang="en-US" sz="2400" dirty="0">
                <a:solidFill>
                  <a:srgbClr val="FFFFFF"/>
                </a:solidFill>
              </a:rPr>
              <a:t> compact ,readable and easier to plot</a:t>
            </a:r>
            <a:r>
              <a:rPr lang="en-US" sz="4100" dirty="0">
                <a:solidFill>
                  <a:srgbClr val="FFFFFF"/>
                </a:solidFill>
              </a:rPr>
              <a:t>.</a:t>
            </a:r>
          </a:p>
        </p:txBody>
      </p:sp>
      <p:pic>
        <p:nvPicPr>
          <p:cNvPr id="5" name="Content Placeholder 4">
            <a:extLst>
              <a:ext uri="{FF2B5EF4-FFF2-40B4-BE49-F238E27FC236}">
                <a16:creationId xmlns:a16="http://schemas.microsoft.com/office/drawing/2014/main" id="{9865D329-5D49-4314-A613-0C23FF6B952B}"/>
              </a:ext>
            </a:extLst>
          </p:cNvPr>
          <p:cNvPicPr>
            <a:picLocks noGrp="1" noChangeAspect="1"/>
          </p:cNvPicPr>
          <p:nvPr>
            <p:ph idx="1"/>
          </p:nvPr>
        </p:nvPicPr>
        <p:blipFill rotWithShape="1">
          <a:blip r:embed="rId2"/>
          <a:srcRect l="2917" r="18548" b="-3"/>
          <a:stretch/>
        </p:blipFill>
        <p:spPr>
          <a:xfrm>
            <a:off x="6096000" y="640080"/>
            <a:ext cx="5459470" cy="5578816"/>
          </a:xfrm>
          <a:prstGeom prst="rect">
            <a:avLst/>
          </a:prstGeom>
        </p:spPr>
      </p:pic>
    </p:spTree>
    <p:extLst>
      <p:ext uri="{BB962C8B-B14F-4D97-AF65-F5344CB8AC3E}">
        <p14:creationId xmlns:p14="http://schemas.microsoft.com/office/powerpoint/2010/main" val="2882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363C4-B7AE-4718-B8F2-32F43DFDA72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3400">
                <a:solidFill>
                  <a:srgbClr val="FFFFFF"/>
                </a:solidFill>
              </a:rPr>
              <a:t>Hackney is the most expensive borough that has seen highest average price increase. Over a period of 20 years from 1998 to 2018 house prices in this borough have almost become 6.2 times the original price. </a:t>
            </a:r>
          </a:p>
        </p:txBody>
      </p:sp>
      <p:pic>
        <p:nvPicPr>
          <p:cNvPr id="5" name="Content Placeholder 4">
            <a:extLst>
              <a:ext uri="{FF2B5EF4-FFF2-40B4-BE49-F238E27FC236}">
                <a16:creationId xmlns:a16="http://schemas.microsoft.com/office/drawing/2014/main" id="{FFDD2A9B-0B33-4077-B633-7AB55BA481A8}"/>
              </a:ext>
            </a:extLst>
          </p:cNvPr>
          <p:cNvPicPr>
            <a:picLocks noGrp="1" noChangeAspect="1"/>
          </p:cNvPicPr>
          <p:nvPr>
            <p:ph idx="1"/>
          </p:nvPr>
        </p:nvPicPr>
        <p:blipFill rotWithShape="1">
          <a:blip r:embed="rId2"/>
          <a:srcRect t="30003"/>
          <a:stretch/>
        </p:blipFill>
        <p:spPr>
          <a:xfrm>
            <a:off x="6096000" y="640080"/>
            <a:ext cx="5459470" cy="5578816"/>
          </a:xfrm>
          <a:prstGeom prst="rect">
            <a:avLst/>
          </a:prstGeom>
        </p:spPr>
      </p:pic>
    </p:spTree>
    <p:extLst>
      <p:ext uri="{BB962C8B-B14F-4D97-AF65-F5344CB8AC3E}">
        <p14:creationId xmlns:p14="http://schemas.microsoft.com/office/powerpoint/2010/main" val="203344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81B8C9-C9E8-4DE4-82C8-6254FBED29E5}"/>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sz="3100">
                <a:solidFill>
                  <a:srgbClr val="FFFFFF"/>
                </a:solidFill>
              </a:rPr>
              <a:t>Where there any fluctuations like sudden spikes or dips between 1995 and 2020?</a:t>
            </a:r>
          </a:p>
        </p:txBody>
      </p:sp>
      <p:sp>
        <p:nvSpPr>
          <p:cNvPr id="20"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174D3AAF-E7C3-4B29-B62F-618128101F6C}"/>
              </a:ext>
            </a:extLst>
          </p:cNvPr>
          <p:cNvPicPr>
            <a:picLocks noChangeAspect="1"/>
          </p:cNvPicPr>
          <p:nvPr/>
        </p:nvPicPr>
        <p:blipFill rotWithShape="1">
          <a:blip r:embed="rId2"/>
          <a:srcRect l="34" r="-3" b="-3"/>
          <a:stretch/>
        </p:blipFill>
        <p:spPr>
          <a:xfrm>
            <a:off x="1258859" y="1120046"/>
            <a:ext cx="5635819" cy="3509504"/>
          </a:xfrm>
          <a:prstGeom prst="rect">
            <a:avLst/>
          </a:prstGeom>
        </p:spPr>
      </p:pic>
    </p:spTree>
    <p:extLst>
      <p:ext uri="{BB962C8B-B14F-4D97-AF65-F5344CB8AC3E}">
        <p14:creationId xmlns:p14="http://schemas.microsoft.com/office/powerpoint/2010/main" val="3230322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TotalTime>
  <Words>357</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vt:lpstr>
      <vt:lpstr>Helvetica Neue</vt:lpstr>
      <vt:lpstr>Office Theme</vt:lpstr>
      <vt:lpstr> </vt:lpstr>
      <vt:lpstr>  Problem Statement :   Which boroughs of London have seen the greatest increase in housing prices, on average, over the last two decades?  </vt:lpstr>
      <vt:lpstr>  </vt:lpstr>
      <vt:lpstr>In the original dataframe the column names were Borough names, and the column names were months, which were transposed.The index was reset.  Upon transposing the row indices became column indices. Using iloc method, the column indices were dropped. The duplicate row was dropped. </vt:lpstr>
      <vt:lpstr>Unnamed: column was renamed to Borough_London and the dataframe was melted using panadas melt() from wide to long format to make it more clean.</vt:lpstr>
      <vt:lpstr> Issues found and remedial actions.  </vt:lpstr>
      <vt:lpstr>As the time frame was in months, it was consolidated (grouped) into years in order to make the new dataframe compact ,readable and easier to plot.</vt:lpstr>
      <vt:lpstr>Hackney is the most expensive borough that has seen highest average price increase. Over a period of 20 years from 1998 to 2018 house prices in this borough have almost become 6.2 times the original price. </vt:lpstr>
      <vt:lpstr>Where there any fluctuations like sudden spikes or dips between 1995 and 2020?</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neha choudhary</dc:creator>
  <cp:lastModifiedBy>neha choudhary</cp:lastModifiedBy>
  <cp:revision>1</cp:revision>
  <dcterms:created xsi:type="dcterms:W3CDTF">2021-01-04T03:46:46Z</dcterms:created>
  <dcterms:modified xsi:type="dcterms:W3CDTF">2021-01-04T03:50:15Z</dcterms:modified>
</cp:coreProperties>
</file>