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0" r:id="rId3"/>
    <p:sldId id="256" r:id="rId4"/>
    <p:sldId id="263" r:id="rId5"/>
    <p:sldId id="264" r:id="rId6"/>
    <p:sldId id="257" r:id="rId7"/>
    <p:sldId id="262" r:id="rId8"/>
    <p:sldId id="261" r:id="rId9"/>
    <p:sldId id="266" r:id="rId10"/>
    <p:sldId id="269"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72" d="100"/>
          <a:sy n="72" d="100"/>
        </p:scale>
        <p:origin x="62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11/28/2021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11/28/2021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47082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75AA-A812-465D-9FC9-C4C473DB39B4}"/>
              </a:ext>
            </a:extLst>
          </p:cNvPr>
          <p:cNvSpPr>
            <a:spLocks noGrp="1"/>
          </p:cNvSpPr>
          <p:nvPr>
            <p:ph type="title"/>
          </p:nvPr>
        </p:nvSpPr>
        <p:spPr>
          <a:xfrm>
            <a:off x="750367" y="114228"/>
            <a:ext cx="10691265" cy="729151"/>
          </a:xfrm>
        </p:spPr>
        <p:txBody>
          <a:bodyPr/>
          <a:lstStyle/>
          <a:p>
            <a:r>
              <a:rPr lang="en-US" dirty="0"/>
              <a:t>car price prediction</a:t>
            </a:r>
            <a:endParaRPr lang="en-IN" dirty="0"/>
          </a:p>
        </p:txBody>
      </p:sp>
      <p:sp>
        <p:nvSpPr>
          <p:cNvPr id="3" name="Content Placeholder 2">
            <a:extLst>
              <a:ext uri="{FF2B5EF4-FFF2-40B4-BE49-F238E27FC236}">
                <a16:creationId xmlns:a16="http://schemas.microsoft.com/office/drawing/2014/main" id="{FC7B0784-4BED-40B8-B0DA-95270D4F9475}"/>
              </a:ext>
            </a:extLst>
          </p:cNvPr>
          <p:cNvSpPr>
            <a:spLocks noGrp="1"/>
          </p:cNvSpPr>
          <p:nvPr>
            <p:ph idx="1"/>
          </p:nvPr>
        </p:nvSpPr>
        <p:spPr>
          <a:xfrm>
            <a:off x="800100" y="928786"/>
            <a:ext cx="9865792" cy="5000428"/>
          </a:xfrm>
        </p:spPr>
        <p:txBody>
          <a:bodyPr/>
          <a:lstStyle/>
          <a:p>
            <a:endParaRPr lang="en-IN"/>
          </a:p>
        </p:txBody>
      </p:sp>
      <p:pic>
        <p:nvPicPr>
          <p:cNvPr id="5122" name="Picture 2" descr="flight price prediction | Kaggle">
            <a:extLst>
              <a:ext uri="{FF2B5EF4-FFF2-40B4-BE49-F238E27FC236}">
                <a16:creationId xmlns:a16="http://schemas.microsoft.com/office/drawing/2014/main" id="{EF5BA7E4-8AD4-4595-9254-BCE6CF47C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928786"/>
            <a:ext cx="9865792" cy="49218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72B4E1-40F3-4303-93D5-B629F3BF5BE5}"/>
              </a:ext>
            </a:extLst>
          </p:cNvPr>
          <p:cNvSpPr txBox="1"/>
          <p:nvPr/>
        </p:nvSpPr>
        <p:spPr>
          <a:xfrm>
            <a:off x="5934866" y="5265835"/>
            <a:ext cx="4731026" cy="584775"/>
          </a:xfrm>
          <a:prstGeom prst="rect">
            <a:avLst/>
          </a:prstGeom>
          <a:noFill/>
        </p:spPr>
        <p:txBody>
          <a:bodyPr wrap="square" rtlCol="0">
            <a:spAutoFit/>
          </a:bodyPr>
          <a:lstStyle/>
          <a:p>
            <a:r>
              <a:rPr lang="en-US" sz="3200" dirty="0">
                <a:solidFill>
                  <a:srgbClr val="FF0000"/>
                </a:solidFill>
              </a:rPr>
              <a:t>Submitted by: Neha Singh</a:t>
            </a:r>
            <a:endParaRPr lang="en-US" sz="3200" dirty="0">
              <a:solidFill>
                <a:schemeClr val="bg1"/>
              </a:solidFill>
            </a:endParaRPr>
          </a:p>
        </p:txBody>
      </p:sp>
    </p:spTree>
    <p:extLst>
      <p:ext uri="{BB962C8B-B14F-4D97-AF65-F5344CB8AC3E}">
        <p14:creationId xmlns:p14="http://schemas.microsoft.com/office/powerpoint/2010/main" val="351479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B61B-3F8B-49D4-A58C-A0E4B36A87F9}"/>
              </a:ext>
            </a:extLst>
          </p:cNvPr>
          <p:cNvSpPr>
            <a:spLocks noGrp="1"/>
          </p:cNvSpPr>
          <p:nvPr>
            <p:ph type="title"/>
          </p:nvPr>
        </p:nvSpPr>
        <p:spPr>
          <a:xfrm>
            <a:off x="753901" y="140861"/>
            <a:ext cx="7080492" cy="791294"/>
          </a:xfrm>
        </p:spPr>
        <p:txBody>
          <a:bodyPr>
            <a:normAutofit/>
          </a:bodyPr>
          <a:lstStyle/>
          <a:p>
            <a:r>
              <a:rPr lang="en-US" dirty="0"/>
              <a:t>RESULT </a:t>
            </a:r>
            <a:endParaRPr lang="en-IN" dirty="0"/>
          </a:p>
        </p:txBody>
      </p:sp>
      <p:sp>
        <p:nvSpPr>
          <p:cNvPr id="4" name="TextBox 3">
            <a:extLst>
              <a:ext uri="{FF2B5EF4-FFF2-40B4-BE49-F238E27FC236}">
                <a16:creationId xmlns:a16="http://schemas.microsoft.com/office/drawing/2014/main" id="{7BD0BAEC-0F40-49C3-9AD2-8BF0F89CA630}"/>
              </a:ext>
            </a:extLst>
          </p:cNvPr>
          <p:cNvSpPr txBox="1"/>
          <p:nvPr/>
        </p:nvSpPr>
        <p:spPr>
          <a:xfrm>
            <a:off x="753901" y="703880"/>
            <a:ext cx="6344323" cy="563231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rPr>
              <a:t>Many machine learning algorithms are used to predict. However, the prediction accuracy of these algorithms depends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heavily</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on</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given</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when</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training</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model.</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If</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is</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bad</a:t>
            </a:r>
            <a:r>
              <a:rPr lang="en-US" sz="1800" spc="-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shape,</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model</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will</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overfitted</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inefficient,</a:t>
            </a:r>
            <a:r>
              <a:rPr lang="en-US" sz="1800" spc="-2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which means that data pre-processing is an important part of this experiment and will affect the final results. Thus,</a:t>
            </a:r>
            <a:r>
              <a:rPr lang="en-US" sz="1800" spc="5" dirty="0">
                <a:effectLst/>
                <a:latin typeface="Calibri" panose="020F0502020204030204" pitchFamily="34" charset="0"/>
                <a:ea typeface="Calibri" panose="020F0502020204030204" pitchFamily="34" charset="0"/>
              </a:rPr>
              <a:t> </a:t>
            </a:r>
            <a:r>
              <a:rPr lang="en-US" sz="1800" spc="-5" dirty="0">
                <a:effectLst/>
                <a:latin typeface="Calibri" panose="020F0502020204030204" pitchFamily="34" charset="0"/>
                <a:ea typeface="Calibri" panose="020F0502020204030204" pitchFamily="34" charset="0"/>
              </a:rPr>
              <a:t>multiple</a:t>
            </a:r>
            <a:r>
              <a:rPr lang="en-US" sz="1800" spc="-35" dirty="0">
                <a:effectLst/>
                <a:latin typeface="Calibri" panose="020F0502020204030204" pitchFamily="34" charset="0"/>
                <a:ea typeface="Calibri" panose="020F0502020204030204" pitchFamily="34" charset="0"/>
              </a:rPr>
              <a:t> </a:t>
            </a:r>
            <a:r>
              <a:rPr lang="en-US" sz="1800" spc="-5" dirty="0">
                <a:effectLst/>
                <a:latin typeface="Calibri" panose="020F0502020204030204" pitchFamily="34" charset="0"/>
                <a:ea typeface="Calibri" panose="020F0502020204030204" pitchFamily="34" charset="0"/>
              </a:rPr>
              <a:t>combinations</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pre-processing</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methods</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need</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tested</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before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getting</a:t>
            </a:r>
            <a:r>
              <a:rPr lang="en-US" sz="1800" spc="-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ready</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be</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used</a:t>
            </a:r>
            <a:r>
              <a:rPr lang="en-US" sz="1800" spc="-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training.</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After analyzing every model XGB Regressor shows good accuracy and cv with least difference and on doing hyper</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parameter</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tuning</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it</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accuracy reaches</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89%. If we compare the flight prices of the month of January, we can see that price of the flight changes frequently near the date of </a:t>
            </a:r>
            <a:r>
              <a:rPr lang="en-US" sz="1800" dirty="0" err="1">
                <a:effectLst/>
                <a:latin typeface="Calibri" panose="020F0502020204030204" pitchFamily="34" charset="0"/>
                <a:ea typeface="Calibri" panose="020F0502020204030204" pitchFamily="34" charset="0"/>
              </a:rPr>
              <a:t>november</a:t>
            </a:r>
            <a:r>
              <a:rPr lang="en-US" sz="1800" dirty="0">
                <a:effectLst/>
                <a:latin typeface="Calibri" panose="020F0502020204030204" pitchFamily="34" charset="0"/>
                <a:ea typeface="Calibri" panose="020F0502020204030204" pitchFamily="34" charset="0"/>
              </a:rPr>
              <a:t>. The flight prices increase in large increments near the departure dates. But increases and decreases in very small increments afterwards. Similarly, if we compare the flight prices in the month of November and December, we can see that flight prices increases. Therefore, we concluded that the flight prices tend to decrease over time, sometimes they show sudden increases but most of the time they tend to decrease</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1388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A432-7E1C-41D2-8424-004A130CBEBD}"/>
              </a:ext>
            </a:extLst>
          </p:cNvPr>
          <p:cNvSpPr>
            <a:spLocks noGrp="1"/>
          </p:cNvSpPr>
          <p:nvPr>
            <p:ph type="title"/>
          </p:nvPr>
        </p:nvSpPr>
        <p:spPr>
          <a:xfrm>
            <a:off x="708385" y="108435"/>
            <a:ext cx="3057704" cy="697477"/>
          </a:xfrm>
        </p:spPr>
        <p:txBody>
          <a:bodyPr>
            <a:normAutofit fontScale="90000"/>
          </a:bodyPr>
          <a:lstStyle/>
          <a:p>
            <a:r>
              <a:rPr lang="en-IN" dirty="0"/>
              <a:t>CONCLUSION</a:t>
            </a:r>
          </a:p>
        </p:txBody>
      </p:sp>
      <p:sp>
        <p:nvSpPr>
          <p:cNvPr id="4" name="TextBox 3">
            <a:extLst>
              <a:ext uri="{FF2B5EF4-FFF2-40B4-BE49-F238E27FC236}">
                <a16:creationId xmlns:a16="http://schemas.microsoft.com/office/drawing/2014/main" id="{464350C5-DFC8-44A8-AEB0-531FD41F385D}"/>
              </a:ext>
            </a:extLst>
          </p:cNvPr>
          <p:cNvSpPr txBox="1"/>
          <p:nvPr/>
        </p:nvSpPr>
        <p:spPr>
          <a:xfrm>
            <a:off x="637367" y="675217"/>
            <a:ext cx="6817317" cy="4990020"/>
          </a:xfrm>
          <a:prstGeom prst="rect">
            <a:avLst/>
          </a:prstGeom>
          <a:noFill/>
        </p:spPr>
        <p:txBody>
          <a:bodyPr wrap="square">
            <a:spAutoFit/>
          </a:bodyPr>
          <a:lstStyle/>
          <a:p>
            <a:pPr marL="73025" marR="69215">
              <a:lnSpc>
                <a:spcPct val="127000"/>
              </a:lnSpc>
              <a:spcBef>
                <a:spcPts val="290"/>
              </a:spcBef>
              <a:spcAft>
                <a:spcPts val="0"/>
              </a:spcAft>
            </a:pPr>
            <a:r>
              <a:rPr lang="en-US" sz="1800" dirty="0">
                <a:effectLst/>
                <a:latin typeface="Calibri" panose="020F0502020204030204" pitchFamily="34" charset="0"/>
                <a:ea typeface="Calibri" panose="020F0502020204030204" pitchFamily="34" charset="0"/>
              </a:rPr>
              <a:t>Flight price prediction can be a challenging task due to the high number of attributes that should be considered for the accurate prediction. The major step in the prediction process is collection and preprocessing of the data</a:t>
            </a:r>
            <a:r>
              <a:rPr lang="en-US" sz="1800" dirty="0">
                <a:effectLst/>
                <a:latin typeface="Calibri" panose="020F0502020204030204" pitchFamily="34" charset="0"/>
                <a:ea typeface="Calibri" panose="020F0502020204030204" pitchFamily="34" charset="0"/>
                <a:cs typeface="Calibri" panose="020F0502020204030204" pitchFamily="34" charset="0"/>
              </a:rPr>
              <a:t> which we have successfully done using different</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machine learning algorithms like a Decision tree, Bagging, Gradient Boosting and XGB so it’s clear that XGB have more accuracy in prediction when compared to the others and also my research provides to find the</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attributes contribution in prediction. So, I would believe this research will be helpful for both the company and people,</a:t>
            </a:r>
            <a:r>
              <a:rPr lang="en-US" sz="1800" spc="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5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future</a:t>
            </a:r>
            <a:r>
              <a:rPr lang="en-US" sz="1800" spc="-4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works</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are</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stated</a:t>
            </a:r>
            <a:r>
              <a:rPr lang="en-US" sz="1800" spc="-4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below</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Every</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system</a:t>
            </a:r>
            <a:r>
              <a:rPr lang="en-US" sz="1800" spc="-5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and</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new</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software</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technology</a:t>
            </a:r>
            <a:r>
              <a:rPr lang="en-US" sz="1800" spc="-2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can</a:t>
            </a:r>
            <a:r>
              <a:rPr lang="en-US" sz="1800" spc="-5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help</a:t>
            </a:r>
            <a:r>
              <a:rPr lang="en-US" sz="1800" spc="-4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in</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future</a:t>
            </a:r>
            <a:r>
              <a:rPr lang="en-US" sz="1800" spc="-35"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to</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predict</a:t>
            </a:r>
            <a:r>
              <a:rPr lang="en-US" sz="1800" spc="-4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the</a:t>
            </a:r>
            <a:r>
              <a:rPr lang="en-US" sz="1800" spc="-3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prices.</a:t>
            </a:r>
            <a:r>
              <a:rPr lang="en-US" sz="14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Although, this model has achieved astonishing performance in </a:t>
            </a:r>
            <a:r>
              <a:rPr lang="en-US" dirty="0">
                <a:latin typeface="Calibri" panose="020F0502020204030204" pitchFamily="34" charset="0"/>
                <a:ea typeface="Calibri" panose="020F0502020204030204" pitchFamily="34" charset="0"/>
              </a:rPr>
              <a:t>flight</a:t>
            </a:r>
            <a:r>
              <a:rPr lang="en-US" sz="1800" dirty="0">
                <a:effectLst/>
                <a:latin typeface="Calibri" panose="020F0502020204030204" pitchFamily="34" charset="0"/>
                <a:ea typeface="Calibri" panose="020F0502020204030204" pitchFamily="34" charset="0"/>
              </a:rPr>
              <a:t> price prediction problem our aim for the future research is to test this model to work successfully with various data sets.</a:t>
            </a:r>
            <a:endParaRPr lang="en-IN"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2125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E13C-EFAA-464E-AFB7-3EAEEA517B1B}"/>
              </a:ext>
            </a:extLst>
          </p:cNvPr>
          <p:cNvSpPr>
            <a:spLocks noGrp="1"/>
          </p:cNvSpPr>
          <p:nvPr>
            <p:ph type="title"/>
          </p:nvPr>
        </p:nvSpPr>
        <p:spPr>
          <a:xfrm>
            <a:off x="801375" y="77439"/>
            <a:ext cx="5653670" cy="728473"/>
          </a:xfrm>
        </p:spPr>
        <p:txBody>
          <a:bodyPr/>
          <a:lstStyle/>
          <a:p>
            <a:r>
              <a:rPr lang="en-IN" dirty="0"/>
              <a:t>Problem statement</a:t>
            </a:r>
          </a:p>
        </p:txBody>
      </p:sp>
      <p:sp>
        <p:nvSpPr>
          <p:cNvPr id="4" name="TextBox 3">
            <a:extLst>
              <a:ext uri="{FF2B5EF4-FFF2-40B4-BE49-F238E27FC236}">
                <a16:creationId xmlns:a16="http://schemas.microsoft.com/office/drawing/2014/main" id="{413F4571-046D-4231-9D17-AD0BA93BAB62}"/>
              </a:ext>
            </a:extLst>
          </p:cNvPr>
          <p:cNvSpPr txBox="1"/>
          <p:nvPr/>
        </p:nvSpPr>
        <p:spPr>
          <a:xfrm>
            <a:off x="894365" y="1509115"/>
            <a:ext cx="8311628" cy="3970318"/>
          </a:xfrm>
          <a:prstGeom prst="rect">
            <a:avLst/>
          </a:prstGeom>
          <a:noFill/>
        </p:spPr>
        <p:txBody>
          <a:bodyPr wrap="square" anchor="ctr">
            <a:spAutoFit/>
          </a:bodyPr>
          <a:lstStyle/>
          <a:p>
            <a:pPr algn="just"/>
            <a:r>
              <a:rPr lang="en-US" sz="1800" b="0" i="0" u="none" strike="noStrike" baseline="0" dirty="0">
                <a:solidFill>
                  <a:schemeClr val="tx1"/>
                </a:solidFill>
                <a:latin typeface="Calibri" panose="020F0502020204030204" pitchFamily="34"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 </a:t>
            </a:r>
          </a:p>
          <a:p>
            <a:pPr marL="0" indent="0" algn="just">
              <a:buNone/>
            </a:pPr>
            <a:r>
              <a:rPr lang="en-US" sz="1800" b="0" i="0" u="none" strike="noStrike" baseline="0" dirty="0">
                <a:solidFill>
                  <a:schemeClr val="tx1"/>
                </a:solidFill>
                <a:latin typeface="Calibri" panose="020F0502020204030204" pitchFamily="34" charset="0"/>
                <a:cs typeface="Calibri" panose="020F0502020204030204" pitchFamily="34" charset="0"/>
              </a:rPr>
              <a:t>	</a:t>
            </a:r>
          </a:p>
          <a:p>
            <a:pPr marL="0" indent="0" algn="ctr">
              <a:buNone/>
            </a:pPr>
            <a:r>
              <a:rPr lang="en-US" sz="1800" b="0" i="0" u="none" strike="noStrike" baseline="0" dirty="0">
                <a:solidFill>
                  <a:schemeClr val="tx1"/>
                </a:solidFill>
                <a:latin typeface="Calibri" panose="020F0502020204030204" pitchFamily="34" charset="0"/>
                <a:cs typeface="Calibri" panose="020F0502020204030204" pitchFamily="34" charset="0"/>
              </a:rPr>
              <a:t>	1. Time of purchase patterns (making sure last-minute purchases are expensive) </a:t>
            </a:r>
          </a:p>
          <a:p>
            <a:pPr algn="ctr"/>
            <a:r>
              <a:rPr lang="en-US" sz="1800" dirty="0">
                <a:solidFill>
                  <a:schemeClr val="tx1"/>
                </a:solidFill>
                <a:latin typeface="Calibri" panose="020F0502020204030204" pitchFamily="34" charset="0"/>
                <a:cs typeface="Calibri" panose="020F0502020204030204" pitchFamily="34" charset="0"/>
              </a:rPr>
              <a:t>	</a:t>
            </a:r>
            <a:r>
              <a:rPr lang="en-US" sz="1800" b="0" i="0" u="none" strike="noStrike" baseline="0" dirty="0">
                <a:solidFill>
                  <a:schemeClr val="tx1"/>
                </a:solidFill>
                <a:latin typeface="Calibri" panose="020F0502020204030204" pitchFamily="34" charset="0"/>
                <a:cs typeface="Calibri" panose="020F0502020204030204" pitchFamily="34" charset="0"/>
              </a:rPr>
              <a:t>2. Keeping the flight as full as they want it (raising   prices on a flight which is filling up in order to reduce sales and hold back </a:t>
            </a:r>
          </a:p>
          <a:p>
            <a:pPr algn="ctr"/>
            <a:r>
              <a:rPr lang="en-US" sz="1800" b="0" i="0" u="none" strike="noStrike" baseline="0" dirty="0">
                <a:solidFill>
                  <a:schemeClr val="tx1"/>
                </a:solidFill>
                <a:latin typeface="Calibri" panose="020F0502020204030204" pitchFamily="34" charset="0"/>
                <a:cs typeface="Calibri" panose="020F0502020204030204" pitchFamily="34" charset="0"/>
              </a:rPr>
              <a:t>inventory for those  expensive </a:t>
            </a:r>
            <a:r>
              <a:rPr lang="en-US" dirty="0">
                <a:latin typeface="Calibri" panose="020F0502020204030204" pitchFamily="34" charset="0"/>
                <a:cs typeface="Calibri" panose="020F0502020204030204" pitchFamily="34" charset="0"/>
              </a:rPr>
              <a:t>Last minute expensive purchases.</a:t>
            </a: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ctr"/>
            <a:r>
              <a:rPr lang="en-US" sz="1800" b="0" i="0" u="none" strike="noStrike" baseline="0" dirty="0">
                <a:solidFill>
                  <a:schemeClr val="tx1"/>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t>
            </a:r>
          </a:p>
          <a:p>
            <a:pPr algn="ct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ctr"/>
            <a:endParaRPr lang="en-IN" sz="1800" b="0" i="0" u="none" strike="noStrike" baseline="0" dirty="0">
              <a:solidFill>
                <a:schemeClr val="tx1"/>
              </a:solidFill>
              <a:latin typeface="Calibri" panose="020F0502020204030204" pitchFamily="34" charset="0"/>
              <a:cs typeface="Calibri" panose="020F0502020204030204" pitchFamily="34" charset="0"/>
            </a:endParaRPr>
          </a:p>
          <a:p>
            <a:pPr algn="just"/>
            <a:r>
              <a:rPr lang="en-US" sz="1800" b="0" i="0" u="none" strike="noStrike" baseline="0" dirty="0">
                <a:solidFill>
                  <a:schemeClr val="tx1"/>
                </a:solidFill>
                <a:latin typeface="Calibri" panose="020F0502020204030204" pitchFamily="34" charset="0"/>
                <a:cs typeface="Calibri" panose="020F0502020204030204" pitchFamily="34" charset="0"/>
              </a:rPr>
              <a:t>So, you have to work on a project where you collect data of flight fares with other features and work to make a model to predict fares of flights. </a:t>
            </a:r>
            <a:endParaRPr lang="en-IN"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505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2BEB-130A-453C-908D-B7BD374F5A9C}"/>
              </a:ext>
            </a:extLst>
          </p:cNvPr>
          <p:cNvSpPr>
            <a:spLocks noGrp="1"/>
          </p:cNvSpPr>
          <p:nvPr>
            <p:ph type="ctrTitle"/>
          </p:nvPr>
        </p:nvSpPr>
        <p:spPr>
          <a:xfrm>
            <a:off x="678426" y="64387"/>
            <a:ext cx="10784075" cy="775291"/>
          </a:xfrm>
        </p:spPr>
        <p:txBody>
          <a:bodyPr>
            <a:normAutofit fontScale="90000"/>
          </a:bodyPr>
          <a:lstStyle/>
          <a:p>
            <a:r>
              <a:rPr lang="en-US" sz="2800" dirty="0"/>
              <a:t>The Purpose is to Predict CAR PRICE PREDICTION</a:t>
            </a:r>
            <a:br>
              <a:rPr lang="en-US" sz="2800" dirty="0"/>
            </a:br>
            <a:r>
              <a:rPr lang="en-US" sz="1800" dirty="0"/>
              <a:t>We trained 4 models, which are proven to be effective, to PREDICT FLIGHT PRICE  based on information </a:t>
            </a:r>
            <a:endParaRPr lang="en-IN" sz="1800" dirty="0"/>
          </a:p>
        </p:txBody>
      </p:sp>
      <p:sp>
        <p:nvSpPr>
          <p:cNvPr id="3" name="Subtitle 2">
            <a:extLst>
              <a:ext uri="{FF2B5EF4-FFF2-40B4-BE49-F238E27FC236}">
                <a16:creationId xmlns:a16="http://schemas.microsoft.com/office/drawing/2014/main" id="{A301AA69-3EBE-4D35-B90F-33D3557E5C09}"/>
              </a:ext>
            </a:extLst>
          </p:cNvPr>
          <p:cNvSpPr>
            <a:spLocks noGrp="1"/>
          </p:cNvSpPr>
          <p:nvPr>
            <p:ph type="subTitle" idx="1"/>
          </p:nvPr>
        </p:nvSpPr>
        <p:spPr>
          <a:xfrm>
            <a:off x="781234" y="857459"/>
            <a:ext cx="10578459" cy="5241500"/>
          </a:xfrm>
        </p:spPr>
        <p:txBody>
          <a:bodyPr/>
          <a:lstStyle/>
          <a:p>
            <a:r>
              <a:rPr lang="en-US" dirty="0"/>
              <a:t>                              </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739588D8-D633-4201-80D6-701AF5A908BA}"/>
              </a:ext>
            </a:extLst>
          </p:cNvPr>
          <p:cNvSpPr/>
          <p:nvPr/>
        </p:nvSpPr>
        <p:spPr>
          <a:xfrm>
            <a:off x="1553592" y="958788"/>
            <a:ext cx="2601158" cy="426130"/>
          </a:xfrm>
          <a:prstGeom prst="rect">
            <a:avLst/>
          </a:prstGeom>
          <a:solidFill>
            <a:schemeClr val="accent2">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latin typeface="Calibri" panose="020F0502020204030204" pitchFamily="34" charset="0"/>
                <a:cs typeface="Calibri" panose="020F0502020204030204" pitchFamily="34" charset="0"/>
              </a:rPr>
              <a:t>FLIGHT NAME </a:t>
            </a:r>
          </a:p>
        </p:txBody>
      </p:sp>
      <p:sp>
        <p:nvSpPr>
          <p:cNvPr id="5" name="Rectangle 4">
            <a:extLst>
              <a:ext uri="{FF2B5EF4-FFF2-40B4-BE49-F238E27FC236}">
                <a16:creationId xmlns:a16="http://schemas.microsoft.com/office/drawing/2014/main" id="{8871229C-426A-418D-A857-3F351BDDFE6A}"/>
              </a:ext>
            </a:extLst>
          </p:cNvPr>
          <p:cNvSpPr/>
          <p:nvPr/>
        </p:nvSpPr>
        <p:spPr>
          <a:xfrm>
            <a:off x="1553592" y="1500327"/>
            <a:ext cx="2601158" cy="301841"/>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latin typeface="Calibri" panose="020F0502020204030204" pitchFamily="34" charset="0"/>
                <a:cs typeface="Calibri" panose="020F0502020204030204" pitchFamily="34" charset="0"/>
              </a:rPr>
              <a:t>DEPARTURE TIME</a:t>
            </a:r>
            <a:r>
              <a:rPr lang="en-IN" sz="1200" b="1" dirty="0"/>
              <a:t> </a:t>
            </a:r>
          </a:p>
        </p:txBody>
      </p:sp>
      <p:sp>
        <p:nvSpPr>
          <p:cNvPr id="6" name="Rectangle 5">
            <a:extLst>
              <a:ext uri="{FF2B5EF4-FFF2-40B4-BE49-F238E27FC236}">
                <a16:creationId xmlns:a16="http://schemas.microsoft.com/office/drawing/2014/main" id="{46ABC507-D935-4202-9EBE-7AE3145677B6}"/>
              </a:ext>
            </a:extLst>
          </p:cNvPr>
          <p:cNvSpPr/>
          <p:nvPr/>
        </p:nvSpPr>
        <p:spPr>
          <a:xfrm>
            <a:off x="1553592" y="2032986"/>
            <a:ext cx="2601158" cy="301841"/>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b="1" dirty="0">
                <a:solidFill>
                  <a:srgbClr val="000000"/>
                </a:solidFill>
                <a:latin typeface="Calibri" panose="020F0502020204030204" pitchFamily="34" charset="0"/>
              </a:rPr>
              <a:t>ARRIVAL TIME</a:t>
            </a:r>
            <a:r>
              <a:rPr lang="en-IN" sz="1200" b="1" dirty="0"/>
              <a:t> </a:t>
            </a:r>
          </a:p>
        </p:txBody>
      </p:sp>
      <p:sp>
        <p:nvSpPr>
          <p:cNvPr id="7" name="Rectangle 6">
            <a:extLst>
              <a:ext uri="{FF2B5EF4-FFF2-40B4-BE49-F238E27FC236}">
                <a16:creationId xmlns:a16="http://schemas.microsoft.com/office/drawing/2014/main" id="{4CB700B1-8A9F-42E7-ADA3-9A5D0B537237}"/>
              </a:ext>
            </a:extLst>
          </p:cNvPr>
          <p:cNvSpPr/>
          <p:nvPr/>
        </p:nvSpPr>
        <p:spPr>
          <a:xfrm>
            <a:off x="1553592" y="2530136"/>
            <a:ext cx="2601158" cy="284085"/>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b="1" dirty="0">
                <a:solidFill>
                  <a:srgbClr val="000000"/>
                </a:solidFill>
                <a:latin typeface="Calibri" panose="020F0502020204030204" pitchFamily="34" charset="0"/>
              </a:rPr>
              <a:t>NO OF STOPS</a:t>
            </a:r>
            <a:r>
              <a:rPr lang="en-IN" sz="1200" b="1" dirty="0"/>
              <a:t> </a:t>
            </a:r>
          </a:p>
        </p:txBody>
      </p:sp>
      <p:sp>
        <p:nvSpPr>
          <p:cNvPr id="10" name="Oval 9">
            <a:extLst>
              <a:ext uri="{FF2B5EF4-FFF2-40B4-BE49-F238E27FC236}">
                <a16:creationId xmlns:a16="http://schemas.microsoft.com/office/drawing/2014/main" id="{7403A6A4-CB00-42A6-9C77-2D614977B9BE}"/>
              </a:ext>
            </a:extLst>
          </p:cNvPr>
          <p:cNvSpPr/>
          <p:nvPr/>
        </p:nvSpPr>
        <p:spPr>
          <a:xfrm>
            <a:off x="2698812" y="3169328"/>
            <a:ext cx="88776"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E95D207-A2A9-4112-8F1D-CC912F848417}"/>
              </a:ext>
            </a:extLst>
          </p:cNvPr>
          <p:cNvSpPr/>
          <p:nvPr/>
        </p:nvSpPr>
        <p:spPr>
          <a:xfrm>
            <a:off x="2698812" y="3497802"/>
            <a:ext cx="88776"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DF296E01-5F68-4FC6-991E-79F7CB296A3E}"/>
              </a:ext>
            </a:extLst>
          </p:cNvPr>
          <p:cNvSpPr/>
          <p:nvPr/>
        </p:nvSpPr>
        <p:spPr>
          <a:xfrm>
            <a:off x="2698812" y="3950563"/>
            <a:ext cx="88776" cy="1183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19CB5FD-F94B-4FA1-9CA1-75A35DF457E2}"/>
              </a:ext>
            </a:extLst>
          </p:cNvPr>
          <p:cNvSpPr/>
          <p:nvPr/>
        </p:nvSpPr>
        <p:spPr>
          <a:xfrm>
            <a:off x="1553592" y="4188042"/>
            <a:ext cx="2601158" cy="284085"/>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000000"/>
                </a:solidFill>
                <a:latin typeface="Calibri" panose="020F0502020204030204" pitchFamily="34" charset="0"/>
              </a:rPr>
              <a:t>SOURCE</a:t>
            </a:r>
            <a:r>
              <a:rPr lang="en-IN" sz="1200" dirty="0"/>
              <a:t> </a:t>
            </a:r>
          </a:p>
        </p:txBody>
      </p:sp>
      <p:sp>
        <p:nvSpPr>
          <p:cNvPr id="14" name="Rectangle 13">
            <a:extLst>
              <a:ext uri="{FF2B5EF4-FFF2-40B4-BE49-F238E27FC236}">
                <a16:creationId xmlns:a16="http://schemas.microsoft.com/office/drawing/2014/main" id="{E0AB353C-8A7D-4322-AA95-C95ABFE4BD7B}"/>
              </a:ext>
            </a:extLst>
          </p:cNvPr>
          <p:cNvSpPr/>
          <p:nvPr/>
        </p:nvSpPr>
        <p:spPr>
          <a:xfrm>
            <a:off x="1553592" y="4718482"/>
            <a:ext cx="2601158" cy="32847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000000"/>
                </a:solidFill>
                <a:latin typeface="Calibri" panose="020F0502020204030204" pitchFamily="34" charset="0"/>
              </a:rPr>
              <a:t>DESTINATION</a:t>
            </a:r>
            <a:r>
              <a:rPr lang="en-IN" sz="1200" dirty="0"/>
              <a:t> </a:t>
            </a:r>
          </a:p>
        </p:txBody>
      </p:sp>
      <p:sp>
        <p:nvSpPr>
          <p:cNvPr id="15" name="Rectangle 14">
            <a:extLst>
              <a:ext uri="{FF2B5EF4-FFF2-40B4-BE49-F238E27FC236}">
                <a16:creationId xmlns:a16="http://schemas.microsoft.com/office/drawing/2014/main" id="{90A9C25F-88D2-4233-8FEF-D768D6A08923}"/>
              </a:ext>
            </a:extLst>
          </p:cNvPr>
          <p:cNvSpPr/>
          <p:nvPr/>
        </p:nvSpPr>
        <p:spPr>
          <a:xfrm>
            <a:off x="1553592" y="5267417"/>
            <a:ext cx="2601158" cy="328474"/>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dirty="0">
                <a:solidFill>
                  <a:srgbClr val="000000"/>
                </a:solidFill>
                <a:latin typeface="Calibri" panose="020F0502020204030204" pitchFamily="34" charset="0"/>
              </a:rPr>
              <a:t>DATE</a:t>
            </a:r>
            <a:r>
              <a:rPr lang="en-IN" sz="1200" dirty="0"/>
              <a:t> </a:t>
            </a:r>
          </a:p>
        </p:txBody>
      </p:sp>
      <p:sp>
        <p:nvSpPr>
          <p:cNvPr id="16" name="Rectangle 15">
            <a:extLst>
              <a:ext uri="{FF2B5EF4-FFF2-40B4-BE49-F238E27FC236}">
                <a16:creationId xmlns:a16="http://schemas.microsoft.com/office/drawing/2014/main" id="{0D8D89F6-65FE-4BCE-839C-6637DADBB2B0}"/>
              </a:ext>
            </a:extLst>
          </p:cNvPr>
          <p:cNvSpPr/>
          <p:nvPr/>
        </p:nvSpPr>
        <p:spPr>
          <a:xfrm>
            <a:off x="5312901" y="1118588"/>
            <a:ext cx="2444320" cy="992822"/>
          </a:xfrm>
          <a:prstGeom prst="rect">
            <a:avLst/>
          </a:prstGeom>
          <a:solidFill>
            <a:srgbClr val="00B0F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p>
          <a:p>
            <a:pPr algn="ctr"/>
            <a:r>
              <a:rPr lang="en-US" sz="1200" dirty="0"/>
              <a:t>GRADIENT BOOSTING </a:t>
            </a:r>
          </a:p>
          <a:p>
            <a:pPr algn="ctr"/>
            <a:r>
              <a:rPr lang="en-US" sz="1200" dirty="0"/>
              <a:t>BAGGING</a:t>
            </a:r>
          </a:p>
          <a:p>
            <a:pPr algn="ctr"/>
            <a:r>
              <a:rPr lang="en-US" sz="1200" dirty="0"/>
              <a:t>DECISION TREE</a:t>
            </a:r>
          </a:p>
          <a:p>
            <a:pPr algn="ctr"/>
            <a:r>
              <a:rPr lang="en-US" sz="1200" dirty="0"/>
              <a:t>XGB </a:t>
            </a:r>
            <a:endParaRPr lang="en-IN" sz="1200" dirty="0"/>
          </a:p>
        </p:txBody>
      </p:sp>
      <p:sp>
        <p:nvSpPr>
          <p:cNvPr id="17" name="Plus Sign 16">
            <a:extLst>
              <a:ext uri="{FF2B5EF4-FFF2-40B4-BE49-F238E27FC236}">
                <a16:creationId xmlns:a16="http://schemas.microsoft.com/office/drawing/2014/main" id="{B9C87756-7143-4065-B809-74A8D7CBDF3E}"/>
              </a:ext>
            </a:extLst>
          </p:cNvPr>
          <p:cNvSpPr/>
          <p:nvPr/>
        </p:nvSpPr>
        <p:spPr>
          <a:xfrm>
            <a:off x="6242098" y="2249378"/>
            <a:ext cx="506028" cy="44388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B1D4648B-DA56-4BEA-B3C2-20A6FBEB8C0A}"/>
              </a:ext>
            </a:extLst>
          </p:cNvPr>
          <p:cNvSpPr/>
          <p:nvPr/>
        </p:nvSpPr>
        <p:spPr>
          <a:xfrm>
            <a:off x="5312901" y="2932589"/>
            <a:ext cx="2444320" cy="992822"/>
          </a:xfrm>
          <a:prstGeom prst="rect">
            <a:avLst/>
          </a:prstGeom>
          <a:solidFill>
            <a:srgbClr val="00B0F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R-2 SCORE</a:t>
            </a:r>
          </a:p>
          <a:p>
            <a:pPr algn="ctr"/>
            <a:r>
              <a:rPr lang="en-US" sz="1200" dirty="0"/>
              <a:t>-</a:t>
            </a:r>
          </a:p>
          <a:p>
            <a:pPr algn="ctr"/>
            <a:r>
              <a:rPr lang="en-US" sz="1200" dirty="0"/>
              <a:t>CROSS VALIDATION SCORE</a:t>
            </a:r>
          </a:p>
        </p:txBody>
      </p:sp>
      <p:sp>
        <p:nvSpPr>
          <p:cNvPr id="19" name="Equals 18">
            <a:extLst>
              <a:ext uri="{FF2B5EF4-FFF2-40B4-BE49-F238E27FC236}">
                <a16:creationId xmlns:a16="http://schemas.microsoft.com/office/drawing/2014/main" id="{D0B0C8C6-874C-4EA8-A4A5-1CFE5BBF21A4}"/>
              </a:ext>
            </a:extLst>
          </p:cNvPr>
          <p:cNvSpPr/>
          <p:nvPr/>
        </p:nvSpPr>
        <p:spPr>
          <a:xfrm>
            <a:off x="6242098" y="4164738"/>
            <a:ext cx="585926" cy="37138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13127F83-AD17-44F1-9E4F-1ACEF1A1EAF7}"/>
              </a:ext>
            </a:extLst>
          </p:cNvPr>
          <p:cNvSpPr/>
          <p:nvPr/>
        </p:nvSpPr>
        <p:spPr>
          <a:xfrm>
            <a:off x="5312901" y="4718482"/>
            <a:ext cx="2444320" cy="877409"/>
          </a:xfrm>
          <a:prstGeom prst="rect">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BEST MODEL</a:t>
            </a:r>
            <a:endParaRPr lang="en-IN" sz="1200" dirty="0"/>
          </a:p>
        </p:txBody>
      </p:sp>
      <p:sp>
        <p:nvSpPr>
          <p:cNvPr id="21" name="Rectangle 20">
            <a:extLst>
              <a:ext uri="{FF2B5EF4-FFF2-40B4-BE49-F238E27FC236}">
                <a16:creationId xmlns:a16="http://schemas.microsoft.com/office/drawing/2014/main" id="{C6431D9A-33A7-43B4-817C-F1EA9A9473C3}"/>
              </a:ext>
            </a:extLst>
          </p:cNvPr>
          <p:cNvSpPr/>
          <p:nvPr/>
        </p:nvSpPr>
        <p:spPr>
          <a:xfrm>
            <a:off x="9357064" y="1500327"/>
            <a:ext cx="2105437" cy="3302492"/>
          </a:xfrm>
          <a:prstGeom prst="rect">
            <a:avLst/>
          </a:prstGeom>
          <a:solidFill>
            <a:srgbClr val="92D05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Output Variable: </a:t>
            </a:r>
          </a:p>
          <a:p>
            <a:pPr algn="ctr"/>
            <a:r>
              <a:rPr lang="en-US"/>
              <a:t>LABEL</a:t>
            </a:r>
            <a:endParaRPr lang="en-IN" dirty="0"/>
          </a:p>
        </p:txBody>
      </p:sp>
    </p:spTree>
    <p:extLst>
      <p:ext uri="{BB962C8B-B14F-4D97-AF65-F5344CB8AC3E}">
        <p14:creationId xmlns:p14="http://schemas.microsoft.com/office/powerpoint/2010/main" val="287517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651C-3BAD-43FA-9CDE-9EC95193500F}"/>
              </a:ext>
            </a:extLst>
          </p:cNvPr>
          <p:cNvSpPr>
            <a:spLocks noGrp="1"/>
          </p:cNvSpPr>
          <p:nvPr>
            <p:ph type="ctrTitle"/>
          </p:nvPr>
        </p:nvSpPr>
        <p:spPr>
          <a:xfrm>
            <a:off x="776080" y="64197"/>
            <a:ext cx="9989574" cy="619384"/>
          </a:xfrm>
        </p:spPr>
        <p:txBody>
          <a:bodyPr>
            <a:normAutofit fontScale="90000"/>
          </a:bodyPr>
          <a:lstStyle/>
          <a:p>
            <a:r>
              <a:rPr lang="en-US" sz="2800" dirty="0"/>
              <a:t>Architecture</a:t>
            </a:r>
            <a:br>
              <a:rPr lang="en-US" sz="2800" dirty="0"/>
            </a:br>
            <a:r>
              <a:rPr lang="en-US" sz="1800" dirty="0"/>
              <a:t>HERE WE DESCRIBE THE STEPS INVOLVED IN BUILDING MODEL</a:t>
            </a:r>
            <a:br>
              <a:rPr lang="en-US" sz="1800" dirty="0"/>
            </a:br>
            <a:br>
              <a:rPr lang="en-US" sz="2800" dirty="0"/>
            </a:br>
            <a:br>
              <a:rPr lang="en-US" sz="2800" dirty="0"/>
            </a:br>
            <a:br>
              <a:rPr lang="en-US" sz="2500" dirty="0"/>
            </a:br>
            <a:endParaRPr lang="en-IN" sz="2500" dirty="0"/>
          </a:p>
        </p:txBody>
      </p:sp>
      <p:sp>
        <p:nvSpPr>
          <p:cNvPr id="3" name="Subtitle 2">
            <a:extLst>
              <a:ext uri="{FF2B5EF4-FFF2-40B4-BE49-F238E27FC236}">
                <a16:creationId xmlns:a16="http://schemas.microsoft.com/office/drawing/2014/main" id="{E350D919-83A7-47C4-8678-1CDBE0E88B69}"/>
              </a:ext>
            </a:extLst>
          </p:cNvPr>
          <p:cNvSpPr>
            <a:spLocks noGrp="1"/>
          </p:cNvSpPr>
          <p:nvPr>
            <p:ph type="subTitle" idx="1"/>
          </p:nvPr>
        </p:nvSpPr>
        <p:spPr>
          <a:xfrm>
            <a:off x="678425" y="781235"/>
            <a:ext cx="10427539" cy="5388745"/>
          </a:xfrm>
        </p:spPr>
        <p:txBody>
          <a:bodyPr>
            <a:normAutofit/>
          </a:bodyPr>
          <a:lstStyle/>
          <a:p>
            <a:r>
              <a:rPr lang="en-US" sz="1800" dirty="0"/>
              <a:t>With the help of flow chart I sum up all the necessary steps </a:t>
            </a:r>
          </a:p>
          <a:p>
            <a:r>
              <a:rPr lang="en-US" sz="1800" dirty="0"/>
              <a:t>that are used in building machine learning models.</a:t>
            </a:r>
          </a:p>
        </p:txBody>
      </p:sp>
      <p:pic>
        <p:nvPicPr>
          <p:cNvPr id="5" name="Picture 4">
            <a:extLst>
              <a:ext uri="{FF2B5EF4-FFF2-40B4-BE49-F238E27FC236}">
                <a16:creationId xmlns:a16="http://schemas.microsoft.com/office/drawing/2014/main" id="{7F4A0942-9010-484C-9DD7-3BA07CDB1C73}"/>
              </a:ext>
            </a:extLst>
          </p:cNvPr>
          <p:cNvPicPr>
            <a:picLocks noChangeAspect="1"/>
          </p:cNvPicPr>
          <p:nvPr/>
        </p:nvPicPr>
        <p:blipFill>
          <a:blip r:embed="rId2"/>
          <a:stretch>
            <a:fillRect/>
          </a:stretch>
        </p:blipFill>
        <p:spPr>
          <a:xfrm>
            <a:off x="7672116" y="889985"/>
            <a:ext cx="3353950" cy="5171244"/>
          </a:xfrm>
          <a:prstGeom prst="rect">
            <a:avLst/>
          </a:prstGeom>
        </p:spPr>
      </p:pic>
    </p:spTree>
    <p:extLst>
      <p:ext uri="{BB962C8B-B14F-4D97-AF65-F5344CB8AC3E}">
        <p14:creationId xmlns:p14="http://schemas.microsoft.com/office/powerpoint/2010/main" val="221636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DE65-0CB9-450C-95C4-5F5BE128B84E}"/>
              </a:ext>
            </a:extLst>
          </p:cNvPr>
          <p:cNvSpPr>
            <a:spLocks noGrp="1"/>
          </p:cNvSpPr>
          <p:nvPr>
            <p:ph type="title"/>
          </p:nvPr>
        </p:nvSpPr>
        <p:spPr>
          <a:xfrm>
            <a:off x="750367" y="79899"/>
            <a:ext cx="10691265" cy="603682"/>
          </a:xfrm>
        </p:spPr>
        <p:txBody>
          <a:bodyPr>
            <a:normAutofit fontScale="90000"/>
          </a:bodyPr>
          <a:lstStyle/>
          <a:p>
            <a:r>
              <a:rPr lang="en-US" sz="2500" dirty="0"/>
              <a:t>imputation of  dataset</a:t>
            </a:r>
            <a:br>
              <a:rPr lang="en-US" sz="2500" dirty="0"/>
            </a:br>
            <a:endParaRPr lang="en-IN" sz="1800" dirty="0"/>
          </a:p>
        </p:txBody>
      </p:sp>
      <p:graphicFrame>
        <p:nvGraphicFramePr>
          <p:cNvPr id="18" name="Content Placeholder 17">
            <a:extLst>
              <a:ext uri="{FF2B5EF4-FFF2-40B4-BE49-F238E27FC236}">
                <a16:creationId xmlns:a16="http://schemas.microsoft.com/office/drawing/2014/main" id="{2860A8CC-E7E2-4C2B-BEAC-5ACF18357787}"/>
              </a:ext>
            </a:extLst>
          </p:cNvPr>
          <p:cNvGraphicFramePr>
            <a:graphicFrameLocks noGrp="1"/>
          </p:cNvGraphicFramePr>
          <p:nvPr>
            <p:ph sz="half" idx="2"/>
            <p:extLst>
              <p:ext uri="{D42A27DB-BD31-4B8C-83A1-F6EECF244321}">
                <p14:modId xmlns:p14="http://schemas.microsoft.com/office/powerpoint/2010/main" val="3453110946"/>
              </p:ext>
            </p:extLst>
          </p:nvPr>
        </p:nvGraphicFramePr>
        <p:xfrm>
          <a:off x="844658" y="790112"/>
          <a:ext cx="10547243" cy="5277773"/>
        </p:xfrm>
        <a:graphic>
          <a:graphicData uri="http://schemas.openxmlformats.org/drawingml/2006/table">
            <a:tbl>
              <a:tblPr/>
              <a:tblGrid>
                <a:gridCol w="10547243">
                  <a:extLst>
                    <a:ext uri="{9D8B030D-6E8A-4147-A177-3AD203B41FA5}">
                      <a16:colId xmlns:a16="http://schemas.microsoft.com/office/drawing/2014/main" val="1660669231"/>
                    </a:ext>
                  </a:extLst>
                </a:gridCol>
              </a:tblGrid>
              <a:tr h="5277773">
                <a:tc>
                  <a:txBody>
                    <a:bodyPr/>
                    <a:lstStyle/>
                    <a:p>
                      <a:pPr algn="r" fontAlgn="ctr"/>
                      <a:endParaRPr lang="en-IN" sz="900" b="1" dirty="0">
                        <a:effectLst/>
                      </a:endParaRPr>
                    </a:p>
                  </a:txBody>
                  <a:tcPr marL="44641" marR="44641" marT="22320" marB="22320" anchor="ctr">
                    <a:lnL>
                      <a:noFill/>
                    </a:lnL>
                    <a:lnR>
                      <a:noFill/>
                    </a:lnR>
                    <a:lnT>
                      <a:noFill/>
                    </a:lnT>
                    <a:lnB>
                      <a:noFill/>
                    </a:lnB>
                    <a:solidFill>
                      <a:srgbClr val="FFFFFF"/>
                    </a:solidFill>
                  </a:tcPr>
                </a:tc>
                <a:extLst>
                  <a:ext uri="{0D108BD9-81ED-4DB2-BD59-A6C34878D82A}">
                    <a16:rowId xmlns:a16="http://schemas.microsoft.com/office/drawing/2014/main" val="1747683676"/>
                  </a:ext>
                </a:extLst>
              </a:tr>
            </a:tbl>
          </a:graphicData>
        </a:graphic>
      </p:graphicFrame>
      <p:sp>
        <p:nvSpPr>
          <p:cNvPr id="19" name="Rectangle 7">
            <a:extLst>
              <a:ext uri="{FF2B5EF4-FFF2-40B4-BE49-F238E27FC236}">
                <a16:creationId xmlns:a16="http://schemas.microsoft.com/office/drawing/2014/main" id="{B5AE105A-A23B-4A7D-ABC4-15CD5441D393}"/>
              </a:ext>
            </a:extLst>
          </p:cNvPr>
          <p:cNvSpPr>
            <a:spLocks noChangeArrowheads="1"/>
          </p:cNvSpPr>
          <p:nvPr/>
        </p:nvSpPr>
        <p:spPr bwMode="auto">
          <a:xfrm>
            <a:off x="6172200" y="3290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1CE669A9-8F89-4FB2-AD81-25F18BFCEA33}"/>
              </a:ext>
            </a:extLst>
          </p:cNvPr>
          <p:cNvSpPr/>
          <p:nvPr/>
        </p:nvSpPr>
        <p:spPr>
          <a:xfrm>
            <a:off x="4524838" y="1207363"/>
            <a:ext cx="1935332" cy="6036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encoding</a:t>
            </a:r>
            <a:endParaRPr lang="en-IN" dirty="0"/>
          </a:p>
        </p:txBody>
      </p:sp>
      <p:sp>
        <p:nvSpPr>
          <p:cNvPr id="23" name="Rectangle 22">
            <a:extLst>
              <a:ext uri="{FF2B5EF4-FFF2-40B4-BE49-F238E27FC236}">
                <a16:creationId xmlns:a16="http://schemas.microsoft.com/office/drawing/2014/main" id="{C75F4E69-30D4-4540-BE03-ADAB753FB859}"/>
              </a:ext>
            </a:extLst>
          </p:cNvPr>
          <p:cNvSpPr/>
          <p:nvPr/>
        </p:nvSpPr>
        <p:spPr>
          <a:xfrm>
            <a:off x="8801480" y="1207366"/>
            <a:ext cx="1935332" cy="6036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Feature engineering</a:t>
            </a:r>
          </a:p>
        </p:txBody>
      </p:sp>
      <p:sp>
        <p:nvSpPr>
          <p:cNvPr id="24" name="Rectangle 23">
            <a:extLst>
              <a:ext uri="{FF2B5EF4-FFF2-40B4-BE49-F238E27FC236}">
                <a16:creationId xmlns:a16="http://schemas.microsoft.com/office/drawing/2014/main" id="{9E2C6A3E-5153-4F24-9800-FA6636449DB5}"/>
              </a:ext>
            </a:extLst>
          </p:cNvPr>
          <p:cNvSpPr/>
          <p:nvPr/>
        </p:nvSpPr>
        <p:spPr>
          <a:xfrm>
            <a:off x="4154750" y="2743200"/>
            <a:ext cx="3116062" cy="160407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9" name="Arrow: Down 28">
            <a:extLst>
              <a:ext uri="{FF2B5EF4-FFF2-40B4-BE49-F238E27FC236}">
                <a16:creationId xmlns:a16="http://schemas.microsoft.com/office/drawing/2014/main" id="{254EC2BE-EFA5-46F9-9A41-E76FF3853DEA}"/>
              </a:ext>
            </a:extLst>
          </p:cNvPr>
          <p:cNvSpPr/>
          <p:nvPr/>
        </p:nvSpPr>
        <p:spPr>
          <a:xfrm>
            <a:off x="5362113" y="1970843"/>
            <a:ext cx="532660" cy="66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Down 29">
            <a:extLst>
              <a:ext uri="{FF2B5EF4-FFF2-40B4-BE49-F238E27FC236}">
                <a16:creationId xmlns:a16="http://schemas.microsoft.com/office/drawing/2014/main" id="{BE25F9F8-32A1-44CD-A809-7BDA4167DE76}"/>
              </a:ext>
            </a:extLst>
          </p:cNvPr>
          <p:cNvSpPr/>
          <p:nvPr/>
        </p:nvSpPr>
        <p:spPr>
          <a:xfrm>
            <a:off x="9573837" y="1970843"/>
            <a:ext cx="532660" cy="66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Content Placeholder 10">
            <a:extLst>
              <a:ext uri="{FF2B5EF4-FFF2-40B4-BE49-F238E27FC236}">
                <a16:creationId xmlns:a16="http://schemas.microsoft.com/office/drawing/2014/main" id="{EEEDBB6A-DE51-4D4B-9A7D-2DFA9F83B1DB}"/>
              </a:ext>
            </a:extLst>
          </p:cNvPr>
          <p:cNvPicPr>
            <a:picLocks noGrp="1" noChangeAspect="1"/>
          </p:cNvPicPr>
          <p:nvPr>
            <p:ph sz="half" idx="1"/>
          </p:nvPr>
        </p:nvPicPr>
        <p:blipFill>
          <a:blip r:embed="rId2"/>
          <a:stretch>
            <a:fillRect/>
          </a:stretch>
        </p:blipFill>
        <p:spPr>
          <a:xfrm>
            <a:off x="8221663" y="2636669"/>
            <a:ext cx="2998787" cy="3128700"/>
          </a:xfrm>
        </p:spPr>
      </p:pic>
      <p:pic>
        <p:nvPicPr>
          <p:cNvPr id="9" name="Picture 8">
            <a:extLst>
              <a:ext uri="{FF2B5EF4-FFF2-40B4-BE49-F238E27FC236}">
                <a16:creationId xmlns:a16="http://schemas.microsoft.com/office/drawing/2014/main" id="{2D6EB17F-CB2D-4F3F-9550-9D103109684D}"/>
              </a:ext>
            </a:extLst>
          </p:cNvPr>
          <p:cNvPicPr>
            <a:picLocks noChangeAspect="1"/>
          </p:cNvPicPr>
          <p:nvPr/>
        </p:nvPicPr>
        <p:blipFill>
          <a:blip r:embed="rId3"/>
          <a:stretch>
            <a:fillRect/>
          </a:stretch>
        </p:blipFill>
        <p:spPr>
          <a:xfrm>
            <a:off x="4154750" y="2787115"/>
            <a:ext cx="3044214" cy="1273441"/>
          </a:xfrm>
          <a:prstGeom prst="rect">
            <a:avLst/>
          </a:prstGeom>
        </p:spPr>
      </p:pic>
      <p:sp>
        <p:nvSpPr>
          <p:cNvPr id="12" name="Rectangle 11">
            <a:extLst>
              <a:ext uri="{FF2B5EF4-FFF2-40B4-BE49-F238E27FC236}">
                <a16:creationId xmlns:a16="http://schemas.microsoft.com/office/drawing/2014/main" id="{ECE5882B-2E62-4F55-87DC-553B09F1F438}"/>
              </a:ext>
            </a:extLst>
          </p:cNvPr>
          <p:cNvSpPr/>
          <p:nvPr/>
        </p:nvSpPr>
        <p:spPr>
          <a:xfrm>
            <a:off x="1177871" y="1207363"/>
            <a:ext cx="2176312" cy="60367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Time delta</a:t>
            </a:r>
          </a:p>
        </p:txBody>
      </p:sp>
      <p:sp>
        <p:nvSpPr>
          <p:cNvPr id="13" name="Arrow: Down 12">
            <a:extLst>
              <a:ext uri="{FF2B5EF4-FFF2-40B4-BE49-F238E27FC236}">
                <a16:creationId xmlns:a16="http://schemas.microsoft.com/office/drawing/2014/main" id="{34710824-3E29-476F-B64A-F637C73B53A5}"/>
              </a:ext>
            </a:extLst>
          </p:cNvPr>
          <p:cNvSpPr/>
          <p:nvPr/>
        </p:nvSpPr>
        <p:spPr>
          <a:xfrm>
            <a:off x="1970692" y="1970843"/>
            <a:ext cx="590669" cy="66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AD93A08A-A40B-44B1-97F1-53A4733BADE1}"/>
              </a:ext>
            </a:extLst>
          </p:cNvPr>
          <p:cNvSpPr/>
          <p:nvPr/>
        </p:nvSpPr>
        <p:spPr>
          <a:xfrm>
            <a:off x="1177871" y="2743200"/>
            <a:ext cx="2260725" cy="16040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50CCDC19-2658-4950-B5CB-01B9DA862D8C}"/>
              </a:ext>
            </a:extLst>
          </p:cNvPr>
          <p:cNvPicPr>
            <a:picLocks noChangeAspect="1"/>
          </p:cNvPicPr>
          <p:nvPr/>
        </p:nvPicPr>
        <p:blipFill>
          <a:blip r:embed="rId4"/>
          <a:stretch>
            <a:fillRect/>
          </a:stretch>
        </p:blipFill>
        <p:spPr>
          <a:xfrm>
            <a:off x="1213616" y="2743200"/>
            <a:ext cx="2260725" cy="1710607"/>
          </a:xfrm>
          <a:prstGeom prst="rect">
            <a:avLst/>
          </a:prstGeom>
        </p:spPr>
      </p:pic>
    </p:spTree>
    <p:extLst>
      <p:ext uri="{BB962C8B-B14F-4D97-AF65-F5344CB8AC3E}">
        <p14:creationId xmlns:p14="http://schemas.microsoft.com/office/powerpoint/2010/main" val="215596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F49E-6D61-47AE-BE59-2B7EF15800A8}"/>
              </a:ext>
            </a:extLst>
          </p:cNvPr>
          <p:cNvSpPr>
            <a:spLocks noGrp="1"/>
          </p:cNvSpPr>
          <p:nvPr>
            <p:ph type="title"/>
          </p:nvPr>
        </p:nvSpPr>
        <p:spPr>
          <a:xfrm>
            <a:off x="700635" y="0"/>
            <a:ext cx="10691265" cy="782417"/>
          </a:xfrm>
        </p:spPr>
        <p:txBody>
          <a:bodyPr>
            <a:normAutofit/>
          </a:bodyPr>
          <a:lstStyle/>
          <a:p>
            <a:r>
              <a:rPr lang="en-US" sz="2500" dirty="0"/>
              <a:t>A glance of dataset </a:t>
            </a:r>
            <a:br>
              <a:rPr lang="en-US" dirty="0"/>
            </a:br>
            <a:r>
              <a:rPr lang="en-US" sz="1600" dirty="0"/>
              <a:t>ExploratiNG dataset is the foundation of the following pre-processing and modeling </a:t>
            </a:r>
            <a:endParaRPr lang="en-IN" sz="1600" dirty="0"/>
          </a:p>
        </p:txBody>
      </p:sp>
      <p:sp>
        <p:nvSpPr>
          <p:cNvPr id="5" name="Rectangle 4">
            <a:extLst>
              <a:ext uri="{FF2B5EF4-FFF2-40B4-BE49-F238E27FC236}">
                <a16:creationId xmlns:a16="http://schemas.microsoft.com/office/drawing/2014/main" id="{BC62BB06-D30D-4265-B1B5-2EF747C85BA6}"/>
              </a:ext>
            </a:extLst>
          </p:cNvPr>
          <p:cNvSpPr/>
          <p:nvPr/>
        </p:nvSpPr>
        <p:spPr>
          <a:xfrm>
            <a:off x="1606858" y="1038687"/>
            <a:ext cx="3746377" cy="35510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Distributions of variables</a:t>
            </a:r>
          </a:p>
        </p:txBody>
      </p:sp>
      <p:sp>
        <p:nvSpPr>
          <p:cNvPr id="6" name="Rectangle 5">
            <a:extLst>
              <a:ext uri="{FF2B5EF4-FFF2-40B4-BE49-F238E27FC236}">
                <a16:creationId xmlns:a16="http://schemas.microsoft.com/office/drawing/2014/main" id="{5D934A30-BD93-4E2C-B37B-50B72E3D6DAB}"/>
              </a:ext>
            </a:extLst>
          </p:cNvPr>
          <p:cNvSpPr/>
          <p:nvPr/>
        </p:nvSpPr>
        <p:spPr>
          <a:xfrm>
            <a:off x="1233996" y="5433134"/>
            <a:ext cx="4225771" cy="6658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Some variables are significantly skewed that might need to be standardized </a:t>
            </a:r>
            <a:endParaRPr lang="en-IN" dirty="0"/>
          </a:p>
        </p:txBody>
      </p:sp>
      <p:sp>
        <p:nvSpPr>
          <p:cNvPr id="7" name="Rectangle 6">
            <a:extLst>
              <a:ext uri="{FF2B5EF4-FFF2-40B4-BE49-F238E27FC236}">
                <a16:creationId xmlns:a16="http://schemas.microsoft.com/office/drawing/2014/main" id="{74E05851-38B9-41F2-8F7A-64D68C42E747}"/>
              </a:ext>
            </a:extLst>
          </p:cNvPr>
          <p:cNvSpPr/>
          <p:nvPr/>
        </p:nvSpPr>
        <p:spPr>
          <a:xfrm>
            <a:off x="6172200" y="972104"/>
            <a:ext cx="5219699" cy="4216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Relationship between input and output variables</a:t>
            </a:r>
            <a:endParaRPr lang="en-IN" dirty="0"/>
          </a:p>
        </p:txBody>
      </p:sp>
      <p:sp>
        <p:nvSpPr>
          <p:cNvPr id="8" name="Rectangle 7">
            <a:extLst>
              <a:ext uri="{FF2B5EF4-FFF2-40B4-BE49-F238E27FC236}">
                <a16:creationId xmlns:a16="http://schemas.microsoft.com/office/drawing/2014/main" id="{140A9338-3A70-42E4-8F66-066AF084518F}"/>
              </a:ext>
            </a:extLst>
          </p:cNvPr>
          <p:cNvSpPr/>
          <p:nvPr/>
        </p:nvSpPr>
        <p:spPr>
          <a:xfrm>
            <a:off x="6622742" y="5433134"/>
            <a:ext cx="4678532" cy="66582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t>Outliers exist and some variables have strong linear relationship with price </a:t>
            </a:r>
            <a:endParaRPr lang="en-IN"/>
          </a:p>
        </p:txBody>
      </p:sp>
      <p:pic>
        <p:nvPicPr>
          <p:cNvPr id="1026" name="Picture 2">
            <a:extLst>
              <a:ext uri="{FF2B5EF4-FFF2-40B4-BE49-F238E27FC236}">
                <a16:creationId xmlns:a16="http://schemas.microsoft.com/office/drawing/2014/main" id="{33E7998B-BABB-4EA5-87E7-D7E2748197B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06071" y="1506537"/>
            <a:ext cx="3847163" cy="3844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972B2BA-1BC9-46A4-A6D5-01641641D2C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1583481"/>
            <a:ext cx="5295899" cy="384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064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1DD-D48A-4499-AC6F-294E3EB3FFA5}"/>
              </a:ext>
            </a:extLst>
          </p:cNvPr>
          <p:cNvSpPr>
            <a:spLocks noGrp="1"/>
          </p:cNvSpPr>
          <p:nvPr>
            <p:ph type="title"/>
          </p:nvPr>
        </p:nvSpPr>
        <p:spPr>
          <a:xfrm>
            <a:off x="750367" y="0"/>
            <a:ext cx="10691265" cy="746906"/>
          </a:xfrm>
        </p:spPr>
        <p:txBody>
          <a:bodyPr>
            <a:normAutofit/>
          </a:bodyPr>
          <a:lstStyle/>
          <a:p>
            <a:r>
              <a:rPr lang="en-US" sz="2500" dirty="0"/>
              <a:t>Analysis</a:t>
            </a:r>
            <a:br>
              <a:rPr lang="en-US" sz="2500" dirty="0"/>
            </a:br>
            <a:r>
              <a:rPr lang="en-US" sz="1600" dirty="0"/>
              <a:t>univariate, bivariate, multivariate analysis to study relationship</a:t>
            </a:r>
            <a:endParaRPr lang="en-IN" sz="1600" dirty="0"/>
          </a:p>
        </p:txBody>
      </p:sp>
      <p:sp>
        <p:nvSpPr>
          <p:cNvPr id="3" name="Rectangle 2">
            <a:extLst>
              <a:ext uri="{FF2B5EF4-FFF2-40B4-BE49-F238E27FC236}">
                <a16:creationId xmlns:a16="http://schemas.microsoft.com/office/drawing/2014/main" id="{CE581B5C-5E73-44DF-9067-FC4AD8783BDD}"/>
              </a:ext>
            </a:extLst>
          </p:cNvPr>
          <p:cNvSpPr/>
          <p:nvPr/>
        </p:nvSpPr>
        <p:spPr>
          <a:xfrm>
            <a:off x="896645" y="1012054"/>
            <a:ext cx="4465468" cy="218390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1AF37410-48EF-4B5E-BAE8-85E9CD70D349}"/>
              </a:ext>
            </a:extLst>
          </p:cNvPr>
          <p:cNvSpPr/>
          <p:nvPr/>
        </p:nvSpPr>
        <p:spPr>
          <a:xfrm>
            <a:off x="896645" y="3662040"/>
            <a:ext cx="4465468" cy="24869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D1F2595A-DE28-4F80-9B4D-0E56705BF02B}"/>
              </a:ext>
            </a:extLst>
          </p:cNvPr>
          <p:cNvSpPr/>
          <p:nvPr/>
        </p:nvSpPr>
        <p:spPr>
          <a:xfrm>
            <a:off x="6551880" y="1187843"/>
            <a:ext cx="5013176" cy="476019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D30C7C43-23D8-4FB9-97CA-341D4C2A1E2D}"/>
              </a:ext>
            </a:extLst>
          </p:cNvPr>
          <p:cNvSpPr/>
          <p:nvPr/>
        </p:nvSpPr>
        <p:spPr>
          <a:xfrm>
            <a:off x="1544715" y="746906"/>
            <a:ext cx="2876365" cy="26514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Univariate</a:t>
            </a:r>
            <a:endParaRPr lang="en-IN" dirty="0"/>
          </a:p>
        </p:txBody>
      </p:sp>
      <p:sp>
        <p:nvSpPr>
          <p:cNvPr id="9" name="Rectangle 8">
            <a:extLst>
              <a:ext uri="{FF2B5EF4-FFF2-40B4-BE49-F238E27FC236}">
                <a16:creationId xmlns:a16="http://schemas.microsoft.com/office/drawing/2014/main" id="{6E1C459C-CE23-4D48-BAE9-03865B3D82B4}"/>
              </a:ext>
            </a:extLst>
          </p:cNvPr>
          <p:cNvSpPr/>
          <p:nvPr/>
        </p:nvSpPr>
        <p:spPr>
          <a:xfrm>
            <a:off x="1322773" y="3290286"/>
            <a:ext cx="3497802" cy="27853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Bivariate</a:t>
            </a:r>
            <a:endParaRPr lang="en-IN" dirty="0"/>
          </a:p>
        </p:txBody>
      </p:sp>
      <p:sp>
        <p:nvSpPr>
          <p:cNvPr id="13" name="Rectangle 12">
            <a:extLst>
              <a:ext uri="{FF2B5EF4-FFF2-40B4-BE49-F238E27FC236}">
                <a16:creationId xmlns:a16="http://schemas.microsoft.com/office/drawing/2014/main" id="{FF49A7AE-D765-4383-979B-4603A091BA8C}"/>
              </a:ext>
            </a:extLst>
          </p:cNvPr>
          <p:cNvSpPr/>
          <p:nvPr/>
        </p:nvSpPr>
        <p:spPr>
          <a:xfrm>
            <a:off x="7031115" y="879480"/>
            <a:ext cx="3835153" cy="308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Multivariate</a:t>
            </a:r>
            <a:endParaRPr lang="en-IN" dirty="0"/>
          </a:p>
        </p:txBody>
      </p:sp>
      <p:pic>
        <p:nvPicPr>
          <p:cNvPr id="19" name="Picture 2">
            <a:extLst>
              <a:ext uri="{FF2B5EF4-FFF2-40B4-BE49-F238E27FC236}">
                <a16:creationId xmlns:a16="http://schemas.microsoft.com/office/drawing/2014/main" id="{A6DC68D5-A8B7-488D-A2FA-15F88087F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20" y="1041555"/>
            <a:ext cx="1974912" cy="117209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a:extLst>
              <a:ext uri="{FF2B5EF4-FFF2-40B4-BE49-F238E27FC236}">
                <a16:creationId xmlns:a16="http://schemas.microsoft.com/office/drawing/2014/main" id="{BAD293B0-767D-4548-A40C-DDA671E21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087" y="979901"/>
            <a:ext cx="2311494" cy="123374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FC1F0CAA-5C13-4B23-8173-82B6C352C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699" y="2213646"/>
            <a:ext cx="3914775" cy="105521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a:extLst>
              <a:ext uri="{FF2B5EF4-FFF2-40B4-BE49-F238E27FC236}">
                <a16:creationId xmlns:a16="http://schemas.microsoft.com/office/drawing/2014/main" id="{2F33C974-6184-459D-B319-FE768271B2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455" y="3705573"/>
            <a:ext cx="4465468" cy="103836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a:extLst>
              <a:ext uri="{FF2B5EF4-FFF2-40B4-BE49-F238E27FC236}">
                <a16:creationId xmlns:a16="http://schemas.microsoft.com/office/drawing/2014/main" id="{604AA121-EF7C-4FE2-BC00-C4A31FF37A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5727" y="1187843"/>
            <a:ext cx="4845905" cy="466588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9ACE2FCB-0AF5-4F9D-A345-C416657A3E13}"/>
              </a:ext>
            </a:extLst>
          </p:cNvPr>
          <p:cNvPicPr>
            <a:picLocks noChangeAspect="1"/>
          </p:cNvPicPr>
          <p:nvPr/>
        </p:nvPicPr>
        <p:blipFill>
          <a:blip r:embed="rId7"/>
          <a:stretch>
            <a:fillRect/>
          </a:stretch>
        </p:blipFill>
        <p:spPr>
          <a:xfrm>
            <a:off x="923331" y="4837155"/>
            <a:ext cx="4411592" cy="1238719"/>
          </a:xfrm>
          <a:prstGeom prst="rect">
            <a:avLst/>
          </a:prstGeom>
        </p:spPr>
      </p:pic>
    </p:spTree>
    <p:extLst>
      <p:ext uri="{BB962C8B-B14F-4D97-AF65-F5344CB8AC3E}">
        <p14:creationId xmlns:p14="http://schemas.microsoft.com/office/powerpoint/2010/main" val="62652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FED3-D5DF-48CA-9C69-DAD348EEFDC6}"/>
              </a:ext>
            </a:extLst>
          </p:cNvPr>
          <p:cNvSpPr>
            <a:spLocks noGrp="1"/>
          </p:cNvSpPr>
          <p:nvPr>
            <p:ph type="title"/>
          </p:nvPr>
        </p:nvSpPr>
        <p:spPr>
          <a:xfrm>
            <a:off x="715383" y="0"/>
            <a:ext cx="10939128" cy="766345"/>
          </a:xfrm>
        </p:spPr>
        <p:txBody>
          <a:bodyPr>
            <a:normAutofit/>
          </a:bodyPr>
          <a:lstStyle/>
          <a:p>
            <a:r>
              <a:rPr lang="en-US" sz="2500" dirty="0"/>
              <a:t>Removing skewness of Important - Highly Correlated – Features</a:t>
            </a:r>
            <a:br>
              <a:rPr lang="en-US" sz="2800" dirty="0"/>
            </a:br>
            <a:r>
              <a:rPr lang="en-US" sz="1800" dirty="0"/>
              <a:t>removing skewness in important features that have high correlation with  Price .</a:t>
            </a:r>
            <a:endParaRPr lang="en-IN" sz="1800" dirty="0"/>
          </a:p>
        </p:txBody>
      </p:sp>
      <p:sp>
        <p:nvSpPr>
          <p:cNvPr id="3" name="Content Placeholder 2">
            <a:extLst>
              <a:ext uri="{FF2B5EF4-FFF2-40B4-BE49-F238E27FC236}">
                <a16:creationId xmlns:a16="http://schemas.microsoft.com/office/drawing/2014/main" id="{8383D980-1054-4AAB-B89D-14D348386899}"/>
              </a:ext>
            </a:extLst>
          </p:cNvPr>
          <p:cNvSpPr>
            <a:spLocks noGrp="1"/>
          </p:cNvSpPr>
          <p:nvPr>
            <p:ph sz="half" idx="1"/>
          </p:nvPr>
        </p:nvSpPr>
        <p:spPr>
          <a:xfrm>
            <a:off x="715383" y="766346"/>
            <a:ext cx="5304417" cy="4688528"/>
          </a:xfrm>
        </p:spPr>
        <p:txBody>
          <a:bodyPr/>
          <a:lstStyle/>
          <a:p>
            <a:pPr marL="0" indent="0">
              <a:buNone/>
            </a:pPr>
            <a:r>
              <a:rPr lang="en-US" dirty="0"/>
              <a:t>Using power transformer to remove skewness in the dataset.</a:t>
            </a:r>
          </a:p>
          <a:p>
            <a:pPr marL="0" indent="0">
              <a:buNone/>
            </a:pPr>
            <a:endParaRPr lang="en-IN" dirty="0"/>
          </a:p>
        </p:txBody>
      </p:sp>
      <p:sp>
        <p:nvSpPr>
          <p:cNvPr id="7" name="Arrow: Right 6">
            <a:extLst>
              <a:ext uri="{FF2B5EF4-FFF2-40B4-BE49-F238E27FC236}">
                <a16:creationId xmlns:a16="http://schemas.microsoft.com/office/drawing/2014/main" id="{EFCC0CFF-EC17-423D-88B1-7DFC547D4BB1}"/>
              </a:ext>
            </a:extLst>
          </p:cNvPr>
          <p:cNvSpPr/>
          <p:nvPr/>
        </p:nvSpPr>
        <p:spPr>
          <a:xfrm>
            <a:off x="5610687" y="2556769"/>
            <a:ext cx="790113" cy="1384916"/>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ED98E23-52C1-4C58-9CAC-FFDEC541EC2E}"/>
              </a:ext>
            </a:extLst>
          </p:cNvPr>
          <p:cNvPicPr>
            <a:picLocks noChangeAspect="1"/>
          </p:cNvPicPr>
          <p:nvPr/>
        </p:nvPicPr>
        <p:blipFill>
          <a:blip r:embed="rId2"/>
          <a:stretch>
            <a:fillRect/>
          </a:stretch>
        </p:blipFill>
        <p:spPr>
          <a:xfrm>
            <a:off x="773723" y="1641845"/>
            <a:ext cx="4329723" cy="3485047"/>
          </a:xfrm>
          <a:prstGeom prst="rect">
            <a:avLst/>
          </a:prstGeom>
        </p:spPr>
      </p:pic>
      <p:pic>
        <p:nvPicPr>
          <p:cNvPr id="6" name="Picture 2">
            <a:extLst>
              <a:ext uri="{FF2B5EF4-FFF2-40B4-BE49-F238E27FC236}">
                <a16:creationId xmlns:a16="http://schemas.microsoft.com/office/drawing/2014/main" id="{B5A7BB7E-346A-4A5E-BAB4-C144FC7AE7D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010401" y="1586523"/>
            <a:ext cx="4345354" cy="354036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05AD359-3334-4898-9AB6-F4AF33A8CA6E}"/>
              </a:ext>
            </a:extLst>
          </p:cNvPr>
          <p:cNvSpPr/>
          <p:nvPr/>
        </p:nvSpPr>
        <p:spPr>
          <a:xfrm>
            <a:off x="773723" y="5259754"/>
            <a:ext cx="10566400" cy="7663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There is skewness present in target column but we don’t remove the skewness of target column as it is not a good practice also no of stop is categorical column.</a:t>
            </a:r>
          </a:p>
        </p:txBody>
      </p:sp>
    </p:spTree>
    <p:extLst>
      <p:ext uri="{BB962C8B-B14F-4D97-AF65-F5344CB8AC3E}">
        <p14:creationId xmlns:p14="http://schemas.microsoft.com/office/powerpoint/2010/main" val="35878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D0D8-B6F8-446C-B16D-5713D5BB8149}"/>
              </a:ext>
            </a:extLst>
          </p:cNvPr>
          <p:cNvSpPr>
            <a:spLocks noGrp="1"/>
          </p:cNvSpPr>
          <p:nvPr>
            <p:ph type="ctrTitle"/>
          </p:nvPr>
        </p:nvSpPr>
        <p:spPr>
          <a:xfrm>
            <a:off x="772356" y="64197"/>
            <a:ext cx="9895643" cy="796937"/>
          </a:xfrm>
        </p:spPr>
        <p:txBody>
          <a:bodyPr>
            <a:normAutofit fontScale="90000"/>
          </a:bodyPr>
          <a:lstStyle/>
          <a:p>
            <a:r>
              <a:rPr lang="en-US" sz="2800" dirty="0"/>
              <a:t>Price Prediction by different model</a:t>
            </a:r>
            <a:br>
              <a:rPr lang="en-US" dirty="0"/>
            </a:br>
            <a:r>
              <a:rPr lang="en-US" sz="1600" dirty="0"/>
              <a:t>Model comparison and price prediction </a:t>
            </a:r>
            <a:br>
              <a:rPr lang="en-US" dirty="0"/>
            </a:br>
            <a:endParaRPr lang="en-IN" dirty="0"/>
          </a:p>
        </p:txBody>
      </p:sp>
      <p:sp>
        <p:nvSpPr>
          <p:cNvPr id="3" name="Subtitle 2">
            <a:extLst>
              <a:ext uri="{FF2B5EF4-FFF2-40B4-BE49-F238E27FC236}">
                <a16:creationId xmlns:a16="http://schemas.microsoft.com/office/drawing/2014/main" id="{CD3A2A88-42FD-4A7F-9545-875C80329939}"/>
              </a:ext>
            </a:extLst>
          </p:cNvPr>
          <p:cNvSpPr>
            <a:spLocks noGrp="1"/>
          </p:cNvSpPr>
          <p:nvPr>
            <p:ph type="subTitle" idx="1"/>
          </p:nvPr>
        </p:nvSpPr>
        <p:spPr>
          <a:xfrm>
            <a:off x="870012" y="772357"/>
            <a:ext cx="10466772" cy="5353235"/>
          </a:xfrm>
        </p:spPr>
        <p:txBody>
          <a:bodyPr/>
          <a:lstStyle/>
          <a:p>
            <a:r>
              <a:rPr lang="en-US" dirty="0"/>
              <a:t>                   </a:t>
            </a:r>
            <a:r>
              <a:rPr lang="en-US" sz="1600" dirty="0"/>
              <a:t>MODEL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40F6BB51-1038-4541-993F-D491236FD9CC}"/>
              </a:ext>
            </a:extLst>
          </p:cNvPr>
          <p:cNvSpPr/>
          <p:nvPr/>
        </p:nvSpPr>
        <p:spPr>
          <a:xfrm>
            <a:off x="1287257" y="1119965"/>
            <a:ext cx="3249227" cy="292965"/>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Linear regression</a:t>
            </a:r>
            <a:endParaRPr lang="en-IN" dirty="0"/>
          </a:p>
        </p:txBody>
      </p:sp>
      <p:sp>
        <p:nvSpPr>
          <p:cNvPr id="5" name="Rectangle 4">
            <a:extLst>
              <a:ext uri="{FF2B5EF4-FFF2-40B4-BE49-F238E27FC236}">
                <a16:creationId xmlns:a16="http://schemas.microsoft.com/office/drawing/2014/main" id="{D27590CB-1F66-4C4E-88EB-606186B943FD}"/>
              </a:ext>
            </a:extLst>
          </p:cNvPr>
          <p:cNvSpPr/>
          <p:nvPr/>
        </p:nvSpPr>
        <p:spPr>
          <a:xfrm>
            <a:off x="1287257" y="1424418"/>
            <a:ext cx="3249227" cy="7190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6" name="Rectangle 5">
            <a:extLst>
              <a:ext uri="{FF2B5EF4-FFF2-40B4-BE49-F238E27FC236}">
                <a16:creationId xmlns:a16="http://schemas.microsoft.com/office/drawing/2014/main" id="{B717654E-708D-4D1A-A2FF-20AD3026EBCE}"/>
              </a:ext>
            </a:extLst>
          </p:cNvPr>
          <p:cNvSpPr/>
          <p:nvPr/>
        </p:nvSpPr>
        <p:spPr>
          <a:xfrm>
            <a:off x="1287261" y="2421906"/>
            <a:ext cx="3249227" cy="308664"/>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Random forest regressor</a:t>
            </a:r>
            <a:endParaRPr lang="en-IN" dirty="0"/>
          </a:p>
        </p:txBody>
      </p:sp>
      <p:sp>
        <p:nvSpPr>
          <p:cNvPr id="7" name="Rectangle 6">
            <a:extLst>
              <a:ext uri="{FF2B5EF4-FFF2-40B4-BE49-F238E27FC236}">
                <a16:creationId xmlns:a16="http://schemas.microsoft.com/office/drawing/2014/main" id="{2AB23023-242E-4AD6-9F92-72869D20CA86}"/>
              </a:ext>
            </a:extLst>
          </p:cNvPr>
          <p:cNvSpPr/>
          <p:nvPr/>
        </p:nvSpPr>
        <p:spPr>
          <a:xfrm>
            <a:off x="1287261" y="2739540"/>
            <a:ext cx="3249227" cy="7190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D19A532D-CC20-45A2-895A-62E767603B29}"/>
              </a:ext>
            </a:extLst>
          </p:cNvPr>
          <p:cNvSpPr/>
          <p:nvPr/>
        </p:nvSpPr>
        <p:spPr>
          <a:xfrm>
            <a:off x="1324990" y="3749004"/>
            <a:ext cx="3249227" cy="296688"/>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Decession</a:t>
            </a:r>
            <a:r>
              <a:rPr lang="en-US" dirty="0"/>
              <a:t> tree regressor</a:t>
            </a:r>
            <a:endParaRPr lang="en-IN" dirty="0"/>
          </a:p>
        </p:txBody>
      </p:sp>
      <p:sp>
        <p:nvSpPr>
          <p:cNvPr id="9" name="Rectangle 8">
            <a:extLst>
              <a:ext uri="{FF2B5EF4-FFF2-40B4-BE49-F238E27FC236}">
                <a16:creationId xmlns:a16="http://schemas.microsoft.com/office/drawing/2014/main" id="{7654091F-888F-493F-9BC3-04DDE14BF88D}"/>
              </a:ext>
            </a:extLst>
          </p:cNvPr>
          <p:cNvSpPr/>
          <p:nvPr/>
        </p:nvSpPr>
        <p:spPr>
          <a:xfrm>
            <a:off x="1318333" y="4054662"/>
            <a:ext cx="3249227" cy="71089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C5C24637-0A0A-4541-888B-9F0268D9295B}"/>
              </a:ext>
            </a:extLst>
          </p:cNvPr>
          <p:cNvSpPr/>
          <p:nvPr/>
        </p:nvSpPr>
        <p:spPr>
          <a:xfrm>
            <a:off x="1331649" y="5063360"/>
            <a:ext cx="3235911" cy="297401"/>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Gradient boost regressor</a:t>
            </a:r>
            <a:endParaRPr lang="en-IN" dirty="0"/>
          </a:p>
        </p:txBody>
      </p:sp>
      <p:sp>
        <p:nvSpPr>
          <p:cNvPr id="11" name="Rectangle 10">
            <a:extLst>
              <a:ext uri="{FF2B5EF4-FFF2-40B4-BE49-F238E27FC236}">
                <a16:creationId xmlns:a16="http://schemas.microsoft.com/office/drawing/2014/main" id="{2D577073-729A-418D-855D-0B3943F8FF69}"/>
              </a:ext>
            </a:extLst>
          </p:cNvPr>
          <p:cNvSpPr/>
          <p:nvPr/>
        </p:nvSpPr>
        <p:spPr>
          <a:xfrm>
            <a:off x="1331649" y="5360407"/>
            <a:ext cx="3235911" cy="7723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2B736598-CC3D-43DE-971F-701692CC5B97}"/>
              </a:ext>
            </a:extLst>
          </p:cNvPr>
          <p:cNvSpPr/>
          <p:nvPr/>
        </p:nvSpPr>
        <p:spPr>
          <a:xfrm>
            <a:off x="5495278" y="2645546"/>
            <a:ext cx="2122507" cy="2046708"/>
          </a:xfrm>
          <a:prstGeom prst="rightArrow">
            <a:avLst/>
          </a:prstGeom>
          <a:solidFill>
            <a:srgbClr val="00B05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Random forest </a:t>
            </a:r>
          </a:p>
        </p:txBody>
      </p:sp>
      <p:sp>
        <p:nvSpPr>
          <p:cNvPr id="21" name="Rectangle 20">
            <a:extLst>
              <a:ext uri="{FF2B5EF4-FFF2-40B4-BE49-F238E27FC236}">
                <a16:creationId xmlns:a16="http://schemas.microsoft.com/office/drawing/2014/main" id="{E888AC2B-559C-4D35-894A-BCB1CB654279}"/>
              </a:ext>
            </a:extLst>
          </p:cNvPr>
          <p:cNvSpPr/>
          <p:nvPr/>
        </p:nvSpPr>
        <p:spPr>
          <a:xfrm>
            <a:off x="8229600" y="1158181"/>
            <a:ext cx="2974019" cy="985328"/>
          </a:xfrm>
          <a:prstGeom prst="rect">
            <a:avLst/>
          </a:prstGeom>
          <a:solidFill>
            <a:srgbClr val="FFC0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 PARAMETER</a:t>
            </a:r>
          </a:p>
          <a:p>
            <a:pPr algn="ctr"/>
            <a:r>
              <a:rPr lang="en-US" dirty="0"/>
              <a:t>TUNING</a:t>
            </a:r>
            <a:endParaRPr lang="en-IN" dirty="0"/>
          </a:p>
        </p:txBody>
      </p:sp>
      <p:sp>
        <p:nvSpPr>
          <p:cNvPr id="22" name="Rectangle 21">
            <a:extLst>
              <a:ext uri="{FF2B5EF4-FFF2-40B4-BE49-F238E27FC236}">
                <a16:creationId xmlns:a16="http://schemas.microsoft.com/office/drawing/2014/main" id="{A99AB939-2DD6-43D0-AC37-540FBF2FCECA}"/>
              </a:ext>
            </a:extLst>
          </p:cNvPr>
          <p:cNvSpPr/>
          <p:nvPr/>
        </p:nvSpPr>
        <p:spPr>
          <a:xfrm>
            <a:off x="8229600" y="2645546"/>
            <a:ext cx="2974019" cy="31338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13" name="Picture 12">
            <a:extLst>
              <a:ext uri="{FF2B5EF4-FFF2-40B4-BE49-F238E27FC236}">
                <a16:creationId xmlns:a16="http://schemas.microsoft.com/office/drawing/2014/main" id="{961EBD16-807B-4BDE-92E5-9A38625AE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306" y="5363078"/>
            <a:ext cx="3198178" cy="722565"/>
          </a:xfrm>
          <a:prstGeom prst="rect">
            <a:avLst/>
          </a:prstGeom>
        </p:spPr>
      </p:pic>
      <p:pic>
        <p:nvPicPr>
          <p:cNvPr id="16" name="Picture 15">
            <a:extLst>
              <a:ext uri="{FF2B5EF4-FFF2-40B4-BE49-F238E27FC236}">
                <a16:creationId xmlns:a16="http://schemas.microsoft.com/office/drawing/2014/main" id="{B5EC7296-FCCE-4055-99E9-FC218F448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306" y="4054662"/>
            <a:ext cx="3229254" cy="670618"/>
          </a:xfrm>
          <a:prstGeom prst="rect">
            <a:avLst/>
          </a:prstGeom>
        </p:spPr>
      </p:pic>
      <p:pic>
        <p:nvPicPr>
          <p:cNvPr id="19" name="Picture 18">
            <a:extLst>
              <a:ext uri="{FF2B5EF4-FFF2-40B4-BE49-F238E27FC236}">
                <a16:creationId xmlns:a16="http://schemas.microsoft.com/office/drawing/2014/main" id="{00A2DB48-B5EE-4A51-AE33-623D02250F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7257" y="1464841"/>
            <a:ext cx="3286959" cy="723017"/>
          </a:xfrm>
          <a:prstGeom prst="rect">
            <a:avLst/>
          </a:prstGeom>
        </p:spPr>
      </p:pic>
      <p:pic>
        <p:nvPicPr>
          <p:cNvPr id="24" name="Picture 23">
            <a:extLst>
              <a:ext uri="{FF2B5EF4-FFF2-40B4-BE49-F238E27FC236}">
                <a16:creationId xmlns:a16="http://schemas.microsoft.com/office/drawing/2014/main" id="{77F4B5D1-4FF1-4B0F-934B-803D29AF87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8306" y="2739971"/>
            <a:ext cx="3198178" cy="727630"/>
          </a:xfrm>
          <a:prstGeom prst="rect">
            <a:avLst/>
          </a:prstGeom>
        </p:spPr>
      </p:pic>
      <p:pic>
        <p:nvPicPr>
          <p:cNvPr id="29" name="Picture 28">
            <a:extLst>
              <a:ext uri="{FF2B5EF4-FFF2-40B4-BE49-F238E27FC236}">
                <a16:creationId xmlns:a16="http://schemas.microsoft.com/office/drawing/2014/main" id="{8E2B57E4-A88B-4C68-BE07-87AD46C6FA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6256" y="2638373"/>
            <a:ext cx="3043569" cy="3494392"/>
          </a:xfrm>
          <a:prstGeom prst="rect">
            <a:avLst/>
          </a:prstGeom>
        </p:spPr>
      </p:pic>
    </p:spTree>
    <p:extLst>
      <p:ext uri="{BB962C8B-B14F-4D97-AF65-F5344CB8AC3E}">
        <p14:creationId xmlns:p14="http://schemas.microsoft.com/office/powerpoint/2010/main" val="1665863358"/>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TM04033929[[fn=Slate]]</Template>
  <TotalTime>8003</TotalTime>
  <Words>607</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Calisto MT</vt:lpstr>
      <vt:lpstr>Univers Condensed</vt:lpstr>
      <vt:lpstr>ChronicleVTI</vt:lpstr>
      <vt:lpstr>car price prediction</vt:lpstr>
      <vt:lpstr>Problem statement</vt:lpstr>
      <vt:lpstr>The Purpose is to Predict CAR PRICE PREDICTION We trained 4 models, which are proven to be effective, to PREDICT FLIGHT PRICE  based on information </vt:lpstr>
      <vt:lpstr>Architecture HERE WE DESCRIBE THE STEPS INVOLVED IN BUILDING MODEL    </vt:lpstr>
      <vt:lpstr>imputation of  dataset </vt:lpstr>
      <vt:lpstr>A glance of dataset  ExploratiNG dataset is the foundation of the following pre-processing and modeling </vt:lpstr>
      <vt:lpstr>Analysis univariate, bivariate, multivariate analysis to study relationship</vt:lpstr>
      <vt:lpstr>Removing skewness of Important - Highly Correlated – Features removing skewness in important features that have high correlation with  Price .</vt:lpstr>
      <vt:lpstr>Price Prediction by different model Model comparison and price prediction  </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Purpose is to Predict Housing Price using r-2 score We trained 4 models, which are proven to be effective, to predict prices  based on houses information</dc:title>
  <dc:creator>Umesh Gupta</dc:creator>
  <cp:lastModifiedBy>Neha</cp:lastModifiedBy>
  <cp:revision>20</cp:revision>
  <dcterms:created xsi:type="dcterms:W3CDTF">2021-10-02T20:55:38Z</dcterms:created>
  <dcterms:modified xsi:type="dcterms:W3CDTF">2021-11-28T14:44:26Z</dcterms:modified>
</cp:coreProperties>
</file>