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8"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12/10/2021</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6456C-4E36-48BE-9527-B4FFD71F49B2}"/>
              </a:ext>
            </a:extLst>
          </p:cNvPr>
          <p:cNvSpPr>
            <a:spLocks noGrp="1"/>
          </p:cNvSpPr>
          <p:nvPr>
            <p:ph type="ctrTitle"/>
          </p:nvPr>
        </p:nvSpPr>
        <p:spPr>
          <a:xfrm>
            <a:off x="1478728" y="423115"/>
            <a:ext cx="9001462" cy="1558084"/>
          </a:xfrm>
        </p:spPr>
        <p:txBody>
          <a:bodyPr/>
          <a:lstStyle/>
          <a:p>
            <a:r>
              <a:rPr lang="en-IN" dirty="0"/>
              <a:t>Malignant comment classifier</a:t>
            </a:r>
          </a:p>
        </p:txBody>
      </p:sp>
      <p:sp>
        <p:nvSpPr>
          <p:cNvPr id="3" name="Subtitle 2">
            <a:extLst>
              <a:ext uri="{FF2B5EF4-FFF2-40B4-BE49-F238E27FC236}">
                <a16:creationId xmlns:a16="http://schemas.microsoft.com/office/drawing/2014/main" id="{7F8C4977-4DF2-40EF-823F-DFF6B906043C}"/>
              </a:ext>
            </a:extLst>
          </p:cNvPr>
          <p:cNvSpPr>
            <a:spLocks noGrp="1"/>
          </p:cNvSpPr>
          <p:nvPr>
            <p:ph type="subTitle" idx="1"/>
          </p:nvPr>
        </p:nvSpPr>
        <p:spPr>
          <a:xfrm>
            <a:off x="2541746" y="3249805"/>
            <a:ext cx="6863616" cy="3321324"/>
          </a:xfrm>
        </p:spPr>
        <p:txBody>
          <a:bodyPr/>
          <a:lstStyle/>
          <a:p>
            <a:endParaRPr lang="en-IN" dirty="0"/>
          </a:p>
        </p:txBody>
      </p:sp>
      <p:pic>
        <p:nvPicPr>
          <p:cNvPr id="3074" name="Picture 2" descr="Malignant Comment Classification | Kaggle">
            <a:extLst>
              <a:ext uri="{FF2B5EF4-FFF2-40B4-BE49-F238E27FC236}">
                <a16:creationId xmlns:a16="http://schemas.microsoft.com/office/drawing/2014/main" id="{2205849E-DF30-47F6-8D43-A0116E0356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612" y="1835425"/>
            <a:ext cx="9296401" cy="48768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67AB5C0-7144-49A4-B5D9-78F3E41E68B6}"/>
              </a:ext>
            </a:extLst>
          </p:cNvPr>
          <p:cNvSpPr txBox="1"/>
          <p:nvPr/>
        </p:nvSpPr>
        <p:spPr>
          <a:xfrm flipH="1">
            <a:off x="6095999" y="4797287"/>
            <a:ext cx="3405809" cy="1200329"/>
          </a:xfrm>
          <a:prstGeom prst="rect">
            <a:avLst/>
          </a:prstGeom>
          <a:noFill/>
        </p:spPr>
        <p:txBody>
          <a:bodyPr wrap="square" rtlCol="0">
            <a:spAutoFit/>
          </a:bodyPr>
          <a:lstStyle/>
          <a:p>
            <a:r>
              <a:rPr lang="en-US" sz="3600" dirty="0">
                <a:solidFill>
                  <a:schemeClr val="bg1"/>
                </a:solidFill>
              </a:rPr>
              <a:t>Submitted by:</a:t>
            </a:r>
          </a:p>
          <a:p>
            <a:r>
              <a:rPr lang="en-US" sz="3600" dirty="0">
                <a:solidFill>
                  <a:schemeClr val="bg1"/>
                </a:solidFill>
              </a:rPr>
              <a:t>Neha Singh</a:t>
            </a:r>
          </a:p>
        </p:txBody>
      </p:sp>
    </p:spTree>
    <p:extLst>
      <p:ext uri="{BB962C8B-B14F-4D97-AF65-F5344CB8AC3E}">
        <p14:creationId xmlns:p14="http://schemas.microsoft.com/office/powerpoint/2010/main" val="3941610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4239A-0B21-49C6-AF42-93BA137174C9}"/>
              </a:ext>
            </a:extLst>
          </p:cNvPr>
          <p:cNvSpPr>
            <a:spLocks noGrp="1"/>
          </p:cNvSpPr>
          <p:nvPr>
            <p:ph type="title"/>
          </p:nvPr>
        </p:nvSpPr>
        <p:spPr>
          <a:xfrm>
            <a:off x="913795" y="188259"/>
            <a:ext cx="9207358" cy="977153"/>
          </a:xfrm>
        </p:spPr>
        <p:txBody>
          <a:bodyPr/>
          <a:lstStyle/>
          <a:p>
            <a:r>
              <a:rPr lang="en-IN" dirty="0"/>
              <a:t>Model building</a:t>
            </a:r>
          </a:p>
        </p:txBody>
      </p:sp>
      <p:pic>
        <p:nvPicPr>
          <p:cNvPr id="16" name="Content Placeholder 15">
            <a:extLst>
              <a:ext uri="{FF2B5EF4-FFF2-40B4-BE49-F238E27FC236}">
                <a16:creationId xmlns:a16="http://schemas.microsoft.com/office/drawing/2014/main" id="{5F96415C-54A0-45A7-9177-4337A0AF53AF}"/>
              </a:ext>
            </a:extLst>
          </p:cNvPr>
          <p:cNvPicPr>
            <a:picLocks noGrp="1" noChangeAspect="1"/>
          </p:cNvPicPr>
          <p:nvPr>
            <p:ph idx="1"/>
          </p:nvPr>
        </p:nvPicPr>
        <p:blipFill>
          <a:blip r:embed="rId2"/>
          <a:stretch>
            <a:fillRect/>
          </a:stretch>
        </p:blipFill>
        <p:spPr>
          <a:xfrm>
            <a:off x="978231" y="5509504"/>
            <a:ext cx="3528366" cy="617273"/>
          </a:xfrm>
        </p:spPr>
      </p:pic>
      <p:sp>
        <p:nvSpPr>
          <p:cNvPr id="4" name="Rectangle 3">
            <a:extLst>
              <a:ext uri="{FF2B5EF4-FFF2-40B4-BE49-F238E27FC236}">
                <a16:creationId xmlns:a16="http://schemas.microsoft.com/office/drawing/2014/main" id="{F895F0C7-E534-44B8-927C-BB33F60A7AC9}"/>
              </a:ext>
            </a:extLst>
          </p:cNvPr>
          <p:cNvSpPr/>
          <p:nvPr/>
        </p:nvSpPr>
        <p:spPr>
          <a:xfrm>
            <a:off x="978231" y="1111624"/>
            <a:ext cx="3199322" cy="3048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Logistic regression</a:t>
            </a:r>
          </a:p>
        </p:txBody>
      </p:sp>
      <p:pic>
        <p:nvPicPr>
          <p:cNvPr id="6" name="Picture 5">
            <a:extLst>
              <a:ext uri="{FF2B5EF4-FFF2-40B4-BE49-F238E27FC236}">
                <a16:creationId xmlns:a16="http://schemas.microsoft.com/office/drawing/2014/main" id="{A726305F-C95F-42EB-A07B-0D1575CC9CFD}"/>
              </a:ext>
            </a:extLst>
          </p:cNvPr>
          <p:cNvPicPr>
            <a:picLocks noChangeAspect="1"/>
          </p:cNvPicPr>
          <p:nvPr/>
        </p:nvPicPr>
        <p:blipFill>
          <a:blip r:embed="rId3"/>
          <a:stretch>
            <a:fillRect/>
          </a:stretch>
        </p:blipFill>
        <p:spPr>
          <a:xfrm>
            <a:off x="978231" y="1525614"/>
            <a:ext cx="3528366" cy="579171"/>
          </a:xfrm>
          <a:prstGeom prst="rect">
            <a:avLst/>
          </a:prstGeom>
        </p:spPr>
      </p:pic>
      <p:sp>
        <p:nvSpPr>
          <p:cNvPr id="8" name="Rectangle 7">
            <a:extLst>
              <a:ext uri="{FF2B5EF4-FFF2-40B4-BE49-F238E27FC236}">
                <a16:creationId xmlns:a16="http://schemas.microsoft.com/office/drawing/2014/main" id="{4D30ACED-7DB2-43C5-9ED1-646A46CFD7A0}"/>
              </a:ext>
            </a:extLst>
          </p:cNvPr>
          <p:cNvSpPr/>
          <p:nvPr/>
        </p:nvSpPr>
        <p:spPr>
          <a:xfrm>
            <a:off x="978231" y="2410892"/>
            <a:ext cx="3128682" cy="3048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Ada boost</a:t>
            </a:r>
          </a:p>
        </p:txBody>
      </p:sp>
      <p:pic>
        <p:nvPicPr>
          <p:cNvPr id="10" name="Picture 9">
            <a:extLst>
              <a:ext uri="{FF2B5EF4-FFF2-40B4-BE49-F238E27FC236}">
                <a16:creationId xmlns:a16="http://schemas.microsoft.com/office/drawing/2014/main" id="{B7E54A1D-A025-493A-AFA6-299453DA1320}"/>
              </a:ext>
            </a:extLst>
          </p:cNvPr>
          <p:cNvPicPr>
            <a:picLocks noChangeAspect="1"/>
          </p:cNvPicPr>
          <p:nvPr/>
        </p:nvPicPr>
        <p:blipFill>
          <a:blip r:embed="rId4"/>
          <a:stretch>
            <a:fillRect/>
          </a:stretch>
        </p:blipFill>
        <p:spPr>
          <a:xfrm>
            <a:off x="978231" y="2829004"/>
            <a:ext cx="3528366" cy="579170"/>
          </a:xfrm>
          <a:prstGeom prst="rect">
            <a:avLst/>
          </a:prstGeom>
        </p:spPr>
      </p:pic>
      <p:sp>
        <p:nvSpPr>
          <p:cNvPr id="11" name="Rectangle 10">
            <a:extLst>
              <a:ext uri="{FF2B5EF4-FFF2-40B4-BE49-F238E27FC236}">
                <a16:creationId xmlns:a16="http://schemas.microsoft.com/office/drawing/2014/main" id="{908973A1-2470-446C-8ECE-0728E7D5A8E5}"/>
              </a:ext>
            </a:extLst>
          </p:cNvPr>
          <p:cNvSpPr/>
          <p:nvPr/>
        </p:nvSpPr>
        <p:spPr>
          <a:xfrm>
            <a:off x="978231" y="3747246"/>
            <a:ext cx="3254188" cy="28687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KNeighbours</a:t>
            </a:r>
          </a:p>
        </p:txBody>
      </p:sp>
      <p:pic>
        <p:nvPicPr>
          <p:cNvPr id="13" name="Picture 12">
            <a:extLst>
              <a:ext uri="{FF2B5EF4-FFF2-40B4-BE49-F238E27FC236}">
                <a16:creationId xmlns:a16="http://schemas.microsoft.com/office/drawing/2014/main" id="{592D6F0C-F5C2-4FA2-9D87-DAD48E4F33D1}"/>
              </a:ext>
            </a:extLst>
          </p:cNvPr>
          <p:cNvPicPr>
            <a:picLocks noChangeAspect="1"/>
          </p:cNvPicPr>
          <p:nvPr/>
        </p:nvPicPr>
        <p:blipFill>
          <a:blip r:embed="rId5"/>
          <a:stretch>
            <a:fillRect/>
          </a:stretch>
        </p:blipFill>
        <p:spPr>
          <a:xfrm>
            <a:off x="978231" y="4132393"/>
            <a:ext cx="3528366" cy="586791"/>
          </a:xfrm>
          <a:prstGeom prst="rect">
            <a:avLst/>
          </a:prstGeom>
        </p:spPr>
      </p:pic>
      <p:sp>
        <p:nvSpPr>
          <p:cNvPr id="14" name="Rectangle 13">
            <a:extLst>
              <a:ext uri="{FF2B5EF4-FFF2-40B4-BE49-F238E27FC236}">
                <a16:creationId xmlns:a16="http://schemas.microsoft.com/office/drawing/2014/main" id="{736193F5-10F2-4056-9826-EA83A7BA59C9}"/>
              </a:ext>
            </a:extLst>
          </p:cNvPr>
          <p:cNvSpPr/>
          <p:nvPr/>
        </p:nvSpPr>
        <p:spPr>
          <a:xfrm>
            <a:off x="978231" y="5071766"/>
            <a:ext cx="3263153" cy="29422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MultinomialNB</a:t>
            </a:r>
          </a:p>
        </p:txBody>
      </p:sp>
      <p:sp>
        <p:nvSpPr>
          <p:cNvPr id="17" name="Arrow: Right 16">
            <a:extLst>
              <a:ext uri="{FF2B5EF4-FFF2-40B4-BE49-F238E27FC236}">
                <a16:creationId xmlns:a16="http://schemas.microsoft.com/office/drawing/2014/main" id="{61D8BA4D-4752-4AC5-8667-A11405CF5F74}"/>
              </a:ext>
            </a:extLst>
          </p:cNvPr>
          <p:cNvSpPr/>
          <p:nvPr/>
        </p:nvSpPr>
        <p:spPr>
          <a:xfrm>
            <a:off x="4930588" y="2976282"/>
            <a:ext cx="932330" cy="105783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1E9103A8-657D-42CD-BE22-D452868F28B5}"/>
              </a:ext>
            </a:extLst>
          </p:cNvPr>
          <p:cNvSpPr/>
          <p:nvPr/>
        </p:nvSpPr>
        <p:spPr>
          <a:xfrm>
            <a:off x="6096000" y="2321859"/>
            <a:ext cx="1589405" cy="50714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Best model</a:t>
            </a:r>
          </a:p>
        </p:txBody>
      </p:sp>
      <p:sp>
        <p:nvSpPr>
          <p:cNvPr id="19" name="Rectangle 18">
            <a:extLst>
              <a:ext uri="{FF2B5EF4-FFF2-40B4-BE49-F238E27FC236}">
                <a16:creationId xmlns:a16="http://schemas.microsoft.com/office/drawing/2014/main" id="{A4A28547-1485-4BDE-BBF1-1CA10F55E8D0}"/>
              </a:ext>
            </a:extLst>
          </p:cNvPr>
          <p:cNvSpPr/>
          <p:nvPr/>
        </p:nvSpPr>
        <p:spPr>
          <a:xfrm>
            <a:off x="6096000" y="3155576"/>
            <a:ext cx="1589405" cy="126402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Logistic regression</a:t>
            </a:r>
          </a:p>
        </p:txBody>
      </p:sp>
      <p:sp>
        <p:nvSpPr>
          <p:cNvPr id="20" name="Arrow: Right 19">
            <a:extLst>
              <a:ext uri="{FF2B5EF4-FFF2-40B4-BE49-F238E27FC236}">
                <a16:creationId xmlns:a16="http://schemas.microsoft.com/office/drawing/2014/main" id="{4835CAB8-B0BE-45AF-8C06-1CEEE35450F6}"/>
              </a:ext>
            </a:extLst>
          </p:cNvPr>
          <p:cNvSpPr/>
          <p:nvPr/>
        </p:nvSpPr>
        <p:spPr>
          <a:xfrm>
            <a:off x="7951694" y="3429000"/>
            <a:ext cx="681318" cy="452718"/>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96B4F905-DD8B-4FD9-BF5A-583D4DE1E147}"/>
              </a:ext>
            </a:extLst>
          </p:cNvPr>
          <p:cNvSpPr/>
          <p:nvPr/>
        </p:nvSpPr>
        <p:spPr>
          <a:xfrm>
            <a:off x="8633012" y="1721224"/>
            <a:ext cx="3424517" cy="44055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pic>
        <p:nvPicPr>
          <p:cNvPr id="22" name="Picture 21">
            <a:extLst>
              <a:ext uri="{FF2B5EF4-FFF2-40B4-BE49-F238E27FC236}">
                <a16:creationId xmlns:a16="http://schemas.microsoft.com/office/drawing/2014/main" id="{BF759FAC-987A-4425-84AE-22A295A7A3CE}"/>
              </a:ext>
            </a:extLst>
          </p:cNvPr>
          <p:cNvPicPr>
            <a:picLocks noChangeAspect="1"/>
          </p:cNvPicPr>
          <p:nvPr/>
        </p:nvPicPr>
        <p:blipFill>
          <a:blip r:embed="rId6"/>
          <a:stretch>
            <a:fillRect/>
          </a:stretch>
        </p:blipFill>
        <p:spPr>
          <a:xfrm>
            <a:off x="8633929" y="1721224"/>
            <a:ext cx="3423600" cy="4405552"/>
          </a:xfrm>
          <a:prstGeom prst="rect">
            <a:avLst/>
          </a:prstGeom>
        </p:spPr>
      </p:pic>
    </p:spTree>
    <p:extLst>
      <p:ext uri="{BB962C8B-B14F-4D97-AF65-F5344CB8AC3E}">
        <p14:creationId xmlns:p14="http://schemas.microsoft.com/office/powerpoint/2010/main" val="1046854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940D5-ABDE-4327-A02E-EE9FAFC74F00}"/>
              </a:ext>
            </a:extLst>
          </p:cNvPr>
          <p:cNvSpPr>
            <a:spLocks noGrp="1"/>
          </p:cNvSpPr>
          <p:nvPr>
            <p:ph type="ctrTitle"/>
          </p:nvPr>
        </p:nvSpPr>
        <p:spPr>
          <a:xfrm>
            <a:off x="1632929" y="315539"/>
            <a:ext cx="7414260" cy="751261"/>
          </a:xfrm>
        </p:spPr>
        <p:txBody>
          <a:bodyPr/>
          <a:lstStyle/>
          <a:p>
            <a:r>
              <a:rPr lang="en-IN" dirty="0"/>
              <a:t>Metrics </a:t>
            </a:r>
          </a:p>
        </p:txBody>
      </p:sp>
      <p:sp>
        <p:nvSpPr>
          <p:cNvPr id="3" name="Subtitle 2">
            <a:extLst>
              <a:ext uri="{FF2B5EF4-FFF2-40B4-BE49-F238E27FC236}">
                <a16:creationId xmlns:a16="http://schemas.microsoft.com/office/drawing/2014/main" id="{0CD81C68-1040-4042-A3CD-6D3AAF15F54E}"/>
              </a:ext>
            </a:extLst>
          </p:cNvPr>
          <p:cNvSpPr>
            <a:spLocks noGrp="1"/>
          </p:cNvSpPr>
          <p:nvPr>
            <p:ph type="subTitle" idx="1"/>
          </p:nvPr>
        </p:nvSpPr>
        <p:spPr>
          <a:xfrm>
            <a:off x="80682" y="1192307"/>
            <a:ext cx="12111317" cy="5099142"/>
          </a:xfrm>
        </p:spPr>
        <p:txBody>
          <a:bodyPr/>
          <a:lstStyle/>
          <a:p>
            <a:pPr marL="457200" indent="-457200" algn="l">
              <a:buAutoNum type="arabicPeriod"/>
            </a:pPr>
            <a:r>
              <a:rPr lang="en-IN" dirty="0"/>
              <a:t>Accuracy score</a:t>
            </a:r>
          </a:p>
          <a:p>
            <a:pPr marL="457200" indent="-457200" algn="l">
              <a:buAutoNum type="arabicPeriod"/>
            </a:pPr>
            <a:r>
              <a:rPr lang="en-IN" dirty="0"/>
              <a:t>Confusion matrix</a:t>
            </a:r>
          </a:p>
          <a:p>
            <a:pPr marL="457200" indent="-457200" algn="l">
              <a:buAutoNum type="arabicPeriod"/>
            </a:pPr>
            <a:r>
              <a:rPr lang="en-IN" dirty="0"/>
              <a:t>Recall</a:t>
            </a:r>
          </a:p>
          <a:p>
            <a:pPr marL="457200" indent="-457200" algn="l">
              <a:buAutoNum type="arabicPeriod"/>
            </a:pPr>
            <a:r>
              <a:rPr lang="en-IN" dirty="0"/>
              <a:t>Precision</a:t>
            </a:r>
          </a:p>
          <a:p>
            <a:pPr marL="457200" indent="-457200" algn="l">
              <a:buAutoNum type="arabicPeriod"/>
            </a:pPr>
            <a:r>
              <a:rPr lang="en-IN" dirty="0"/>
              <a:t>Logloss</a:t>
            </a:r>
          </a:p>
          <a:p>
            <a:pPr marL="457200" indent="-457200" algn="l">
              <a:buAutoNum type="arabicPeriod"/>
            </a:pPr>
            <a:r>
              <a:rPr lang="en-IN" dirty="0"/>
              <a:t>Auc roc curve</a:t>
            </a:r>
          </a:p>
        </p:txBody>
      </p:sp>
      <p:pic>
        <p:nvPicPr>
          <p:cNvPr id="5" name="Picture 4">
            <a:extLst>
              <a:ext uri="{FF2B5EF4-FFF2-40B4-BE49-F238E27FC236}">
                <a16:creationId xmlns:a16="http://schemas.microsoft.com/office/drawing/2014/main" id="{A417B3C5-9A3D-4838-84D9-71E6EE787C97}"/>
              </a:ext>
            </a:extLst>
          </p:cNvPr>
          <p:cNvPicPr>
            <a:picLocks noChangeAspect="1"/>
          </p:cNvPicPr>
          <p:nvPr/>
        </p:nvPicPr>
        <p:blipFill>
          <a:blip r:embed="rId2"/>
          <a:stretch>
            <a:fillRect/>
          </a:stretch>
        </p:blipFill>
        <p:spPr>
          <a:xfrm>
            <a:off x="3714543" y="1249491"/>
            <a:ext cx="3098633" cy="2587403"/>
          </a:xfrm>
          <a:prstGeom prst="rect">
            <a:avLst/>
          </a:prstGeom>
        </p:spPr>
      </p:pic>
      <p:pic>
        <p:nvPicPr>
          <p:cNvPr id="7" name="Picture 6">
            <a:extLst>
              <a:ext uri="{FF2B5EF4-FFF2-40B4-BE49-F238E27FC236}">
                <a16:creationId xmlns:a16="http://schemas.microsoft.com/office/drawing/2014/main" id="{7AD39549-E5B8-4A23-ACE9-CAF581D5EB70}"/>
              </a:ext>
            </a:extLst>
          </p:cNvPr>
          <p:cNvPicPr>
            <a:picLocks noChangeAspect="1"/>
          </p:cNvPicPr>
          <p:nvPr/>
        </p:nvPicPr>
        <p:blipFill>
          <a:blip r:embed="rId3"/>
          <a:stretch>
            <a:fillRect/>
          </a:stretch>
        </p:blipFill>
        <p:spPr>
          <a:xfrm>
            <a:off x="3714543" y="3022143"/>
            <a:ext cx="3251033" cy="1943268"/>
          </a:xfrm>
          <a:prstGeom prst="rect">
            <a:avLst/>
          </a:prstGeom>
        </p:spPr>
      </p:pic>
      <p:pic>
        <p:nvPicPr>
          <p:cNvPr id="8" name="Picture 7">
            <a:extLst>
              <a:ext uri="{FF2B5EF4-FFF2-40B4-BE49-F238E27FC236}">
                <a16:creationId xmlns:a16="http://schemas.microsoft.com/office/drawing/2014/main" id="{3E3515E1-7BA5-480B-8812-384ABD16F158}"/>
              </a:ext>
            </a:extLst>
          </p:cNvPr>
          <p:cNvPicPr>
            <a:picLocks noChangeAspect="1"/>
          </p:cNvPicPr>
          <p:nvPr/>
        </p:nvPicPr>
        <p:blipFill>
          <a:blip r:embed="rId4"/>
          <a:stretch>
            <a:fillRect/>
          </a:stretch>
        </p:blipFill>
        <p:spPr>
          <a:xfrm>
            <a:off x="3714543" y="5318923"/>
            <a:ext cx="3251033" cy="579171"/>
          </a:xfrm>
          <a:prstGeom prst="rect">
            <a:avLst/>
          </a:prstGeom>
        </p:spPr>
      </p:pic>
      <p:pic>
        <p:nvPicPr>
          <p:cNvPr id="2050" name="Picture 2">
            <a:extLst>
              <a:ext uri="{FF2B5EF4-FFF2-40B4-BE49-F238E27FC236}">
                <a16:creationId xmlns:a16="http://schemas.microsoft.com/office/drawing/2014/main" id="{4D442639-5EAD-48E4-B4C2-5B21DA2ABC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5150" y="1376526"/>
            <a:ext cx="4714875" cy="3400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8131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69B3-D451-4CF4-9614-7A8AF7154CAB}"/>
              </a:ext>
            </a:extLst>
          </p:cNvPr>
          <p:cNvSpPr>
            <a:spLocks noGrp="1"/>
          </p:cNvSpPr>
          <p:nvPr>
            <p:ph type="ctrTitle"/>
          </p:nvPr>
        </p:nvSpPr>
        <p:spPr>
          <a:xfrm>
            <a:off x="1595269" y="544139"/>
            <a:ext cx="9001462" cy="805049"/>
          </a:xfrm>
        </p:spPr>
        <p:txBody>
          <a:bodyPr/>
          <a:lstStyle/>
          <a:p>
            <a:r>
              <a:rPr lang="en-IN" dirty="0"/>
              <a:t>conclusion</a:t>
            </a:r>
          </a:p>
        </p:txBody>
      </p:sp>
      <p:sp>
        <p:nvSpPr>
          <p:cNvPr id="3" name="Subtitle 2">
            <a:extLst>
              <a:ext uri="{FF2B5EF4-FFF2-40B4-BE49-F238E27FC236}">
                <a16:creationId xmlns:a16="http://schemas.microsoft.com/office/drawing/2014/main" id="{0D87EADC-D9EA-4408-9053-EF66DBD23D23}"/>
              </a:ext>
            </a:extLst>
          </p:cNvPr>
          <p:cNvSpPr>
            <a:spLocks noGrp="1"/>
          </p:cNvSpPr>
          <p:nvPr>
            <p:ph type="subTitle" idx="1"/>
          </p:nvPr>
        </p:nvSpPr>
        <p:spPr>
          <a:xfrm>
            <a:off x="1595269" y="1443317"/>
            <a:ext cx="9001462" cy="4383741"/>
          </a:xfrm>
        </p:spPr>
        <p:txBody>
          <a:bodyPr>
            <a:normAutofit fontScale="92500" lnSpcReduction="20000"/>
          </a:bodyPr>
          <a:lstStyle/>
          <a:p>
            <a:pPr marL="73025" marR="160655" algn="l">
              <a:lnSpc>
                <a:spcPct val="127000"/>
              </a:lnSpc>
              <a:spcAft>
                <a:spcPts val="0"/>
              </a:spcAft>
            </a:pPr>
            <a:r>
              <a:rPr lang="en-US" sz="1800" dirty="0">
                <a:effectLst/>
                <a:latin typeface="Calibri" panose="020F0502020204030204" pitchFamily="34" charset="0"/>
                <a:ea typeface="Calibri" panose="020F0502020204030204" pitchFamily="34" charset="0"/>
              </a:rPr>
              <a:t>Communication is one of the basic necessities of everyone’s life. People need to talk and interact with one another to express what they think. Over the years, social media and social networking have been increasing exponentially due to an upsurge (rise) in the use of the internet. Flood of information arises from online conversation on a daily basis, as people are able to discuss, express themselves and express their opinion via these platforms. While this situation is highly productive and could contribute significantly to the quality of human life, it could also be destructive and enormously dangerous. The responsibility lies on the social media administration, or the host of organization to control and monitor these comments.</a:t>
            </a:r>
            <a:endParaRPr lang="en-IN" sz="1800" dirty="0">
              <a:effectLst/>
              <a:latin typeface="Calibri" panose="020F0502020204030204" pitchFamily="34" charset="0"/>
              <a:ea typeface="Calibri" panose="020F0502020204030204" pitchFamily="34" charset="0"/>
            </a:endParaRPr>
          </a:p>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This research work focuses on developing a model that would automatically classify a comment as either malignant or non-malignant using logistic regression. Therefore, this study aims to develop a multi-headed model to detect different types of malignant comment like threats, rude, abusive, and loathe. By collecting and pre-processing malignant comments for training and testing using term frequency- inverse document frequency (TF-IDF) algorithm, developing a multi-headed model will detect different types of malignant comment using logistic regression to train the dataset, and evaluate the model using confusion metrics</a:t>
            </a:r>
            <a:endParaRPr lang="en-IN" dirty="0"/>
          </a:p>
        </p:txBody>
      </p:sp>
    </p:spTree>
    <p:extLst>
      <p:ext uri="{BB962C8B-B14F-4D97-AF65-F5344CB8AC3E}">
        <p14:creationId xmlns:p14="http://schemas.microsoft.com/office/powerpoint/2010/main" val="320761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B3F54-CF07-441D-97B4-294C03C278FD}"/>
              </a:ext>
            </a:extLst>
          </p:cNvPr>
          <p:cNvSpPr>
            <a:spLocks noGrp="1"/>
          </p:cNvSpPr>
          <p:nvPr>
            <p:ph type="ctrTitle"/>
          </p:nvPr>
        </p:nvSpPr>
        <p:spPr>
          <a:xfrm>
            <a:off x="1469763" y="405933"/>
            <a:ext cx="9001462" cy="952500"/>
          </a:xfrm>
        </p:spPr>
        <p:txBody>
          <a:bodyPr/>
          <a:lstStyle/>
          <a:p>
            <a:r>
              <a:rPr lang="en-IN" dirty="0"/>
              <a:t>introduction</a:t>
            </a:r>
          </a:p>
        </p:txBody>
      </p:sp>
      <p:sp>
        <p:nvSpPr>
          <p:cNvPr id="3" name="Subtitle 2">
            <a:extLst>
              <a:ext uri="{FF2B5EF4-FFF2-40B4-BE49-F238E27FC236}">
                <a16:creationId xmlns:a16="http://schemas.microsoft.com/office/drawing/2014/main" id="{169BB6E6-514F-4902-9985-61352DDFAF9E}"/>
              </a:ext>
            </a:extLst>
          </p:cNvPr>
          <p:cNvSpPr>
            <a:spLocks noGrp="1"/>
          </p:cNvSpPr>
          <p:nvPr>
            <p:ph type="subTitle" idx="1"/>
          </p:nvPr>
        </p:nvSpPr>
        <p:spPr>
          <a:xfrm>
            <a:off x="1595269" y="1272987"/>
            <a:ext cx="9001462" cy="4966448"/>
          </a:xfrm>
        </p:spPr>
        <p:txBody>
          <a:bodyPr>
            <a:normAutofit fontScale="92500" lnSpcReduction="10000"/>
          </a:bodyPr>
          <a:lstStyle/>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a:t>
            </a:r>
          </a:p>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Comments ca be classified as :</a:t>
            </a:r>
          </a:p>
          <a:p>
            <a:pPr marL="342900" indent="-342900" algn="l">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Malignant</a:t>
            </a:r>
          </a:p>
          <a:p>
            <a:pPr marL="342900" indent="-342900" algn="l">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Non- malignant</a:t>
            </a:r>
          </a:p>
          <a:p>
            <a:pPr marL="342900" indent="-342900" algn="l">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Loathe</a:t>
            </a:r>
          </a:p>
          <a:p>
            <a:pPr marL="342900" indent="-342900" algn="l">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Rude</a:t>
            </a:r>
          </a:p>
          <a:p>
            <a:pPr marL="342900" indent="-342900" algn="l">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Abuse </a:t>
            </a:r>
          </a:p>
          <a:p>
            <a:pPr marL="342900" indent="-342900" algn="l">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Threat</a:t>
            </a:r>
          </a:p>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Many celebrities and influences are facing backlashes from people and have to come across hateful and offensive comments. This can take a toll on anyone and affect them mentally leading to depression, mental illness, self-hatred and suicidal thoughts.</a:t>
            </a:r>
          </a:p>
          <a:p>
            <a:pPr marL="342900" indent="-342900" algn="l">
              <a:buAutoNum type="arabi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34637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BABAC-C85C-4997-B67B-D06819CB7F81}"/>
              </a:ext>
            </a:extLst>
          </p:cNvPr>
          <p:cNvSpPr>
            <a:spLocks noGrp="1"/>
          </p:cNvSpPr>
          <p:nvPr>
            <p:ph type="ctrTitle"/>
          </p:nvPr>
        </p:nvSpPr>
        <p:spPr>
          <a:xfrm>
            <a:off x="1595269" y="584481"/>
            <a:ext cx="9001462" cy="822978"/>
          </a:xfrm>
        </p:spPr>
        <p:txBody>
          <a:bodyPr/>
          <a:lstStyle/>
          <a:p>
            <a:r>
              <a:rPr lang="en-IN" dirty="0"/>
              <a:t>objective</a:t>
            </a:r>
          </a:p>
        </p:txBody>
      </p:sp>
      <p:sp>
        <p:nvSpPr>
          <p:cNvPr id="3" name="Subtitle 2">
            <a:extLst>
              <a:ext uri="{FF2B5EF4-FFF2-40B4-BE49-F238E27FC236}">
                <a16:creationId xmlns:a16="http://schemas.microsoft.com/office/drawing/2014/main" id="{4F1A0143-E586-48C5-8DC9-AC56A9E2DA0D}"/>
              </a:ext>
            </a:extLst>
          </p:cNvPr>
          <p:cNvSpPr>
            <a:spLocks noGrp="1"/>
          </p:cNvSpPr>
          <p:nvPr>
            <p:ph type="subTitle" idx="1"/>
          </p:nvPr>
        </p:nvSpPr>
        <p:spPr>
          <a:xfrm>
            <a:off x="1595269" y="1264024"/>
            <a:ext cx="9001462" cy="3993776"/>
          </a:xfrm>
        </p:spPr>
        <p:txBody>
          <a:bodyPr/>
          <a:lstStyle/>
          <a:p>
            <a:pPr algn="l"/>
            <a:r>
              <a:rPr lang="en-IN" dirty="0"/>
              <a:t>The objective of comment classifier model is:</a:t>
            </a:r>
          </a:p>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a:t>
            </a:r>
            <a:endParaRPr lang="en-IN" dirty="0"/>
          </a:p>
        </p:txBody>
      </p:sp>
    </p:spTree>
    <p:extLst>
      <p:ext uri="{BB962C8B-B14F-4D97-AF65-F5344CB8AC3E}">
        <p14:creationId xmlns:p14="http://schemas.microsoft.com/office/powerpoint/2010/main" val="496978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B416-D522-4A49-ABE4-7CF101538B66}"/>
              </a:ext>
            </a:extLst>
          </p:cNvPr>
          <p:cNvSpPr>
            <a:spLocks noGrp="1"/>
          </p:cNvSpPr>
          <p:nvPr>
            <p:ph type="ctrTitle"/>
          </p:nvPr>
        </p:nvSpPr>
        <p:spPr>
          <a:xfrm>
            <a:off x="1478728" y="476905"/>
            <a:ext cx="9001462" cy="858837"/>
          </a:xfrm>
        </p:spPr>
        <p:txBody>
          <a:bodyPr/>
          <a:lstStyle/>
          <a:p>
            <a:r>
              <a:rPr lang="en-IN" dirty="0"/>
              <a:t>Scope of this project</a:t>
            </a:r>
          </a:p>
        </p:txBody>
      </p:sp>
      <p:sp>
        <p:nvSpPr>
          <p:cNvPr id="3" name="Subtitle 2">
            <a:extLst>
              <a:ext uri="{FF2B5EF4-FFF2-40B4-BE49-F238E27FC236}">
                <a16:creationId xmlns:a16="http://schemas.microsoft.com/office/drawing/2014/main" id="{1B43335D-D055-4D4C-BEA7-5A20A4B40BE2}"/>
              </a:ext>
            </a:extLst>
          </p:cNvPr>
          <p:cNvSpPr>
            <a:spLocks noGrp="1"/>
          </p:cNvSpPr>
          <p:nvPr>
            <p:ph type="subTitle" idx="1"/>
          </p:nvPr>
        </p:nvSpPr>
        <p:spPr>
          <a:xfrm>
            <a:off x="1595269" y="1335742"/>
            <a:ext cx="9001462" cy="3931023"/>
          </a:xfrm>
        </p:spPr>
        <p:txBody>
          <a:bodyPr/>
          <a:lstStyle/>
          <a:p>
            <a:pPr marL="457200" indent="-457200" algn="l">
              <a:buAutoNum type="arabicPeriod"/>
            </a:pPr>
            <a:r>
              <a:rPr lang="en-IN" dirty="0"/>
              <a:t>It reduces the memory storage.</a:t>
            </a:r>
          </a:p>
          <a:p>
            <a:pPr marL="457200" indent="-457200" algn="l">
              <a:buAutoNum type="arabicPeriod"/>
            </a:pPr>
            <a:r>
              <a:rPr lang="en-IN" dirty="0"/>
              <a:t>It increases security and controls.</a:t>
            </a:r>
          </a:p>
          <a:p>
            <a:pPr marL="457200" indent="-457200" algn="l">
              <a:buAutoNum type="arabicPeriod"/>
            </a:pPr>
            <a:r>
              <a:rPr lang="en-IN" dirty="0"/>
              <a:t>It helps in reducing cyberbullying and backlashes.</a:t>
            </a:r>
          </a:p>
          <a:p>
            <a:pPr marL="457200" indent="-457200" algn="l">
              <a:buAutoNum type="arabicPeriod"/>
            </a:pPr>
            <a:r>
              <a:rPr lang="en-IN" dirty="0"/>
              <a:t>It spreads positivity in the environment.</a:t>
            </a:r>
          </a:p>
        </p:txBody>
      </p:sp>
    </p:spTree>
    <p:extLst>
      <p:ext uri="{BB962C8B-B14F-4D97-AF65-F5344CB8AC3E}">
        <p14:creationId xmlns:p14="http://schemas.microsoft.com/office/powerpoint/2010/main" val="1625712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11CEC-FF5D-4211-8895-9713E9DC70B0}"/>
              </a:ext>
            </a:extLst>
          </p:cNvPr>
          <p:cNvSpPr>
            <a:spLocks noGrp="1"/>
          </p:cNvSpPr>
          <p:nvPr>
            <p:ph type="title"/>
          </p:nvPr>
        </p:nvSpPr>
        <p:spPr>
          <a:xfrm>
            <a:off x="842078" y="152400"/>
            <a:ext cx="10353761" cy="824753"/>
          </a:xfrm>
        </p:spPr>
        <p:txBody>
          <a:bodyPr/>
          <a:lstStyle/>
          <a:p>
            <a:r>
              <a:rPr lang="en-IN" dirty="0"/>
              <a:t>Dataset description</a:t>
            </a:r>
          </a:p>
        </p:txBody>
      </p:sp>
      <p:sp>
        <p:nvSpPr>
          <p:cNvPr id="3" name="Content Placeholder 2">
            <a:extLst>
              <a:ext uri="{FF2B5EF4-FFF2-40B4-BE49-F238E27FC236}">
                <a16:creationId xmlns:a16="http://schemas.microsoft.com/office/drawing/2014/main" id="{C5B8C853-64C2-460A-8D52-F5AFB37E25E5}"/>
              </a:ext>
            </a:extLst>
          </p:cNvPr>
          <p:cNvSpPr>
            <a:spLocks noGrp="1"/>
          </p:cNvSpPr>
          <p:nvPr>
            <p:ph idx="1"/>
          </p:nvPr>
        </p:nvSpPr>
        <p:spPr>
          <a:xfrm>
            <a:off x="919119" y="779929"/>
            <a:ext cx="10353762" cy="4572000"/>
          </a:xfrm>
        </p:spPr>
        <p:txBody>
          <a:bodyPr>
            <a:normAutofit/>
          </a:bodyPr>
          <a:lstStyle/>
          <a:p>
            <a:r>
              <a:rPr lang="en-IN" dirty="0"/>
              <a:t>1. id : person who have written the comment is generalised by id.</a:t>
            </a:r>
          </a:p>
          <a:p>
            <a:r>
              <a:rPr lang="en-IN" dirty="0"/>
              <a:t>2.comment_text : thoughts of person.</a:t>
            </a:r>
          </a:p>
          <a:p>
            <a:r>
              <a:rPr lang="en-IN" dirty="0"/>
              <a:t>3. malignant : binary label which contains 0/1.</a:t>
            </a:r>
          </a:p>
          <a:p>
            <a:r>
              <a:rPr lang="en-IN" dirty="0"/>
              <a:t>4.highly-malignant: binary label which contains 0/1.</a:t>
            </a:r>
          </a:p>
          <a:p>
            <a:r>
              <a:rPr lang="en-IN" dirty="0"/>
              <a:t>5. rude: binary label which contains 0/1.</a:t>
            </a:r>
          </a:p>
          <a:p>
            <a:r>
              <a:rPr lang="en-IN" dirty="0"/>
              <a:t>6. loathe: binary label which contains 0/1.</a:t>
            </a:r>
          </a:p>
          <a:p>
            <a:r>
              <a:rPr lang="en-IN" dirty="0"/>
              <a:t>7. abuse : binary label which contains 0/1.</a:t>
            </a:r>
          </a:p>
          <a:p>
            <a:r>
              <a:rPr lang="en-IN" dirty="0"/>
              <a:t>8. threat : binary label which contains 0/1.</a:t>
            </a:r>
          </a:p>
          <a:p>
            <a:endParaRPr lang="en-IN" dirty="0"/>
          </a:p>
        </p:txBody>
      </p:sp>
      <p:pic>
        <p:nvPicPr>
          <p:cNvPr id="5" name="Picture 4">
            <a:extLst>
              <a:ext uri="{FF2B5EF4-FFF2-40B4-BE49-F238E27FC236}">
                <a16:creationId xmlns:a16="http://schemas.microsoft.com/office/drawing/2014/main" id="{C83C0093-C9B1-4476-90D9-4A5D97DA1AC6}"/>
              </a:ext>
            </a:extLst>
          </p:cNvPr>
          <p:cNvPicPr>
            <a:picLocks noChangeAspect="1"/>
          </p:cNvPicPr>
          <p:nvPr/>
        </p:nvPicPr>
        <p:blipFill>
          <a:blip r:embed="rId2"/>
          <a:stretch>
            <a:fillRect/>
          </a:stretch>
        </p:blipFill>
        <p:spPr>
          <a:xfrm>
            <a:off x="919119" y="4853306"/>
            <a:ext cx="9642864" cy="2004694"/>
          </a:xfrm>
          <a:prstGeom prst="rect">
            <a:avLst/>
          </a:prstGeom>
        </p:spPr>
      </p:pic>
    </p:spTree>
    <p:extLst>
      <p:ext uri="{BB962C8B-B14F-4D97-AF65-F5344CB8AC3E}">
        <p14:creationId xmlns:p14="http://schemas.microsoft.com/office/powerpoint/2010/main" val="1856796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64E9B-2AF0-45C6-A5EE-E7B6907BC2D0}"/>
              </a:ext>
            </a:extLst>
          </p:cNvPr>
          <p:cNvSpPr>
            <a:spLocks noGrp="1"/>
          </p:cNvSpPr>
          <p:nvPr>
            <p:ph type="title"/>
          </p:nvPr>
        </p:nvSpPr>
        <p:spPr>
          <a:xfrm>
            <a:off x="913794" y="277906"/>
            <a:ext cx="10353761" cy="878541"/>
          </a:xfrm>
        </p:spPr>
        <p:txBody>
          <a:bodyPr/>
          <a:lstStyle/>
          <a:p>
            <a:r>
              <a:rPr lang="en-IN" dirty="0"/>
              <a:t>Data pre-processing</a:t>
            </a:r>
          </a:p>
        </p:txBody>
      </p:sp>
      <p:sp>
        <p:nvSpPr>
          <p:cNvPr id="3" name="Content Placeholder 2">
            <a:extLst>
              <a:ext uri="{FF2B5EF4-FFF2-40B4-BE49-F238E27FC236}">
                <a16:creationId xmlns:a16="http://schemas.microsoft.com/office/drawing/2014/main" id="{FE331F96-43FA-4F39-8AC1-96F252D21B8B}"/>
              </a:ext>
            </a:extLst>
          </p:cNvPr>
          <p:cNvSpPr>
            <a:spLocks noGrp="1"/>
          </p:cNvSpPr>
          <p:nvPr>
            <p:ph idx="1"/>
          </p:nvPr>
        </p:nvSpPr>
        <p:spPr>
          <a:xfrm>
            <a:off x="913795" y="1004047"/>
            <a:ext cx="10353762" cy="4787153"/>
          </a:xfrm>
        </p:spPr>
        <p:txBody>
          <a:bodyPr/>
          <a:lstStyle/>
          <a:p>
            <a:r>
              <a:rPr lang="en-IN" dirty="0"/>
              <a:t>Converting lower case to upper case:</a:t>
            </a:r>
          </a:p>
          <a:p>
            <a:endParaRPr lang="en-IN" dirty="0"/>
          </a:p>
          <a:p>
            <a:r>
              <a:rPr lang="en-IN" dirty="0"/>
              <a:t>Text normalisation: it includes removing punctuation and symbols.</a:t>
            </a:r>
          </a:p>
          <a:p>
            <a:endParaRPr lang="en-IN" dirty="0"/>
          </a:p>
          <a:p>
            <a:endParaRPr lang="en-IN" dirty="0"/>
          </a:p>
        </p:txBody>
      </p:sp>
      <p:pic>
        <p:nvPicPr>
          <p:cNvPr id="4" name="Picture 3">
            <a:extLst>
              <a:ext uri="{FF2B5EF4-FFF2-40B4-BE49-F238E27FC236}">
                <a16:creationId xmlns:a16="http://schemas.microsoft.com/office/drawing/2014/main" id="{5FBA03CE-A261-46C0-858F-6D1435732C0C}"/>
              </a:ext>
            </a:extLst>
          </p:cNvPr>
          <p:cNvPicPr>
            <a:picLocks noChangeAspect="1"/>
          </p:cNvPicPr>
          <p:nvPr/>
        </p:nvPicPr>
        <p:blipFill>
          <a:blip r:embed="rId2"/>
          <a:stretch>
            <a:fillRect/>
          </a:stretch>
        </p:blipFill>
        <p:spPr>
          <a:xfrm>
            <a:off x="1247439" y="1372048"/>
            <a:ext cx="5501640" cy="510540"/>
          </a:xfrm>
          <a:prstGeom prst="rect">
            <a:avLst/>
          </a:prstGeom>
        </p:spPr>
      </p:pic>
      <p:pic>
        <p:nvPicPr>
          <p:cNvPr id="5" name="Picture 4">
            <a:extLst>
              <a:ext uri="{FF2B5EF4-FFF2-40B4-BE49-F238E27FC236}">
                <a16:creationId xmlns:a16="http://schemas.microsoft.com/office/drawing/2014/main" id="{7CD1ADE5-84C7-41E5-8B25-A22606C24240}"/>
              </a:ext>
            </a:extLst>
          </p:cNvPr>
          <p:cNvPicPr>
            <a:picLocks noChangeAspect="1"/>
          </p:cNvPicPr>
          <p:nvPr/>
        </p:nvPicPr>
        <p:blipFill>
          <a:blip r:embed="rId3"/>
          <a:stretch>
            <a:fillRect/>
          </a:stretch>
        </p:blipFill>
        <p:spPr>
          <a:xfrm>
            <a:off x="1338692" y="2462847"/>
            <a:ext cx="6645910" cy="3023105"/>
          </a:xfrm>
          <a:prstGeom prst="rect">
            <a:avLst/>
          </a:prstGeom>
        </p:spPr>
      </p:pic>
    </p:spTree>
    <p:extLst>
      <p:ext uri="{BB962C8B-B14F-4D97-AF65-F5344CB8AC3E}">
        <p14:creationId xmlns:p14="http://schemas.microsoft.com/office/powerpoint/2010/main" val="751978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3397-1534-4DBD-AAD3-B0D6EC826ADE}"/>
              </a:ext>
            </a:extLst>
          </p:cNvPr>
          <p:cNvSpPr>
            <a:spLocks noGrp="1"/>
          </p:cNvSpPr>
          <p:nvPr>
            <p:ph type="title"/>
          </p:nvPr>
        </p:nvSpPr>
        <p:spPr>
          <a:xfrm>
            <a:off x="913796" y="233083"/>
            <a:ext cx="10353761" cy="968188"/>
          </a:xfrm>
        </p:spPr>
        <p:txBody>
          <a:bodyPr/>
          <a:lstStyle/>
          <a:p>
            <a:r>
              <a:rPr lang="en-IN" dirty="0"/>
              <a:t>Stop words &amp; lemmatisation</a:t>
            </a:r>
          </a:p>
        </p:txBody>
      </p:sp>
      <p:sp>
        <p:nvSpPr>
          <p:cNvPr id="3" name="Content Placeholder 2">
            <a:extLst>
              <a:ext uri="{FF2B5EF4-FFF2-40B4-BE49-F238E27FC236}">
                <a16:creationId xmlns:a16="http://schemas.microsoft.com/office/drawing/2014/main" id="{F8BC67E3-E192-4035-8BD1-3FC82E3114B3}"/>
              </a:ext>
            </a:extLst>
          </p:cNvPr>
          <p:cNvSpPr>
            <a:spLocks noGrp="1"/>
          </p:cNvSpPr>
          <p:nvPr>
            <p:ph idx="1"/>
          </p:nvPr>
        </p:nvSpPr>
        <p:spPr>
          <a:xfrm>
            <a:off x="913795" y="986118"/>
            <a:ext cx="10353762" cy="4805082"/>
          </a:xfrm>
        </p:spPr>
        <p:txBody>
          <a:bodyPr/>
          <a:lstStyle/>
          <a:p>
            <a:r>
              <a:rPr lang="en-IN" dirty="0"/>
              <a:t>Stop words : Stop words are those words that are frequently used in both written and verbal communication and thereby do not have either a positive/negative impact on our statement.</a:t>
            </a:r>
          </a:p>
          <a:p>
            <a:endParaRPr lang="en-IN" dirty="0"/>
          </a:p>
          <a:p>
            <a:endParaRPr lang="en-IN" dirty="0"/>
          </a:p>
          <a:p>
            <a:r>
              <a:rPr lang="en-IN" dirty="0"/>
              <a:t>Lemmatisation: lemmatisation is the process of grouping together of different inflated form words so they can be analysed as a single item.</a:t>
            </a:r>
          </a:p>
          <a:p>
            <a:endParaRPr lang="en-IN" dirty="0"/>
          </a:p>
        </p:txBody>
      </p:sp>
      <p:pic>
        <p:nvPicPr>
          <p:cNvPr id="4" name="Picture 3">
            <a:extLst>
              <a:ext uri="{FF2B5EF4-FFF2-40B4-BE49-F238E27FC236}">
                <a16:creationId xmlns:a16="http://schemas.microsoft.com/office/drawing/2014/main" id="{9A4F2E4D-BFC6-484D-A065-12C8F6AD35CA}"/>
              </a:ext>
            </a:extLst>
          </p:cNvPr>
          <p:cNvPicPr>
            <a:picLocks noChangeAspect="1"/>
          </p:cNvPicPr>
          <p:nvPr/>
        </p:nvPicPr>
        <p:blipFill>
          <a:blip r:embed="rId2"/>
          <a:stretch>
            <a:fillRect/>
          </a:stretch>
        </p:blipFill>
        <p:spPr>
          <a:xfrm>
            <a:off x="1231115" y="2111804"/>
            <a:ext cx="6645910" cy="680085"/>
          </a:xfrm>
          <a:prstGeom prst="rect">
            <a:avLst/>
          </a:prstGeom>
        </p:spPr>
      </p:pic>
      <p:pic>
        <p:nvPicPr>
          <p:cNvPr id="5" name="Picture 4">
            <a:extLst>
              <a:ext uri="{FF2B5EF4-FFF2-40B4-BE49-F238E27FC236}">
                <a16:creationId xmlns:a16="http://schemas.microsoft.com/office/drawing/2014/main" id="{4C02F037-5D9B-4940-B3C3-F6961840FEA8}"/>
              </a:ext>
            </a:extLst>
          </p:cNvPr>
          <p:cNvPicPr>
            <a:picLocks noChangeAspect="1"/>
          </p:cNvPicPr>
          <p:nvPr/>
        </p:nvPicPr>
        <p:blipFill>
          <a:blip r:embed="rId3"/>
          <a:stretch>
            <a:fillRect/>
          </a:stretch>
        </p:blipFill>
        <p:spPr>
          <a:xfrm>
            <a:off x="1231115" y="4066112"/>
            <a:ext cx="6080760" cy="708660"/>
          </a:xfrm>
          <a:prstGeom prst="rect">
            <a:avLst/>
          </a:prstGeom>
        </p:spPr>
      </p:pic>
    </p:spTree>
    <p:extLst>
      <p:ext uri="{BB962C8B-B14F-4D97-AF65-F5344CB8AC3E}">
        <p14:creationId xmlns:p14="http://schemas.microsoft.com/office/powerpoint/2010/main" val="3348472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6DEA-88B0-4A8F-AAC8-51E487310F53}"/>
              </a:ext>
            </a:extLst>
          </p:cNvPr>
          <p:cNvSpPr>
            <a:spLocks noGrp="1"/>
          </p:cNvSpPr>
          <p:nvPr>
            <p:ph type="title"/>
          </p:nvPr>
        </p:nvSpPr>
        <p:spPr>
          <a:xfrm>
            <a:off x="913795" y="367553"/>
            <a:ext cx="9270111" cy="959224"/>
          </a:xfrm>
        </p:spPr>
        <p:txBody>
          <a:bodyPr/>
          <a:lstStyle/>
          <a:p>
            <a:r>
              <a:rPr lang="en-IN" dirty="0"/>
              <a:t>vectorisation</a:t>
            </a:r>
          </a:p>
        </p:txBody>
      </p:sp>
      <p:sp>
        <p:nvSpPr>
          <p:cNvPr id="3" name="Content Placeholder 2">
            <a:extLst>
              <a:ext uri="{FF2B5EF4-FFF2-40B4-BE49-F238E27FC236}">
                <a16:creationId xmlns:a16="http://schemas.microsoft.com/office/drawing/2014/main" id="{B2598E28-E3AA-4EEB-8D7B-402628C0F3B3}"/>
              </a:ext>
            </a:extLst>
          </p:cNvPr>
          <p:cNvSpPr>
            <a:spLocks noGrp="1"/>
          </p:cNvSpPr>
          <p:nvPr>
            <p:ph idx="1"/>
          </p:nvPr>
        </p:nvSpPr>
        <p:spPr>
          <a:xfrm>
            <a:off x="913795" y="1084729"/>
            <a:ext cx="10353762" cy="4706471"/>
          </a:xfrm>
        </p:spPr>
        <p:txBody>
          <a:bodyPr/>
          <a:lstStyle/>
          <a:p>
            <a:r>
              <a:rPr lang="en-IN" dirty="0"/>
              <a:t>Tf-idf vectorisation : </a:t>
            </a:r>
          </a:p>
          <a:p>
            <a:endParaRPr lang="en-IN" dirty="0"/>
          </a:p>
        </p:txBody>
      </p:sp>
      <p:pic>
        <p:nvPicPr>
          <p:cNvPr id="4" name="Picture 3">
            <a:extLst>
              <a:ext uri="{FF2B5EF4-FFF2-40B4-BE49-F238E27FC236}">
                <a16:creationId xmlns:a16="http://schemas.microsoft.com/office/drawing/2014/main" id="{3E060542-A858-43F5-AD84-D16875CCCF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2457" y="1753123"/>
            <a:ext cx="6645910" cy="3172460"/>
          </a:xfrm>
          <a:prstGeom prst="rect">
            <a:avLst/>
          </a:prstGeom>
          <a:noFill/>
          <a:ln>
            <a:noFill/>
          </a:ln>
        </p:spPr>
      </p:pic>
    </p:spTree>
    <p:extLst>
      <p:ext uri="{BB962C8B-B14F-4D97-AF65-F5344CB8AC3E}">
        <p14:creationId xmlns:p14="http://schemas.microsoft.com/office/powerpoint/2010/main" val="1404147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D224E-58F7-43E0-8E86-1A367749B8EF}"/>
              </a:ext>
            </a:extLst>
          </p:cNvPr>
          <p:cNvSpPr>
            <a:spLocks noGrp="1"/>
          </p:cNvSpPr>
          <p:nvPr>
            <p:ph type="title"/>
          </p:nvPr>
        </p:nvSpPr>
        <p:spPr>
          <a:xfrm>
            <a:off x="1003442" y="197224"/>
            <a:ext cx="9323899" cy="869576"/>
          </a:xfrm>
        </p:spPr>
        <p:txBody>
          <a:bodyPr/>
          <a:lstStyle/>
          <a:p>
            <a:r>
              <a:rPr lang="en-IN" dirty="0"/>
              <a:t>visualisation</a:t>
            </a:r>
          </a:p>
        </p:txBody>
      </p:sp>
      <p:sp>
        <p:nvSpPr>
          <p:cNvPr id="3" name="Content Placeholder 2">
            <a:extLst>
              <a:ext uri="{FF2B5EF4-FFF2-40B4-BE49-F238E27FC236}">
                <a16:creationId xmlns:a16="http://schemas.microsoft.com/office/drawing/2014/main" id="{5812149F-7DC8-469F-8081-3CFE0643EC2E}"/>
              </a:ext>
            </a:extLst>
          </p:cNvPr>
          <p:cNvSpPr>
            <a:spLocks noGrp="1"/>
          </p:cNvSpPr>
          <p:nvPr>
            <p:ph idx="1"/>
          </p:nvPr>
        </p:nvSpPr>
        <p:spPr>
          <a:xfrm>
            <a:off x="913795" y="842682"/>
            <a:ext cx="10353762" cy="4948518"/>
          </a:xfrm>
        </p:spPr>
        <p:txBody>
          <a:bodyPr/>
          <a:lstStyle/>
          <a:p>
            <a:r>
              <a:rPr lang="en-IN" dirty="0"/>
              <a:t>Word cloud:</a:t>
            </a:r>
            <a:r>
              <a:rPr lang="en-US" sz="1600" dirty="0"/>
              <a:t>Word Cloud is a data visualization technique used for representing text data in which the size of each word indicates its frequency or importance. Significant textual data points can be highlighted using a word cloud. Word clouds are widely used for analyzing data from social network websites</a:t>
            </a:r>
            <a:r>
              <a:rPr lang="en-US" dirty="0"/>
              <a:t>.</a:t>
            </a:r>
            <a:endParaRPr lang="en-IN" dirty="0"/>
          </a:p>
          <a:p>
            <a:endParaRPr lang="en-IN" dirty="0"/>
          </a:p>
          <a:p>
            <a:endParaRPr lang="en-IN" dirty="0"/>
          </a:p>
        </p:txBody>
      </p:sp>
      <p:pic>
        <p:nvPicPr>
          <p:cNvPr id="4" name="Picture 3">
            <a:extLst>
              <a:ext uri="{FF2B5EF4-FFF2-40B4-BE49-F238E27FC236}">
                <a16:creationId xmlns:a16="http://schemas.microsoft.com/office/drawing/2014/main" id="{C7C8DA52-B7DC-47B6-83AF-C3D4A2F0011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10409" y="1964765"/>
            <a:ext cx="8916932" cy="4292600"/>
          </a:xfrm>
          <a:prstGeom prst="rect">
            <a:avLst/>
          </a:prstGeom>
          <a:noFill/>
          <a:ln>
            <a:noFill/>
          </a:ln>
        </p:spPr>
      </p:pic>
    </p:spTree>
    <p:extLst>
      <p:ext uri="{BB962C8B-B14F-4D97-AF65-F5344CB8AC3E}">
        <p14:creationId xmlns:p14="http://schemas.microsoft.com/office/powerpoint/2010/main" val="18351659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80</TotalTime>
  <Words>654</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Bookman Old Style</vt:lpstr>
      <vt:lpstr>Calibri</vt:lpstr>
      <vt:lpstr>Rockwell</vt:lpstr>
      <vt:lpstr>Times New Roman</vt:lpstr>
      <vt:lpstr>Damask</vt:lpstr>
      <vt:lpstr>Malignant comment classifier</vt:lpstr>
      <vt:lpstr>introduction</vt:lpstr>
      <vt:lpstr>objective</vt:lpstr>
      <vt:lpstr>Scope of this project</vt:lpstr>
      <vt:lpstr>Dataset description</vt:lpstr>
      <vt:lpstr>Data pre-processing</vt:lpstr>
      <vt:lpstr>Stop words &amp; lemmatisation</vt:lpstr>
      <vt:lpstr>vectorisation</vt:lpstr>
      <vt:lpstr>visualisation</vt:lpstr>
      <vt:lpstr>Model building</vt:lpstr>
      <vt:lpstr>Metrics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Umesh Gupta</dc:creator>
  <cp:lastModifiedBy>Neha</cp:lastModifiedBy>
  <cp:revision>4</cp:revision>
  <dcterms:created xsi:type="dcterms:W3CDTF">2021-12-10T05:43:22Z</dcterms:created>
  <dcterms:modified xsi:type="dcterms:W3CDTF">2021-12-10T16:39:21Z</dcterms:modified>
</cp:coreProperties>
</file>