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81" d="100"/>
          <a:sy n="81" d="100"/>
        </p:scale>
        <p:origin x="6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Dangat" userId="2a92fbad65fcbb80" providerId="LiveId" clId="{38D15231-2EDF-45C6-B93C-C3DFA3BFB8DE}"/>
    <pc:docChg chg="undo custSel modSld">
      <pc:chgData name="Neha Dangat" userId="2a92fbad65fcbb80" providerId="LiveId" clId="{38D15231-2EDF-45C6-B93C-C3DFA3BFB8DE}" dt="2023-04-20T06:48:08.837" v="17" actId="1076"/>
      <pc:docMkLst>
        <pc:docMk/>
      </pc:docMkLst>
      <pc:sldChg chg="addSp delSp modSp mod">
        <pc:chgData name="Neha Dangat" userId="2a92fbad65fcbb80" providerId="LiveId" clId="{38D15231-2EDF-45C6-B93C-C3DFA3BFB8DE}" dt="2023-04-20T06:48:08.837" v="17" actId="1076"/>
        <pc:sldMkLst>
          <pc:docMk/>
          <pc:sldMk cId="2664486702" sldId="263"/>
        </pc:sldMkLst>
        <pc:spChg chg="del">
          <ac:chgData name="Neha Dangat" userId="2a92fbad65fcbb80" providerId="LiveId" clId="{38D15231-2EDF-45C6-B93C-C3DFA3BFB8DE}" dt="2023-04-20T06:37:41.337" v="0" actId="22"/>
          <ac:spMkLst>
            <pc:docMk/>
            <pc:sldMk cId="2664486702" sldId="263"/>
            <ac:spMk id="3" creationId="{2F68D0C9-3E3C-81EF-48F7-97C443E4C24E}"/>
          </ac:spMkLst>
        </pc:spChg>
        <pc:picChg chg="add mod ord">
          <ac:chgData name="Neha Dangat" userId="2a92fbad65fcbb80" providerId="LiveId" clId="{38D15231-2EDF-45C6-B93C-C3DFA3BFB8DE}" dt="2023-04-20T06:37:45.850" v="1" actId="1076"/>
          <ac:picMkLst>
            <pc:docMk/>
            <pc:sldMk cId="2664486702" sldId="263"/>
            <ac:picMk id="5" creationId="{2019E20C-F2A8-142F-30F3-E83A657CE23F}"/>
          </ac:picMkLst>
        </pc:picChg>
        <pc:picChg chg="add mod modCrop">
          <ac:chgData name="Neha Dangat" userId="2a92fbad65fcbb80" providerId="LiveId" clId="{38D15231-2EDF-45C6-B93C-C3DFA3BFB8DE}" dt="2023-04-20T06:47:25.881" v="8" actId="1076"/>
          <ac:picMkLst>
            <pc:docMk/>
            <pc:sldMk cId="2664486702" sldId="263"/>
            <ac:picMk id="7" creationId="{EB57885F-D3FA-DD24-43D5-1B313CADBB11}"/>
          </ac:picMkLst>
        </pc:picChg>
        <pc:picChg chg="add mod modCrop">
          <ac:chgData name="Neha Dangat" userId="2a92fbad65fcbb80" providerId="LiveId" clId="{38D15231-2EDF-45C6-B93C-C3DFA3BFB8DE}" dt="2023-04-20T06:48:08.837" v="17" actId="1076"/>
          <ac:picMkLst>
            <pc:docMk/>
            <pc:sldMk cId="2664486702" sldId="263"/>
            <ac:picMk id="9" creationId="{028B6DAF-97BE-F988-ACF1-26BB073E057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6:55:24.26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3412 388,'-207'-12,"-54"-5,-131 17,-810 43,1150-40,-8 0,1 3,-103 22,158-27,1 0,0 0,-1 0,1 0,0 0,0 1,0-1,0 1,0 0,-5 4,8-5,-1-1,1 1,0-1,-1 1,1 0,0-1,0 1,-1-1,1 1,0-1,0 1,0 0,0-1,0 1,0-1,0 1,0 0,0-1,0 1,0-1,1 1,-1-1,0 1,0 0,0-1,1 1,-1-1,0 1,1-1,-1 1,0-1,1 1,-1-1,2 1,4 4,0-1,1 0,-1 0,1-1,0 0,0 0,12 3,61 15,132 17,93-8,-297-29,1017 36,-713-53,-302 15,-1 0,0-1,1 0,-1-1,16-7,-23 10,-1-1,0 1,1-1,-1 0,0 0,0 0,1 0,-1 0,0 0,0 0,0 0,0-1,0 1,-1 0,1-1,0 1,0 0,-1-1,1 1,-1-1,0 1,1-1,-1 1,0-1,0 1,0-1,0 1,0-1,0 0,0 1,0-1,-1 1,1-1,-1 1,1 0,-1-1,1 1,-1-1,0 1,0 0,-2-3,-1-3,-2 0,1 0,-1 1,0 0,0 0,-1 0,0 1,-11-7,-69-33,11 12,-2 4,-108-26,-176-17,-572-35,558 71,282 26,-658-80,697 82,55 8,0 0,0 0,0 0,0 0,-1 0,1-1,0 1,0 0,0 0,0 0,0 0,-1 0,1 0,0 0,0 0,0 0,0 0,-1 0,1 0,0 0,0 0,0 0,0 0,-1 0,1 0,0 0,0 0,0 0,0 0,-1 0,1 0,0 0,0 0,0 0,0 1,0-1,-1 0,1 0,0 0,0 0,0 0,0 0,0 1,0-1,0 0,0 0,0 0,-1 0,1 1,0-1,0 0,0 0,0 0,0 0,0 1,0-1,0 0,0 0,0 0,12 10,19 8,68 41,-75-42,1-2,0 0,1-2,1-1,0-1,30 7,343 50,6-27,-406-41,69 6,1497 164,-1184-93,-356-70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6:55:25.46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2608 626,'-52'14,"-1"-4,1-1,-2-3,-78 0,72-4,-146 3,184-6,43-3,308-16,3 23,-321-3,508 16,-509-18,-21-3,-38-10,-1288-299,-275 8,1550 293,37 7,-1 2,-40-3,55 9,14 4,14 6,12 2,60 19,-16-7,31 9,164 32,-135-36,779 208,-324-81,-304-89,-194-51,107 6,-164-22,-115-8,-92-19,171 25,-1-1,1 1,0-1,0 0,0 0,0 0,1 0,-1 0,0-1,0 1,1-1,-1 0,1 0,-1 0,1 0,0 0,0 0,0-1,-3-4,-1-9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6:55:26.00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1,'0'4,"4"2,6 3,1 6,-1-1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6:55:26.3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6:55:26.69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271 1,'0'4,"0"6,0 5,0 5,-4-2,-6 1,-1 1,-3 2,-7 1,-1 0,0 2,-1-4,-1-6,0-1,-1-2,0 0,0-2,5-2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6:55:27.03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50 25,'-5'-4,"0"-1</inkml:trace>
  <inkml:trace contextRef="#ctx0" brushRef="#br0" timeOffset="1">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96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989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621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360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6421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4538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9088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66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301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787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63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939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934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478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766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787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728733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tro Hospital OPD Schedule | Best Hospital in Noida | Best Heart Hospital  in Noida">
            <a:extLst>
              <a:ext uri="{FF2B5EF4-FFF2-40B4-BE49-F238E27FC236}">
                <a16:creationId xmlns:a16="http://schemas.microsoft.com/office/drawing/2014/main" id="{E2092A01-F2FD-0C57-5547-069BCDCD8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3453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27E15D-34FF-0D3D-1BD3-B8C84AFED9AB}"/>
              </a:ext>
            </a:extLst>
          </p:cNvPr>
          <p:cNvSpPr>
            <a:spLocks noGrp="1"/>
          </p:cNvSpPr>
          <p:nvPr>
            <p:ph type="ctrTitle"/>
          </p:nvPr>
        </p:nvSpPr>
        <p:spPr>
          <a:xfrm>
            <a:off x="0" y="-554244"/>
            <a:ext cx="4256313" cy="1219199"/>
          </a:xfrm>
        </p:spPr>
        <p:txBody>
          <a:bodyPr>
            <a:noAutofit/>
          </a:bodyPr>
          <a:lstStyle/>
          <a:p>
            <a:pPr marL="36000" algn="l">
              <a:spcBef>
                <a:spcPts val="50"/>
              </a:spcBef>
              <a:spcAft>
                <a:spcPts val="50"/>
              </a:spcAft>
            </a:pPr>
            <a:br>
              <a:rPr lang="en-IN" sz="3200" dirty="0">
                <a:solidFill>
                  <a:schemeClr val="tx1"/>
                </a:solidFill>
                <a:latin typeface="Times New Roman" panose="02020603050405020304" pitchFamily="18" charset="0"/>
                <a:cs typeface="Times New Roman" panose="02020603050405020304" pitchFamily="18" charset="0"/>
              </a:rPr>
            </a:br>
            <a:br>
              <a:rPr lang="en-IN" sz="3200" dirty="0">
                <a:solidFill>
                  <a:schemeClr val="tx1"/>
                </a:solidFill>
                <a:latin typeface="Times New Roman" panose="02020603050405020304" pitchFamily="18" charset="0"/>
                <a:cs typeface="Times New Roman" panose="02020603050405020304" pitchFamily="18" charset="0"/>
              </a:rPr>
            </a:br>
            <a:br>
              <a:rPr lang="en-IN" sz="3200" dirty="0">
                <a:effectLst/>
                <a:latin typeface="Arial" panose="020B0604020202020204" pitchFamily="34" charset="0"/>
                <a:ea typeface="Arial" panose="020B0604020202020204" pitchFamily="34" charset="0"/>
              </a:rPr>
            </a:br>
            <a:r>
              <a:rPr lang="en-IN" sz="3200" dirty="0">
                <a:solidFill>
                  <a:schemeClr val="tx1"/>
                </a:solidFill>
                <a:latin typeface="Times New Roman" panose="02020603050405020304" pitchFamily="18" charset="0"/>
                <a:cs typeface="Times New Roman" panose="02020603050405020304" pitchFamily="18" charset="0"/>
              </a:rPr>
              <a:t>Mid Term Project</a:t>
            </a:r>
          </a:p>
        </p:txBody>
      </p:sp>
      <p:sp>
        <p:nvSpPr>
          <p:cNvPr id="3" name="Subtitle 2">
            <a:extLst>
              <a:ext uri="{FF2B5EF4-FFF2-40B4-BE49-F238E27FC236}">
                <a16:creationId xmlns:a16="http://schemas.microsoft.com/office/drawing/2014/main" id="{E1A80323-B86C-89CE-9774-1C3C283B2660}"/>
              </a:ext>
            </a:extLst>
          </p:cNvPr>
          <p:cNvSpPr>
            <a:spLocks noGrp="1"/>
          </p:cNvSpPr>
          <p:nvPr>
            <p:ph type="subTitle" idx="1"/>
          </p:nvPr>
        </p:nvSpPr>
        <p:spPr>
          <a:xfrm>
            <a:off x="212510" y="3804557"/>
            <a:ext cx="6706961" cy="3053443"/>
          </a:xfrm>
        </p:spPr>
        <p:txBody>
          <a:bodyPr>
            <a:normAutofit/>
          </a:bodyPr>
          <a:lstStyle/>
          <a:p>
            <a:pPr algn="l">
              <a:lnSpc>
                <a:spcPct val="115000"/>
              </a:lnSpc>
            </a:pPr>
            <a:r>
              <a:rPr lang="en-IN" b="1" dirty="0">
                <a:solidFill>
                  <a:schemeClr val="tx1"/>
                </a:solidFill>
                <a:effectLst/>
                <a:latin typeface="Times New Roman" panose="02020603050405020304" pitchFamily="18" charset="0"/>
                <a:ea typeface="Arial" panose="020B0604020202020204" pitchFamily="34" charset="0"/>
              </a:rPr>
              <a:t>Submitted by:   Neha C. Dangat</a:t>
            </a:r>
            <a:endParaRPr lang="en-IN" b="1" dirty="0">
              <a:solidFill>
                <a:schemeClr val="tx1"/>
              </a:solidFill>
              <a:effectLst/>
              <a:latin typeface="Arial" panose="020B0604020202020204" pitchFamily="34" charset="0"/>
              <a:ea typeface="Arial" panose="020B0604020202020204" pitchFamily="34" charset="0"/>
            </a:endParaRPr>
          </a:p>
          <a:p>
            <a:pPr algn="l">
              <a:lnSpc>
                <a:spcPct val="115000"/>
              </a:lnSpc>
            </a:pPr>
            <a:r>
              <a:rPr lang="en-IN" b="1" dirty="0">
                <a:solidFill>
                  <a:schemeClr val="tx1"/>
                </a:solidFill>
                <a:latin typeface="Times New Roman" panose="02020603050405020304" pitchFamily="18" charset="0"/>
              </a:rPr>
              <a:t>Submission type : Individual</a:t>
            </a:r>
          </a:p>
          <a:p>
            <a:pPr algn="l">
              <a:lnSpc>
                <a:spcPct val="115000"/>
              </a:lnSpc>
            </a:pPr>
            <a:r>
              <a:rPr lang="en-IN" b="1" dirty="0">
                <a:solidFill>
                  <a:schemeClr val="tx1"/>
                </a:solidFill>
                <a:effectLst/>
                <a:latin typeface="Times New Roman" panose="02020603050405020304" pitchFamily="18" charset="0"/>
                <a:ea typeface="Arial" panose="020B0604020202020204" pitchFamily="34" charset="0"/>
              </a:rPr>
              <a:t>Name:	Neha  c. Dangat.</a:t>
            </a:r>
            <a:endParaRPr lang="en-IN" dirty="0">
              <a:solidFill>
                <a:schemeClr val="tx1"/>
              </a:solidFill>
              <a:effectLst/>
              <a:latin typeface="Arial" panose="020B0604020202020204" pitchFamily="34" charset="0"/>
              <a:ea typeface="Arial" panose="020B0604020202020204" pitchFamily="34" charset="0"/>
            </a:endParaRPr>
          </a:p>
          <a:p>
            <a:pPr algn="l">
              <a:lnSpc>
                <a:spcPct val="115000"/>
              </a:lnSpc>
            </a:pPr>
            <a:r>
              <a:rPr lang="en-IN" b="1" dirty="0">
                <a:solidFill>
                  <a:schemeClr val="tx1"/>
                </a:solidFill>
                <a:effectLst/>
                <a:latin typeface="Times New Roman" panose="02020603050405020304" pitchFamily="18" charset="0"/>
                <a:ea typeface="Arial" panose="020B0604020202020204" pitchFamily="34" charset="0"/>
              </a:rPr>
              <a:t>Batch : HDFC Api  Developer </a:t>
            </a:r>
            <a:endParaRPr lang="en-IN" dirty="0">
              <a:solidFill>
                <a:schemeClr val="tx1"/>
              </a:solidFill>
              <a:effectLst/>
              <a:latin typeface="Arial" panose="020B0604020202020204" pitchFamily="34" charset="0"/>
              <a:ea typeface="Arial" panose="020B0604020202020204" pitchFamily="34" charset="0"/>
            </a:endParaRPr>
          </a:p>
          <a:p>
            <a:pPr algn="l">
              <a:lnSpc>
                <a:spcPct val="115000"/>
              </a:lnSpc>
            </a:pPr>
            <a:r>
              <a:rPr lang="en-IN" b="1" dirty="0">
                <a:solidFill>
                  <a:schemeClr val="tx1"/>
                </a:solidFill>
                <a:effectLst/>
                <a:latin typeface="Times New Roman" panose="02020603050405020304" pitchFamily="18" charset="0"/>
                <a:ea typeface="Arial" panose="020B0604020202020204" pitchFamily="34" charset="0"/>
              </a:rPr>
              <a:t>Program :  API  Full stack developer </a:t>
            </a:r>
            <a:endParaRPr lang="en-IN" dirty="0">
              <a:solidFill>
                <a:schemeClr val="tx1"/>
              </a:solidFill>
              <a:effectLst/>
              <a:latin typeface="Arial" panose="020B0604020202020204" pitchFamily="34" charset="0"/>
              <a:ea typeface="Arial" panose="020B0604020202020204" pitchFamily="34" charset="0"/>
            </a:endParaRPr>
          </a:p>
          <a:p>
            <a:pPr algn="l">
              <a:lnSpc>
                <a:spcPct val="115000"/>
              </a:lnSpc>
            </a:pPr>
            <a:r>
              <a:rPr lang="en-IN" b="1" dirty="0">
                <a:solidFill>
                  <a:schemeClr val="tx1"/>
                </a:solidFill>
                <a:effectLst/>
                <a:latin typeface="Times New Roman" panose="02020603050405020304" pitchFamily="18" charset="0"/>
                <a:ea typeface="Arial" panose="020B0604020202020204" pitchFamily="34" charset="0"/>
              </a:rPr>
              <a:t>Date:  20 /04 /2023</a:t>
            </a:r>
            <a:endParaRPr lang="en-IN" dirty="0">
              <a:solidFill>
                <a:schemeClr val="tx1"/>
              </a:solidFill>
              <a:effectLst/>
              <a:latin typeface="Arial" panose="020B0604020202020204" pitchFamily="34" charset="0"/>
              <a:ea typeface="Arial" panose="020B0604020202020204" pitchFamily="34" charset="0"/>
            </a:endParaRPr>
          </a:p>
          <a:p>
            <a:pPr algn="l"/>
            <a:endParaRPr lang="en-IN" dirty="0">
              <a:solidFill>
                <a:schemeClr val="tx1"/>
              </a:solidFill>
            </a:endParaRPr>
          </a:p>
        </p:txBody>
      </p:sp>
      <p:sp>
        <p:nvSpPr>
          <p:cNvPr id="6" name="TextBox 5">
            <a:extLst>
              <a:ext uri="{FF2B5EF4-FFF2-40B4-BE49-F238E27FC236}">
                <a16:creationId xmlns:a16="http://schemas.microsoft.com/office/drawing/2014/main" id="{9DFD35E9-7B38-9BEC-27CB-1C313BAC66AA}"/>
              </a:ext>
            </a:extLst>
          </p:cNvPr>
          <p:cNvSpPr txBox="1"/>
          <p:nvPr/>
        </p:nvSpPr>
        <p:spPr>
          <a:xfrm>
            <a:off x="4256313" y="2745403"/>
            <a:ext cx="6306672" cy="707886"/>
          </a:xfrm>
          <a:prstGeom prst="rect">
            <a:avLst/>
          </a:prstGeom>
          <a:noFill/>
        </p:spPr>
        <p:txBody>
          <a:bodyPr wrap="square" rtlCol="0">
            <a:spAutoFit/>
          </a:bodyPr>
          <a:lstStyle/>
          <a:p>
            <a:r>
              <a:rPr lang="en-IN" sz="4000" b="1" dirty="0">
                <a:effectLst/>
                <a:latin typeface="Times New Roman" panose="02020603050405020304" pitchFamily="18" charset="0"/>
                <a:ea typeface="Roboto" panose="02000000000000000000" pitchFamily="2" charset="0"/>
                <a:cs typeface="Times New Roman" panose="02020603050405020304" pitchFamily="18" charset="0"/>
              </a:rPr>
              <a:t>Clinic OPD Booking System</a:t>
            </a:r>
            <a:endParaRPr lang="en-IN" sz="4000" dirty="0"/>
          </a:p>
        </p:txBody>
      </p:sp>
    </p:spTree>
    <p:extLst>
      <p:ext uri="{BB962C8B-B14F-4D97-AF65-F5344CB8AC3E}">
        <p14:creationId xmlns:p14="http://schemas.microsoft.com/office/powerpoint/2010/main" val="2371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0C5C-916B-1F44-021B-A35E9E45116D}"/>
              </a:ext>
            </a:extLst>
          </p:cNvPr>
          <p:cNvSpPr>
            <a:spLocks noGrp="1"/>
          </p:cNvSpPr>
          <p:nvPr>
            <p:ph type="title"/>
          </p:nvPr>
        </p:nvSpPr>
        <p:spPr/>
        <p:txBody>
          <a:bodyPr/>
          <a:lstStyle/>
          <a:p>
            <a:r>
              <a:rPr lang="en-IN" sz="3600" b="1" dirty="0">
                <a:solidFill>
                  <a:schemeClr val="tx1"/>
                </a:solidFill>
                <a:latin typeface="Times New Roman" panose="02020603050405020304" pitchFamily="18" charset="0"/>
              </a:rPr>
              <a:t>Future Work</a:t>
            </a:r>
            <a:br>
              <a:rPr lang="en-IN" sz="3600" b="1" dirty="0">
                <a:solidFill>
                  <a:schemeClr val="tx1"/>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4051BA-D361-5AC3-C24A-BFC45BCAC5B6}"/>
              </a:ext>
            </a:extLst>
          </p:cNvPr>
          <p:cNvSpPr>
            <a:spLocks noGrp="1"/>
          </p:cNvSpPr>
          <p:nvPr>
            <p:ph idx="1"/>
          </p:nvPr>
        </p:nvSpPr>
        <p:spPr>
          <a:xfrm>
            <a:off x="677333" y="1930400"/>
            <a:ext cx="8673495" cy="3969657"/>
          </a:xfrm>
        </p:spPr>
        <p:txBody>
          <a:bodyPr/>
          <a:lstStyle/>
          <a:p>
            <a:pPr>
              <a:lnSpc>
                <a:spcPct val="150000"/>
              </a:lnSpc>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Developing a mobile application for the clinic OPD booking system can provide a more seamless and user-friendly experience for patients, allowing them to book appointments and receive notifications on-the-go.</a:t>
            </a:r>
          </a:p>
          <a:p>
            <a:pPr>
              <a:lnSpc>
                <a:spcPct val="150000"/>
              </a:lnSpc>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The future scope of the clinic OPD booking system can include integration with telemedicine platforms, allowing doctors to conduct consultations remotely. This feature can enable patients to access medical services from the comfort of their homes, improving accessibility and convenience.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35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878A-2F87-5BD0-37B0-5E83099098AE}"/>
              </a:ext>
            </a:extLst>
          </p:cNvPr>
          <p:cNvSpPr>
            <a:spLocks noGrp="1"/>
          </p:cNvSpPr>
          <p:nvPr>
            <p:ph type="title"/>
          </p:nvPr>
        </p:nvSpPr>
        <p:spPr/>
        <p:txBody>
          <a:bodyPr/>
          <a:lstStyle/>
          <a:p>
            <a:r>
              <a:rPr lang="en-IN" sz="3600" b="1" dirty="0">
                <a:solidFill>
                  <a:schemeClr val="tx1"/>
                </a:solidFill>
                <a:effectLst/>
                <a:latin typeface="Times New Roman" panose="02020603050405020304" pitchFamily="18" charset="0"/>
                <a:ea typeface="Arial" panose="020B0604020202020204" pitchFamily="34" charset="0"/>
              </a:rPr>
              <a:t>References</a:t>
            </a:r>
            <a:br>
              <a:rPr lang="en-IN" sz="3600" b="1" dirty="0">
                <a:solidFill>
                  <a:schemeClr val="tx1"/>
                </a:solidFill>
                <a:latin typeface="Arial" panose="020B0604020202020204" pitchFamily="34" charset="0"/>
                <a:ea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E7AED5-CD70-5775-A68C-9E64DB3E6C75}"/>
              </a:ext>
            </a:extLst>
          </p:cNvPr>
          <p:cNvSpPr>
            <a:spLocks noGrp="1"/>
          </p:cNvSpPr>
          <p:nvPr>
            <p:ph idx="1"/>
          </p:nvPr>
        </p:nvSpPr>
        <p:spPr/>
        <p:txBody>
          <a:bodyPr/>
          <a:lstStyle/>
          <a:p>
            <a:pPr>
              <a:lnSpc>
                <a:spcPct val="150000"/>
              </a:lnSpc>
              <a:buFont typeface="Wingdings" panose="05000000000000000000" pitchFamily="2" charset="2"/>
              <a:buChar char="Ø"/>
            </a:pPr>
            <a:r>
              <a:rPr lang="en-IN" dirty="0"/>
              <a:t>All Training notes and VC Lectures </a:t>
            </a:r>
          </a:p>
          <a:p>
            <a:pPr>
              <a:lnSpc>
                <a:spcPct val="150000"/>
              </a:lnSpc>
              <a:buFont typeface="Wingdings" panose="05000000000000000000" pitchFamily="2" charset="2"/>
              <a:buChar char="Ø"/>
            </a:pPr>
            <a:r>
              <a:rPr lang="en-IN" dirty="0">
                <a:solidFill>
                  <a:schemeClr val="tx1"/>
                </a:solidFill>
                <a:hlinkClick r:id="rId2">
                  <a:extLst>
                    <a:ext uri="{A12FA001-AC4F-418D-AE19-62706E023703}">
                      <ahyp:hlinkClr xmlns:ahyp="http://schemas.microsoft.com/office/drawing/2018/hyperlinkcolor" val="tx"/>
                    </a:ext>
                  </a:extLst>
                </a:hlinkClick>
              </a:rPr>
              <a:t>www.google.com</a:t>
            </a:r>
            <a:endParaRPr lang="en-IN" dirty="0">
              <a:solidFill>
                <a:schemeClr val="tx1"/>
              </a:solidFill>
            </a:endParaRPr>
          </a:p>
          <a:p>
            <a:pPr>
              <a:lnSpc>
                <a:spcPct val="150000"/>
              </a:lnSpc>
              <a:buFont typeface="Wingdings" panose="05000000000000000000" pitchFamily="2" charset="2"/>
              <a:buChar char="Ø"/>
            </a:pPr>
            <a:r>
              <a:rPr lang="en-IN" dirty="0">
                <a:solidFill>
                  <a:schemeClr val="tx1"/>
                </a:solidFill>
                <a:hlinkClick r:id="rId3">
                  <a:extLst>
                    <a:ext uri="{A12FA001-AC4F-418D-AE19-62706E023703}">
                      <ahyp:hlinkClr xmlns:ahyp="http://schemas.microsoft.com/office/drawing/2018/hyperlinkcolor" val="tx"/>
                    </a:ext>
                  </a:extLst>
                </a:hlinkClick>
              </a:rPr>
              <a:t>www.youtube.com</a:t>
            </a:r>
            <a:endParaRPr lang="en-IN" dirty="0">
              <a:solidFill>
                <a:schemeClr val="tx1"/>
              </a:solidFill>
            </a:endParaRPr>
          </a:p>
          <a:p>
            <a:pPr marL="0" indent="0">
              <a:lnSpc>
                <a:spcPct val="150000"/>
              </a:lnSpc>
              <a:buNone/>
            </a:pPr>
            <a:endParaRPr lang="en-IN" dirty="0"/>
          </a:p>
        </p:txBody>
      </p:sp>
    </p:spTree>
    <p:extLst>
      <p:ext uri="{BB962C8B-B14F-4D97-AF65-F5344CB8AC3E}">
        <p14:creationId xmlns:p14="http://schemas.microsoft.com/office/powerpoint/2010/main" val="259010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ACBC-7659-7E57-4A31-B2F0B60224BE}"/>
              </a:ext>
            </a:extLst>
          </p:cNvPr>
          <p:cNvSpPr>
            <a:spLocks noGrp="1"/>
          </p:cNvSpPr>
          <p:nvPr>
            <p:ph type="title"/>
          </p:nvPr>
        </p:nvSpPr>
        <p:spPr>
          <a:xfrm>
            <a:off x="-470646" y="473463"/>
            <a:ext cx="9905998" cy="1478570"/>
          </a:xfrm>
        </p:spPr>
        <p:txBody>
          <a:bodyPr>
            <a:normAutofit fontScale="90000"/>
          </a:bodyPr>
          <a:lstStyle/>
          <a:p>
            <a:pPr algn="ctr">
              <a:lnSpc>
                <a:spcPct val="115000"/>
              </a:lnSpc>
            </a:pPr>
            <a:r>
              <a:rPr lang="en-IN" sz="4400" b="1" dirty="0">
                <a:solidFill>
                  <a:schemeClr val="tx1"/>
                </a:solidFill>
                <a:effectLst/>
                <a:latin typeface="Times New Roman" panose="02020603050405020304" pitchFamily="18" charset="0"/>
                <a:ea typeface="Arial" panose="020B0604020202020204" pitchFamily="34" charset="0"/>
              </a:rPr>
              <a:t>Table of contents</a:t>
            </a:r>
            <a:br>
              <a:rPr lang="en-IN" sz="2800" dirty="0">
                <a:solidFill>
                  <a:schemeClr val="tx1"/>
                </a:solidFill>
                <a:effectLst/>
                <a:latin typeface="Arial" panose="020B0604020202020204" pitchFamily="34" charset="0"/>
                <a:ea typeface="Arial" panose="020B0604020202020204" pitchFamily="34" charset="0"/>
              </a:rPr>
            </a:br>
            <a:r>
              <a:rPr lang="en-IN" sz="4400" b="1" dirty="0">
                <a:solidFill>
                  <a:schemeClr val="tx1"/>
                </a:solidFill>
                <a:effectLst/>
                <a:latin typeface="Times New Roman" panose="02020603050405020304" pitchFamily="18" charset="0"/>
                <a:ea typeface="Arial" panose="020B0604020202020204" pitchFamily="34" charset="0"/>
              </a:rPr>
              <a:t> </a:t>
            </a:r>
            <a:br>
              <a:rPr lang="en-IN" sz="2800" dirty="0">
                <a:solidFill>
                  <a:schemeClr val="tx1"/>
                </a:solidFill>
                <a:effectLst/>
                <a:latin typeface="Arial" panose="020B0604020202020204" pitchFamily="34" charset="0"/>
                <a:ea typeface="Arial" panose="020B0604020202020204"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C4474DBB-6C4A-A2DA-FA93-4B612D936D45}"/>
              </a:ext>
            </a:extLst>
          </p:cNvPr>
          <p:cNvSpPr>
            <a:spLocks noGrp="1"/>
          </p:cNvSpPr>
          <p:nvPr>
            <p:ph idx="1"/>
          </p:nvPr>
        </p:nvSpPr>
        <p:spPr>
          <a:xfrm>
            <a:off x="1396265" y="1548621"/>
            <a:ext cx="9905999" cy="3541714"/>
          </a:xfrm>
        </p:spPr>
        <p:txBody>
          <a:bodyPr>
            <a:noAutofit/>
          </a:bodyPr>
          <a:lstStyle/>
          <a:p>
            <a:pPr>
              <a:buFont typeface="Wingdings" panose="05000000000000000000" pitchFamily="2" charset="2"/>
              <a:buChar char="Ø"/>
            </a:pPr>
            <a:r>
              <a:rPr lang="en-IN" sz="2000" b="1" dirty="0">
                <a:solidFill>
                  <a:schemeClr val="tx1"/>
                </a:solidFill>
                <a:latin typeface="Times New Roman" panose="02020603050405020304" pitchFamily="18" charset="0"/>
              </a:rPr>
              <a:t>Introduction</a:t>
            </a:r>
          </a:p>
          <a:p>
            <a:pPr>
              <a:buFont typeface="Wingdings" panose="05000000000000000000" pitchFamily="2" charset="2"/>
              <a:buChar char="Ø"/>
            </a:pPr>
            <a:r>
              <a:rPr lang="en-IN" sz="2000" b="1" dirty="0">
                <a:solidFill>
                  <a:schemeClr val="tx1"/>
                </a:solidFill>
                <a:latin typeface="Times New Roman" panose="02020603050405020304" pitchFamily="18" charset="0"/>
              </a:rPr>
              <a:t>Project Overview</a:t>
            </a:r>
          </a:p>
          <a:p>
            <a:pPr>
              <a:buFont typeface="Wingdings" panose="05000000000000000000" pitchFamily="2" charset="2"/>
              <a:buChar char="Ø"/>
            </a:pPr>
            <a:r>
              <a:rPr lang="en-IN" sz="2000" b="1" dirty="0">
                <a:solidFill>
                  <a:schemeClr val="tx1"/>
                </a:solidFill>
                <a:latin typeface="Times New Roman" panose="02020603050405020304" pitchFamily="18" charset="0"/>
              </a:rPr>
              <a:t>Architecture Design </a:t>
            </a:r>
          </a:p>
          <a:p>
            <a:pPr>
              <a:buFont typeface="Wingdings" panose="05000000000000000000" pitchFamily="2" charset="2"/>
              <a:buChar char="Ø"/>
            </a:pPr>
            <a:r>
              <a:rPr lang="en-IN" sz="2000" b="1" dirty="0">
                <a:solidFill>
                  <a:schemeClr val="tx1"/>
                </a:solidFill>
                <a:latin typeface="Times New Roman" panose="02020603050405020304" pitchFamily="18" charset="0"/>
              </a:rPr>
              <a:t>User Interface Design </a:t>
            </a:r>
          </a:p>
          <a:p>
            <a:pPr>
              <a:buFont typeface="Wingdings" panose="05000000000000000000" pitchFamily="2" charset="2"/>
              <a:buChar char="Ø"/>
            </a:pPr>
            <a:r>
              <a:rPr lang="en-IN" sz="2000" b="1" dirty="0">
                <a:solidFill>
                  <a:schemeClr val="tx1"/>
                </a:solidFill>
                <a:latin typeface="Times New Roman" panose="02020603050405020304" pitchFamily="18" charset="0"/>
              </a:rPr>
              <a:t>Back-end Development </a:t>
            </a:r>
          </a:p>
          <a:p>
            <a:pPr>
              <a:buFont typeface="Wingdings" panose="05000000000000000000" pitchFamily="2" charset="2"/>
              <a:buChar char="Ø"/>
            </a:pPr>
            <a:r>
              <a:rPr lang="en-IN" sz="2000" b="1" dirty="0">
                <a:solidFill>
                  <a:schemeClr val="tx1"/>
                </a:solidFill>
                <a:latin typeface="Times New Roman" panose="02020603050405020304" pitchFamily="18" charset="0"/>
              </a:rPr>
              <a:t>Integration </a:t>
            </a:r>
          </a:p>
          <a:p>
            <a:pPr>
              <a:buFont typeface="Wingdings" panose="05000000000000000000" pitchFamily="2" charset="2"/>
              <a:buChar char="Ø"/>
            </a:pPr>
            <a:r>
              <a:rPr lang="en-IN" sz="2000" b="1" dirty="0">
                <a:solidFill>
                  <a:schemeClr val="tx1"/>
                </a:solidFill>
                <a:latin typeface="Times New Roman" panose="02020603050405020304" pitchFamily="18" charset="0"/>
              </a:rPr>
              <a:t>Conclusion</a:t>
            </a:r>
          </a:p>
          <a:p>
            <a:pPr>
              <a:buFont typeface="Wingdings" panose="05000000000000000000" pitchFamily="2" charset="2"/>
              <a:buChar char="Ø"/>
            </a:pPr>
            <a:r>
              <a:rPr lang="en-IN" sz="2000" b="1" dirty="0">
                <a:solidFill>
                  <a:schemeClr val="tx1"/>
                </a:solidFill>
                <a:latin typeface="Times New Roman" panose="02020603050405020304" pitchFamily="18" charset="0"/>
              </a:rPr>
              <a:t>Future Work</a:t>
            </a:r>
          </a:p>
          <a:p>
            <a:pPr>
              <a:buFont typeface="Wingdings" panose="05000000000000000000" pitchFamily="2" charset="2"/>
              <a:buChar char="Ø"/>
            </a:pPr>
            <a:r>
              <a:rPr lang="en-IN" sz="2000" b="1" dirty="0">
                <a:solidFill>
                  <a:schemeClr val="tx1"/>
                </a:solidFill>
                <a:effectLst/>
                <a:latin typeface="Times New Roman" panose="02020603050405020304" pitchFamily="18" charset="0"/>
                <a:ea typeface="Arial" panose="020B0604020202020204" pitchFamily="34" charset="0"/>
              </a:rPr>
              <a:t>References</a:t>
            </a:r>
            <a:endParaRPr lang="en-IN" sz="2000" b="1" dirty="0">
              <a:solidFill>
                <a:schemeClr val="tx1"/>
              </a:solidFill>
              <a:latin typeface="Arial" panose="020B0604020202020204" pitchFamily="34" charset="0"/>
              <a:ea typeface="Arial" panose="020B0604020202020204" pitchFamily="34" charset="0"/>
            </a:endParaRPr>
          </a:p>
          <a:p>
            <a:pPr>
              <a:buFont typeface="Wingdings" panose="05000000000000000000" pitchFamily="2" charset="2"/>
              <a:buChar char="Ø"/>
            </a:pPr>
            <a:r>
              <a:rPr lang="en-IN" sz="2000" b="1" dirty="0">
                <a:solidFill>
                  <a:schemeClr val="tx1"/>
                </a:solidFill>
                <a:effectLst/>
                <a:latin typeface="Times New Roman" panose="02020603050405020304" pitchFamily="18" charset="0"/>
                <a:ea typeface="Arial" panose="020B0604020202020204" pitchFamily="34" charset="0"/>
              </a:rPr>
              <a:t>Appendices</a:t>
            </a:r>
            <a:endParaRPr lang="en-IN" sz="2000" dirty="0">
              <a:solidFill>
                <a:schemeClr val="tx1"/>
              </a:solidFill>
            </a:endParaRPr>
          </a:p>
        </p:txBody>
      </p:sp>
    </p:spTree>
    <p:extLst>
      <p:ext uri="{BB962C8B-B14F-4D97-AF65-F5344CB8AC3E}">
        <p14:creationId xmlns:p14="http://schemas.microsoft.com/office/powerpoint/2010/main" val="201534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FA8F-E484-0428-0809-E75F37CD0572}"/>
              </a:ext>
            </a:extLst>
          </p:cNvPr>
          <p:cNvSpPr>
            <a:spLocks noGrp="1"/>
          </p:cNvSpPr>
          <p:nvPr>
            <p:ph type="title"/>
          </p:nvPr>
        </p:nvSpPr>
        <p:spPr>
          <a:xfrm>
            <a:off x="519953" y="914400"/>
            <a:ext cx="8596668" cy="1320800"/>
          </a:xfrm>
        </p:spPr>
        <p:txBody>
          <a:bodyPr/>
          <a:lstStyle/>
          <a:p>
            <a:r>
              <a:rPr lang="en-IN" sz="3600" b="1" dirty="0">
                <a:solidFill>
                  <a:schemeClr val="tx1"/>
                </a:solidFill>
                <a:effectLst/>
                <a:latin typeface="Times New Roman" panose="02020603050405020304" pitchFamily="18" charset="0"/>
                <a:ea typeface="Arial" panose="020B0604020202020204" pitchFamily="34" charset="0"/>
              </a:rPr>
              <a:t>Introduction</a:t>
            </a:r>
            <a:br>
              <a:rPr lang="en-IN" sz="3600"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CCEC7270-F8C0-41EF-BE66-CD837FA7F429}"/>
              </a:ext>
            </a:extLst>
          </p:cNvPr>
          <p:cNvSpPr>
            <a:spLocks noGrp="1"/>
          </p:cNvSpPr>
          <p:nvPr>
            <p:ph idx="1"/>
          </p:nvPr>
        </p:nvSpPr>
        <p:spPr>
          <a:xfrm>
            <a:off x="129207" y="1959428"/>
            <a:ext cx="9905999" cy="4343400"/>
          </a:xfrm>
        </p:spPr>
        <p:txBody>
          <a:bodyPr>
            <a:normAutofit/>
          </a:bodyPr>
          <a:lstStyle/>
          <a:p>
            <a:pPr marL="0" indent="0">
              <a:lnSpc>
                <a:spcPct val="150000"/>
              </a:lnSpc>
              <a:buNone/>
            </a:pPr>
            <a:r>
              <a:rPr lang="en-IN" sz="2000" dirty="0">
                <a:solidFill>
                  <a:schemeClr val="tx1"/>
                </a:solidFill>
                <a:effectLst/>
                <a:latin typeface="Times New Roman" panose="02020603050405020304" pitchFamily="18" charset="0"/>
                <a:ea typeface="Roboto" panose="02000000000000000000" pitchFamily="2" charset="0"/>
                <a:cs typeface="Times New Roman" panose="02020603050405020304" pitchFamily="18" charset="0"/>
              </a:rPr>
              <a:t>	The Clinic OPD booking system is an essential requirement for our healthcare organization to efficiently manage patient appointments and improve the overall patient experience. The objective of this system is to streamline the patient booking process, reduce wait times, and enhance the quality of care provided to patients. This business requirement document outlines the functional and non-functional requirements of the Clinic OPD Booking System.</a:t>
            </a:r>
            <a:endPar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50000"/>
              </a:lnSpc>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04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A21A-3AC4-0A35-716F-1D911A62BBB8}"/>
              </a:ext>
            </a:extLst>
          </p:cNvPr>
          <p:cNvSpPr>
            <a:spLocks noGrp="1"/>
          </p:cNvSpPr>
          <p:nvPr>
            <p:ph type="title"/>
          </p:nvPr>
        </p:nvSpPr>
        <p:spPr>
          <a:xfrm>
            <a:off x="329146" y="645413"/>
            <a:ext cx="9905998" cy="1478570"/>
          </a:xfrm>
        </p:spPr>
        <p:txBody>
          <a:bodyPr/>
          <a:lstStyle/>
          <a:p>
            <a:r>
              <a:rPr lang="en-IN" sz="3600" b="1" dirty="0">
                <a:solidFill>
                  <a:schemeClr val="tx1"/>
                </a:solidFill>
                <a:effectLst/>
                <a:latin typeface="Times New Roman" panose="02020603050405020304" pitchFamily="18" charset="0"/>
                <a:ea typeface="Arial" panose="020B0604020202020204" pitchFamily="34" charset="0"/>
              </a:rPr>
              <a:t>Project Overview</a:t>
            </a:r>
            <a:br>
              <a:rPr lang="en-IN" sz="2000" dirty="0">
                <a:solidFill>
                  <a:schemeClr val="tx1"/>
                </a:solidFill>
                <a:effectLst/>
                <a:latin typeface="Arial" panose="020B0604020202020204" pitchFamily="34" charset="0"/>
                <a:ea typeface="Arial" panose="020B0604020202020204"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69F0FC9F-7426-BBF0-9183-0AB475A54378}"/>
              </a:ext>
            </a:extLst>
          </p:cNvPr>
          <p:cNvSpPr>
            <a:spLocks noGrp="1"/>
          </p:cNvSpPr>
          <p:nvPr>
            <p:ph idx="1"/>
          </p:nvPr>
        </p:nvSpPr>
        <p:spPr>
          <a:xfrm>
            <a:off x="329145" y="1624822"/>
            <a:ext cx="9905999" cy="4881679"/>
          </a:xfrm>
        </p:spPr>
        <p:txBody>
          <a:bodyPr>
            <a:normAutofit/>
          </a:bodyPr>
          <a:lstStyle/>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A clinic OPD (Out-Patient Department) booking system is a software application designed to streamline the process of scheduling appointments for patients who need to visit a clinic for medical consultation or treatment. The system can be used by both patients and clinic staff to manage appointment scheduling, patient information, and other related activities.</a:t>
            </a:r>
          </a:p>
          <a:p>
            <a:pPr marL="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 	The main objective of the system is to provide an easy-to-use and efficient way for patients to book appointments with the clinic. The system should be accessible through the clinic's website or mobile application and allow patients to select a doctor, choose a date and time, and provide any necessary information or medical history. The system should also be capable of sending appointment reminders and notifications to patients to reduce no-shows and improve patient attendance.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14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B6B7-325E-BE61-CFD5-54C0013F2363}"/>
              </a:ext>
            </a:extLst>
          </p:cNvPr>
          <p:cNvSpPr>
            <a:spLocks noGrp="1"/>
          </p:cNvSpPr>
          <p:nvPr>
            <p:ph type="title"/>
          </p:nvPr>
        </p:nvSpPr>
        <p:spPr>
          <a:xfrm>
            <a:off x="280480" y="510330"/>
            <a:ext cx="9905998" cy="1478570"/>
          </a:xfrm>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UML DIAGRAM </a:t>
            </a:r>
          </a:p>
        </p:txBody>
      </p:sp>
      <p:pic>
        <p:nvPicPr>
          <p:cNvPr id="5" name="Content Placeholder 4">
            <a:extLst>
              <a:ext uri="{FF2B5EF4-FFF2-40B4-BE49-F238E27FC236}">
                <a16:creationId xmlns:a16="http://schemas.microsoft.com/office/drawing/2014/main" id="{9CADEDA1-6FEB-5634-9DB3-5BD8FB5DE4F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6889" y="1265866"/>
            <a:ext cx="6920540" cy="522524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5A7AADF-D31A-B2CB-90D3-47BFF5FFC922}"/>
                  </a:ext>
                </a:extLst>
              </p14:cNvPr>
              <p14:cNvContentPartPr/>
              <p14:nvPr/>
            </p14:nvContentPartPr>
            <p14:xfrm>
              <a:off x="6678791" y="1285659"/>
              <a:ext cx="1228680" cy="230760"/>
            </p14:xfrm>
          </p:contentPart>
        </mc:Choice>
        <mc:Fallback xmlns="">
          <p:pic>
            <p:nvPicPr>
              <p:cNvPr id="6" name="Ink 5">
                <a:extLst>
                  <a:ext uri="{FF2B5EF4-FFF2-40B4-BE49-F238E27FC236}">
                    <a16:creationId xmlns:a16="http://schemas.microsoft.com/office/drawing/2014/main" id="{85A7AADF-D31A-B2CB-90D3-47BFF5FFC922}"/>
                  </a:ext>
                </a:extLst>
              </p:cNvPr>
              <p:cNvPicPr/>
              <p:nvPr/>
            </p:nvPicPr>
            <p:blipFill>
              <a:blip r:embed="rId4"/>
              <a:stretch>
                <a:fillRect/>
              </a:stretch>
            </p:blipFill>
            <p:spPr>
              <a:xfrm>
                <a:off x="6624791" y="1178019"/>
                <a:ext cx="13363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3BF0E82-9A56-1F28-EB90-4E2BBA422C00}"/>
                  </a:ext>
                </a:extLst>
              </p14:cNvPr>
              <p14:cNvContentPartPr/>
              <p14:nvPr/>
            </p14:nvContentPartPr>
            <p14:xfrm>
              <a:off x="6806951" y="1280619"/>
              <a:ext cx="1151640" cy="265320"/>
            </p14:xfrm>
          </p:contentPart>
        </mc:Choice>
        <mc:Fallback xmlns="">
          <p:pic>
            <p:nvPicPr>
              <p:cNvPr id="7" name="Ink 6">
                <a:extLst>
                  <a:ext uri="{FF2B5EF4-FFF2-40B4-BE49-F238E27FC236}">
                    <a16:creationId xmlns:a16="http://schemas.microsoft.com/office/drawing/2014/main" id="{63BF0E82-9A56-1F28-EB90-4E2BBA422C00}"/>
                  </a:ext>
                </a:extLst>
              </p:cNvPr>
              <p:cNvPicPr/>
              <p:nvPr/>
            </p:nvPicPr>
            <p:blipFill>
              <a:blip r:embed="rId6"/>
              <a:stretch>
                <a:fillRect/>
              </a:stretch>
            </p:blipFill>
            <p:spPr>
              <a:xfrm>
                <a:off x="6752951" y="1172619"/>
                <a:ext cx="125928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10FCC986-8BE1-54F7-5ADF-491FB447E9CF}"/>
                  </a:ext>
                </a:extLst>
              </p14:cNvPr>
              <p14:cNvContentPartPr/>
              <p14:nvPr/>
            </p14:nvContentPartPr>
            <p14:xfrm>
              <a:off x="7727471" y="1523619"/>
              <a:ext cx="12960" cy="17640"/>
            </p14:xfrm>
          </p:contentPart>
        </mc:Choice>
        <mc:Fallback xmlns="">
          <p:pic>
            <p:nvPicPr>
              <p:cNvPr id="8" name="Ink 7">
                <a:extLst>
                  <a:ext uri="{FF2B5EF4-FFF2-40B4-BE49-F238E27FC236}">
                    <a16:creationId xmlns:a16="http://schemas.microsoft.com/office/drawing/2014/main" id="{10FCC986-8BE1-54F7-5ADF-491FB447E9CF}"/>
                  </a:ext>
                </a:extLst>
              </p:cNvPr>
              <p:cNvPicPr/>
              <p:nvPr/>
            </p:nvPicPr>
            <p:blipFill>
              <a:blip r:embed="rId8"/>
              <a:stretch>
                <a:fillRect/>
              </a:stretch>
            </p:blipFill>
            <p:spPr>
              <a:xfrm>
                <a:off x="7673471" y="1415979"/>
                <a:ext cx="120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71C59A8-042E-8306-1FE8-8BA5506C24BF}"/>
                  </a:ext>
                </a:extLst>
              </p14:cNvPr>
              <p14:cNvContentPartPr/>
              <p14:nvPr/>
            </p14:nvContentPartPr>
            <p14:xfrm>
              <a:off x="7745471" y="1550979"/>
              <a:ext cx="360" cy="360"/>
            </p14:xfrm>
          </p:contentPart>
        </mc:Choice>
        <mc:Fallback xmlns="">
          <p:pic>
            <p:nvPicPr>
              <p:cNvPr id="9" name="Ink 8">
                <a:extLst>
                  <a:ext uri="{FF2B5EF4-FFF2-40B4-BE49-F238E27FC236}">
                    <a16:creationId xmlns:a16="http://schemas.microsoft.com/office/drawing/2014/main" id="{671C59A8-042E-8306-1FE8-8BA5506C24BF}"/>
                  </a:ext>
                </a:extLst>
              </p:cNvPr>
              <p:cNvPicPr/>
              <p:nvPr/>
            </p:nvPicPr>
            <p:blipFill>
              <a:blip r:embed="rId10"/>
              <a:stretch>
                <a:fillRect/>
              </a:stretch>
            </p:blipFill>
            <p:spPr>
              <a:xfrm>
                <a:off x="7691831" y="144297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39A32011-1B7E-D30B-4239-57C46DB1312E}"/>
                  </a:ext>
                </a:extLst>
              </p14:cNvPr>
              <p14:cNvContentPartPr/>
              <p14:nvPr/>
            </p14:nvContentPartPr>
            <p14:xfrm>
              <a:off x="7638911" y="1568619"/>
              <a:ext cx="97560" cy="105120"/>
            </p14:xfrm>
          </p:contentPart>
        </mc:Choice>
        <mc:Fallback xmlns="">
          <p:pic>
            <p:nvPicPr>
              <p:cNvPr id="10" name="Ink 9">
                <a:extLst>
                  <a:ext uri="{FF2B5EF4-FFF2-40B4-BE49-F238E27FC236}">
                    <a16:creationId xmlns:a16="http://schemas.microsoft.com/office/drawing/2014/main" id="{39A32011-1B7E-D30B-4239-57C46DB1312E}"/>
                  </a:ext>
                </a:extLst>
              </p:cNvPr>
              <p:cNvPicPr/>
              <p:nvPr/>
            </p:nvPicPr>
            <p:blipFill>
              <a:blip r:embed="rId12"/>
              <a:stretch>
                <a:fillRect/>
              </a:stretch>
            </p:blipFill>
            <p:spPr>
              <a:xfrm>
                <a:off x="7585271" y="1460979"/>
                <a:ext cx="2052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C585F1A1-67BF-A0AD-0C1A-BE72AC978203}"/>
                  </a:ext>
                </a:extLst>
              </p14:cNvPr>
              <p14:cNvContentPartPr/>
              <p14:nvPr/>
            </p14:nvContentPartPr>
            <p14:xfrm>
              <a:off x="7593191" y="1667259"/>
              <a:ext cx="18000" cy="9360"/>
            </p14:xfrm>
          </p:contentPart>
        </mc:Choice>
        <mc:Fallback xmlns="">
          <p:pic>
            <p:nvPicPr>
              <p:cNvPr id="11" name="Ink 10">
                <a:extLst>
                  <a:ext uri="{FF2B5EF4-FFF2-40B4-BE49-F238E27FC236}">
                    <a16:creationId xmlns:a16="http://schemas.microsoft.com/office/drawing/2014/main" id="{C585F1A1-67BF-A0AD-0C1A-BE72AC978203}"/>
                  </a:ext>
                </a:extLst>
              </p:cNvPr>
              <p:cNvPicPr/>
              <p:nvPr/>
            </p:nvPicPr>
            <p:blipFill>
              <a:blip r:embed="rId14"/>
              <a:stretch>
                <a:fillRect/>
              </a:stretch>
            </p:blipFill>
            <p:spPr>
              <a:xfrm>
                <a:off x="7539191" y="1559619"/>
                <a:ext cx="125640" cy="225000"/>
              </a:xfrm>
              <a:prstGeom prst="rect">
                <a:avLst/>
              </a:prstGeom>
            </p:spPr>
          </p:pic>
        </mc:Fallback>
      </mc:AlternateContent>
      <p:sp>
        <p:nvSpPr>
          <p:cNvPr id="12" name="Rectangle 11">
            <a:extLst>
              <a:ext uri="{FF2B5EF4-FFF2-40B4-BE49-F238E27FC236}">
                <a16:creationId xmlns:a16="http://schemas.microsoft.com/office/drawing/2014/main" id="{DE1AD364-2E4A-FC4C-470B-8D9A8E4D9F4A}"/>
              </a:ext>
            </a:extLst>
          </p:cNvPr>
          <p:cNvSpPr/>
          <p:nvPr/>
        </p:nvSpPr>
        <p:spPr>
          <a:xfrm>
            <a:off x="6931473" y="1216588"/>
            <a:ext cx="1512436" cy="603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699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BFCB-F801-28CE-0469-8650BE8E8126}"/>
              </a:ext>
            </a:extLst>
          </p:cNvPr>
          <p:cNvSpPr>
            <a:spLocks noGrp="1"/>
          </p:cNvSpPr>
          <p:nvPr>
            <p:ph type="title"/>
          </p:nvPr>
        </p:nvSpPr>
        <p:spPr>
          <a:xfrm>
            <a:off x="166346" y="156238"/>
            <a:ext cx="8596668" cy="1320800"/>
          </a:xfrm>
        </p:spPr>
        <p:txBody>
          <a:bodyPr/>
          <a:lstStyle/>
          <a:p>
            <a:r>
              <a:rPr lang="en-IN" sz="3600" b="1" dirty="0">
                <a:solidFill>
                  <a:schemeClr val="tx1"/>
                </a:solidFill>
                <a:effectLst/>
                <a:latin typeface="Times New Roman" panose="02020603050405020304" pitchFamily="18" charset="0"/>
                <a:ea typeface="Arial" panose="020B0604020202020204" pitchFamily="34" charset="0"/>
              </a:rPr>
              <a:t>USER INTERFACE DESIGN</a:t>
            </a:r>
            <a:br>
              <a:rPr lang="en-IN" sz="2000" dirty="0">
                <a:solidFill>
                  <a:schemeClr val="tx1"/>
                </a:solidFill>
                <a:effectLst/>
                <a:latin typeface="Arial" panose="020B0604020202020204" pitchFamily="34" charset="0"/>
                <a:ea typeface="Arial" panose="020B0604020202020204" pitchFamily="34" charset="0"/>
              </a:rPr>
            </a:br>
            <a:endParaRPr lang="en-IN" dirty="0">
              <a:solidFill>
                <a:schemeClr val="tx1"/>
              </a:solidFill>
            </a:endParaRPr>
          </a:p>
        </p:txBody>
      </p:sp>
      <p:pic>
        <p:nvPicPr>
          <p:cNvPr id="4" name="Content Placeholder 3">
            <a:extLst>
              <a:ext uri="{FF2B5EF4-FFF2-40B4-BE49-F238E27FC236}">
                <a16:creationId xmlns:a16="http://schemas.microsoft.com/office/drawing/2014/main" id="{C73D2791-61EF-1660-1230-C2261BD33FF9}"/>
              </a:ext>
            </a:extLst>
          </p:cNvPr>
          <p:cNvPicPr>
            <a:picLocks noGrp="1" noChangeAspect="1"/>
          </p:cNvPicPr>
          <p:nvPr>
            <p:ph idx="1"/>
          </p:nvPr>
        </p:nvPicPr>
        <p:blipFill rotWithShape="1">
          <a:blip r:embed="rId2"/>
          <a:srcRect l="25234" t="20710" r="24873" b="8305"/>
          <a:stretch/>
        </p:blipFill>
        <p:spPr bwMode="auto">
          <a:xfrm>
            <a:off x="1174376" y="935440"/>
            <a:ext cx="7467601" cy="56442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321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5D68-89B2-1299-61EB-D45EDBD5F72D}"/>
              </a:ext>
            </a:extLst>
          </p:cNvPr>
          <p:cNvSpPr>
            <a:spLocks noGrp="1"/>
          </p:cNvSpPr>
          <p:nvPr>
            <p:ph type="title"/>
          </p:nvPr>
        </p:nvSpPr>
        <p:spPr>
          <a:xfrm>
            <a:off x="184275" y="224117"/>
            <a:ext cx="8596668" cy="1320800"/>
          </a:xfrm>
        </p:spPr>
        <p:txBody>
          <a:bodyPr/>
          <a:lstStyle/>
          <a:p>
            <a:r>
              <a:rPr lang="en-IN" sz="3600" b="1" dirty="0">
                <a:solidFill>
                  <a:schemeClr val="tx1"/>
                </a:solidFill>
                <a:effectLst/>
                <a:latin typeface="Times New Roman" panose="02020603050405020304" pitchFamily="18" charset="0"/>
                <a:ea typeface="Arial" panose="020B0604020202020204" pitchFamily="34" charset="0"/>
              </a:rPr>
              <a:t>Back-end Development</a:t>
            </a:r>
            <a:br>
              <a:rPr lang="en-IN" sz="2000" dirty="0">
                <a:solidFill>
                  <a:schemeClr val="tx1"/>
                </a:solidFill>
                <a:effectLst/>
                <a:latin typeface="Arial" panose="020B0604020202020204" pitchFamily="34" charset="0"/>
                <a:ea typeface="Arial" panose="020B0604020202020204" pitchFamily="34"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3062757C-D1CF-8809-B88B-4AE1C9A5F350}"/>
              </a:ext>
            </a:extLst>
          </p:cNvPr>
          <p:cNvSpPr>
            <a:spLocks noGrp="1"/>
          </p:cNvSpPr>
          <p:nvPr>
            <p:ph idx="1"/>
          </p:nvPr>
        </p:nvSpPr>
        <p:spPr>
          <a:xfrm>
            <a:off x="508285" y="1544917"/>
            <a:ext cx="9419486" cy="4796023"/>
          </a:xfrm>
        </p:spPr>
        <p:txBody>
          <a:bodyPr>
            <a:normAutofit fontScale="70000" lnSpcReduction="20000"/>
          </a:bodyPr>
          <a:lstStyle/>
          <a:p>
            <a:pPr marL="0" indent="0">
              <a:lnSpc>
                <a:spcPct val="170000"/>
              </a:lnSpc>
              <a:buNone/>
            </a:pPr>
            <a:r>
              <a:rPr lang="en-IN" dirty="0">
                <a:solidFill>
                  <a:srgbClr val="374151"/>
                </a:solidFill>
                <a:latin typeface="Times New Roman" panose="02020603050405020304" pitchFamily="18" charset="0"/>
                <a:cs typeface="Times New Roman" panose="02020603050405020304" pitchFamily="18" charset="0"/>
              </a:rPr>
              <a:t>	</a:t>
            </a:r>
            <a:r>
              <a:rPr lang="en-IN" sz="2600" dirty="0">
                <a:solidFill>
                  <a:srgbClr val="374151"/>
                </a:solidFill>
                <a:latin typeface="Times New Roman" panose="02020603050405020304" pitchFamily="18" charset="0"/>
                <a:cs typeface="Times New Roman" panose="02020603050405020304" pitchFamily="18" charset="0"/>
              </a:rPr>
              <a:t>	We choose the Java Programming language and SQL database management system on based on the project requirements.</a:t>
            </a:r>
            <a:r>
              <a:rPr lang="en-US" sz="2600" b="0" i="0" dirty="0">
                <a:solidFill>
                  <a:srgbClr val="374151"/>
                </a:solidFill>
                <a:effectLst/>
                <a:latin typeface="Times New Roman" panose="02020603050405020304" pitchFamily="18" charset="0"/>
                <a:cs typeface="Times New Roman" panose="02020603050405020304" pitchFamily="18" charset="0"/>
              </a:rPr>
              <a:t> Design the database schema and create the necessary tables, columns, and relationships to store patient and appointment data. Develop the RESTful API endpoints that will be used to communicate between the front-end and back-end of the system. These endpoints will handle requests from the front-end and provide responses with the requested data. Write the code that implements the core business logic of the system, including functions for appointment scheduling, patient information management, and appointment reminders. Implement data encryption and access control mechanisms to ensure the security and privacy of patient information. Integrate with third-party services, such as postman. Test the back-end code for bugs and errors, and ensure that it performs as expected.</a:t>
            </a:r>
            <a:endParaRPr lang="en-IN" sz="2600" b="0" i="0" dirty="0">
              <a:solidFill>
                <a:srgbClr val="374151"/>
              </a:solidFill>
              <a:effectLst/>
              <a:latin typeface="Times New Roman" panose="02020603050405020304" pitchFamily="18" charset="0"/>
              <a:cs typeface="Times New Roman" panose="02020603050405020304" pitchFamily="18" charset="0"/>
            </a:endParaRPr>
          </a:p>
          <a:p>
            <a:pPr marL="0" indent="0">
              <a:lnSpc>
                <a:spcPct val="170000"/>
              </a:lnSpc>
              <a:buNone/>
            </a:pPr>
            <a:r>
              <a:rPr lang="en-IN" sz="2600" dirty="0">
                <a:solidFill>
                  <a:srgbClr val="374151"/>
                </a:solidFill>
                <a:latin typeface="Times New Roman" panose="02020603050405020304" pitchFamily="18" charset="0"/>
                <a:cs typeface="Times New Roman" panose="02020603050405020304" pitchFamily="18" charset="0"/>
              </a:rPr>
              <a:t>		</a:t>
            </a:r>
            <a:endParaRPr lang="en-IN" sz="26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42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542E-F62A-50E3-268E-C1A278EC9A28}"/>
              </a:ext>
            </a:extLst>
          </p:cNvPr>
          <p:cNvSpPr>
            <a:spLocks noGrp="1"/>
          </p:cNvSpPr>
          <p:nvPr>
            <p:ph type="title"/>
          </p:nvPr>
        </p:nvSpPr>
        <p:spPr>
          <a:xfrm>
            <a:off x="184275" y="295836"/>
            <a:ext cx="8596668" cy="1320800"/>
          </a:xfrm>
        </p:spPr>
        <p:txBody>
          <a:bodyPr/>
          <a:lstStyle/>
          <a:p>
            <a:r>
              <a:rPr lang="en-IN" sz="3600" b="1" dirty="0">
                <a:solidFill>
                  <a:schemeClr val="tx1"/>
                </a:solidFill>
                <a:latin typeface="Times New Roman" panose="02020603050405020304" pitchFamily="18" charset="0"/>
              </a:rPr>
              <a:t>Integration </a:t>
            </a:r>
            <a:br>
              <a:rPr lang="en-IN" sz="3600" b="1" dirty="0">
                <a:solidFill>
                  <a:schemeClr val="tx1"/>
                </a:solidFill>
                <a:latin typeface="Times New Roman" panose="02020603050405020304" pitchFamily="18" charset="0"/>
              </a:rPr>
            </a:br>
            <a:endParaRPr lang="en-IN" dirty="0">
              <a:solidFill>
                <a:schemeClr val="tx1"/>
              </a:solidFill>
            </a:endParaRPr>
          </a:p>
        </p:txBody>
      </p:sp>
      <p:pic>
        <p:nvPicPr>
          <p:cNvPr id="5" name="Content Placeholder 4">
            <a:extLst>
              <a:ext uri="{FF2B5EF4-FFF2-40B4-BE49-F238E27FC236}">
                <a16:creationId xmlns:a16="http://schemas.microsoft.com/office/drawing/2014/main" id="{2019E20C-F2A8-142F-30F3-E83A657CE23F}"/>
              </a:ext>
            </a:extLst>
          </p:cNvPr>
          <p:cNvPicPr>
            <a:picLocks noGrp="1" noChangeAspect="1"/>
          </p:cNvPicPr>
          <p:nvPr>
            <p:ph idx="1"/>
          </p:nvPr>
        </p:nvPicPr>
        <p:blipFill>
          <a:blip r:embed="rId2"/>
          <a:stretch>
            <a:fillRect/>
          </a:stretch>
        </p:blipFill>
        <p:spPr>
          <a:xfrm>
            <a:off x="184275" y="1104296"/>
            <a:ext cx="4638675" cy="3604800"/>
          </a:xfrm>
        </p:spPr>
      </p:pic>
      <p:pic>
        <p:nvPicPr>
          <p:cNvPr id="7" name="Picture 6">
            <a:extLst>
              <a:ext uri="{FF2B5EF4-FFF2-40B4-BE49-F238E27FC236}">
                <a16:creationId xmlns:a16="http://schemas.microsoft.com/office/drawing/2014/main" id="{EB57885F-D3FA-DD24-43D5-1B313CADBB11}"/>
              </a:ext>
            </a:extLst>
          </p:cNvPr>
          <p:cNvPicPr>
            <a:picLocks noChangeAspect="1"/>
          </p:cNvPicPr>
          <p:nvPr/>
        </p:nvPicPr>
        <p:blipFill rotWithShape="1">
          <a:blip r:embed="rId3"/>
          <a:srcRect l="-40902" t="843" r="100696" b="-843"/>
          <a:stretch/>
        </p:blipFill>
        <p:spPr>
          <a:xfrm>
            <a:off x="1964367" y="1188766"/>
            <a:ext cx="8608301" cy="11374270"/>
          </a:xfrm>
          <a:prstGeom prst="rect">
            <a:avLst/>
          </a:prstGeom>
        </p:spPr>
      </p:pic>
      <p:pic>
        <p:nvPicPr>
          <p:cNvPr id="9" name="Picture 8">
            <a:extLst>
              <a:ext uri="{FF2B5EF4-FFF2-40B4-BE49-F238E27FC236}">
                <a16:creationId xmlns:a16="http://schemas.microsoft.com/office/drawing/2014/main" id="{028B6DAF-97BE-F988-ACF1-26BB073E057E}"/>
              </a:ext>
            </a:extLst>
          </p:cNvPr>
          <p:cNvPicPr>
            <a:picLocks noChangeAspect="1"/>
          </p:cNvPicPr>
          <p:nvPr/>
        </p:nvPicPr>
        <p:blipFill rotWithShape="1">
          <a:blip r:embed="rId3"/>
          <a:srcRect r="61953"/>
          <a:stretch/>
        </p:blipFill>
        <p:spPr>
          <a:xfrm>
            <a:off x="5475397" y="784883"/>
            <a:ext cx="3787309" cy="5288234"/>
          </a:xfrm>
          <a:prstGeom prst="rect">
            <a:avLst/>
          </a:prstGeom>
        </p:spPr>
      </p:pic>
    </p:spTree>
    <p:extLst>
      <p:ext uri="{BB962C8B-B14F-4D97-AF65-F5344CB8AC3E}">
        <p14:creationId xmlns:p14="http://schemas.microsoft.com/office/powerpoint/2010/main" val="266448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B270-4E92-691A-4F32-E30808F05845}"/>
              </a:ext>
            </a:extLst>
          </p:cNvPr>
          <p:cNvSpPr>
            <a:spLocks noGrp="1"/>
          </p:cNvSpPr>
          <p:nvPr>
            <p:ph type="title"/>
          </p:nvPr>
        </p:nvSpPr>
        <p:spPr/>
        <p:txBody>
          <a:bodyPr/>
          <a:lstStyle/>
          <a:p>
            <a:r>
              <a:rPr lang="en-IN" sz="3600" b="1" dirty="0">
                <a:solidFill>
                  <a:schemeClr val="tx1"/>
                </a:solidFill>
                <a:latin typeface="Times New Roman" panose="02020603050405020304" pitchFamily="18" charset="0"/>
              </a:rPr>
              <a:t>Conclusion</a:t>
            </a:r>
            <a:br>
              <a:rPr lang="en-IN" sz="3600" b="1" dirty="0">
                <a:solidFill>
                  <a:schemeClr val="tx1"/>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A1637C3-750A-2ECB-27FD-3DF04DF53B0E}"/>
              </a:ext>
            </a:extLst>
          </p:cNvPr>
          <p:cNvSpPr>
            <a:spLocks noGrp="1"/>
          </p:cNvSpPr>
          <p:nvPr>
            <p:ph idx="1"/>
          </p:nvPr>
        </p:nvSpPr>
        <p:spPr>
          <a:xfrm>
            <a:off x="677333" y="1638075"/>
            <a:ext cx="8825895" cy="4229325"/>
          </a:xfrm>
        </p:spPr>
        <p:txBody>
          <a:bodyPr>
            <a:normAutofit/>
          </a:bodyPr>
          <a:lstStyle/>
          <a:p>
            <a:pPr marL="0" indent="0">
              <a:lnSpc>
                <a:spcPct val="150000"/>
              </a:lnSpc>
              <a:buNone/>
            </a:pPr>
            <a:r>
              <a:rPr lang="en-US" b="0" i="0" dirty="0">
                <a:solidFill>
                  <a:srgbClr val="374151"/>
                </a:solidFill>
                <a:effectLst/>
                <a:latin typeface="Times New Roman" panose="02020603050405020304" pitchFamily="18" charset="0"/>
                <a:cs typeface="Times New Roman" panose="02020603050405020304" pitchFamily="18" charset="0"/>
              </a:rPr>
              <a:t>		In conclusion, the clinic OPD booking system is an essential tool for healthcare providers to streamline their appointment scheduling and management processes. The system's functional requirements include patient registration, appointment booking, appointment management, doctor scheduling, reminders and notifications, cancellation and rescheduling, and patient queue management. By implementing this system, clinics can improve patient experience, reduce waiting times, and enhance the efficiency and accuracy of their operations. Moreover, the future scope of the clinic OPD booking system includes integration with telemedicine, mobile application development. By continuously improving and expanding the system's functionality, healthcare providers can provide better care and service to their patients.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9956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338</TotalTime>
  <Words>668</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   Mid Term Project</vt:lpstr>
      <vt:lpstr>Table of contents   </vt:lpstr>
      <vt:lpstr>Introduction </vt:lpstr>
      <vt:lpstr>Project Overview </vt:lpstr>
      <vt:lpstr>UML DIAGRAM </vt:lpstr>
      <vt:lpstr>USER INTERFACE DESIGN </vt:lpstr>
      <vt:lpstr>Back-end Development </vt:lpstr>
      <vt:lpstr>Integration  </vt:lpstr>
      <vt:lpstr>Conclusion </vt:lpstr>
      <vt:lpstr>Future Work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Mid Term Project</dc:title>
  <dc:creator>Neha Dangat</dc:creator>
  <cp:lastModifiedBy>Neha Dangat</cp:lastModifiedBy>
  <cp:revision>1</cp:revision>
  <dcterms:created xsi:type="dcterms:W3CDTF">2023-04-19T15:58:56Z</dcterms:created>
  <dcterms:modified xsi:type="dcterms:W3CDTF">2023-04-20T06:48:12Z</dcterms:modified>
</cp:coreProperties>
</file>