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Average" panose="020B0604020202020204" charset="0"/>
      <p:regular r:id="rId31"/>
    </p:embeddedFont>
    <p:embeddedFont>
      <p:font typeface="Oswald" panose="00000500000000000000" pitchFamily="2"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F18924-A9F7-405C-8970-4F598DCFAFE2}">
  <a:tblStyle styleId="{78F18924-A9F7-405C-8970-4F598DCFAF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60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a4f0e2cf22_0_28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a4f0e2cf22_0_2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a4f0e2cf22_0_28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a4f0e2cf22_0_2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a4f0e2cf22_0_28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a4f0e2cf22_0_2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Average"/>
              <a:ea typeface="Average"/>
              <a:cs typeface="Average"/>
              <a:sym typeface="Average"/>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a4f0e2cf22_0_28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a4f0e2cf22_0_2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chemeClr val="dk1"/>
              </a:solidFill>
              <a:latin typeface="Average"/>
              <a:ea typeface="Average"/>
              <a:cs typeface="Average"/>
              <a:sym typeface="Average"/>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a4f0e2cf22_0_29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a4f0e2cf22_0_2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Average"/>
              <a:ea typeface="Average"/>
              <a:cs typeface="Average"/>
              <a:sym typeface="Average"/>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a4f0e2cf22_0_29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a4f0e2cf22_0_29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endParaRPr>
              <a:solidFill>
                <a:schemeClr val="dk1"/>
              </a:solidFill>
              <a:latin typeface="Average"/>
              <a:ea typeface="Average"/>
              <a:cs typeface="Average"/>
              <a:sym typeface="Average"/>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a4f0e2cf22_0_29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a4f0e2cf22_0_2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a4f0e2cf22_0_29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a4f0e2cf22_0_2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a4f0e2cf22_0_30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a4f0e2cf22_0_30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a7b77e97cc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a7b77e97cc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a4f0e2cf22_0_27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a4f0e2cf22_0_2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a7b77e97cc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a7b77e97cc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a4f0e2cf22_0_29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a4f0e2cf22_0_29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a4f0e2cf22_0_29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a4f0e2cf22_0_29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a4f0e2cf22_0_29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a4f0e2cf22_0_29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a4f0e2cf22_0_29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a4f0e2cf22_0_2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a4f0e2cf22_0_29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a4f0e2cf22_0_2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a4f0e2cf22_0_29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a4f0e2cf22_0_29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a4f0e2cf22_0_30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a4f0e2cf22_0_30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8007227b9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8007227b9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a4f0e2cf22_0_27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a4f0e2cf22_0_2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a4f0e2cf22_0_27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a4f0e2cf22_0_2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a4f0e2cf22_0_28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a4f0e2cf22_0_2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a4f0e2cf22_0_28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a4f0e2cf22_0_2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a4f0e2cf22_0_28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a4f0e2cf22_0_2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a4f0e2cf22_0_28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a4f0e2cf22_0_2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a4f0e2cf22_0_28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a4f0e2cf22_0_2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31050" y="202175"/>
            <a:ext cx="8481900" cy="1743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000"/>
              <a:t>How Do Voice Assistants Impact Our Lives?</a:t>
            </a:r>
            <a:endParaRPr sz="4000"/>
          </a:p>
          <a:p>
            <a:pPr marL="0" lvl="0" indent="0" algn="ctr" rtl="0">
              <a:spcBef>
                <a:spcPts val="0"/>
              </a:spcBef>
              <a:spcAft>
                <a:spcPts val="0"/>
              </a:spcAft>
              <a:buNone/>
            </a:pPr>
            <a:r>
              <a:rPr lang="en" sz="2100">
                <a:latin typeface="Average"/>
                <a:ea typeface="Average"/>
                <a:cs typeface="Average"/>
                <a:sym typeface="Average"/>
              </a:rPr>
              <a:t>CS 5337 Advance Software Engineering</a:t>
            </a:r>
            <a:endParaRPr sz="2100">
              <a:latin typeface="Average"/>
              <a:ea typeface="Average"/>
              <a:cs typeface="Average"/>
              <a:sym typeface="Average"/>
            </a:endParaRPr>
          </a:p>
        </p:txBody>
      </p:sp>
      <p:sp>
        <p:nvSpPr>
          <p:cNvPr id="60" name="Google Shape;60;p13"/>
          <p:cNvSpPr txBox="1">
            <a:spLocks noGrp="1"/>
          </p:cNvSpPr>
          <p:nvPr>
            <p:ph type="subTitle" idx="1"/>
          </p:nvPr>
        </p:nvSpPr>
        <p:spPr>
          <a:xfrm>
            <a:off x="376650" y="2972575"/>
            <a:ext cx="2520900" cy="19257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800">
                <a:solidFill>
                  <a:schemeClr val="dk1"/>
                </a:solidFill>
              </a:rPr>
              <a:t>Neha Das</a:t>
            </a:r>
            <a:endParaRPr sz="1800">
              <a:solidFill>
                <a:schemeClr val="dk1"/>
              </a:solidFill>
            </a:endParaRPr>
          </a:p>
          <a:p>
            <a:pPr marL="0" lvl="0" indent="0" algn="l" rtl="0">
              <a:lnSpc>
                <a:spcPct val="100000"/>
              </a:lnSpc>
              <a:spcBef>
                <a:spcPts val="0"/>
              </a:spcBef>
              <a:spcAft>
                <a:spcPts val="0"/>
              </a:spcAft>
              <a:buNone/>
            </a:pPr>
            <a:r>
              <a:rPr lang="en" sz="1800">
                <a:solidFill>
                  <a:schemeClr val="dk1"/>
                </a:solidFill>
              </a:rPr>
              <a:t>Ismael R. Valenzuela</a:t>
            </a:r>
            <a:endParaRPr sz="1800">
              <a:solidFill>
                <a:schemeClr val="dk1"/>
              </a:solidFill>
            </a:endParaRPr>
          </a:p>
          <a:p>
            <a:pPr marL="0" lvl="0" indent="0" algn="l" rtl="0">
              <a:lnSpc>
                <a:spcPct val="100000"/>
              </a:lnSpc>
              <a:spcBef>
                <a:spcPts val="0"/>
              </a:spcBef>
              <a:spcAft>
                <a:spcPts val="0"/>
              </a:spcAft>
              <a:buNone/>
            </a:pPr>
            <a:r>
              <a:rPr lang="en" sz="1800">
                <a:solidFill>
                  <a:schemeClr val="dk1"/>
                </a:solidFill>
              </a:rPr>
              <a:t>Jessie George</a:t>
            </a:r>
            <a:endParaRPr sz="1800">
              <a:solidFill>
                <a:schemeClr val="dk1"/>
              </a:solidFill>
            </a:endParaRPr>
          </a:p>
          <a:p>
            <a:pPr marL="0" lvl="0" indent="0" algn="l" rtl="0">
              <a:lnSpc>
                <a:spcPct val="100000"/>
              </a:lnSpc>
              <a:spcBef>
                <a:spcPts val="0"/>
              </a:spcBef>
              <a:spcAft>
                <a:spcPts val="0"/>
              </a:spcAft>
              <a:buNone/>
            </a:pPr>
            <a:r>
              <a:rPr lang="en" sz="1800">
                <a:solidFill>
                  <a:schemeClr val="dk1"/>
                </a:solidFill>
              </a:rPr>
              <a:t>Yash Shah</a:t>
            </a:r>
            <a:endParaRPr sz="1800">
              <a:solidFill>
                <a:schemeClr val="dk1"/>
              </a:solidFill>
            </a:endParaRPr>
          </a:p>
          <a:p>
            <a:pPr marL="0" lvl="0" indent="0" algn="l" rtl="0">
              <a:lnSpc>
                <a:spcPct val="100000"/>
              </a:lnSpc>
              <a:spcBef>
                <a:spcPts val="0"/>
              </a:spcBef>
              <a:spcAft>
                <a:spcPts val="0"/>
              </a:spcAft>
              <a:buNone/>
            </a:pPr>
            <a:r>
              <a:rPr lang="en" sz="1800">
                <a:solidFill>
                  <a:schemeClr val="dk1"/>
                </a:solidFill>
              </a:rPr>
              <a:t>Monisha Barns</a:t>
            </a:r>
            <a:endParaRPr sz="1800">
              <a:solidFill>
                <a:schemeClr val="dk1"/>
              </a:solidFill>
            </a:endParaRPr>
          </a:p>
        </p:txBody>
      </p:sp>
      <p:sp>
        <p:nvSpPr>
          <p:cNvPr id="61" name="Google Shape;61;p13"/>
          <p:cNvSpPr txBox="1"/>
          <p:nvPr/>
        </p:nvSpPr>
        <p:spPr>
          <a:xfrm>
            <a:off x="2561100" y="1989125"/>
            <a:ext cx="40218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100">
                <a:solidFill>
                  <a:srgbClr val="FF9900"/>
                </a:solidFill>
                <a:latin typeface="Average"/>
                <a:ea typeface="Average"/>
                <a:cs typeface="Average"/>
                <a:sym typeface="Average"/>
              </a:rPr>
              <a:t>Senior Design Final Project</a:t>
            </a:r>
            <a:endParaRPr sz="2100">
              <a:solidFill>
                <a:srgbClr val="FF9900"/>
              </a:solidFill>
              <a:latin typeface="Average"/>
              <a:ea typeface="Average"/>
              <a:cs typeface="Average"/>
              <a:sym typeface="Average"/>
            </a:endParaRPr>
          </a:p>
          <a:p>
            <a:pPr marL="0" lvl="0" indent="0" algn="ctr" rtl="0">
              <a:spcBef>
                <a:spcPts val="0"/>
              </a:spcBef>
              <a:spcAft>
                <a:spcPts val="0"/>
              </a:spcAft>
              <a:buNone/>
            </a:pPr>
            <a:r>
              <a:rPr lang="en" sz="2100">
                <a:solidFill>
                  <a:schemeClr val="dk1"/>
                </a:solidFill>
                <a:latin typeface="Average"/>
                <a:ea typeface="Average"/>
                <a:cs typeface="Average"/>
                <a:sym typeface="Average"/>
              </a:rPr>
              <a:t>Group - Neo Praxisoft</a:t>
            </a:r>
            <a:endParaRPr sz="2100">
              <a:solidFill>
                <a:schemeClr val="dk1"/>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body" idx="1"/>
          </p:nvPr>
        </p:nvSpPr>
        <p:spPr>
          <a:xfrm>
            <a:off x="5057650" y="152400"/>
            <a:ext cx="3946800" cy="2776800"/>
          </a:xfrm>
          <a:prstGeom prst="rect">
            <a:avLst/>
          </a:prstGeom>
        </p:spPr>
        <p:txBody>
          <a:bodyPr spcFirstLastPara="1" wrap="square" lIns="91425" tIns="91425" rIns="91425" bIns="91425" anchor="t" anchorCtr="0">
            <a:noAutofit/>
          </a:bodyPr>
          <a:lstStyle/>
          <a:p>
            <a:pPr marL="0" lvl="0" indent="0" algn="just" rtl="0">
              <a:lnSpc>
                <a:spcPct val="95000"/>
              </a:lnSpc>
              <a:spcBef>
                <a:spcPts val="1200"/>
              </a:spcBef>
              <a:spcAft>
                <a:spcPts val="0"/>
              </a:spcAft>
              <a:buNone/>
            </a:pPr>
            <a:r>
              <a:rPr lang="en" sz="1200">
                <a:solidFill>
                  <a:srgbClr val="FFFFFF"/>
                </a:solidFill>
              </a:rPr>
              <a:t>We need to consider certain scenarios to understand the Dataset: </a:t>
            </a:r>
            <a:endParaRPr sz="1200">
              <a:solidFill>
                <a:srgbClr val="FFFFFF"/>
              </a:solidFill>
            </a:endParaRPr>
          </a:p>
          <a:p>
            <a:pPr marL="0" lvl="0" indent="0" algn="just" rtl="0">
              <a:lnSpc>
                <a:spcPct val="95000"/>
              </a:lnSpc>
              <a:spcBef>
                <a:spcPts val="1200"/>
              </a:spcBef>
              <a:spcAft>
                <a:spcPts val="0"/>
              </a:spcAft>
              <a:buNone/>
            </a:pPr>
            <a:r>
              <a:rPr lang="en" sz="1200">
                <a:solidFill>
                  <a:srgbClr val="FFFFFF"/>
                </a:solidFill>
              </a:rPr>
              <a:t># Since we have 3000 entries in the Dataset we want to check whether ratings are eccentric w.r.t. DataSet grouped by date.</a:t>
            </a:r>
            <a:endParaRPr sz="1200">
              <a:solidFill>
                <a:srgbClr val="FFFFFF"/>
              </a:solidFill>
            </a:endParaRPr>
          </a:p>
          <a:p>
            <a:pPr marL="0" lvl="0" indent="0" algn="just" rtl="0">
              <a:lnSpc>
                <a:spcPct val="95000"/>
              </a:lnSpc>
              <a:spcBef>
                <a:spcPts val="1200"/>
              </a:spcBef>
              <a:spcAft>
                <a:spcPts val="0"/>
              </a:spcAft>
              <a:buNone/>
            </a:pPr>
            <a:r>
              <a:rPr lang="en" sz="1200">
                <a:solidFill>
                  <a:srgbClr val="FFFFFF"/>
                </a:solidFill>
              </a:rPr>
              <a:t># We saw from this plot that ratings are not eccentric, which means there is a probability that:</a:t>
            </a:r>
            <a:endParaRPr sz="1200">
              <a:solidFill>
                <a:srgbClr val="FFFFFF"/>
              </a:solidFill>
            </a:endParaRPr>
          </a:p>
          <a:p>
            <a:pPr marL="0" lvl="0" indent="0" algn="just" rtl="0">
              <a:lnSpc>
                <a:spcPct val="95000"/>
              </a:lnSpc>
              <a:spcBef>
                <a:spcPts val="1200"/>
              </a:spcBef>
              <a:spcAft>
                <a:spcPts val="0"/>
              </a:spcAft>
              <a:buNone/>
            </a:pPr>
            <a:r>
              <a:rPr lang="en" sz="1200">
                <a:solidFill>
                  <a:srgbClr val="FFFFFF"/>
                </a:solidFill>
              </a:rPr>
              <a:t> 1. Data is biased even by Date.</a:t>
            </a:r>
            <a:endParaRPr sz="1200">
              <a:solidFill>
                <a:srgbClr val="FFFFFF"/>
              </a:solidFill>
            </a:endParaRPr>
          </a:p>
          <a:p>
            <a:pPr marL="0" lvl="0" indent="0" algn="just" rtl="0">
              <a:lnSpc>
                <a:spcPct val="95000"/>
              </a:lnSpc>
              <a:spcBef>
                <a:spcPts val="1200"/>
              </a:spcBef>
              <a:spcAft>
                <a:spcPts val="0"/>
              </a:spcAft>
              <a:buNone/>
            </a:pPr>
            <a:r>
              <a:rPr lang="en" sz="1200">
                <a:solidFill>
                  <a:srgbClr val="FFFFFF"/>
                </a:solidFill>
              </a:rPr>
              <a:t> 2. Ratings seems to be taking peak value by the end July 2018.</a:t>
            </a:r>
            <a:endParaRPr sz="1200">
              <a:solidFill>
                <a:srgbClr val="FFFFFF"/>
              </a:solidFill>
            </a:endParaRPr>
          </a:p>
          <a:p>
            <a:pPr marL="0" lvl="0" indent="0" algn="just" rtl="0">
              <a:lnSpc>
                <a:spcPct val="95000"/>
              </a:lnSpc>
              <a:spcBef>
                <a:spcPts val="1200"/>
              </a:spcBef>
              <a:spcAft>
                <a:spcPts val="0"/>
              </a:spcAft>
              <a:buNone/>
            </a:pPr>
            <a:r>
              <a:rPr lang="en" sz="1200">
                <a:solidFill>
                  <a:srgbClr val="FFFFFF"/>
                </a:solidFill>
              </a:rPr>
              <a:t> 3. Dataset has lot of reviews that may be incomplete or</a:t>
            </a:r>
            <a:endParaRPr sz="1200">
              <a:solidFill>
                <a:srgbClr val="FFFFFF"/>
              </a:solidFill>
            </a:endParaRPr>
          </a:p>
          <a:p>
            <a:pPr marL="0" lvl="0" indent="0" algn="just" rtl="0">
              <a:spcBef>
                <a:spcPts val="0"/>
              </a:spcBef>
              <a:spcAft>
                <a:spcPts val="0"/>
              </a:spcAft>
              <a:buNone/>
            </a:pPr>
            <a:r>
              <a:rPr lang="en" sz="1200">
                <a:solidFill>
                  <a:srgbClr val="FFFFFF"/>
                </a:solidFill>
              </a:rPr>
              <a:t> generated by bots.</a:t>
            </a:r>
            <a:endParaRPr sz="1200">
              <a:solidFill>
                <a:srgbClr val="FFFFFF"/>
              </a:solidFill>
            </a:endParaRPr>
          </a:p>
          <a:p>
            <a:pPr marL="0" lvl="0" indent="0" algn="just" rtl="0">
              <a:spcBef>
                <a:spcPts val="1200"/>
              </a:spcBef>
              <a:spcAft>
                <a:spcPts val="1200"/>
              </a:spcAft>
              <a:buNone/>
            </a:pPr>
            <a:endParaRPr sz="1200">
              <a:solidFill>
                <a:srgbClr val="FFFFFF"/>
              </a:solidFill>
            </a:endParaRPr>
          </a:p>
        </p:txBody>
      </p:sp>
      <p:pic>
        <p:nvPicPr>
          <p:cNvPr id="123" name="Google Shape;123;p22"/>
          <p:cNvPicPr preferRelativeResize="0"/>
          <p:nvPr/>
        </p:nvPicPr>
        <p:blipFill>
          <a:blip r:embed="rId3">
            <a:alphaModFix/>
          </a:blip>
          <a:stretch>
            <a:fillRect/>
          </a:stretch>
        </p:blipFill>
        <p:spPr>
          <a:xfrm>
            <a:off x="152400" y="152400"/>
            <a:ext cx="4786900" cy="3034650"/>
          </a:xfrm>
          <a:prstGeom prst="rect">
            <a:avLst/>
          </a:prstGeom>
          <a:noFill/>
          <a:ln>
            <a:noFill/>
          </a:ln>
        </p:spPr>
      </p:pic>
      <p:sp>
        <p:nvSpPr>
          <p:cNvPr id="124" name="Google Shape;124;p22"/>
          <p:cNvSpPr txBox="1"/>
          <p:nvPr/>
        </p:nvSpPr>
        <p:spPr>
          <a:xfrm>
            <a:off x="269250" y="3411700"/>
            <a:ext cx="8608500" cy="1957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chemeClr val="dk1"/>
                </a:solidFill>
                <a:latin typeface="Average"/>
                <a:ea typeface="Average"/>
                <a:cs typeface="Average"/>
                <a:sym typeface="Average"/>
              </a:rPr>
              <a:t>In Order to perform more analysis we will use BOX-PLOT. So what is </a:t>
            </a:r>
            <a:r>
              <a:rPr lang="en" sz="1200" b="1">
                <a:solidFill>
                  <a:schemeClr val="dk1"/>
                </a:solidFill>
                <a:latin typeface="Average"/>
                <a:ea typeface="Average"/>
                <a:cs typeface="Average"/>
                <a:sym typeface="Average"/>
              </a:rPr>
              <a:t>BOX-PLOT?</a:t>
            </a:r>
            <a:endParaRPr sz="2700" b="1">
              <a:solidFill>
                <a:srgbClr val="FFFFFF"/>
              </a:solidFill>
              <a:latin typeface="Average"/>
              <a:ea typeface="Average"/>
              <a:cs typeface="Average"/>
              <a:sym typeface="Average"/>
            </a:endParaRPr>
          </a:p>
          <a:p>
            <a:pPr marL="457200" lvl="0" indent="-317500" algn="l" rtl="0">
              <a:lnSpc>
                <a:spcPct val="115000"/>
              </a:lnSpc>
              <a:spcBef>
                <a:spcPts val="1200"/>
              </a:spcBef>
              <a:spcAft>
                <a:spcPts val="0"/>
              </a:spcAft>
              <a:buClr>
                <a:srgbClr val="FFFFFF"/>
              </a:buClr>
              <a:buSzPts val="1400"/>
              <a:buFont typeface="Average"/>
              <a:buChar char="●"/>
            </a:pPr>
            <a:r>
              <a:rPr lang="en">
                <a:solidFill>
                  <a:srgbClr val="FFFFFF"/>
                </a:solidFill>
                <a:latin typeface="Average"/>
                <a:ea typeface="Average"/>
                <a:cs typeface="Average"/>
                <a:sym typeface="Average"/>
              </a:rPr>
              <a:t>A box plot visualization allows you to examine the distribution of data.</a:t>
            </a:r>
            <a:endParaRPr>
              <a:solidFill>
                <a:srgbClr val="FFFFFF"/>
              </a:solidFill>
              <a:latin typeface="Average"/>
              <a:ea typeface="Average"/>
              <a:cs typeface="Average"/>
              <a:sym typeface="Average"/>
            </a:endParaRPr>
          </a:p>
          <a:p>
            <a:pPr marL="457200" lvl="0" indent="-317500" algn="l" rtl="0">
              <a:lnSpc>
                <a:spcPct val="115000"/>
              </a:lnSpc>
              <a:spcBef>
                <a:spcPts val="0"/>
              </a:spcBef>
              <a:spcAft>
                <a:spcPts val="0"/>
              </a:spcAft>
              <a:buClr>
                <a:srgbClr val="FFFFFF"/>
              </a:buClr>
              <a:buSzPts val="1400"/>
              <a:buFont typeface="Average"/>
              <a:buChar char="●"/>
            </a:pPr>
            <a:r>
              <a:rPr lang="en">
                <a:solidFill>
                  <a:srgbClr val="FFFFFF"/>
                </a:solidFill>
                <a:latin typeface="Average"/>
                <a:ea typeface="Average"/>
                <a:cs typeface="Average"/>
                <a:sym typeface="Average"/>
              </a:rPr>
              <a:t>One box plot appears for each attribute element.</a:t>
            </a:r>
            <a:endParaRPr>
              <a:solidFill>
                <a:srgbClr val="FFFFFF"/>
              </a:solidFill>
              <a:latin typeface="Average"/>
              <a:ea typeface="Average"/>
              <a:cs typeface="Average"/>
              <a:sym typeface="Average"/>
            </a:endParaRPr>
          </a:p>
          <a:p>
            <a:pPr marL="457200" lvl="0" indent="-317500" algn="l" rtl="0">
              <a:lnSpc>
                <a:spcPct val="115000"/>
              </a:lnSpc>
              <a:spcBef>
                <a:spcPts val="0"/>
              </a:spcBef>
              <a:spcAft>
                <a:spcPts val="0"/>
              </a:spcAft>
              <a:buClr>
                <a:srgbClr val="FFFFFF"/>
              </a:buClr>
              <a:buSzPts val="1400"/>
              <a:buFont typeface="Average"/>
              <a:buChar char="●"/>
            </a:pPr>
            <a:r>
              <a:rPr lang="en">
                <a:solidFill>
                  <a:srgbClr val="FFFFFF"/>
                </a:solidFill>
                <a:latin typeface="Average"/>
                <a:ea typeface="Average"/>
                <a:cs typeface="Average"/>
                <a:sym typeface="Average"/>
              </a:rPr>
              <a:t>Each box plot displays higher distribution and lower distribution. Outliers appear as points in the visualization.</a:t>
            </a:r>
            <a:endParaRPr>
              <a:solidFill>
                <a:srgbClr val="FFFFFF"/>
              </a:solidFill>
              <a:latin typeface="Average"/>
              <a:ea typeface="Average"/>
              <a:cs typeface="Average"/>
              <a:sym typeface="Average"/>
            </a:endParaRPr>
          </a:p>
          <a:p>
            <a:pPr marL="0" lvl="0" indent="0" algn="l" rtl="0">
              <a:spcBef>
                <a:spcPts val="0"/>
              </a:spcBef>
              <a:spcAft>
                <a:spcPts val="0"/>
              </a:spcAft>
              <a:buNone/>
            </a:pPr>
            <a:endParaRPr sz="2700" b="1">
              <a:solidFill>
                <a:srgbClr val="FFFFFF"/>
              </a:solidFill>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body" idx="1"/>
          </p:nvPr>
        </p:nvSpPr>
        <p:spPr>
          <a:xfrm>
            <a:off x="4681025" y="108225"/>
            <a:ext cx="4353600" cy="13236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600">
                <a:solidFill>
                  <a:srgbClr val="FFFFFF"/>
                </a:solidFill>
              </a:rPr>
              <a:t>Figure 6: Boxplot showing relation between review_length and rating. From this it is clearly seen Rating 5 has lower distribution, but higher distribution cannot be predicted.</a:t>
            </a:r>
            <a:endParaRPr sz="2000"/>
          </a:p>
        </p:txBody>
      </p:sp>
      <p:pic>
        <p:nvPicPr>
          <p:cNvPr id="130" name="Google Shape;130;p23"/>
          <p:cNvPicPr preferRelativeResize="0"/>
          <p:nvPr/>
        </p:nvPicPr>
        <p:blipFill>
          <a:blip r:embed="rId3">
            <a:alphaModFix/>
          </a:blip>
          <a:stretch>
            <a:fillRect/>
          </a:stretch>
        </p:blipFill>
        <p:spPr>
          <a:xfrm>
            <a:off x="108150" y="64575"/>
            <a:ext cx="4463850" cy="2766050"/>
          </a:xfrm>
          <a:prstGeom prst="rect">
            <a:avLst/>
          </a:prstGeom>
          <a:noFill/>
          <a:ln>
            <a:noFill/>
          </a:ln>
        </p:spPr>
      </p:pic>
      <p:pic>
        <p:nvPicPr>
          <p:cNvPr id="131" name="Google Shape;131;p23"/>
          <p:cNvPicPr preferRelativeResize="0"/>
          <p:nvPr/>
        </p:nvPicPr>
        <p:blipFill>
          <a:blip r:embed="rId4">
            <a:alphaModFix/>
          </a:blip>
          <a:stretch>
            <a:fillRect/>
          </a:stretch>
        </p:blipFill>
        <p:spPr>
          <a:xfrm>
            <a:off x="4745600" y="2046900"/>
            <a:ext cx="4353625" cy="3021403"/>
          </a:xfrm>
          <a:prstGeom prst="rect">
            <a:avLst/>
          </a:prstGeom>
          <a:noFill/>
          <a:ln>
            <a:noFill/>
          </a:ln>
        </p:spPr>
      </p:pic>
      <p:sp>
        <p:nvSpPr>
          <p:cNvPr id="132" name="Google Shape;132;p23"/>
          <p:cNvSpPr txBox="1">
            <a:spLocks noGrp="1"/>
          </p:cNvSpPr>
          <p:nvPr>
            <p:ph type="body" idx="1"/>
          </p:nvPr>
        </p:nvSpPr>
        <p:spPr>
          <a:xfrm>
            <a:off x="185225" y="3232425"/>
            <a:ext cx="4353600" cy="13236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600">
                <a:solidFill>
                  <a:srgbClr val="FFFFFF"/>
                </a:solidFill>
              </a:rPr>
              <a:t>In Figure 7, we calculated the logarithmic scale of review_length in order to get accurate prediction. So, Rating 5 has lower Distribution and Rating 3 has Higher Distribution.</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4"/>
          <p:cNvPicPr preferRelativeResize="0"/>
          <p:nvPr/>
        </p:nvPicPr>
        <p:blipFill>
          <a:blip r:embed="rId3">
            <a:alphaModFix/>
          </a:blip>
          <a:stretch>
            <a:fillRect/>
          </a:stretch>
        </p:blipFill>
        <p:spPr>
          <a:xfrm>
            <a:off x="194675" y="1926875"/>
            <a:ext cx="5758125" cy="3055975"/>
          </a:xfrm>
          <a:prstGeom prst="rect">
            <a:avLst/>
          </a:prstGeom>
          <a:noFill/>
          <a:ln>
            <a:noFill/>
          </a:ln>
        </p:spPr>
      </p:pic>
      <p:pic>
        <p:nvPicPr>
          <p:cNvPr id="138" name="Google Shape;138;p24"/>
          <p:cNvPicPr preferRelativeResize="0"/>
          <p:nvPr/>
        </p:nvPicPr>
        <p:blipFill>
          <a:blip r:embed="rId4">
            <a:alphaModFix/>
          </a:blip>
          <a:stretch>
            <a:fillRect/>
          </a:stretch>
        </p:blipFill>
        <p:spPr>
          <a:xfrm>
            <a:off x="194675" y="192175"/>
            <a:ext cx="6699348" cy="1651100"/>
          </a:xfrm>
          <a:prstGeom prst="rect">
            <a:avLst/>
          </a:prstGeom>
          <a:noFill/>
          <a:ln>
            <a:noFill/>
          </a:ln>
        </p:spPr>
      </p:pic>
      <p:sp>
        <p:nvSpPr>
          <p:cNvPr id="139" name="Google Shape;139;p24"/>
          <p:cNvSpPr txBox="1">
            <a:spLocks noGrp="1"/>
          </p:cNvSpPr>
          <p:nvPr>
            <p:ph type="body" idx="1"/>
          </p:nvPr>
        </p:nvSpPr>
        <p:spPr>
          <a:xfrm>
            <a:off x="6125200" y="2154075"/>
            <a:ext cx="2707800" cy="2710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500">
                <a:solidFill>
                  <a:schemeClr val="dk1"/>
                </a:solidFill>
              </a:rPr>
              <a:t>From this boxplot, we drew the conclusion that review_length on the logarithmic scale gives a better distribution range for rating and variation of the dataset. So we used log_review_length as a base for sampling criteria.</a:t>
            </a:r>
            <a:endParaRPr sz="1500">
              <a:solidFill>
                <a:schemeClr val="dk1"/>
              </a:solidFill>
            </a:endParaRPr>
          </a:p>
          <a:p>
            <a:pPr marL="0" lvl="0" indent="0" algn="l" rtl="0">
              <a:spcBef>
                <a:spcPts val="0"/>
              </a:spcBef>
              <a:spcAft>
                <a:spcPts val="0"/>
              </a:spcAft>
              <a:buNone/>
            </a:pPr>
            <a:endParaRPr sz="15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5"/>
          <p:cNvPicPr preferRelativeResize="0"/>
          <p:nvPr/>
        </p:nvPicPr>
        <p:blipFill>
          <a:blip r:embed="rId3">
            <a:alphaModFix/>
          </a:blip>
          <a:stretch>
            <a:fillRect/>
          </a:stretch>
        </p:blipFill>
        <p:spPr>
          <a:xfrm>
            <a:off x="712875" y="2987414"/>
            <a:ext cx="5802749" cy="1793625"/>
          </a:xfrm>
          <a:prstGeom prst="rect">
            <a:avLst/>
          </a:prstGeom>
          <a:noFill/>
          <a:ln>
            <a:noFill/>
          </a:ln>
        </p:spPr>
      </p:pic>
      <p:sp>
        <p:nvSpPr>
          <p:cNvPr id="145" name="Google Shape;145;p25"/>
          <p:cNvSpPr txBox="1">
            <a:spLocks noGrp="1"/>
          </p:cNvSpPr>
          <p:nvPr>
            <p:ph type="title"/>
          </p:nvPr>
        </p:nvSpPr>
        <p:spPr>
          <a:xfrm>
            <a:off x="311700" y="2621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Word Embedding using SpaCy</a:t>
            </a:r>
            <a:endParaRPr sz="2700"/>
          </a:p>
        </p:txBody>
      </p:sp>
      <p:sp>
        <p:nvSpPr>
          <p:cNvPr id="146" name="Google Shape;146;p25"/>
          <p:cNvSpPr txBox="1">
            <a:spLocks noGrp="1"/>
          </p:cNvSpPr>
          <p:nvPr>
            <p:ph type="body" idx="1"/>
          </p:nvPr>
        </p:nvSpPr>
        <p:spPr>
          <a:xfrm>
            <a:off x="461425" y="834800"/>
            <a:ext cx="8026500" cy="1920900"/>
          </a:xfrm>
          <a:prstGeom prst="rect">
            <a:avLst/>
          </a:prstGeom>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Clr>
                <a:schemeClr val="dk1"/>
              </a:buClr>
              <a:buSzPts val="1500"/>
              <a:buChar char="●"/>
            </a:pPr>
            <a:r>
              <a:rPr lang="en" sz="1500">
                <a:solidFill>
                  <a:schemeClr val="dk1"/>
                </a:solidFill>
              </a:rPr>
              <a:t>Word Embedding in NLP is a form of word representation that bridges the human understanding of language to that of the machine. It represents words for text analysis in the form of vectors.</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We chose SpaCy because it supports several transfer and multi-task learning workflows that can help improve the pipeline’s efficiency and accuracy. Transfer learning refers to techniques such as word vector tables and language model pretraining.</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SpaCy has a single transformer or token-to-vector embedding layer between multiple components. </a:t>
            </a:r>
            <a:endParaRPr sz="1500">
              <a:solidFill>
                <a:schemeClr val="dk1"/>
              </a:solidFill>
            </a:endParaRPr>
          </a:p>
          <a:p>
            <a:pPr marL="0" lvl="0" indent="0" algn="just" rtl="0">
              <a:spcBef>
                <a:spcPts val="0"/>
              </a:spcBef>
              <a:spcAft>
                <a:spcPts val="0"/>
              </a:spcAft>
              <a:buNone/>
            </a:pPr>
            <a:endParaRPr sz="1500">
              <a:solidFill>
                <a:schemeClr val="dk1"/>
              </a:solidFill>
            </a:endParaRPr>
          </a:p>
        </p:txBody>
      </p:sp>
      <p:sp>
        <p:nvSpPr>
          <p:cNvPr id="147" name="Google Shape;147;p25"/>
          <p:cNvSpPr txBox="1">
            <a:spLocks noGrp="1"/>
          </p:cNvSpPr>
          <p:nvPr>
            <p:ph type="body" idx="1"/>
          </p:nvPr>
        </p:nvSpPr>
        <p:spPr>
          <a:xfrm>
            <a:off x="6580200" y="3328850"/>
            <a:ext cx="2563800" cy="132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This Fig. shows the </a:t>
            </a:r>
            <a:endParaRPr sz="1300">
              <a:solidFill>
                <a:schemeClr val="dk1"/>
              </a:solidFill>
            </a:endParaRPr>
          </a:p>
          <a:p>
            <a:pPr marL="0" lvl="0" indent="0" algn="l" rtl="0">
              <a:spcBef>
                <a:spcPts val="0"/>
              </a:spcBef>
              <a:spcAft>
                <a:spcPts val="0"/>
              </a:spcAft>
              <a:buNone/>
            </a:pPr>
            <a:r>
              <a:rPr lang="en" sz="1300">
                <a:solidFill>
                  <a:schemeClr val="dk1"/>
                </a:solidFill>
              </a:rPr>
              <a:t>Word Representation of SpaCy model en_core_web_sm which identifies the parts of speech and relations.</a:t>
            </a:r>
            <a:endParaRPr sz="13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311700" y="2621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Word Tokenization</a:t>
            </a:r>
            <a:endParaRPr sz="2700"/>
          </a:p>
        </p:txBody>
      </p:sp>
      <p:pic>
        <p:nvPicPr>
          <p:cNvPr id="153" name="Google Shape;153;p26"/>
          <p:cNvPicPr preferRelativeResize="0"/>
          <p:nvPr/>
        </p:nvPicPr>
        <p:blipFill>
          <a:blip r:embed="rId3">
            <a:alphaModFix/>
          </a:blip>
          <a:stretch>
            <a:fillRect/>
          </a:stretch>
        </p:blipFill>
        <p:spPr>
          <a:xfrm>
            <a:off x="397300" y="2654525"/>
            <a:ext cx="8349399" cy="2163850"/>
          </a:xfrm>
          <a:prstGeom prst="rect">
            <a:avLst/>
          </a:prstGeom>
          <a:noFill/>
          <a:ln>
            <a:noFill/>
          </a:ln>
        </p:spPr>
      </p:pic>
      <p:sp>
        <p:nvSpPr>
          <p:cNvPr id="154" name="Google Shape;154;p26"/>
          <p:cNvSpPr txBox="1">
            <a:spLocks noGrp="1"/>
          </p:cNvSpPr>
          <p:nvPr>
            <p:ph type="body" idx="1"/>
          </p:nvPr>
        </p:nvSpPr>
        <p:spPr>
          <a:xfrm>
            <a:off x="461425" y="834800"/>
            <a:ext cx="8026500" cy="1920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chemeClr val="dk1"/>
              </a:buClr>
              <a:buSzPts val="1500"/>
              <a:buChar char="●"/>
            </a:pPr>
            <a:r>
              <a:rPr lang="en" sz="1500">
                <a:solidFill>
                  <a:schemeClr val="dk1"/>
                </a:solidFill>
              </a:rPr>
              <a:t>Tokenization is the process of splitting a sentence into smaller units.</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In our dataset we removed the common Stop words (like the, it, my, while) and we stored the output in the column cleaned_reviews.</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We included the boolean column “positive” in our dataset where rating = 5 corresponds to true,1 and ratings below 5 correspond to false,0. We used the Positive column for training and testing the dataset.</a:t>
            </a:r>
            <a:endParaRPr sz="15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137175" y="3330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Model Implementation </a:t>
            </a:r>
            <a:endParaRPr sz="2700"/>
          </a:p>
        </p:txBody>
      </p:sp>
      <p:pic>
        <p:nvPicPr>
          <p:cNvPr id="160" name="Google Shape;160;p27"/>
          <p:cNvPicPr preferRelativeResize="0"/>
          <p:nvPr/>
        </p:nvPicPr>
        <p:blipFill>
          <a:blip r:embed="rId3">
            <a:alphaModFix/>
          </a:blip>
          <a:stretch>
            <a:fillRect/>
          </a:stretch>
        </p:blipFill>
        <p:spPr>
          <a:xfrm>
            <a:off x="807400" y="3461825"/>
            <a:ext cx="4591500" cy="1590350"/>
          </a:xfrm>
          <a:prstGeom prst="rect">
            <a:avLst/>
          </a:prstGeom>
          <a:noFill/>
          <a:ln>
            <a:noFill/>
          </a:ln>
        </p:spPr>
      </p:pic>
      <p:sp>
        <p:nvSpPr>
          <p:cNvPr id="161" name="Google Shape;161;p27"/>
          <p:cNvSpPr txBox="1">
            <a:spLocks noGrp="1"/>
          </p:cNvSpPr>
          <p:nvPr>
            <p:ph type="body" idx="1"/>
          </p:nvPr>
        </p:nvSpPr>
        <p:spPr>
          <a:xfrm>
            <a:off x="5398900" y="3461825"/>
            <a:ext cx="3244200" cy="1323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600">
                <a:solidFill>
                  <a:srgbClr val="FFFFFF"/>
                </a:solidFill>
              </a:rPr>
              <a:t>TF-IDF = TF(t, d) x IDF(t)</a:t>
            </a:r>
            <a:endParaRPr sz="1600">
              <a:solidFill>
                <a:srgbClr val="FFFFFF"/>
              </a:solidFill>
            </a:endParaRPr>
          </a:p>
          <a:p>
            <a:pPr marL="0" lvl="0" indent="0" algn="ctr" rtl="0">
              <a:spcBef>
                <a:spcPts val="0"/>
              </a:spcBef>
              <a:spcAft>
                <a:spcPts val="0"/>
              </a:spcAft>
              <a:buNone/>
            </a:pPr>
            <a:r>
              <a:rPr lang="en" sz="1600">
                <a:solidFill>
                  <a:srgbClr val="FFFFFF"/>
                </a:solidFill>
              </a:rPr>
              <a:t>                     term t in document d</a:t>
            </a:r>
            <a:endParaRPr sz="1600">
              <a:solidFill>
                <a:srgbClr val="FFFFFF"/>
              </a:solidFill>
            </a:endParaRPr>
          </a:p>
          <a:p>
            <a:pPr marL="0" lvl="0" indent="0" algn="ctr" rtl="0">
              <a:spcBef>
                <a:spcPts val="0"/>
              </a:spcBef>
              <a:spcAft>
                <a:spcPts val="0"/>
              </a:spcAft>
              <a:buNone/>
            </a:pPr>
            <a:endParaRPr sz="1600">
              <a:solidFill>
                <a:srgbClr val="FFFFFF"/>
              </a:solidFill>
            </a:endParaRPr>
          </a:p>
        </p:txBody>
      </p:sp>
      <p:sp>
        <p:nvSpPr>
          <p:cNvPr id="162" name="Google Shape;162;p27"/>
          <p:cNvSpPr txBox="1">
            <a:spLocks noGrp="1"/>
          </p:cNvSpPr>
          <p:nvPr>
            <p:ph type="body" idx="1"/>
          </p:nvPr>
        </p:nvSpPr>
        <p:spPr>
          <a:xfrm>
            <a:off x="626975" y="905750"/>
            <a:ext cx="7783800" cy="255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rPr>
              <a:t>Before implementing algorithm we need to split the dataset into train and test,so while splitting We came across one error that is “String cannot be converted to Floats”. We needed to convert the Strings in our dataset into float vectors. We used two types of </a:t>
            </a:r>
            <a:r>
              <a:rPr lang="en" sz="1500" b="1">
                <a:solidFill>
                  <a:schemeClr val="dk1"/>
                </a:solidFill>
              </a:rPr>
              <a:t>Vectorizers</a:t>
            </a:r>
            <a:r>
              <a:rPr lang="en" sz="1500">
                <a:solidFill>
                  <a:schemeClr val="dk1"/>
                </a:solidFill>
              </a:rPr>
              <a:t>:</a:t>
            </a:r>
            <a:endParaRPr sz="1500">
              <a:solidFill>
                <a:schemeClr val="dk1"/>
              </a:solidFill>
            </a:endParaRPr>
          </a:p>
          <a:p>
            <a:pPr marL="457200" lvl="0" indent="-323850" algn="l" rtl="0">
              <a:spcBef>
                <a:spcPts val="0"/>
              </a:spcBef>
              <a:spcAft>
                <a:spcPts val="0"/>
              </a:spcAft>
              <a:buClr>
                <a:schemeClr val="dk1"/>
              </a:buClr>
              <a:buSzPts val="1500"/>
              <a:buAutoNum type="arabicPeriod"/>
            </a:pPr>
            <a:r>
              <a:rPr lang="en" sz="1500" b="1">
                <a:solidFill>
                  <a:schemeClr val="dk1"/>
                </a:solidFill>
              </a:rPr>
              <a:t>Count-Vectorizer</a:t>
            </a:r>
            <a:r>
              <a:rPr lang="en" sz="1500">
                <a:solidFill>
                  <a:schemeClr val="dk1"/>
                </a:solidFill>
              </a:rPr>
              <a:t> is provided by the scikit-learn library in Python. It is used to transform a given text into a vector on the basis of the frequency of each word that occurs in the entire text.</a:t>
            </a:r>
            <a:endParaRPr sz="1500">
              <a:solidFill>
                <a:schemeClr val="dk1"/>
              </a:solidFill>
            </a:endParaRPr>
          </a:p>
          <a:p>
            <a:pPr marL="457200" lvl="0" indent="-323850" algn="l" rtl="0">
              <a:spcBef>
                <a:spcPts val="0"/>
              </a:spcBef>
              <a:spcAft>
                <a:spcPts val="0"/>
              </a:spcAft>
              <a:buClr>
                <a:schemeClr val="dk1"/>
              </a:buClr>
              <a:buSzPts val="1500"/>
              <a:buAutoNum type="arabicPeriod"/>
            </a:pPr>
            <a:r>
              <a:rPr lang="en" sz="1500" b="1">
                <a:solidFill>
                  <a:schemeClr val="dk1"/>
                </a:solidFill>
              </a:rPr>
              <a:t>TFIDF-Vectorizer</a:t>
            </a:r>
            <a:r>
              <a:rPr lang="en" sz="1500">
                <a:solidFill>
                  <a:schemeClr val="dk1"/>
                </a:solidFill>
              </a:rPr>
              <a:t> stands for term frequency - inverse document frequency. It is a measure of the originality of a word by comparing the number of times a word appears in a document with the number of documents the word appears in.</a:t>
            </a:r>
            <a:endParaRPr sz="15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360200" y="111450"/>
            <a:ext cx="4878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Algorithms Used and their Results</a:t>
            </a:r>
            <a:endParaRPr/>
          </a:p>
        </p:txBody>
      </p:sp>
      <p:sp>
        <p:nvSpPr>
          <p:cNvPr id="168" name="Google Shape;168;p28"/>
          <p:cNvSpPr txBox="1">
            <a:spLocks noGrp="1"/>
          </p:cNvSpPr>
          <p:nvPr>
            <p:ph type="body" idx="1"/>
          </p:nvPr>
        </p:nvSpPr>
        <p:spPr>
          <a:xfrm>
            <a:off x="97100" y="549550"/>
            <a:ext cx="3658500" cy="4202100"/>
          </a:xfrm>
          <a:prstGeom prst="rect">
            <a:avLst/>
          </a:prstGeom>
        </p:spPr>
        <p:txBody>
          <a:bodyPr spcFirstLastPara="1" wrap="square" lIns="91425" tIns="91425" rIns="91425" bIns="91425" anchor="t" anchorCtr="0">
            <a:normAutofit/>
          </a:bodyPr>
          <a:lstStyle/>
          <a:p>
            <a:pPr marL="457200" lvl="0" indent="-342900" algn="just" rtl="0">
              <a:lnSpc>
                <a:spcPct val="90000"/>
              </a:lnSpc>
              <a:spcBef>
                <a:spcPts val="0"/>
              </a:spcBef>
              <a:spcAft>
                <a:spcPts val="0"/>
              </a:spcAft>
              <a:buClr>
                <a:schemeClr val="dk1"/>
              </a:buClr>
              <a:buSzPts val="1800"/>
              <a:buAutoNum type="arabicPeriod"/>
            </a:pPr>
            <a:r>
              <a:rPr lang="en" sz="1500">
                <a:solidFill>
                  <a:schemeClr val="dk1"/>
                </a:solidFill>
              </a:rPr>
              <a:t>Random Forest Classifier :</a:t>
            </a:r>
            <a:r>
              <a:rPr lang="en">
                <a:solidFill>
                  <a:schemeClr val="dk1"/>
                </a:solidFill>
              </a:rPr>
              <a:t> </a:t>
            </a:r>
            <a:r>
              <a:rPr lang="en" sz="1400">
                <a:solidFill>
                  <a:schemeClr val="dk1"/>
                </a:solidFill>
              </a:rPr>
              <a:t>The random forest is a classification algorithm consisting of many decisions trees. It uses bagging and feature randomness when building each individual tree to try to create an uncorrelated forest of trees whose prediction by committee is more accurate than that of any individual tree.</a:t>
            </a:r>
            <a:endParaRPr sz="1400">
              <a:solidFill>
                <a:schemeClr val="dk1"/>
              </a:solidFill>
            </a:endParaRPr>
          </a:p>
          <a:p>
            <a:pPr marL="0" lvl="0" indent="0" algn="just" rtl="0">
              <a:lnSpc>
                <a:spcPct val="90000"/>
              </a:lnSpc>
              <a:spcBef>
                <a:spcPts val="1200"/>
              </a:spcBef>
              <a:spcAft>
                <a:spcPts val="0"/>
              </a:spcAft>
              <a:buNone/>
            </a:pPr>
            <a:endParaRPr sz="1400">
              <a:solidFill>
                <a:schemeClr val="dk1"/>
              </a:solidFill>
            </a:endParaRPr>
          </a:p>
          <a:p>
            <a:pPr marL="457200" lvl="0" indent="-330200" algn="just" rtl="0">
              <a:lnSpc>
                <a:spcPct val="90000"/>
              </a:lnSpc>
              <a:spcBef>
                <a:spcPts val="1200"/>
              </a:spcBef>
              <a:spcAft>
                <a:spcPts val="0"/>
              </a:spcAft>
              <a:buClr>
                <a:schemeClr val="dk1"/>
              </a:buClr>
              <a:buSzPts val="1600"/>
              <a:buAutoNum type="arabicPeriod"/>
            </a:pPr>
            <a:r>
              <a:rPr lang="en" sz="1600">
                <a:solidFill>
                  <a:schemeClr val="dk1"/>
                </a:solidFill>
              </a:rPr>
              <a:t>Gaussian Naive Bayes: </a:t>
            </a:r>
            <a:r>
              <a:rPr lang="en" sz="1400">
                <a:solidFill>
                  <a:schemeClr val="dk1"/>
                </a:solidFill>
              </a:rPr>
              <a:t>Gaussian</a:t>
            </a:r>
            <a:r>
              <a:rPr lang="en" sz="1400" b="1">
                <a:solidFill>
                  <a:schemeClr val="dk1"/>
                </a:solidFill>
              </a:rPr>
              <a:t> </a:t>
            </a:r>
            <a:r>
              <a:rPr lang="en" sz="1400">
                <a:solidFill>
                  <a:schemeClr val="dk1"/>
                </a:solidFill>
              </a:rPr>
              <a:t>Naïve Bayes is a supervised learning algorithm based on applying Bayes’ theorem with the naïve assumption of conditional independence between every pair of features given the value of class variable.</a:t>
            </a:r>
            <a:endParaRPr sz="1900">
              <a:solidFill>
                <a:schemeClr val="dk1"/>
              </a:solidFill>
            </a:endParaRPr>
          </a:p>
        </p:txBody>
      </p:sp>
      <p:pic>
        <p:nvPicPr>
          <p:cNvPr id="169" name="Google Shape;169;p28"/>
          <p:cNvPicPr preferRelativeResize="0"/>
          <p:nvPr/>
        </p:nvPicPr>
        <p:blipFill rotWithShape="1">
          <a:blip r:embed="rId3">
            <a:alphaModFix/>
          </a:blip>
          <a:srcRect r="1078"/>
          <a:stretch/>
        </p:blipFill>
        <p:spPr>
          <a:xfrm>
            <a:off x="3755600" y="630350"/>
            <a:ext cx="5330349" cy="1760975"/>
          </a:xfrm>
          <a:prstGeom prst="rect">
            <a:avLst/>
          </a:prstGeom>
          <a:noFill/>
          <a:ln>
            <a:noFill/>
          </a:ln>
        </p:spPr>
      </p:pic>
      <p:pic>
        <p:nvPicPr>
          <p:cNvPr id="170" name="Google Shape;170;p28"/>
          <p:cNvPicPr preferRelativeResize="0"/>
          <p:nvPr/>
        </p:nvPicPr>
        <p:blipFill>
          <a:blip r:embed="rId4">
            <a:alphaModFix/>
          </a:blip>
          <a:stretch>
            <a:fillRect/>
          </a:stretch>
        </p:blipFill>
        <p:spPr>
          <a:xfrm>
            <a:off x="3755600" y="2976900"/>
            <a:ext cx="5330351" cy="1391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body" idx="1"/>
          </p:nvPr>
        </p:nvSpPr>
        <p:spPr>
          <a:xfrm>
            <a:off x="74975" y="156000"/>
            <a:ext cx="4583700" cy="4831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600" b="1">
                <a:solidFill>
                  <a:schemeClr val="dk1"/>
                </a:solidFill>
              </a:rPr>
              <a:t>3. Multinomial Naïve Bayes Classifier</a:t>
            </a:r>
            <a:r>
              <a:rPr lang="en" sz="1400" b="1">
                <a:solidFill>
                  <a:schemeClr val="dk1"/>
                </a:solidFill>
              </a:rPr>
              <a:t>:</a:t>
            </a:r>
            <a:r>
              <a:rPr lang="en" sz="1400">
                <a:solidFill>
                  <a:schemeClr val="dk1"/>
                </a:solidFill>
              </a:rPr>
              <a:t> Gaussian</a:t>
            </a:r>
            <a:r>
              <a:rPr lang="en" sz="1400" b="1">
                <a:solidFill>
                  <a:schemeClr val="dk1"/>
                </a:solidFill>
              </a:rPr>
              <a:t> </a:t>
            </a:r>
            <a:r>
              <a:rPr lang="en" sz="1400">
                <a:solidFill>
                  <a:schemeClr val="dk1"/>
                </a:solidFill>
              </a:rPr>
              <a:t>Naïve Bayes is a supervised learning algorithm based on applying Bayes’ theorem. The multinomial model provides an ability to classify data, that cannot be represented numerically. Its main advantage is the significantly reduced complexity. The multinomial naïve Bayes is widely used for assigning documents to classes based on the statistical analysis of their contents.</a:t>
            </a:r>
            <a:endParaRPr sz="1400">
              <a:solidFill>
                <a:schemeClr val="dk1"/>
              </a:solidFill>
            </a:endParaRPr>
          </a:p>
          <a:p>
            <a:pPr marL="0" lvl="0" indent="0" algn="just" rtl="0">
              <a:spcBef>
                <a:spcPts val="1200"/>
              </a:spcBef>
              <a:spcAft>
                <a:spcPts val="1200"/>
              </a:spcAft>
              <a:buNone/>
            </a:pPr>
            <a:r>
              <a:rPr lang="en" sz="1600" b="1">
                <a:solidFill>
                  <a:schemeClr val="dk1"/>
                </a:solidFill>
              </a:rPr>
              <a:t>4. Support Vector Machine</a:t>
            </a:r>
            <a:r>
              <a:rPr lang="en" sz="1400" b="1">
                <a:solidFill>
                  <a:schemeClr val="dk1"/>
                </a:solidFill>
              </a:rPr>
              <a:t>: </a:t>
            </a:r>
            <a:r>
              <a:rPr lang="en" sz="1400">
                <a:solidFill>
                  <a:schemeClr val="dk1"/>
                </a:solidFill>
              </a:rPr>
              <a:t>Support Vector Machine is a supervised machine learning algorithm that is used for both the classification and regression. The objective of SVM algorithm is to find a hyperplane in an N-dimensional space that distinctly classifies the data point. This algorithm finds the closest point of lines from both the classes specified. These points are called support Vectors. Here rbf kernel is used to store the support vectors during training and not the entire dataset.</a:t>
            </a:r>
            <a:endParaRPr sz="1700">
              <a:solidFill>
                <a:schemeClr val="dk1"/>
              </a:solidFill>
            </a:endParaRPr>
          </a:p>
        </p:txBody>
      </p:sp>
      <p:pic>
        <p:nvPicPr>
          <p:cNvPr id="176" name="Google Shape;176;p29"/>
          <p:cNvPicPr preferRelativeResize="0"/>
          <p:nvPr/>
        </p:nvPicPr>
        <p:blipFill>
          <a:blip r:embed="rId3">
            <a:alphaModFix/>
          </a:blip>
          <a:stretch>
            <a:fillRect/>
          </a:stretch>
        </p:blipFill>
        <p:spPr>
          <a:xfrm>
            <a:off x="4702900" y="237350"/>
            <a:ext cx="4378250" cy="1906225"/>
          </a:xfrm>
          <a:prstGeom prst="rect">
            <a:avLst/>
          </a:prstGeom>
          <a:noFill/>
          <a:ln>
            <a:noFill/>
          </a:ln>
        </p:spPr>
      </p:pic>
      <p:pic>
        <p:nvPicPr>
          <p:cNvPr id="177" name="Google Shape;177;p29"/>
          <p:cNvPicPr preferRelativeResize="0"/>
          <p:nvPr/>
        </p:nvPicPr>
        <p:blipFill>
          <a:blip r:embed="rId4">
            <a:alphaModFix/>
          </a:blip>
          <a:stretch>
            <a:fillRect/>
          </a:stretch>
        </p:blipFill>
        <p:spPr>
          <a:xfrm>
            <a:off x="4702900" y="2501725"/>
            <a:ext cx="4378249" cy="2076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xfrm>
            <a:off x="225600" y="100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Confusion Matrix</a:t>
            </a:r>
            <a:endParaRPr/>
          </a:p>
        </p:txBody>
      </p:sp>
      <p:sp>
        <p:nvSpPr>
          <p:cNvPr id="183" name="Google Shape;183;p30"/>
          <p:cNvSpPr txBox="1">
            <a:spLocks noGrp="1"/>
          </p:cNvSpPr>
          <p:nvPr>
            <p:ph type="body" idx="1"/>
          </p:nvPr>
        </p:nvSpPr>
        <p:spPr>
          <a:xfrm>
            <a:off x="311700" y="624850"/>
            <a:ext cx="8520600" cy="4422600"/>
          </a:xfrm>
          <a:prstGeom prst="rect">
            <a:avLst/>
          </a:prstGeom>
        </p:spPr>
        <p:txBody>
          <a:bodyPr spcFirstLastPara="1" wrap="square" lIns="91425" tIns="91425" rIns="91425" bIns="91425" anchor="t" anchorCtr="0">
            <a:normAutofit/>
          </a:bodyPr>
          <a:lstStyle/>
          <a:p>
            <a:pPr marL="457200" lvl="0" indent="-330200" algn="just" rtl="0">
              <a:lnSpc>
                <a:spcPct val="115000"/>
              </a:lnSpc>
              <a:spcBef>
                <a:spcPts val="0"/>
              </a:spcBef>
              <a:spcAft>
                <a:spcPts val="0"/>
              </a:spcAft>
              <a:buClr>
                <a:srgbClr val="FFFFFF"/>
              </a:buClr>
              <a:buSzPts val="1600"/>
              <a:buChar char="●"/>
            </a:pPr>
            <a:r>
              <a:rPr lang="en" sz="1600">
                <a:solidFill>
                  <a:srgbClr val="FFFFFF"/>
                </a:solidFill>
              </a:rPr>
              <a:t>The unequal number of data in each class can lead to inconsistent classification accuracy. Calculating a confusion matrix can help you figure out where your classification models are succeeding and where they are failing.</a:t>
            </a:r>
            <a:endParaRPr sz="1600">
              <a:solidFill>
                <a:srgbClr val="FFFFFF"/>
              </a:solidFill>
            </a:endParaRPr>
          </a:p>
          <a:p>
            <a:pPr marL="457200" lvl="0" indent="-330200" algn="just" rtl="0">
              <a:lnSpc>
                <a:spcPct val="115000"/>
              </a:lnSpc>
              <a:spcBef>
                <a:spcPts val="0"/>
              </a:spcBef>
              <a:spcAft>
                <a:spcPts val="0"/>
              </a:spcAft>
              <a:buClr>
                <a:srgbClr val="FFFFFF"/>
              </a:buClr>
              <a:buSzPts val="1600"/>
              <a:buChar char="●"/>
            </a:pPr>
            <a:r>
              <a:rPr lang="en" sz="1600">
                <a:solidFill>
                  <a:srgbClr val="FFFFFF"/>
                </a:solidFill>
              </a:rPr>
              <a:t>The true value of each row is connected and Columns are related to the predictions provided by the analyzed algorithm.</a:t>
            </a:r>
            <a:endParaRPr sz="1600">
              <a:solidFill>
                <a:srgbClr val="FFFFFF"/>
              </a:solidFill>
            </a:endParaRPr>
          </a:p>
          <a:p>
            <a:pPr marL="0" lvl="0" indent="0" algn="just" rtl="0">
              <a:spcBef>
                <a:spcPts val="0"/>
              </a:spcBef>
              <a:spcAft>
                <a:spcPts val="1200"/>
              </a:spcAft>
              <a:buNone/>
            </a:pPr>
            <a:endParaRPr/>
          </a:p>
        </p:txBody>
      </p:sp>
      <p:pic>
        <p:nvPicPr>
          <p:cNvPr id="184" name="Google Shape;184;p30"/>
          <p:cNvPicPr preferRelativeResize="0"/>
          <p:nvPr/>
        </p:nvPicPr>
        <p:blipFill>
          <a:blip r:embed="rId3">
            <a:alphaModFix/>
          </a:blip>
          <a:stretch>
            <a:fillRect/>
          </a:stretch>
        </p:blipFill>
        <p:spPr>
          <a:xfrm>
            <a:off x="225600" y="2451684"/>
            <a:ext cx="4194999" cy="2440066"/>
          </a:xfrm>
          <a:prstGeom prst="rect">
            <a:avLst/>
          </a:prstGeom>
          <a:noFill/>
          <a:ln>
            <a:noFill/>
          </a:ln>
        </p:spPr>
      </p:pic>
      <p:sp>
        <p:nvSpPr>
          <p:cNvPr id="185" name="Google Shape;185;p30"/>
          <p:cNvSpPr txBox="1"/>
          <p:nvPr/>
        </p:nvSpPr>
        <p:spPr>
          <a:xfrm>
            <a:off x="4572000" y="2357300"/>
            <a:ext cx="39504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a:solidFill>
                  <a:srgbClr val="CACACA"/>
                </a:solidFill>
                <a:latin typeface="Average"/>
                <a:ea typeface="Average"/>
                <a:cs typeface="Average"/>
                <a:sym typeface="Average"/>
              </a:rPr>
              <a:t>●</a:t>
            </a:r>
            <a:r>
              <a:rPr lang="en" b="1">
                <a:solidFill>
                  <a:srgbClr val="FFFFFF"/>
                </a:solidFill>
                <a:latin typeface="Average"/>
                <a:ea typeface="Average"/>
                <a:cs typeface="Average"/>
                <a:sym typeface="Average"/>
              </a:rPr>
              <a:t>True positive </a:t>
            </a:r>
            <a:r>
              <a:rPr lang="en">
                <a:solidFill>
                  <a:srgbClr val="FFFFFF"/>
                </a:solidFill>
                <a:latin typeface="Average"/>
                <a:ea typeface="Average"/>
                <a:cs typeface="Average"/>
                <a:sym typeface="Average"/>
              </a:rPr>
              <a:t>(TP) = Correctly predicted as fraudulent and true value is fraudulent.</a:t>
            </a:r>
            <a:endParaRPr>
              <a:solidFill>
                <a:srgbClr val="FFFFFF"/>
              </a:solidFill>
              <a:latin typeface="Average"/>
              <a:ea typeface="Average"/>
              <a:cs typeface="Average"/>
              <a:sym typeface="Average"/>
            </a:endParaRPr>
          </a:p>
          <a:p>
            <a:pPr marL="0" lvl="0" indent="0" algn="l" rtl="0">
              <a:lnSpc>
                <a:spcPct val="115000"/>
              </a:lnSpc>
              <a:spcBef>
                <a:spcPts val="0"/>
              </a:spcBef>
              <a:spcAft>
                <a:spcPts val="0"/>
              </a:spcAft>
              <a:buNone/>
            </a:pPr>
            <a:r>
              <a:rPr lang="en">
                <a:solidFill>
                  <a:srgbClr val="CACACA"/>
                </a:solidFill>
                <a:latin typeface="Average"/>
                <a:ea typeface="Average"/>
                <a:cs typeface="Average"/>
                <a:sym typeface="Average"/>
              </a:rPr>
              <a:t>●</a:t>
            </a:r>
            <a:r>
              <a:rPr lang="en" b="1">
                <a:solidFill>
                  <a:srgbClr val="FFFFFF"/>
                </a:solidFill>
                <a:latin typeface="Average"/>
                <a:ea typeface="Average"/>
                <a:cs typeface="Average"/>
                <a:sym typeface="Average"/>
              </a:rPr>
              <a:t>True negative </a:t>
            </a:r>
            <a:r>
              <a:rPr lang="en">
                <a:solidFill>
                  <a:srgbClr val="FFFFFF"/>
                </a:solidFill>
                <a:latin typeface="Average"/>
                <a:ea typeface="Average"/>
                <a:cs typeface="Average"/>
                <a:sym typeface="Average"/>
              </a:rPr>
              <a:t>(TN) = Classifier predicted not fraudulent and true value is not fraudulent.</a:t>
            </a:r>
            <a:endParaRPr>
              <a:solidFill>
                <a:srgbClr val="FFFFFF"/>
              </a:solidFill>
              <a:latin typeface="Average"/>
              <a:ea typeface="Average"/>
              <a:cs typeface="Average"/>
              <a:sym typeface="Average"/>
            </a:endParaRPr>
          </a:p>
          <a:p>
            <a:pPr marL="0" lvl="0" indent="0" algn="l" rtl="0">
              <a:lnSpc>
                <a:spcPct val="115000"/>
              </a:lnSpc>
              <a:spcBef>
                <a:spcPts val="0"/>
              </a:spcBef>
              <a:spcAft>
                <a:spcPts val="0"/>
              </a:spcAft>
              <a:buNone/>
            </a:pPr>
            <a:r>
              <a:rPr lang="en">
                <a:solidFill>
                  <a:srgbClr val="CACACA"/>
                </a:solidFill>
                <a:latin typeface="Average"/>
                <a:ea typeface="Average"/>
                <a:cs typeface="Average"/>
                <a:sym typeface="Average"/>
              </a:rPr>
              <a:t>●</a:t>
            </a:r>
            <a:r>
              <a:rPr lang="en" b="1">
                <a:solidFill>
                  <a:srgbClr val="FFFFFF"/>
                </a:solidFill>
                <a:latin typeface="Average"/>
                <a:ea typeface="Average"/>
                <a:cs typeface="Average"/>
                <a:sym typeface="Average"/>
              </a:rPr>
              <a:t>False Negative </a:t>
            </a:r>
            <a:r>
              <a:rPr lang="en">
                <a:solidFill>
                  <a:srgbClr val="FFFFFF"/>
                </a:solidFill>
                <a:latin typeface="Average"/>
                <a:ea typeface="Average"/>
                <a:cs typeface="Average"/>
                <a:sym typeface="Average"/>
              </a:rPr>
              <a:t>(FN) = Classifier predicted not fraudulent but in fact it is fraudulent</a:t>
            </a:r>
            <a:endParaRPr>
              <a:solidFill>
                <a:srgbClr val="FFFFFF"/>
              </a:solidFill>
              <a:latin typeface="Average"/>
              <a:ea typeface="Average"/>
              <a:cs typeface="Average"/>
              <a:sym typeface="Average"/>
            </a:endParaRPr>
          </a:p>
          <a:p>
            <a:pPr marL="0" lvl="0" indent="0" algn="l" rtl="0">
              <a:lnSpc>
                <a:spcPct val="115000"/>
              </a:lnSpc>
              <a:spcBef>
                <a:spcPts val="0"/>
              </a:spcBef>
              <a:spcAft>
                <a:spcPts val="0"/>
              </a:spcAft>
              <a:buNone/>
            </a:pPr>
            <a:r>
              <a:rPr lang="en">
                <a:solidFill>
                  <a:srgbClr val="CACACA"/>
                </a:solidFill>
                <a:latin typeface="Average"/>
                <a:ea typeface="Average"/>
                <a:cs typeface="Average"/>
                <a:sym typeface="Average"/>
              </a:rPr>
              <a:t>●</a:t>
            </a:r>
            <a:r>
              <a:rPr lang="en" b="1">
                <a:solidFill>
                  <a:srgbClr val="FFFFFF"/>
                </a:solidFill>
                <a:latin typeface="Average"/>
                <a:ea typeface="Average"/>
                <a:cs typeface="Average"/>
                <a:sym typeface="Average"/>
              </a:rPr>
              <a:t>False Positive</a:t>
            </a:r>
            <a:r>
              <a:rPr lang="en">
                <a:solidFill>
                  <a:srgbClr val="FFFFFF"/>
                </a:solidFill>
                <a:latin typeface="Average"/>
                <a:ea typeface="Average"/>
                <a:cs typeface="Average"/>
                <a:sym typeface="Average"/>
              </a:rPr>
              <a:t> (FP) = Not fraudulent but the classifier predicted as fraudulent </a:t>
            </a:r>
            <a:endParaRPr>
              <a:solidFill>
                <a:srgbClr val="FFFFFF"/>
              </a:solidFill>
              <a:latin typeface="Average"/>
              <a:ea typeface="Average"/>
              <a:cs typeface="Average"/>
              <a:sym typeface="Average"/>
            </a:endParaRPr>
          </a:p>
          <a:p>
            <a:pPr marL="0" lvl="0" indent="0" algn="l" rtl="0">
              <a:spcBef>
                <a:spcPts val="0"/>
              </a:spcBef>
              <a:spcAft>
                <a:spcPts val="0"/>
              </a:spcAft>
              <a:buNone/>
            </a:pPr>
            <a:endParaRPr>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1"/>
          <p:cNvSpPr txBox="1">
            <a:spLocks noGrp="1"/>
          </p:cNvSpPr>
          <p:nvPr>
            <p:ph type="title"/>
          </p:nvPr>
        </p:nvSpPr>
        <p:spPr>
          <a:xfrm>
            <a:off x="6077425" y="106075"/>
            <a:ext cx="30666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990"/>
              <a:buFont typeface="Arial"/>
              <a:buNone/>
            </a:pPr>
            <a:r>
              <a:rPr lang="en" sz="1500" dirty="0"/>
              <a:t>Confusion Matrix using Count-Vectorizer</a:t>
            </a:r>
            <a:endParaRPr sz="1500" dirty="0"/>
          </a:p>
        </p:txBody>
      </p:sp>
      <p:graphicFrame>
        <p:nvGraphicFramePr>
          <p:cNvPr id="191" name="Google Shape;191;p31"/>
          <p:cNvGraphicFramePr/>
          <p:nvPr/>
        </p:nvGraphicFramePr>
        <p:xfrm>
          <a:off x="0" y="79150"/>
          <a:ext cx="5969275" cy="5064350"/>
        </p:xfrm>
        <a:graphic>
          <a:graphicData uri="http://schemas.openxmlformats.org/drawingml/2006/table">
            <a:tbl>
              <a:tblPr>
                <a:noFill/>
                <a:tableStyleId>{78F18924-A9F7-405C-8970-4F598DCFAFE2}</a:tableStyleId>
              </a:tblPr>
              <a:tblGrid>
                <a:gridCol w="3081500">
                  <a:extLst>
                    <a:ext uri="{9D8B030D-6E8A-4147-A177-3AD203B41FA5}">
                      <a16:colId xmlns:a16="http://schemas.microsoft.com/office/drawing/2014/main" val="20000"/>
                    </a:ext>
                  </a:extLst>
                </a:gridCol>
                <a:gridCol w="2887775">
                  <a:extLst>
                    <a:ext uri="{9D8B030D-6E8A-4147-A177-3AD203B41FA5}">
                      <a16:colId xmlns:a16="http://schemas.microsoft.com/office/drawing/2014/main" val="20001"/>
                    </a:ext>
                  </a:extLst>
                </a:gridCol>
              </a:tblGrid>
              <a:tr h="2458675">
                <a:tc>
                  <a:txBody>
                    <a:bodyPr/>
                    <a:lstStyle/>
                    <a:p>
                      <a:pPr marL="0" lvl="0" indent="0" algn="ctr" rtl="0">
                        <a:spcBef>
                          <a:spcPts val="0"/>
                        </a:spcBef>
                        <a:spcAft>
                          <a:spcPts val="0"/>
                        </a:spcAft>
                        <a:buNone/>
                      </a:pPr>
                      <a:r>
                        <a:rPr lang="en" dirty="0">
                          <a:solidFill>
                            <a:schemeClr val="dk1"/>
                          </a:solidFill>
                        </a:rPr>
                        <a:t>Random Forest Classifier</a:t>
                      </a:r>
                      <a:endParaRPr dirty="0">
                        <a:solidFill>
                          <a:schemeClr val="dk1"/>
                        </a:solidFill>
                      </a:endParaRPr>
                    </a:p>
                  </a:txBody>
                  <a:tcPr marL="91425" marR="91425" marT="91425" marB="91425"/>
                </a:tc>
                <a:tc>
                  <a:txBody>
                    <a:bodyPr/>
                    <a:lstStyle/>
                    <a:p>
                      <a:pPr marL="0" lvl="0" indent="0" algn="ctr" rtl="0">
                        <a:spcBef>
                          <a:spcPts val="0"/>
                        </a:spcBef>
                        <a:spcAft>
                          <a:spcPts val="0"/>
                        </a:spcAft>
                        <a:buNone/>
                      </a:pPr>
                      <a:r>
                        <a:rPr lang="en" dirty="0">
                          <a:solidFill>
                            <a:schemeClr val="dk1"/>
                          </a:solidFill>
                        </a:rPr>
                        <a:t>Gaussian Naive Bayes</a:t>
                      </a:r>
                      <a:endParaRPr dirty="0">
                        <a:solidFill>
                          <a:schemeClr val="dk1"/>
                        </a:solidFill>
                      </a:endParaRPr>
                    </a:p>
                  </a:txBody>
                  <a:tcPr marL="91425" marR="91425" marT="91425" marB="91425"/>
                </a:tc>
                <a:extLst>
                  <a:ext uri="{0D108BD9-81ED-4DB2-BD59-A6C34878D82A}">
                    <a16:rowId xmlns:a16="http://schemas.microsoft.com/office/drawing/2014/main" val="10000"/>
                  </a:ext>
                </a:extLst>
              </a:tr>
              <a:tr h="2605675">
                <a:tc>
                  <a:txBody>
                    <a:bodyPr/>
                    <a:lstStyle/>
                    <a:p>
                      <a:pPr marL="0" lvl="0" indent="0" algn="ctr" rtl="0">
                        <a:spcBef>
                          <a:spcPts val="0"/>
                        </a:spcBef>
                        <a:spcAft>
                          <a:spcPts val="0"/>
                        </a:spcAft>
                        <a:buNone/>
                      </a:pPr>
                      <a:r>
                        <a:rPr lang="en" dirty="0">
                          <a:solidFill>
                            <a:schemeClr val="dk1"/>
                          </a:solidFill>
                        </a:rPr>
                        <a:t>Multinomial Naive Bayes</a:t>
                      </a:r>
                      <a:endParaRPr dirty="0"/>
                    </a:p>
                  </a:txBody>
                  <a:tcPr marL="91425" marR="91425" marT="91425" marB="91425"/>
                </a:tc>
                <a:tc>
                  <a:txBody>
                    <a:bodyPr/>
                    <a:lstStyle/>
                    <a:p>
                      <a:pPr marL="0" lvl="0" indent="0" algn="ctr" rtl="0">
                        <a:spcBef>
                          <a:spcPts val="0"/>
                        </a:spcBef>
                        <a:spcAft>
                          <a:spcPts val="0"/>
                        </a:spcAft>
                        <a:buNone/>
                      </a:pPr>
                      <a:r>
                        <a:rPr lang="en" dirty="0">
                          <a:solidFill>
                            <a:schemeClr val="dk1"/>
                          </a:solidFill>
                        </a:rPr>
                        <a:t>Support Vector Machine</a:t>
                      </a:r>
                      <a:endParaRPr dirty="0"/>
                    </a:p>
                  </a:txBody>
                  <a:tcPr marL="91425" marR="91425" marT="91425" marB="91425"/>
                </a:tc>
                <a:extLst>
                  <a:ext uri="{0D108BD9-81ED-4DB2-BD59-A6C34878D82A}">
                    <a16:rowId xmlns:a16="http://schemas.microsoft.com/office/drawing/2014/main" val="10001"/>
                  </a:ext>
                </a:extLst>
              </a:tr>
            </a:tbl>
          </a:graphicData>
        </a:graphic>
      </p:graphicFrame>
      <p:pic>
        <p:nvPicPr>
          <p:cNvPr id="192" name="Google Shape;192;p31"/>
          <p:cNvPicPr preferRelativeResize="0"/>
          <p:nvPr/>
        </p:nvPicPr>
        <p:blipFill>
          <a:blip r:embed="rId3">
            <a:alphaModFix/>
          </a:blip>
          <a:stretch>
            <a:fillRect/>
          </a:stretch>
        </p:blipFill>
        <p:spPr>
          <a:xfrm>
            <a:off x="122700" y="457221"/>
            <a:ext cx="2832076" cy="1897749"/>
          </a:xfrm>
          <a:prstGeom prst="rect">
            <a:avLst/>
          </a:prstGeom>
          <a:noFill/>
          <a:ln>
            <a:noFill/>
          </a:ln>
        </p:spPr>
      </p:pic>
      <p:pic>
        <p:nvPicPr>
          <p:cNvPr id="193" name="Google Shape;193;p31"/>
          <p:cNvPicPr preferRelativeResize="0"/>
          <p:nvPr/>
        </p:nvPicPr>
        <p:blipFill>
          <a:blip r:embed="rId4">
            <a:alphaModFix/>
          </a:blip>
          <a:stretch>
            <a:fillRect/>
          </a:stretch>
        </p:blipFill>
        <p:spPr>
          <a:xfrm>
            <a:off x="3158975" y="374695"/>
            <a:ext cx="2778200" cy="2062799"/>
          </a:xfrm>
          <a:prstGeom prst="rect">
            <a:avLst/>
          </a:prstGeom>
          <a:noFill/>
          <a:ln>
            <a:noFill/>
          </a:ln>
        </p:spPr>
      </p:pic>
      <p:pic>
        <p:nvPicPr>
          <p:cNvPr id="194" name="Google Shape;194;p31"/>
          <p:cNvPicPr preferRelativeResize="0"/>
          <p:nvPr/>
        </p:nvPicPr>
        <p:blipFill>
          <a:blip r:embed="rId5">
            <a:alphaModFix/>
          </a:blip>
          <a:stretch>
            <a:fillRect/>
          </a:stretch>
        </p:blipFill>
        <p:spPr>
          <a:xfrm>
            <a:off x="68650" y="2995577"/>
            <a:ext cx="2940176" cy="2087525"/>
          </a:xfrm>
          <a:prstGeom prst="rect">
            <a:avLst/>
          </a:prstGeom>
          <a:noFill/>
          <a:ln>
            <a:noFill/>
          </a:ln>
        </p:spPr>
      </p:pic>
      <p:pic>
        <p:nvPicPr>
          <p:cNvPr id="195" name="Google Shape;195;p31"/>
          <p:cNvPicPr preferRelativeResize="0"/>
          <p:nvPr/>
        </p:nvPicPr>
        <p:blipFill>
          <a:blip r:embed="rId6">
            <a:alphaModFix/>
          </a:blip>
          <a:stretch>
            <a:fillRect/>
          </a:stretch>
        </p:blipFill>
        <p:spPr>
          <a:xfrm>
            <a:off x="3158975" y="2981400"/>
            <a:ext cx="2778201" cy="2087525"/>
          </a:xfrm>
          <a:prstGeom prst="rect">
            <a:avLst/>
          </a:prstGeom>
          <a:noFill/>
          <a:ln>
            <a:noFill/>
          </a:ln>
        </p:spPr>
      </p:pic>
      <p:sp>
        <p:nvSpPr>
          <p:cNvPr id="196" name="Google Shape;196;p31"/>
          <p:cNvSpPr txBox="1">
            <a:spLocks noGrp="1"/>
          </p:cNvSpPr>
          <p:nvPr>
            <p:ph type="body" idx="1"/>
          </p:nvPr>
        </p:nvSpPr>
        <p:spPr>
          <a:xfrm>
            <a:off x="6077425" y="613850"/>
            <a:ext cx="2940300" cy="42045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Clr>
                <a:schemeClr val="dk1"/>
              </a:buClr>
              <a:buSzPts val="1200"/>
              <a:buAutoNum type="arabicPeriod"/>
            </a:pPr>
            <a:r>
              <a:rPr lang="en" sz="1200">
                <a:solidFill>
                  <a:schemeClr val="dk1"/>
                </a:solidFill>
              </a:rPr>
              <a:t>Random Forest: correctly classified 636 as positive reviews and 144 as not positive reviews.</a:t>
            </a:r>
            <a:endParaRPr sz="1200">
              <a:solidFill>
                <a:schemeClr val="dk1"/>
              </a:solidFill>
            </a:endParaRPr>
          </a:p>
          <a:p>
            <a:pPr marL="457200" lvl="0" indent="-304800" algn="just" rtl="0">
              <a:spcBef>
                <a:spcPts val="0"/>
              </a:spcBef>
              <a:spcAft>
                <a:spcPts val="0"/>
              </a:spcAft>
              <a:buClr>
                <a:srgbClr val="FFFFFF"/>
              </a:buClr>
              <a:buSzPts val="1200"/>
              <a:buAutoNum type="arabicPeriod"/>
            </a:pPr>
            <a:r>
              <a:rPr lang="en" sz="1200">
                <a:solidFill>
                  <a:srgbClr val="FFFFFF"/>
                </a:solidFill>
              </a:rPr>
              <a:t>Gaussian Naive Bayes: correctly classified 637 as positive reviews and 95 as not positive reviews.</a:t>
            </a:r>
            <a:endParaRPr sz="1200">
              <a:solidFill>
                <a:srgbClr val="FFFFFF"/>
              </a:solidFill>
            </a:endParaRPr>
          </a:p>
          <a:p>
            <a:pPr marL="457200" lvl="0" indent="-304800" algn="just" rtl="0">
              <a:spcBef>
                <a:spcPts val="0"/>
              </a:spcBef>
              <a:spcAft>
                <a:spcPts val="0"/>
              </a:spcAft>
              <a:buClr>
                <a:srgbClr val="FFFFFF"/>
              </a:buClr>
              <a:buSzPts val="1200"/>
              <a:buAutoNum type="arabicPeriod"/>
            </a:pPr>
            <a:r>
              <a:rPr lang="en" sz="1200">
                <a:solidFill>
                  <a:srgbClr val="FFFFFF"/>
                </a:solidFill>
              </a:rPr>
              <a:t>Multinomial Naive Bayes: correctly classified 630 as positive reviews and 126 as not positive reviews.</a:t>
            </a:r>
            <a:endParaRPr sz="1200">
              <a:solidFill>
                <a:srgbClr val="FFFFFF"/>
              </a:solidFill>
            </a:endParaRPr>
          </a:p>
          <a:p>
            <a:pPr marL="457200" lvl="0" indent="-304800" algn="just" rtl="0">
              <a:spcBef>
                <a:spcPts val="0"/>
              </a:spcBef>
              <a:spcAft>
                <a:spcPts val="0"/>
              </a:spcAft>
              <a:buClr>
                <a:srgbClr val="FFFFFF"/>
              </a:buClr>
              <a:buSzPts val="1200"/>
              <a:buAutoNum type="arabicPeriod"/>
            </a:pPr>
            <a:r>
              <a:rPr lang="en" sz="1200">
                <a:solidFill>
                  <a:srgbClr val="FFFFFF"/>
                </a:solidFill>
              </a:rPr>
              <a:t>Support Vector Machine: correctly classified 627 as positive reviews and 125 as not positive reviews.</a:t>
            </a:r>
            <a:endParaRPr sz="1200">
              <a:solidFill>
                <a:srgbClr val="FFFFFF"/>
              </a:solidFill>
            </a:endParaRPr>
          </a:p>
          <a:p>
            <a:pPr marL="0" lvl="0" indent="0" algn="just" rtl="0">
              <a:spcBef>
                <a:spcPts val="1200"/>
              </a:spcBef>
              <a:spcAft>
                <a:spcPts val="1200"/>
              </a:spcAft>
              <a:buNone/>
            </a:pPr>
            <a:endParaRPr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p:txBody>
      </p:sp>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solidFill>
                  <a:schemeClr val="dk1"/>
                </a:solidFill>
              </a:rPr>
              <a:t>We live in a world that is dominated by the internet. While technology and the internet can be beneficial, there is always a downside. There's a catch or there's trouble ahead. </a:t>
            </a:r>
            <a:endParaRPr>
              <a:solidFill>
                <a:schemeClr val="dk1"/>
              </a:solidFill>
            </a:endParaRPr>
          </a:p>
          <a:p>
            <a:pPr marL="0" lvl="0" indent="0" algn="just" rtl="0">
              <a:spcBef>
                <a:spcPts val="1200"/>
              </a:spcBef>
              <a:spcAft>
                <a:spcPts val="0"/>
              </a:spcAft>
              <a:buNone/>
            </a:pPr>
            <a:r>
              <a:rPr lang="en">
                <a:solidFill>
                  <a:schemeClr val="dk1"/>
                </a:solidFill>
              </a:rPr>
              <a:t>Particularly with young kids and the elderly, they are not aware of the negative aspects of the internet. Over the past few years, the Internet has evolved from sending emails through older computer systems to getting things done with just a simple voice command. </a:t>
            </a:r>
            <a:endParaRPr>
              <a:solidFill>
                <a:schemeClr val="dk1"/>
              </a:solidFill>
            </a:endParaRPr>
          </a:p>
          <a:p>
            <a:pPr marL="0" lvl="0" indent="0" algn="just" rtl="0">
              <a:spcBef>
                <a:spcPts val="1200"/>
              </a:spcBef>
              <a:spcAft>
                <a:spcPts val="1200"/>
              </a:spcAft>
              <a:buNone/>
            </a:pPr>
            <a:r>
              <a:rPr lang="en">
                <a:solidFill>
                  <a:schemeClr val="dk1"/>
                </a:solidFill>
              </a:rPr>
              <a:t>As a result of voice recognition, human lifestyle has changed, but we don't know whether this change is good or bad. As a result of thinking about this situation, we came up with the project "How does voice assistance affect our lives?"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5875450" y="86825"/>
            <a:ext cx="3142200" cy="70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600"/>
              <a:t>Confusion Matrix using TFIDF-Vectorizer</a:t>
            </a:r>
            <a:endParaRPr sz="1600"/>
          </a:p>
        </p:txBody>
      </p:sp>
      <p:sp>
        <p:nvSpPr>
          <p:cNvPr id="202" name="Google Shape;202;p32"/>
          <p:cNvSpPr txBox="1">
            <a:spLocks noGrp="1"/>
          </p:cNvSpPr>
          <p:nvPr>
            <p:ph type="body" idx="1"/>
          </p:nvPr>
        </p:nvSpPr>
        <p:spPr>
          <a:xfrm>
            <a:off x="5972300" y="586900"/>
            <a:ext cx="3045300" cy="4215300"/>
          </a:xfrm>
          <a:prstGeom prst="rect">
            <a:avLst/>
          </a:prstGeom>
        </p:spPr>
        <p:txBody>
          <a:bodyPr spcFirstLastPara="1" wrap="square" lIns="91425" tIns="91425" rIns="91425" bIns="91425" anchor="t" anchorCtr="0">
            <a:normAutofit/>
          </a:bodyPr>
          <a:lstStyle/>
          <a:p>
            <a:pPr marL="457200" lvl="0" indent="-304800" algn="just" rtl="0">
              <a:spcBef>
                <a:spcPts val="0"/>
              </a:spcBef>
              <a:spcAft>
                <a:spcPts val="0"/>
              </a:spcAft>
              <a:buClr>
                <a:schemeClr val="dk1"/>
              </a:buClr>
              <a:buSzPts val="1200"/>
              <a:buAutoNum type="arabicPeriod"/>
            </a:pPr>
            <a:r>
              <a:rPr lang="en" sz="1200">
                <a:solidFill>
                  <a:schemeClr val="dk1"/>
                </a:solidFill>
              </a:rPr>
              <a:t>Random Forest- correctly classified 634 as positive reviews and 142 as not positive reviews.</a:t>
            </a:r>
            <a:endParaRPr sz="1200">
              <a:solidFill>
                <a:schemeClr val="dk1"/>
              </a:solidFill>
            </a:endParaRPr>
          </a:p>
          <a:p>
            <a:pPr marL="457200" lvl="0" indent="-304800" algn="just" rtl="0">
              <a:spcBef>
                <a:spcPts val="0"/>
              </a:spcBef>
              <a:spcAft>
                <a:spcPts val="0"/>
              </a:spcAft>
              <a:buClr>
                <a:schemeClr val="dk1"/>
              </a:buClr>
              <a:buSzPts val="1200"/>
              <a:buAutoNum type="arabicPeriod"/>
            </a:pPr>
            <a:r>
              <a:rPr lang="en" sz="1200">
                <a:solidFill>
                  <a:schemeClr val="dk1"/>
                </a:solidFill>
              </a:rPr>
              <a:t>Gaussian Naive- correctly classified 263 as positive reviews and 268 as not positive reviews.</a:t>
            </a:r>
            <a:endParaRPr sz="1200">
              <a:solidFill>
                <a:schemeClr val="dk1"/>
              </a:solidFill>
            </a:endParaRPr>
          </a:p>
          <a:p>
            <a:pPr marL="457200" lvl="0" indent="-304800" algn="just" rtl="0">
              <a:spcBef>
                <a:spcPts val="0"/>
              </a:spcBef>
              <a:spcAft>
                <a:spcPts val="0"/>
              </a:spcAft>
              <a:buClr>
                <a:schemeClr val="dk1"/>
              </a:buClr>
              <a:buSzPts val="1200"/>
              <a:buAutoNum type="arabicPeriod"/>
            </a:pPr>
            <a:r>
              <a:rPr lang="en" sz="1200">
                <a:solidFill>
                  <a:schemeClr val="dk1"/>
                </a:solidFill>
              </a:rPr>
              <a:t>Multinomial Naive Bayes- correctly classified 663 as positive reviews and 27 as not positive reviews.</a:t>
            </a:r>
            <a:endParaRPr sz="1200">
              <a:solidFill>
                <a:schemeClr val="dk1"/>
              </a:solidFill>
            </a:endParaRPr>
          </a:p>
          <a:p>
            <a:pPr marL="457200" lvl="0" indent="-304800" algn="just" rtl="0">
              <a:spcBef>
                <a:spcPts val="0"/>
              </a:spcBef>
              <a:spcAft>
                <a:spcPts val="0"/>
              </a:spcAft>
              <a:buClr>
                <a:schemeClr val="dk1"/>
              </a:buClr>
              <a:buSzPts val="1200"/>
              <a:buAutoNum type="arabicPeriod"/>
            </a:pPr>
            <a:r>
              <a:rPr lang="en" sz="1200">
                <a:solidFill>
                  <a:schemeClr val="dk1"/>
                </a:solidFill>
              </a:rPr>
              <a:t>Random Forest- correctly classified 646 as positive reviews and 115 as not positive reviews.</a:t>
            </a:r>
            <a:endParaRPr sz="1200">
              <a:solidFill>
                <a:schemeClr val="dk1"/>
              </a:solidFill>
            </a:endParaRPr>
          </a:p>
        </p:txBody>
      </p:sp>
      <p:graphicFrame>
        <p:nvGraphicFramePr>
          <p:cNvPr id="203" name="Google Shape;203;p32"/>
          <p:cNvGraphicFramePr/>
          <p:nvPr/>
        </p:nvGraphicFramePr>
        <p:xfrm>
          <a:off x="113200" y="229825"/>
          <a:ext cx="5673600" cy="4847200"/>
        </p:xfrm>
        <a:graphic>
          <a:graphicData uri="http://schemas.openxmlformats.org/drawingml/2006/table">
            <a:tbl>
              <a:tblPr>
                <a:noFill/>
                <a:tableStyleId>{78F18924-A9F7-405C-8970-4F598DCFAFE2}</a:tableStyleId>
              </a:tblPr>
              <a:tblGrid>
                <a:gridCol w="2836800">
                  <a:extLst>
                    <a:ext uri="{9D8B030D-6E8A-4147-A177-3AD203B41FA5}">
                      <a16:colId xmlns:a16="http://schemas.microsoft.com/office/drawing/2014/main" val="20000"/>
                    </a:ext>
                  </a:extLst>
                </a:gridCol>
                <a:gridCol w="2836800">
                  <a:extLst>
                    <a:ext uri="{9D8B030D-6E8A-4147-A177-3AD203B41FA5}">
                      <a16:colId xmlns:a16="http://schemas.microsoft.com/office/drawing/2014/main" val="20001"/>
                    </a:ext>
                  </a:extLst>
                </a:gridCol>
              </a:tblGrid>
              <a:tr h="2466225">
                <a:tc>
                  <a:txBody>
                    <a:bodyPr/>
                    <a:lstStyle/>
                    <a:p>
                      <a:pPr marL="0" lvl="0" indent="0" algn="l" rtl="0">
                        <a:spcBef>
                          <a:spcPts val="0"/>
                        </a:spcBef>
                        <a:spcAft>
                          <a:spcPts val="0"/>
                        </a:spcAft>
                        <a:buNone/>
                      </a:pPr>
                      <a:r>
                        <a:rPr lang="en">
                          <a:solidFill>
                            <a:schemeClr val="dk1"/>
                          </a:solidFill>
                        </a:rPr>
                        <a:t>Random Forest Classifier</a:t>
                      </a:r>
                      <a:endParaRPr>
                        <a:solidFill>
                          <a:schemeClr val="dk1"/>
                        </a:solidFill>
                      </a:endParaRPr>
                    </a:p>
                  </a:txBody>
                  <a:tcPr marL="91425" marR="91425" marT="91425" marB="91425"/>
                </a:tc>
                <a:tc>
                  <a:txBody>
                    <a:bodyPr/>
                    <a:lstStyle/>
                    <a:p>
                      <a:pPr marL="0" lvl="0" indent="0" algn="l" rtl="0">
                        <a:lnSpc>
                          <a:spcPct val="115000"/>
                        </a:lnSpc>
                        <a:spcBef>
                          <a:spcPts val="0"/>
                        </a:spcBef>
                        <a:spcAft>
                          <a:spcPts val="1200"/>
                        </a:spcAft>
                        <a:buNone/>
                      </a:pPr>
                      <a:r>
                        <a:rPr lang="en" sz="1500">
                          <a:solidFill>
                            <a:schemeClr val="dk1"/>
                          </a:solidFill>
                          <a:latin typeface="Average"/>
                          <a:ea typeface="Average"/>
                          <a:cs typeface="Average"/>
                          <a:sym typeface="Average"/>
                        </a:rPr>
                        <a:t>Gaussian Naive Bayes</a:t>
                      </a:r>
                      <a:endParaRPr>
                        <a:solidFill>
                          <a:schemeClr val="dk1"/>
                        </a:solidFill>
                      </a:endParaRPr>
                    </a:p>
                  </a:txBody>
                  <a:tcPr marL="91425" marR="91425" marT="91425" marB="91425"/>
                </a:tc>
                <a:extLst>
                  <a:ext uri="{0D108BD9-81ED-4DB2-BD59-A6C34878D82A}">
                    <a16:rowId xmlns:a16="http://schemas.microsoft.com/office/drawing/2014/main" val="10000"/>
                  </a:ext>
                </a:extLst>
              </a:tr>
              <a:tr h="2380975">
                <a:tc>
                  <a:txBody>
                    <a:bodyPr/>
                    <a:lstStyle/>
                    <a:p>
                      <a:pPr marL="0" lvl="0" indent="0" algn="l" rtl="0">
                        <a:lnSpc>
                          <a:spcPct val="115000"/>
                        </a:lnSpc>
                        <a:spcBef>
                          <a:spcPts val="0"/>
                        </a:spcBef>
                        <a:spcAft>
                          <a:spcPts val="1200"/>
                        </a:spcAft>
                        <a:buNone/>
                      </a:pPr>
                      <a:r>
                        <a:rPr lang="en" sz="1500">
                          <a:solidFill>
                            <a:schemeClr val="dk1"/>
                          </a:solidFill>
                          <a:latin typeface="Average"/>
                          <a:ea typeface="Average"/>
                          <a:cs typeface="Average"/>
                          <a:sym typeface="Average"/>
                        </a:rPr>
                        <a:t>Multinomial Naive Bayes</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Support Vector Machine</a:t>
                      </a:r>
                      <a:endParaRPr>
                        <a:solidFill>
                          <a:schemeClr val="dk1"/>
                        </a:solidFill>
                      </a:endParaRPr>
                    </a:p>
                  </a:txBody>
                  <a:tcPr marL="91425" marR="91425" marT="91425" marB="91425"/>
                </a:tc>
                <a:extLst>
                  <a:ext uri="{0D108BD9-81ED-4DB2-BD59-A6C34878D82A}">
                    <a16:rowId xmlns:a16="http://schemas.microsoft.com/office/drawing/2014/main" val="10001"/>
                  </a:ext>
                </a:extLst>
              </a:tr>
            </a:tbl>
          </a:graphicData>
        </a:graphic>
      </p:graphicFrame>
      <p:pic>
        <p:nvPicPr>
          <p:cNvPr id="204" name="Google Shape;204;p32"/>
          <p:cNvPicPr preferRelativeResize="0"/>
          <p:nvPr/>
        </p:nvPicPr>
        <p:blipFill>
          <a:blip r:embed="rId3">
            <a:alphaModFix/>
          </a:blip>
          <a:stretch>
            <a:fillRect/>
          </a:stretch>
        </p:blipFill>
        <p:spPr>
          <a:xfrm>
            <a:off x="161650" y="538775"/>
            <a:ext cx="2722399" cy="2157274"/>
          </a:xfrm>
          <a:prstGeom prst="rect">
            <a:avLst/>
          </a:prstGeom>
          <a:noFill/>
          <a:ln>
            <a:noFill/>
          </a:ln>
        </p:spPr>
      </p:pic>
      <p:pic>
        <p:nvPicPr>
          <p:cNvPr id="205" name="Google Shape;205;p32"/>
          <p:cNvPicPr preferRelativeResize="0"/>
          <p:nvPr/>
        </p:nvPicPr>
        <p:blipFill>
          <a:blip r:embed="rId4">
            <a:alphaModFix/>
          </a:blip>
          <a:stretch>
            <a:fillRect/>
          </a:stretch>
        </p:blipFill>
        <p:spPr>
          <a:xfrm>
            <a:off x="3009700" y="538775"/>
            <a:ext cx="2777101" cy="2108050"/>
          </a:xfrm>
          <a:prstGeom prst="rect">
            <a:avLst/>
          </a:prstGeom>
          <a:noFill/>
          <a:ln>
            <a:noFill/>
          </a:ln>
        </p:spPr>
      </p:pic>
      <p:pic>
        <p:nvPicPr>
          <p:cNvPr id="206" name="Google Shape;206;p32"/>
          <p:cNvPicPr preferRelativeResize="0"/>
          <p:nvPr/>
        </p:nvPicPr>
        <p:blipFill>
          <a:blip r:embed="rId5">
            <a:alphaModFix/>
          </a:blip>
          <a:stretch>
            <a:fillRect/>
          </a:stretch>
        </p:blipFill>
        <p:spPr>
          <a:xfrm>
            <a:off x="161650" y="3045950"/>
            <a:ext cx="2722401" cy="1946900"/>
          </a:xfrm>
          <a:prstGeom prst="rect">
            <a:avLst/>
          </a:prstGeom>
          <a:noFill/>
          <a:ln>
            <a:noFill/>
          </a:ln>
        </p:spPr>
      </p:pic>
      <p:pic>
        <p:nvPicPr>
          <p:cNvPr id="207" name="Google Shape;207;p32"/>
          <p:cNvPicPr preferRelativeResize="0"/>
          <p:nvPr/>
        </p:nvPicPr>
        <p:blipFill>
          <a:blip r:embed="rId6">
            <a:alphaModFix/>
          </a:blip>
          <a:stretch>
            <a:fillRect/>
          </a:stretch>
        </p:blipFill>
        <p:spPr>
          <a:xfrm>
            <a:off x="3039625" y="3082525"/>
            <a:ext cx="2777100" cy="1910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graphicFrame>
        <p:nvGraphicFramePr>
          <p:cNvPr id="212" name="Google Shape;212;p33"/>
          <p:cNvGraphicFramePr/>
          <p:nvPr/>
        </p:nvGraphicFramePr>
        <p:xfrm>
          <a:off x="706446" y="438177"/>
          <a:ext cx="3000000" cy="3000000"/>
        </p:xfrm>
        <a:graphic>
          <a:graphicData uri="http://schemas.openxmlformats.org/drawingml/2006/table">
            <a:tbl>
              <a:tblPr>
                <a:noFill/>
                <a:tableStyleId>{78F18924-A9F7-405C-8970-4F598DCFAFE2}</a:tableStyleId>
              </a:tblPr>
              <a:tblGrid>
                <a:gridCol w="2696025">
                  <a:extLst>
                    <a:ext uri="{9D8B030D-6E8A-4147-A177-3AD203B41FA5}">
                      <a16:colId xmlns:a16="http://schemas.microsoft.com/office/drawing/2014/main" val="20000"/>
                    </a:ext>
                  </a:extLst>
                </a:gridCol>
                <a:gridCol w="1043625">
                  <a:extLst>
                    <a:ext uri="{9D8B030D-6E8A-4147-A177-3AD203B41FA5}">
                      <a16:colId xmlns:a16="http://schemas.microsoft.com/office/drawing/2014/main" val="20001"/>
                    </a:ext>
                  </a:extLst>
                </a:gridCol>
                <a:gridCol w="969600">
                  <a:extLst>
                    <a:ext uri="{9D8B030D-6E8A-4147-A177-3AD203B41FA5}">
                      <a16:colId xmlns:a16="http://schemas.microsoft.com/office/drawing/2014/main" val="20002"/>
                    </a:ext>
                  </a:extLst>
                </a:gridCol>
                <a:gridCol w="108195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a:txBody>
                    <a:bodyPr/>
                    <a:lstStyle/>
                    <a:p>
                      <a:pPr marL="0" lvl="0" indent="0" algn="l" rtl="0">
                        <a:lnSpc>
                          <a:spcPct val="115000"/>
                        </a:lnSpc>
                        <a:spcBef>
                          <a:spcPts val="1200"/>
                        </a:spcBef>
                        <a:spcAft>
                          <a:spcPts val="1200"/>
                        </a:spcAft>
                        <a:buNone/>
                      </a:pPr>
                      <a:r>
                        <a:rPr lang="en" sz="1600" b="1">
                          <a:solidFill>
                            <a:schemeClr val="lt1"/>
                          </a:solidFill>
                          <a:latin typeface="Average"/>
                          <a:ea typeface="Average"/>
                          <a:cs typeface="Average"/>
                          <a:sym typeface="Average"/>
                        </a:rPr>
                        <a:t>Classifier</a:t>
                      </a:r>
                      <a:endParaRPr sz="1600" b="1">
                        <a:solidFill>
                          <a:schemeClr val="lt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solidFill>
                      <a:srgbClr val="8EA9DB"/>
                    </a:solidFill>
                  </a:tcPr>
                </a:tc>
                <a:tc>
                  <a:txBody>
                    <a:bodyPr/>
                    <a:lstStyle/>
                    <a:p>
                      <a:pPr marL="0" lvl="0" indent="0" algn="ctr" rtl="0">
                        <a:lnSpc>
                          <a:spcPct val="115000"/>
                        </a:lnSpc>
                        <a:spcBef>
                          <a:spcPts val="1200"/>
                        </a:spcBef>
                        <a:spcAft>
                          <a:spcPts val="1200"/>
                        </a:spcAft>
                        <a:buNone/>
                      </a:pPr>
                      <a:r>
                        <a:rPr lang="en" sz="1600" b="1">
                          <a:solidFill>
                            <a:schemeClr val="lt1"/>
                          </a:solidFill>
                          <a:latin typeface="Average"/>
                          <a:ea typeface="Average"/>
                          <a:cs typeface="Average"/>
                          <a:sym typeface="Average"/>
                        </a:rPr>
                        <a:t>Accuracy</a:t>
                      </a:r>
                      <a:endParaRPr sz="1600" b="1">
                        <a:solidFill>
                          <a:schemeClr val="lt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solidFill>
                      <a:srgbClr val="8EA9DB"/>
                    </a:solidFill>
                  </a:tcPr>
                </a:tc>
                <a:tc>
                  <a:txBody>
                    <a:bodyPr/>
                    <a:lstStyle/>
                    <a:p>
                      <a:pPr marL="0" lvl="0" indent="0" algn="ctr" rtl="0">
                        <a:lnSpc>
                          <a:spcPct val="115000"/>
                        </a:lnSpc>
                        <a:spcBef>
                          <a:spcPts val="1200"/>
                        </a:spcBef>
                        <a:spcAft>
                          <a:spcPts val="1200"/>
                        </a:spcAft>
                        <a:buNone/>
                      </a:pPr>
                      <a:r>
                        <a:rPr lang="en" sz="1600" b="1">
                          <a:solidFill>
                            <a:schemeClr val="lt1"/>
                          </a:solidFill>
                          <a:latin typeface="Average"/>
                          <a:ea typeface="Average"/>
                          <a:cs typeface="Average"/>
                          <a:sym typeface="Average"/>
                        </a:rPr>
                        <a:t>Precision</a:t>
                      </a:r>
                      <a:endParaRPr sz="1600" b="1">
                        <a:solidFill>
                          <a:schemeClr val="lt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solidFill>
                      <a:srgbClr val="8EA9DB"/>
                    </a:solidFill>
                  </a:tcPr>
                </a:tc>
                <a:tc>
                  <a:txBody>
                    <a:bodyPr/>
                    <a:lstStyle/>
                    <a:p>
                      <a:pPr marL="0" lvl="0" indent="0" algn="ctr" rtl="0">
                        <a:lnSpc>
                          <a:spcPct val="115000"/>
                        </a:lnSpc>
                        <a:spcBef>
                          <a:spcPts val="1200"/>
                        </a:spcBef>
                        <a:spcAft>
                          <a:spcPts val="1200"/>
                        </a:spcAft>
                        <a:buNone/>
                      </a:pPr>
                      <a:r>
                        <a:rPr lang="en" sz="1600" b="1">
                          <a:solidFill>
                            <a:schemeClr val="lt1"/>
                          </a:solidFill>
                          <a:latin typeface="Average"/>
                          <a:ea typeface="Average"/>
                          <a:cs typeface="Average"/>
                          <a:sym typeface="Average"/>
                        </a:rPr>
                        <a:t>Recall</a:t>
                      </a:r>
                      <a:endParaRPr sz="1600" b="1">
                        <a:solidFill>
                          <a:schemeClr val="lt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solidFill>
                      <a:srgbClr val="8EA9DB"/>
                    </a:solidFill>
                  </a:tcPr>
                </a:tc>
                <a:tc>
                  <a:txBody>
                    <a:bodyPr/>
                    <a:lstStyle/>
                    <a:p>
                      <a:pPr marL="0" lvl="0" indent="0" algn="ctr" rtl="0">
                        <a:lnSpc>
                          <a:spcPct val="115000"/>
                        </a:lnSpc>
                        <a:spcBef>
                          <a:spcPts val="1200"/>
                        </a:spcBef>
                        <a:spcAft>
                          <a:spcPts val="1200"/>
                        </a:spcAft>
                        <a:buNone/>
                      </a:pPr>
                      <a:r>
                        <a:rPr lang="en" sz="1600" b="1">
                          <a:solidFill>
                            <a:schemeClr val="lt1"/>
                          </a:solidFill>
                          <a:latin typeface="Average"/>
                          <a:ea typeface="Average"/>
                          <a:cs typeface="Average"/>
                          <a:sym typeface="Average"/>
                        </a:rPr>
                        <a:t>F1-Score</a:t>
                      </a:r>
                      <a:endParaRPr sz="1600" b="1">
                        <a:solidFill>
                          <a:schemeClr val="lt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solidFill>
                      <a:srgbClr val="8EA9DB"/>
                    </a:solidFill>
                  </a:tcPr>
                </a:tc>
                <a:extLst>
                  <a:ext uri="{0D108BD9-81ED-4DB2-BD59-A6C34878D82A}">
                    <a16:rowId xmlns:a16="http://schemas.microsoft.com/office/drawing/2014/main" val="10000"/>
                  </a:ext>
                </a:extLst>
              </a:tr>
              <a:tr h="381000">
                <a:tc>
                  <a:txBody>
                    <a:bodyPr/>
                    <a:lstStyle/>
                    <a:p>
                      <a:pPr marL="0" lvl="0" indent="0" algn="l" rtl="0">
                        <a:lnSpc>
                          <a:spcPct val="115000"/>
                        </a:lnSpc>
                        <a:spcBef>
                          <a:spcPts val="1200"/>
                        </a:spcBef>
                        <a:spcAft>
                          <a:spcPts val="1200"/>
                        </a:spcAft>
                        <a:buNone/>
                      </a:pPr>
                      <a:r>
                        <a:rPr lang="en">
                          <a:solidFill>
                            <a:schemeClr val="dk1"/>
                          </a:solidFill>
                          <a:latin typeface="Average"/>
                          <a:ea typeface="Average"/>
                          <a:cs typeface="Average"/>
                          <a:sym typeface="Average"/>
                        </a:rPr>
                        <a:t>RANDOM FOREST</a:t>
                      </a:r>
                      <a:endParaRPr>
                        <a:solidFill>
                          <a:schemeClr val="dk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solidFill>
                            <a:schemeClr val="dk1"/>
                          </a:solidFill>
                          <a:latin typeface="Average"/>
                          <a:ea typeface="Average"/>
                          <a:cs typeface="Average"/>
                          <a:sym typeface="Average"/>
                        </a:rPr>
                        <a:t>82.53%</a:t>
                      </a:r>
                      <a:endParaRPr>
                        <a:solidFill>
                          <a:schemeClr val="dk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solidFill>
                            <a:schemeClr val="dk1"/>
                          </a:solidFill>
                          <a:latin typeface="Average"/>
                          <a:ea typeface="Average"/>
                          <a:cs typeface="Average"/>
                          <a:sym typeface="Average"/>
                        </a:rPr>
                        <a:t>82.17%</a:t>
                      </a:r>
                      <a:endParaRPr>
                        <a:solidFill>
                          <a:schemeClr val="dk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solidFill>
                            <a:schemeClr val="dk1"/>
                          </a:solidFill>
                          <a:latin typeface="Average"/>
                          <a:ea typeface="Average"/>
                          <a:cs typeface="Average"/>
                          <a:sym typeface="Average"/>
                        </a:rPr>
                        <a:t>95.92%</a:t>
                      </a:r>
                      <a:endParaRPr>
                        <a:solidFill>
                          <a:schemeClr val="dk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solidFill>
                            <a:schemeClr val="dk1"/>
                          </a:solidFill>
                          <a:latin typeface="Average"/>
                          <a:ea typeface="Average"/>
                          <a:cs typeface="Average"/>
                          <a:sym typeface="Average"/>
                        </a:rPr>
                        <a:t>88.51%</a:t>
                      </a:r>
                      <a:endParaRPr>
                        <a:solidFill>
                          <a:schemeClr val="dk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lnSpc>
                          <a:spcPct val="115000"/>
                        </a:lnSpc>
                        <a:spcBef>
                          <a:spcPts val="1200"/>
                        </a:spcBef>
                        <a:spcAft>
                          <a:spcPts val="1200"/>
                        </a:spcAft>
                        <a:buNone/>
                      </a:pPr>
                      <a:r>
                        <a:rPr lang="en">
                          <a:solidFill>
                            <a:schemeClr val="dk1"/>
                          </a:solidFill>
                          <a:latin typeface="Average"/>
                          <a:ea typeface="Average"/>
                          <a:cs typeface="Average"/>
                          <a:sym typeface="Average"/>
                        </a:rPr>
                        <a:t>GAUSSIAN NAÏVE BAYES</a:t>
                      </a:r>
                      <a:endParaRPr>
                        <a:solidFill>
                          <a:schemeClr val="dk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solidFill>
                            <a:schemeClr val="dk1"/>
                          </a:solidFill>
                          <a:latin typeface="Average"/>
                          <a:ea typeface="Average"/>
                          <a:cs typeface="Average"/>
                          <a:sym typeface="Average"/>
                        </a:rPr>
                        <a:t>77.24%</a:t>
                      </a:r>
                      <a:endParaRPr>
                        <a:solidFill>
                          <a:schemeClr val="dk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solidFill>
                            <a:schemeClr val="dk1"/>
                          </a:solidFill>
                          <a:latin typeface="Average"/>
                          <a:ea typeface="Average"/>
                          <a:cs typeface="Average"/>
                          <a:sym typeface="Average"/>
                        </a:rPr>
                        <a:t>77.11%</a:t>
                      </a:r>
                      <a:endParaRPr>
                        <a:solidFill>
                          <a:schemeClr val="dk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solidFill>
                            <a:schemeClr val="dk1"/>
                          </a:solidFill>
                          <a:latin typeface="Average"/>
                          <a:ea typeface="Average"/>
                          <a:cs typeface="Average"/>
                          <a:sym typeface="Average"/>
                        </a:rPr>
                        <a:t>96.07%</a:t>
                      </a:r>
                      <a:endParaRPr>
                        <a:solidFill>
                          <a:schemeClr val="dk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solidFill>
                            <a:schemeClr val="dk1"/>
                          </a:solidFill>
                          <a:latin typeface="Average"/>
                          <a:ea typeface="Average"/>
                          <a:cs typeface="Average"/>
                          <a:sym typeface="Average"/>
                        </a:rPr>
                        <a:t>85.56%</a:t>
                      </a:r>
                      <a:endParaRPr>
                        <a:solidFill>
                          <a:schemeClr val="dk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lnSpc>
                          <a:spcPct val="115000"/>
                        </a:lnSpc>
                        <a:spcBef>
                          <a:spcPts val="1200"/>
                        </a:spcBef>
                        <a:spcAft>
                          <a:spcPts val="1200"/>
                        </a:spcAft>
                        <a:buNone/>
                      </a:pPr>
                      <a:r>
                        <a:rPr lang="en">
                          <a:solidFill>
                            <a:schemeClr val="dk1"/>
                          </a:solidFill>
                          <a:latin typeface="Average"/>
                          <a:ea typeface="Average"/>
                          <a:cs typeface="Average"/>
                          <a:sym typeface="Average"/>
                        </a:rPr>
                        <a:t>MULTINOMIAL NAÏVE BAYES</a:t>
                      </a:r>
                      <a:endParaRPr>
                        <a:solidFill>
                          <a:schemeClr val="dk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solidFill>
                            <a:schemeClr val="dk1"/>
                          </a:solidFill>
                          <a:latin typeface="Average"/>
                          <a:ea typeface="Average"/>
                          <a:cs typeface="Average"/>
                          <a:sym typeface="Average"/>
                        </a:rPr>
                        <a:t>80.00%</a:t>
                      </a:r>
                      <a:endParaRPr>
                        <a:solidFill>
                          <a:schemeClr val="dk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solidFill>
                            <a:schemeClr val="dk1"/>
                          </a:solidFill>
                          <a:latin typeface="Average"/>
                          <a:ea typeface="Average"/>
                          <a:cs typeface="Average"/>
                          <a:sym typeface="Average"/>
                        </a:rPr>
                        <a:t>80.15%</a:t>
                      </a:r>
                      <a:endParaRPr>
                        <a:solidFill>
                          <a:schemeClr val="dk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solidFill>
                            <a:schemeClr val="dk1"/>
                          </a:solidFill>
                          <a:latin typeface="Average"/>
                          <a:ea typeface="Average"/>
                          <a:cs typeface="Average"/>
                          <a:sym typeface="Average"/>
                        </a:rPr>
                        <a:t>95.02%</a:t>
                      </a:r>
                      <a:endParaRPr>
                        <a:solidFill>
                          <a:schemeClr val="dk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solidFill>
                            <a:schemeClr val="dk1"/>
                          </a:solidFill>
                          <a:latin typeface="Average"/>
                          <a:ea typeface="Average"/>
                          <a:cs typeface="Average"/>
                          <a:sym typeface="Average"/>
                        </a:rPr>
                        <a:t>86.95%</a:t>
                      </a:r>
                      <a:endParaRPr>
                        <a:solidFill>
                          <a:schemeClr val="dk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lnSpc>
                          <a:spcPct val="115000"/>
                        </a:lnSpc>
                        <a:spcBef>
                          <a:spcPts val="1200"/>
                        </a:spcBef>
                        <a:spcAft>
                          <a:spcPts val="1200"/>
                        </a:spcAft>
                        <a:buNone/>
                      </a:pPr>
                      <a:r>
                        <a:rPr lang="en">
                          <a:solidFill>
                            <a:schemeClr val="dk1"/>
                          </a:solidFill>
                          <a:latin typeface="Average"/>
                          <a:ea typeface="Average"/>
                          <a:cs typeface="Average"/>
                          <a:sym typeface="Average"/>
                        </a:rPr>
                        <a:t>SUPPORT VECTOR MACHINE</a:t>
                      </a:r>
                      <a:endParaRPr>
                        <a:solidFill>
                          <a:schemeClr val="dk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solidFill>
                            <a:schemeClr val="dk1"/>
                          </a:solidFill>
                          <a:latin typeface="Average"/>
                          <a:ea typeface="Average"/>
                          <a:cs typeface="Average"/>
                          <a:sym typeface="Average"/>
                        </a:rPr>
                        <a:t>79.57%</a:t>
                      </a:r>
                      <a:endParaRPr>
                        <a:solidFill>
                          <a:schemeClr val="dk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solidFill>
                            <a:schemeClr val="dk1"/>
                          </a:solidFill>
                          <a:latin typeface="Average"/>
                          <a:ea typeface="Average"/>
                          <a:cs typeface="Average"/>
                          <a:sym typeface="Average"/>
                        </a:rPr>
                        <a:t>79.97%</a:t>
                      </a:r>
                      <a:endParaRPr>
                        <a:solidFill>
                          <a:schemeClr val="dk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solidFill>
                            <a:schemeClr val="dk1"/>
                          </a:solidFill>
                          <a:latin typeface="Average"/>
                          <a:ea typeface="Average"/>
                          <a:cs typeface="Average"/>
                          <a:sym typeface="Average"/>
                        </a:rPr>
                        <a:t>94.57%</a:t>
                      </a:r>
                      <a:endParaRPr>
                        <a:solidFill>
                          <a:schemeClr val="dk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solidFill>
                            <a:schemeClr val="dk1"/>
                          </a:solidFill>
                          <a:latin typeface="Average"/>
                          <a:ea typeface="Average"/>
                          <a:cs typeface="Average"/>
                          <a:sym typeface="Average"/>
                        </a:rPr>
                        <a:t>86.66%</a:t>
                      </a:r>
                      <a:endParaRPr>
                        <a:solidFill>
                          <a:schemeClr val="dk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213" name="Google Shape;213;p33"/>
          <p:cNvGraphicFramePr/>
          <p:nvPr/>
        </p:nvGraphicFramePr>
        <p:xfrm>
          <a:off x="737296" y="2969471"/>
          <a:ext cx="3000000" cy="3000000"/>
        </p:xfrm>
        <a:graphic>
          <a:graphicData uri="http://schemas.openxmlformats.org/drawingml/2006/table">
            <a:tbl>
              <a:tblPr>
                <a:noFill/>
                <a:tableStyleId>{78F18924-A9F7-405C-8970-4F598DCFAFE2}</a:tableStyleId>
              </a:tblPr>
              <a:tblGrid>
                <a:gridCol w="2696025">
                  <a:extLst>
                    <a:ext uri="{9D8B030D-6E8A-4147-A177-3AD203B41FA5}">
                      <a16:colId xmlns:a16="http://schemas.microsoft.com/office/drawing/2014/main" val="20000"/>
                    </a:ext>
                  </a:extLst>
                </a:gridCol>
                <a:gridCol w="1043625">
                  <a:extLst>
                    <a:ext uri="{9D8B030D-6E8A-4147-A177-3AD203B41FA5}">
                      <a16:colId xmlns:a16="http://schemas.microsoft.com/office/drawing/2014/main" val="20001"/>
                    </a:ext>
                  </a:extLst>
                </a:gridCol>
                <a:gridCol w="969600">
                  <a:extLst>
                    <a:ext uri="{9D8B030D-6E8A-4147-A177-3AD203B41FA5}">
                      <a16:colId xmlns:a16="http://schemas.microsoft.com/office/drawing/2014/main" val="20002"/>
                    </a:ext>
                  </a:extLst>
                </a:gridCol>
                <a:gridCol w="108195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0">
                <a:tc>
                  <a:txBody>
                    <a:bodyPr/>
                    <a:lstStyle/>
                    <a:p>
                      <a:pPr marL="0" lvl="0" indent="0" algn="l" rtl="0">
                        <a:lnSpc>
                          <a:spcPct val="115000"/>
                        </a:lnSpc>
                        <a:spcBef>
                          <a:spcPts val="1200"/>
                        </a:spcBef>
                        <a:spcAft>
                          <a:spcPts val="1200"/>
                        </a:spcAft>
                        <a:buNone/>
                      </a:pPr>
                      <a:r>
                        <a:rPr lang="en" sz="1600" b="1">
                          <a:solidFill>
                            <a:schemeClr val="lt1"/>
                          </a:solidFill>
                          <a:latin typeface="Average"/>
                          <a:ea typeface="Average"/>
                          <a:cs typeface="Average"/>
                          <a:sym typeface="Average"/>
                        </a:rPr>
                        <a:t>Classifier</a:t>
                      </a:r>
                      <a:endParaRPr sz="1600" b="1">
                        <a:solidFill>
                          <a:schemeClr val="lt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solidFill>
                      <a:srgbClr val="8EA9DB"/>
                    </a:solidFill>
                  </a:tcPr>
                </a:tc>
                <a:tc>
                  <a:txBody>
                    <a:bodyPr/>
                    <a:lstStyle/>
                    <a:p>
                      <a:pPr marL="0" lvl="0" indent="0" algn="ctr" rtl="0">
                        <a:lnSpc>
                          <a:spcPct val="115000"/>
                        </a:lnSpc>
                        <a:spcBef>
                          <a:spcPts val="1200"/>
                        </a:spcBef>
                        <a:spcAft>
                          <a:spcPts val="1200"/>
                        </a:spcAft>
                        <a:buNone/>
                      </a:pPr>
                      <a:r>
                        <a:rPr lang="en" sz="1600" b="1">
                          <a:solidFill>
                            <a:schemeClr val="lt1"/>
                          </a:solidFill>
                          <a:latin typeface="Average"/>
                          <a:ea typeface="Average"/>
                          <a:cs typeface="Average"/>
                          <a:sym typeface="Average"/>
                        </a:rPr>
                        <a:t>Accuracy</a:t>
                      </a:r>
                      <a:endParaRPr sz="1600" b="1">
                        <a:solidFill>
                          <a:schemeClr val="lt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solidFill>
                      <a:srgbClr val="8EA9DB"/>
                    </a:solidFill>
                  </a:tcPr>
                </a:tc>
                <a:tc>
                  <a:txBody>
                    <a:bodyPr/>
                    <a:lstStyle/>
                    <a:p>
                      <a:pPr marL="0" lvl="0" indent="0" algn="ctr" rtl="0">
                        <a:lnSpc>
                          <a:spcPct val="115000"/>
                        </a:lnSpc>
                        <a:spcBef>
                          <a:spcPts val="1200"/>
                        </a:spcBef>
                        <a:spcAft>
                          <a:spcPts val="1200"/>
                        </a:spcAft>
                        <a:buNone/>
                      </a:pPr>
                      <a:r>
                        <a:rPr lang="en" sz="1600" b="1">
                          <a:solidFill>
                            <a:schemeClr val="lt1"/>
                          </a:solidFill>
                          <a:latin typeface="Average"/>
                          <a:ea typeface="Average"/>
                          <a:cs typeface="Average"/>
                          <a:sym typeface="Average"/>
                        </a:rPr>
                        <a:t>Precision</a:t>
                      </a:r>
                      <a:endParaRPr sz="1600" b="1">
                        <a:solidFill>
                          <a:schemeClr val="lt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solidFill>
                      <a:srgbClr val="8EA9DB"/>
                    </a:solidFill>
                  </a:tcPr>
                </a:tc>
                <a:tc>
                  <a:txBody>
                    <a:bodyPr/>
                    <a:lstStyle/>
                    <a:p>
                      <a:pPr marL="0" lvl="0" indent="0" algn="ctr" rtl="0">
                        <a:lnSpc>
                          <a:spcPct val="115000"/>
                        </a:lnSpc>
                        <a:spcBef>
                          <a:spcPts val="1200"/>
                        </a:spcBef>
                        <a:spcAft>
                          <a:spcPts val="1200"/>
                        </a:spcAft>
                        <a:buNone/>
                      </a:pPr>
                      <a:r>
                        <a:rPr lang="en" sz="1600" b="1">
                          <a:solidFill>
                            <a:schemeClr val="lt1"/>
                          </a:solidFill>
                          <a:latin typeface="Average"/>
                          <a:ea typeface="Average"/>
                          <a:cs typeface="Average"/>
                          <a:sym typeface="Average"/>
                        </a:rPr>
                        <a:t>Recall</a:t>
                      </a:r>
                      <a:endParaRPr sz="1600" b="1">
                        <a:solidFill>
                          <a:schemeClr val="lt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solidFill>
                      <a:srgbClr val="8EA9DB"/>
                    </a:solidFill>
                  </a:tcPr>
                </a:tc>
                <a:tc>
                  <a:txBody>
                    <a:bodyPr/>
                    <a:lstStyle/>
                    <a:p>
                      <a:pPr marL="0" lvl="0" indent="0" algn="ctr" rtl="0">
                        <a:lnSpc>
                          <a:spcPct val="115000"/>
                        </a:lnSpc>
                        <a:spcBef>
                          <a:spcPts val="1200"/>
                        </a:spcBef>
                        <a:spcAft>
                          <a:spcPts val="1200"/>
                        </a:spcAft>
                        <a:buNone/>
                      </a:pPr>
                      <a:r>
                        <a:rPr lang="en" sz="1600" b="1">
                          <a:solidFill>
                            <a:schemeClr val="lt1"/>
                          </a:solidFill>
                          <a:latin typeface="Average"/>
                          <a:ea typeface="Average"/>
                          <a:cs typeface="Average"/>
                          <a:sym typeface="Average"/>
                        </a:rPr>
                        <a:t>F1-Score</a:t>
                      </a:r>
                      <a:endParaRPr sz="1600" b="1">
                        <a:solidFill>
                          <a:schemeClr val="lt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solidFill>
                      <a:srgbClr val="8EA9DB"/>
                    </a:solidFill>
                  </a:tcPr>
                </a:tc>
                <a:extLst>
                  <a:ext uri="{0D108BD9-81ED-4DB2-BD59-A6C34878D82A}">
                    <a16:rowId xmlns:a16="http://schemas.microsoft.com/office/drawing/2014/main" val="10000"/>
                  </a:ext>
                </a:extLst>
              </a:tr>
              <a:tr h="381000">
                <a:tc>
                  <a:txBody>
                    <a:bodyPr/>
                    <a:lstStyle/>
                    <a:p>
                      <a:pPr marL="0" lvl="0" indent="0" algn="l" rtl="0">
                        <a:lnSpc>
                          <a:spcPct val="115000"/>
                        </a:lnSpc>
                        <a:spcBef>
                          <a:spcPts val="1200"/>
                        </a:spcBef>
                        <a:spcAft>
                          <a:spcPts val="1200"/>
                        </a:spcAft>
                        <a:buNone/>
                      </a:pPr>
                      <a:r>
                        <a:rPr lang="en">
                          <a:solidFill>
                            <a:schemeClr val="dk1"/>
                          </a:solidFill>
                          <a:latin typeface="Average"/>
                          <a:ea typeface="Average"/>
                          <a:cs typeface="Average"/>
                          <a:sym typeface="Average"/>
                        </a:rPr>
                        <a:t>RANDOM FOREST</a:t>
                      </a:r>
                      <a:endParaRPr>
                        <a:solidFill>
                          <a:schemeClr val="dk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B w="189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82.11%</a:t>
                      </a:r>
                      <a:endParaRPr>
                        <a:solidFill>
                          <a:schemeClr val="dk1"/>
                        </a:solidFill>
                        <a:latin typeface="Times New Roman"/>
                        <a:ea typeface="Times New Roman"/>
                        <a:cs typeface="Times New Roman"/>
                        <a:sym typeface="Times New Roman"/>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B w="189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81.91%</a:t>
                      </a:r>
                      <a:endParaRPr>
                        <a:solidFill>
                          <a:schemeClr val="dk1"/>
                        </a:solidFill>
                        <a:latin typeface="Times New Roman"/>
                        <a:ea typeface="Times New Roman"/>
                        <a:cs typeface="Times New Roman"/>
                        <a:sym typeface="Times New Roman"/>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B w="189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95.62%</a:t>
                      </a:r>
                      <a:endParaRPr>
                        <a:solidFill>
                          <a:schemeClr val="dk1"/>
                        </a:solidFill>
                        <a:latin typeface="Times New Roman"/>
                        <a:ea typeface="Times New Roman"/>
                        <a:cs typeface="Times New Roman"/>
                        <a:sym typeface="Times New Roman"/>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B w="189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88.23%</a:t>
                      </a:r>
                      <a:endParaRPr>
                        <a:solidFill>
                          <a:schemeClr val="dk1"/>
                        </a:solidFill>
                        <a:latin typeface="Times New Roman"/>
                        <a:ea typeface="Times New Roman"/>
                        <a:cs typeface="Times New Roman"/>
                        <a:sym typeface="Times New Roman"/>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B w="189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lnSpc>
                          <a:spcPct val="115000"/>
                        </a:lnSpc>
                        <a:spcBef>
                          <a:spcPts val="1200"/>
                        </a:spcBef>
                        <a:spcAft>
                          <a:spcPts val="1200"/>
                        </a:spcAft>
                        <a:buNone/>
                      </a:pPr>
                      <a:r>
                        <a:rPr lang="en">
                          <a:solidFill>
                            <a:schemeClr val="dk1"/>
                          </a:solidFill>
                          <a:latin typeface="Average"/>
                          <a:ea typeface="Average"/>
                          <a:cs typeface="Average"/>
                          <a:sym typeface="Average"/>
                        </a:rPr>
                        <a:t>GAUSSIAN NAÏVE BAYES</a:t>
                      </a:r>
                      <a:endParaRPr>
                        <a:solidFill>
                          <a:schemeClr val="dk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51.95%</a:t>
                      </a:r>
                      <a:endParaRPr>
                        <a:solidFill>
                          <a:schemeClr val="dk1"/>
                        </a:solidFill>
                        <a:latin typeface="Times New Roman"/>
                        <a:ea typeface="Times New Roman"/>
                        <a:cs typeface="Times New Roman"/>
                        <a:sym typeface="Times New Roman"/>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82.96%</a:t>
                      </a:r>
                      <a:endParaRPr>
                        <a:solidFill>
                          <a:schemeClr val="dk1"/>
                        </a:solidFill>
                        <a:latin typeface="Times New Roman"/>
                        <a:ea typeface="Times New Roman"/>
                        <a:cs typeface="Times New Roman"/>
                        <a:sym typeface="Times New Roman"/>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39.66%</a:t>
                      </a:r>
                      <a:endParaRPr>
                        <a:solidFill>
                          <a:schemeClr val="dk1"/>
                        </a:solidFill>
                        <a:latin typeface="Times New Roman"/>
                        <a:ea typeface="Times New Roman"/>
                        <a:cs typeface="Times New Roman"/>
                        <a:sym typeface="Times New Roman"/>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53.67%</a:t>
                      </a:r>
                      <a:endParaRPr>
                        <a:solidFill>
                          <a:schemeClr val="dk1"/>
                        </a:solidFill>
                        <a:latin typeface="Times New Roman"/>
                        <a:ea typeface="Times New Roman"/>
                        <a:cs typeface="Times New Roman"/>
                        <a:sym typeface="Times New Roman"/>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lnSpc>
                          <a:spcPct val="115000"/>
                        </a:lnSpc>
                        <a:spcBef>
                          <a:spcPts val="1200"/>
                        </a:spcBef>
                        <a:spcAft>
                          <a:spcPts val="1200"/>
                        </a:spcAft>
                        <a:buNone/>
                      </a:pPr>
                      <a:r>
                        <a:rPr lang="en">
                          <a:solidFill>
                            <a:schemeClr val="dk1"/>
                          </a:solidFill>
                          <a:latin typeface="Average"/>
                          <a:ea typeface="Average"/>
                          <a:cs typeface="Average"/>
                          <a:sym typeface="Average"/>
                        </a:rPr>
                        <a:t>MULTINOMIAL NAÏVE BAYES</a:t>
                      </a:r>
                      <a:endParaRPr>
                        <a:solidFill>
                          <a:schemeClr val="dk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73.01%</a:t>
                      </a:r>
                      <a:endParaRPr>
                        <a:solidFill>
                          <a:schemeClr val="dk1"/>
                        </a:solidFill>
                        <a:latin typeface="Times New Roman"/>
                        <a:ea typeface="Times New Roman"/>
                        <a:cs typeface="Times New Roman"/>
                        <a:sym typeface="Times New Roman"/>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72.22%</a:t>
                      </a:r>
                      <a:endParaRPr>
                        <a:solidFill>
                          <a:schemeClr val="dk1"/>
                        </a:solidFill>
                        <a:latin typeface="Times New Roman"/>
                        <a:ea typeface="Times New Roman"/>
                        <a:cs typeface="Times New Roman"/>
                        <a:sym typeface="Times New Roman"/>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100.00%</a:t>
                      </a:r>
                      <a:endParaRPr>
                        <a:solidFill>
                          <a:schemeClr val="dk1"/>
                        </a:solidFill>
                        <a:latin typeface="Times New Roman"/>
                        <a:ea typeface="Times New Roman"/>
                        <a:cs typeface="Times New Roman"/>
                        <a:sym typeface="Times New Roman"/>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83.87%</a:t>
                      </a:r>
                      <a:endParaRPr>
                        <a:solidFill>
                          <a:schemeClr val="dk1"/>
                        </a:solidFill>
                        <a:latin typeface="Times New Roman"/>
                        <a:ea typeface="Times New Roman"/>
                        <a:cs typeface="Times New Roman"/>
                        <a:sym typeface="Times New Roman"/>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lnSpc>
                          <a:spcPct val="115000"/>
                        </a:lnSpc>
                        <a:spcBef>
                          <a:spcPts val="1200"/>
                        </a:spcBef>
                        <a:spcAft>
                          <a:spcPts val="1200"/>
                        </a:spcAft>
                        <a:buNone/>
                      </a:pPr>
                      <a:r>
                        <a:rPr lang="en">
                          <a:solidFill>
                            <a:schemeClr val="dk1"/>
                          </a:solidFill>
                          <a:latin typeface="Average"/>
                          <a:ea typeface="Average"/>
                          <a:cs typeface="Average"/>
                          <a:sym typeface="Average"/>
                        </a:rPr>
                        <a:t>SUPPORT VECTOR MACHINE</a:t>
                      </a:r>
                      <a:endParaRPr>
                        <a:solidFill>
                          <a:schemeClr val="dk1"/>
                        </a:solidFill>
                        <a:latin typeface="Average"/>
                        <a:ea typeface="Average"/>
                        <a:cs typeface="Average"/>
                        <a:sym typeface="Average"/>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80.52%</a:t>
                      </a:r>
                      <a:endParaRPr>
                        <a:solidFill>
                          <a:schemeClr val="dk1"/>
                        </a:solidFill>
                        <a:latin typeface="Times New Roman"/>
                        <a:ea typeface="Times New Roman"/>
                        <a:cs typeface="Times New Roman"/>
                        <a:sym typeface="Times New Roman"/>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79.45%</a:t>
                      </a:r>
                      <a:endParaRPr>
                        <a:solidFill>
                          <a:schemeClr val="dk1"/>
                        </a:solidFill>
                        <a:latin typeface="Times New Roman"/>
                        <a:ea typeface="Times New Roman"/>
                        <a:cs typeface="Times New Roman"/>
                        <a:sym typeface="Times New Roman"/>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97.43%</a:t>
                      </a:r>
                      <a:endParaRPr>
                        <a:solidFill>
                          <a:schemeClr val="dk1"/>
                        </a:solidFill>
                        <a:latin typeface="Times New Roman"/>
                        <a:ea typeface="Times New Roman"/>
                        <a:cs typeface="Times New Roman"/>
                        <a:sym typeface="Times New Roman"/>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87.53%</a:t>
                      </a:r>
                      <a:endParaRPr>
                        <a:solidFill>
                          <a:schemeClr val="dk1"/>
                        </a:solidFill>
                        <a:latin typeface="Times New Roman"/>
                        <a:ea typeface="Times New Roman"/>
                        <a:cs typeface="Times New Roman"/>
                        <a:sym typeface="Times New Roman"/>
                      </a:endParaRPr>
                    </a:p>
                  </a:txBody>
                  <a:tcPr marL="68575" marR="68575" marT="91425" marB="91425">
                    <a:lnL w="18950" cap="flat" cmpd="sng">
                      <a:solidFill>
                        <a:srgbClr val="000000"/>
                      </a:solidFill>
                      <a:prstDash val="solid"/>
                      <a:round/>
                      <a:headEnd type="none" w="sm" len="sm"/>
                      <a:tailEnd type="none" w="sm" len="sm"/>
                    </a:lnL>
                    <a:lnR w="18950" cap="flat" cmpd="sng">
                      <a:solidFill>
                        <a:srgbClr val="000000"/>
                      </a:solidFill>
                      <a:prstDash val="solid"/>
                      <a:round/>
                      <a:headEnd type="none" w="sm" len="sm"/>
                      <a:tailEnd type="none" w="sm" len="sm"/>
                    </a:lnR>
                    <a:lnT w="18950" cap="flat" cmpd="sng">
                      <a:solidFill>
                        <a:srgbClr val="000000"/>
                      </a:solidFill>
                      <a:prstDash val="solid"/>
                      <a:round/>
                      <a:headEnd type="none" w="sm" len="sm"/>
                      <a:tailEnd type="none" w="sm" len="sm"/>
                    </a:lnT>
                    <a:lnB w="189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14" name="Google Shape;214;p33"/>
          <p:cNvSpPr txBox="1"/>
          <p:nvPr/>
        </p:nvSpPr>
        <p:spPr>
          <a:xfrm>
            <a:off x="1226950" y="2518575"/>
            <a:ext cx="6198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chemeClr val="dk1"/>
                </a:solidFill>
                <a:latin typeface="Average"/>
                <a:ea typeface="Average"/>
                <a:cs typeface="Average"/>
                <a:sym typeface="Average"/>
              </a:rPr>
              <a:t>Table 2: Results of all the Algorithm’s using TFIDF-Vectorizer</a:t>
            </a:r>
            <a:endParaRPr sz="1200" b="1">
              <a:solidFill>
                <a:schemeClr val="dk1"/>
              </a:solidFill>
              <a:latin typeface="Average"/>
              <a:ea typeface="Average"/>
              <a:cs typeface="Average"/>
              <a:sym typeface="Average"/>
            </a:endParaRPr>
          </a:p>
        </p:txBody>
      </p:sp>
      <p:sp>
        <p:nvSpPr>
          <p:cNvPr id="215" name="Google Shape;215;p33"/>
          <p:cNvSpPr txBox="1"/>
          <p:nvPr/>
        </p:nvSpPr>
        <p:spPr>
          <a:xfrm>
            <a:off x="1257800" y="0"/>
            <a:ext cx="6198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chemeClr val="dk1"/>
                </a:solidFill>
                <a:latin typeface="Average"/>
                <a:ea typeface="Average"/>
                <a:cs typeface="Average"/>
                <a:sym typeface="Average"/>
              </a:rPr>
              <a:t>Table 1: Results of all the Algorithm’s using Count-Vectorizer</a:t>
            </a:r>
            <a:endParaRPr sz="1200" b="1">
              <a:solidFill>
                <a:schemeClr val="dk1"/>
              </a:solidFill>
              <a:latin typeface="Average"/>
              <a:ea typeface="Average"/>
              <a:cs typeface="Average"/>
              <a:sym typeface="Averag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34"/>
          <p:cNvPicPr preferRelativeResize="0"/>
          <p:nvPr/>
        </p:nvPicPr>
        <p:blipFill>
          <a:blip r:embed="rId3">
            <a:alphaModFix/>
          </a:blip>
          <a:stretch>
            <a:fillRect/>
          </a:stretch>
        </p:blipFill>
        <p:spPr>
          <a:xfrm>
            <a:off x="53750" y="77050"/>
            <a:ext cx="4605775" cy="2936500"/>
          </a:xfrm>
          <a:prstGeom prst="rect">
            <a:avLst/>
          </a:prstGeom>
          <a:noFill/>
          <a:ln>
            <a:noFill/>
          </a:ln>
        </p:spPr>
      </p:pic>
      <p:pic>
        <p:nvPicPr>
          <p:cNvPr id="221" name="Google Shape;221;p34"/>
          <p:cNvPicPr preferRelativeResize="0"/>
          <p:nvPr/>
        </p:nvPicPr>
        <p:blipFill>
          <a:blip r:embed="rId4">
            <a:alphaModFix/>
          </a:blip>
          <a:stretch>
            <a:fillRect/>
          </a:stretch>
        </p:blipFill>
        <p:spPr>
          <a:xfrm>
            <a:off x="4756375" y="77050"/>
            <a:ext cx="4336475" cy="2936500"/>
          </a:xfrm>
          <a:prstGeom prst="rect">
            <a:avLst/>
          </a:prstGeom>
          <a:noFill/>
          <a:ln>
            <a:noFill/>
          </a:ln>
        </p:spPr>
      </p:pic>
      <p:sp>
        <p:nvSpPr>
          <p:cNvPr id="222" name="Google Shape;222;p34"/>
          <p:cNvSpPr txBox="1"/>
          <p:nvPr/>
        </p:nvSpPr>
        <p:spPr>
          <a:xfrm>
            <a:off x="172425" y="3196475"/>
            <a:ext cx="8845200" cy="1887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a:solidFill>
                  <a:schemeClr val="dk1"/>
                </a:solidFill>
                <a:latin typeface="Average"/>
                <a:ea typeface="Average"/>
                <a:cs typeface="Average"/>
                <a:sym typeface="Average"/>
              </a:rPr>
              <a:t>From the above bar graphs, on comparing the accuracy, precision , recall, F1-score, we came to know that with:</a:t>
            </a:r>
            <a:endParaRPr>
              <a:solidFill>
                <a:schemeClr val="dk1"/>
              </a:solidFill>
              <a:latin typeface="Average"/>
              <a:ea typeface="Average"/>
              <a:cs typeface="Average"/>
              <a:sym typeface="Average"/>
            </a:endParaRPr>
          </a:p>
          <a:p>
            <a:pPr marL="457200" lvl="0" indent="-317500" algn="just" rtl="0">
              <a:lnSpc>
                <a:spcPct val="115000"/>
              </a:lnSpc>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Count-Vectorizer Multinomial Naive bayes and Support Vector Machine provides the similar result, but Random Forest classification provides some better results.</a:t>
            </a:r>
            <a:endParaRPr>
              <a:solidFill>
                <a:schemeClr val="dk1"/>
              </a:solidFill>
              <a:latin typeface="Average"/>
              <a:ea typeface="Average"/>
              <a:cs typeface="Average"/>
              <a:sym typeface="Average"/>
            </a:endParaRPr>
          </a:p>
          <a:p>
            <a:pPr marL="457200" lvl="0" indent="-317500" algn="just" rtl="0">
              <a:lnSpc>
                <a:spcPct val="115000"/>
              </a:lnSpc>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For TFIDF-vectorizer , Random forest classification gave the better result than other algorithm.</a:t>
            </a:r>
            <a:endParaRPr>
              <a:solidFill>
                <a:schemeClr val="dk1"/>
              </a:solidFill>
              <a:latin typeface="Average"/>
              <a:ea typeface="Average"/>
              <a:cs typeface="Average"/>
              <a:sym typeface="Average"/>
            </a:endParaRPr>
          </a:p>
          <a:p>
            <a:pPr marL="457200" lvl="0" indent="-317500" algn="just" rtl="0">
              <a:lnSpc>
                <a:spcPct val="115000"/>
              </a:lnSpc>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After this, model tuning was done for the Random Forest Classification with CountVectorizer and got better result than the original with  accuracy of 82.32% and F1 Score of 88.21%,</a:t>
            </a:r>
            <a:endParaRPr>
              <a:solidFill>
                <a:schemeClr val="dk1"/>
              </a:solidFill>
              <a:latin typeface="Average"/>
              <a:ea typeface="Average"/>
              <a:cs typeface="Average"/>
              <a:sym typeface="Average"/>
            </a:endParaRPr>
          </a:p>
          <a:p>
            <a:pPr marL="0" lvl="0" indent="0" algn="just" rtl="0">
              <a:spcBef>
                <a:spcPts val="0"/>
              </a:spcBef>
              <a:spcAft>
                <a:spcPts val="0"/>
              </a:spcAft>
              <a:buNone/>
            </a:pPr>
            <a:endParaRPr>
              <a:latin typeface="Average"/>
              <a:ea typeface="Average"/>
              <a:cs typeface="Average"/>
              <a:sym typeface="Averag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5"/>
          <p:cNvSpPr txBox="1">
            <a:spLocks noGrp="1"/>
          </p:cNvSpPr>
          <p:nvPr>
            <p:ph type="title"/>
          </p:nvPr>
        </p:nvSpPr>
        <p:spPr>
          <a:xfrm>
            <a:off x="247125" y="208300"/>
            <a:ext cx="3906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Feature Importance</a:t>
            </a:r>
            <a:endParaRPr sz="2700"/>
          </a:p>
        </p:txBody>
      </p:sp>
      <p:sp>
        <p:nvSpPr>
          <p:cNvPr id="228" name="Google Shape;228;p35"/>
          <p:cNvSpPr txBox="1">
            <a:spLocks noGrp="1"/>
          </p:cNvSpPr>
          <p:nvPr>
            <p:ph type="body" idx="1"/>
          </p:nvPr>
        </p:nvSpPr>
        <p:spPr>
          <a:xfrm>
            <a:off x="311700" y="850700"/>
            <a:ext cx="4068000" cy="3718200"/>
          </a:xfrm>
          <a:prstGeom prst="rect">
            <a:avLst/>
          </a:prstGeom>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n">
                <a:solidFill>
                  <a:schemeClr val="dk1"/>
                </a:solidFill>
              </a:rPr>
              <a:t>The next thing that we want from this model tuning is we need to see the feature importances, so once the data classification is over,we implemented a bar histogram of all features(words) with the importance of each, and it started with all positive words and ended with negative words, that means our classification is done perfectly.</a:t>
            </a:r>
            <a:endParaRPr>
              <a:solidFill>
                <a:schemeClr val="dk1"/>
              </a:solidFill>
            </a:endParaRPr>
          </a:p>
          <a:p>
            <a:pPr marL="0" lvl="0" indent="0" algn="just" rtl="0">
              <a:spcBef>
                <a:spcPts val="0"/>
              </a:spcBef>
              <a:spcAft>
                <a:spcPts val="1200"/>
              </a:spcAft>
              <a:buNone/>
            </a:pPr>
            <a:endParaRPr/>
          </a:p>
        </p:txBody>
      </p:sp>
      <p:pic>
        <p:nvPicPr>
          <p:cNvPr id="229" name="Google Shape;229;p35"/>
          <p:cNvPicPr preferRelativeResize="0"/>
          <p:nvPr/>
        </p:nvPicPr>
        <p:blipFill>
          <a:blip r:embed="rId3">
            <a:alphaModFix/>
          </a:blip>
          <a:stretch>
            <a:fillRect/>
          </a:stretch>
        </p:blipFill>
        <p:spPr>
          <a:xfrm>
            <a:off x="4532100" y="152400"/>
            <a:ext cx="4459501" cy="483537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a:spLocks noGrp="1"/>
          </p:cNvSpPr>
          <p:nvPr>
            <p:ph type="title"/>
          </p:nvPr>
        </p:nvSpPr>
        <p:spPr>
          <a:xfrm>
            <a:off x="354750" y="154500"/>
            <a:ext cx="2228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Tree Graph</a:t>
            </a:r>
            <a:endParaRPr sz="2700"/>
          </a:p>
        </p:txBody>
      </p:sp>
      <p:sp>
        <p:nvSpPr>
          <p:cNvPr id="235" name="Google Shape;235;p36"/>
          <p:cNvSpPr txBox="1">
            <a:spLocks noGrp="1"/>
          </p:cNvSpPr>
          <p:nvPr>
            <p:ph type="body" idx="1"/>
          </p:nvPr>
        </p:nvSpPr>
        <p:spPr>
          <a:xfrm>
            <a:off x="64200" y="831250"/>
            <a:ext cx="3981900" cy="38463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None/>
            </a:pPr>
            <a:r>
              <a:rPr lang="en" sz="1600">
                <a:solidFill>
                  <a:schemeClr val="dk1"/>
                </a:solidFill>
              </a:rPr>
              <a:t>So now we will plant the feature importance with the help of Tree Graph but using Decision Tree Classifier and passing the appropriate parameters using Graphviz and the results are astounding as we can see that importance of the features start with positive word love, then it comes to work, buy, times, etc followed by other words. </a:t>
            </a:r>
            <a:endParaRPr sz="1600">
              <a:solidFill>
                <a:schemeClr val="dk1"/>
              </a:solidFill>
            </a:endParaRPr>
          </a:p>
          <a:p>
            <a:pPr marL="0" lvl="0" indent="0" algn="just" rtl="0">
              <a:lnSpc>
                <a:spcPct val="95000"/>
              </a:lnSpc>
              <a:spcBef>
                <a:spcPts val="1200"/>
              </a:spcBef>
              <a:spcAft>
                <a:spcPts val="0"/>
              </a:spcAft>
              <a:buNone/>
            </a:pPr>
            <a:r>
              <a:rPr lang="en" sz="1600">
                <a:solidFill>
                  <a:schemeClr val="dk1"/>
                </a:solidFill>
              </a:rPr>
              <a:t>The other nodes, we can see how a simple decision tree model will classify the data into positive reviews or not. </a:t>
            </a:r>
            <a:endParaRPr sz="1600">
              <a:solidFill>
                <a:schemeClr val="dk1"/>
              </a:solidFill>
            </a:endParaRPr>
          </a:p>
          <a:p>
            <a:pPr marL="0" lvl="0" indent="0" algn="just" rtl="0">
              <a:lnSpc>
                <a:spcPct val="95000"/>
              </a:lnSpc>
              <a:spcBef>
                <a:spcPts val="1200"/>
              </a:spcBef>
              <a:spcAft>
                <a:spcPts val="0"/>
              </a:spcAft>
              <a:buNone/>
            </a:pPr>
            <a:r>
              <a:rPr lang="en" sz="1600">
                <a:solidFill>
                  <a:schemeClr val="dk1"/>
                </a:solidFill>
              </a:rPr>
              <a:t>But this is also very straight forward which is high on top left and it keeps decreasing towards the right bottom side.</a:t>
            </a:r>
            <a:endParaRPr sz="1600">
              <a:solidFill>
                <a:schemeClr val="dk1"/>
              </a:solidFill>
            </a:endParaRPr>
          </a:p>
          <a:p>
            <a:pPr marL="0" lvl="0" indent="0" algn="just" rtl="0">
              <a:lnSpc>
                <a:spcPct val="95000"/>
              </a:lnSpc>
              <a:spcBef>
                <a:spcPts val="1200"/>
              </a:spcBef>
              <a:spcAft>
                <a:spcPts val="1200"/>
              </a:spcAft>
              <a:buNone/>
            </a:pPr>
            <a:endParaRPr>
              <a:solidFill>
                <a:schemeClr val="dk1"/>
              </a:solidFill>
            </a:endParaRPr>
          </a:p>
        </p:txBody>
      </p:sp>
      <p:pic>
        <p:nvPicPr>
          <p:cNvPr id="236" name="Google Shape;236;p36"/>
          <p:cNvPicPr preferRelativeResize="0"/>
          <p:nvPr/>
        </p:nvPicPr>
        <p:blipFill>
          <a:blip r:embed="rId3">
            <a:alphaModFix/>
          </a:blip>
          <a:stretch>
            <a:fillRect/>
          </a:stretch>
        </p:blipFill>
        <p:spPr>
          <a:xfrm>
            <a:off x="4143000" y="215850"/>
            <a:ext cx="4936424" cy="42288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7"/>
          <p:cNvSpPr txBox="1">
            <a:spLocks noGrp="1"/>
          </p:cNvSpPr>
          <p:nvPr>
            <p:ph type="title"/>
          </p:nvPr>
        </p:nvSpPr>
        <p:spPr>
          <a:xfrm>
            <a:off x="311700" y="132975"/>
            <a:ext cx="41649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SHAP-TOOL</a:t>
            </a:r>
            <a:endParaRPr/>
          </a:p>
        </p:txBody>
      </p:sp>
      <p:sp>
        <p:nvSpPr>
          <p:cNvPr id="242" name="Google Shape;242;p37"/>
          <p:cNvSpPr txBox="1">
            <a:spLocks noGrp="1"/>
          </p:cNvSpPr>
          <p:nvPr>
            <p:ph type="body" idx="1"/>
          </p:nvPr>
        </p:nvSpPr>
        <p:spPr>
          <a:xfrm>
            <a:off x="311700" y="893750"/>
            <a:ext cx="4842900" cy="3675000"/>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r>
              <a:rPr lang="en" sz="1600"/>
              <a:t>Since we want to know the predictions based on features, to better explain the mode chosen we will use a mathematical method called SHAP to explain the predictions of the Machine Learning model by  calculating each feature contribution towards the prediction. </a:t>
            </a:r>
            <a:endParaRPr sz="1600"/>
          </a:p>
          <a:p>
            <a:pPr marL="0" lvl="0" indent="0" algn="just" rtl="0">
              <a:lnSpc>
                <a:spcPct val="100000"/>
              </a:lnSpc>
              <a:spcBef>
                <a:spcPts val="1200"/>
              </a:spcBef>
              <a:spcAft>
                <a:spcPts val="0"/>
              </a:spcAft>
              <a:buNone/>
            </a:pPr>
            <a:r>
              <a:rPr lang="en" sz="1600"/>
              <a:t>We can see here that all those words seen through the tree graph fall within this prediction towards positive means that most of the values are only effective between 1 and -1, which is a very good result.</a:t>
            </a:r>
            <a:endParaRPr sz="1600"/>
          </a:p>
          <a:p>
            <a:pPr marL="0" lvl="0" indent="0" algn="just" rtl="0">
              <a:lnSpc>
                <a:spcPct val="100000"/>
              </a:lnSpc>
              <a:spcBef>
                <a:spcPts val="1200"/>
              </a:spcBef>
              <a:spcAft>
                <a:spcPts val="0"/>
              </a:spcAft>
              <a:buNone/>
            </a:pPr>
            <a:endParaRPr sz="1600"/>
          </a:p>
          <a:p>
            <a:pPr marL="0" lvl="0" indent="0" algn="just" rtl="0">
              <a:spcBef>
                <a:spcPts val="1200"/>
              </a:spcBef>
              <a:spcAft>
                <a:spcPts val="1200"/>
              </a:spcAft>
              <a:buNone/>
            </a:pPr>
            <a:endParaRPr/>
          </a:p>
        </p:txBody>
      </p:sp>
      <p:pic>
        <p:nvPicPr>
          <p:cNvPr id="243" name="Google Shape;243;p37"/>
          <p:cNvPicPr preferRelativeResize="0"/>
          <p:nvPr/>
        </p:nvPicPr>
        <p:blipFill>
          <a:blip r:embed="rId3">
            <a:alphaModFix/>
          </a:blip>
          <a:stretch>
            <a:fillRect/>
          </a:stretch>
        </p:blipFill>
        <p:spPr>
          <a:xfrm>
            <a:off x="5393075" y="96850"/>
            <a:ext cx="3684600" cy="49497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249" name="Google Shape;249;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457200" lvl="0" indent="-325755" algn="just" rtl="0">
              <a:spcBef>
                <a:spcPts val="0"/>
              </a:spcBef>
              <a:spcAft>
                <a:spcPts val="0"/>
              </a:spcAft>
              <a:buSzPct val="100000"/>
              <a:buChar char="●"/>
            </a:pPr>
            <a:r>
              <a:rPr lang="en"/>
              <a:t>From this whole model, it's good to know that for review classification Random Forest Classifier with CountVectorizer did a fantastic job. And upon tuning the balance between positive and negative results was incredible. </a:t>
            </a:r>
            <a:endParaRPr/>
          </a:p>
          <a:p>
            <a:pPr marL="457200" lvl="0" indent="-325755" algn="just" rtl="0">
              <a:spcBef>
                <a:spcPts val="0"/>
              </a:spcBef>
              <a:spcAft>
                <a:spcPts val="0"/>
              </a:spcAft>
              <a:buSzPct val="100000"/>
              <a:buChar char="●"/>
            </a:pPr>
            <a:r>
              <a:rPr lang="en"/>
              <a:t>The tuned model helped us understand the feature importance and we could also see the features have an effect on each other. </a:t>
            </a:r>
            <a:endParaRPr/>
          </a:p>
          <a:p>
            <a:pPr marL="457200" lvl="0" indent="-325755" algn="just" rtl="0">
              <a:spcBef>
                <a:spcPts val="0"/>
              </a:spcBef>
              <a:spcAft>
                <a:spcPts val="0"/>
              </a:spcAft>
              <a:buSzPct val="100000"/>
              <a:buChar char="●"/>
            </a:pPr>
            <a:r>
              <a:rPr lang="en"/>
              <a:t>The model tuning also helped us predict which features stand the best and we think most importantly it showed us which words and reviews have a positive impact and could literally let us understand that voice assistants are no longer the black box technology. </a:t>
            </a:r>
            <a:endParaRPr/>
          </a:p>
          <a:p>
            <a:pPr marL="457200" lvl="0" indent="-325755" algn="just" rtl="0">
              <a:spcBef>
                <a:spcPts val="0"/>
              </a:spcBef>
              <a:spcAft>
                <a:spcPts val="0"/>
              </a:spcAft>
              <a:buSzPct val="100000"/>
              <a:buChar char="●"/>
            </a:pPr>
            <a:r>
              <a:rPr lang="en"/>
              <a:t>It helped us a lot in interpreting the mode, through analyzing the data was a very hard part, but once the analysis and transformation was completed, the amount of insights the dataset explained how the model makes predictions based on our input and stands out in front of a non-tech audience.</a:t>
            </a:r>
            <a:endParaRPr/>
          </a:p>
          <a:p>
            <a:pPr marL="0" lvl="0" indent="0" algn="just" rtl="0">
              <a:spcBef>
                <a:spcPts val="1200"/>
              </a:spcBef>
              <a:spcAft>
                <a:spcPts val="12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9"/>
          <p:cNvSpPr txBox="1">
            <a:spLocks noGrp="1"/>
          </p:cNvSpPr>
          <p:nvPr>
            <p:ph type="title"/>
          </p:nvPr>
        </p:nvSpPr>
        <p:spPr>
          <a:xfrm>
            <a:off x="279425" y="138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a:t>
            </a:r>
            <a:endParaRPr/>
          </a:p>
        </p:txBody>
      </p:sp>
      <p:sp>
        <p:nvSpPr>
          <p:cNvPr id="255" name="Google Shape;255;p39"/>
          <p:cNvSpPr txBox="1">
            <a:spLocks noGrp="1"/>
          </p:cNvSpPr>
          <p:nvPr>
            <p:ph type="body" idx="1"/>
          </p:nvPr>
        </p:nvSpPr>
        <p:spPr>
          <a:xfrm>
            <a:off x="311700" y="588850"/>
            <a:ext cx="8520600" cy="4318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solidFill>
                  <a:schemeClr val="dk1"/>
                </a:solidFill>
              </a:rPr>
              <a:t>Now for future use cases let's consider how we and the generation are solely dependent on mobile phones and laptops, which are all connected to the Internet. </a:t>
            </a:r>
            <a:endParaRPr sz="1400">
              <a:solidFill>
                <a:schemeClr val="dk1"/>
              </a:solidFill>
            </a:endParaRPr>
          </a:p>
          <a:p>
            <a:pPr marL="0" lvl="0" indent="0" algn="just" rtl="0">
              <a:spcBef>
                <a:spcPts val="1200"/>
              </a:spcBef>
              <a:spcAft>
                <a:spcPts val="0"/>
              </a:spcAft>
              <a:buNone/>
            </a:pPr>
            <a:r>
              <a:rPr lang="en" sz="1400">
                <a:solidFill>
                  <a:schemeClr val="dk1"/>
                </a:solidFill>
              </a:rPr>
              <a:t>Now let's consider there is a family party organised at the last moment, so they either google or use voice assistant to search : "</a:t>
            </a:r>
            <a:r>
              <a:rPr lang="en" sz="1400" i="1">
                <a:solidFill>
                  <a:srgbClr val="FFD966"/>
                </a:solidFill>
              </a:rPr>
              <a:t>Hey Google, Can you tell me the best restaurant in Los Angeles </a:t>
            </a:r>
            <a:r>
              <a:rPr lang="en" sz="1400">
                <a:solidFill>
                  <a:schemeClr val="dk1"/>
                </a:solidFill>
              </a:rPr>
              <a:t>?” </a:t>
            </a:r>
            <a:endParaRPr sz="1400">
              <a:solidFill>
                <a:schemeClr val="dk1"/>
              </a:solidFill>
            </a:endParaRPr>
          </a:p>
          <a:p>
            <a:pPr marL="457200" lvl="0" indent="-317500" algn="just" rtl="0">
              <a:spcBef>
                <a:spcPts val="1200"/>
              </a:spcBef>
              <a:spcAft>
                <a:spcPts val="0"/>
              </a:spcAft>
              <a:buClr>
                <a:schemeClr val="dk1"/>
              </a:buClr>
              <a:buSzPts val="1400"/>
              <a:buChar char="-"/>
            </a:pPr>
            <a:r>
              <a:rPr lang="en" sz="1400">
                <a:solidFill>
                  <a:schemeClr val="dk1"/>
                </a:solidFill>
              </a:rPr>
              <a:t>Instantly google would spin this algorithm for all Dataset of restaurants and start looking at the reviews and the ones who would be having better reviews would be classified as 4.0 and above. </a:t>
            </a:r>
            <a:endParaRPr sz="1400">
              <a:solidFill>
                <a:schemeClr val="dk1"/>
              </a:solidFill>
            </a:endParaRPr>
          </a:p>
          <a:p>
            <a:pPr marL="457200" lvl="0" indent="-317500" algn="just" rtl="0">
              <a:spcBef>
                <a:spcPts val="0"/>
              </a:spcBef>
              <a:spcAft>
                <a:spcPts val="0"/>
              </a:spcAft>
              <a:buClr>
                <a:schemeClr val="dk1"/>
              </a:buClr>
              <a:buSzPts val="1400"/>
              <a:buChar char="-"/>
            </a:pPr>
            <a:r>
              <a:rPr lang="en" sz="1400">
                <a:solidFill>
                  <a:schemeClr val="dk1"/>
                </a:solidFill>
              </a:rPr>
              <a:t>So It will start showing the results containing the restaurants with rating above 4.0, because the BEST in google is referred to as something &gt; 4.0 rating. </a:t>
            </a:r>
            <a:endParaRPr sz="1400">
              <a:solidFill>
                <a:schemeClr val="dk1"/>
              </a:solidFill>
            </a:endParaRPr>
          </a:p>
          <a:p>
            <a:pPr marL="0" lvl="0" indent="0" algn="just" rtl="0">
              <a:spcBef>
                <a:spcPts val="1200"/>
              </a:spcBef>
              <a:spcAft>
                <a:spcPts val="0"/>
              </a:spcAft>
              <a:buNone/>
            </a:pPr>
            <a:r>
              <a:rPr lang="en" sz="1400">
                <a:solidFill>
                  <a:schemeClr val="dk1"/>
                </a:solidFill>
              </a:rPr>
              <a:t>Similarly, not only can we use this algorithm for Restaurants, but for vehicle purchase, based on the reviews the algorithm can classify whether the vehicle is safe, provides better miles and has less maintenance cost and accordingly its assigned the rating. </a:t>
            </a:r>
            <a:endParaRPr sz="1400">
              <a:solidFill>
                <a:schemeClr val="dk1"/>
              </a:solidFill>
            </a:endParaRPr>
          </a:p>
          <a:p>
            <a:pPr marL="0" lvl="0" indent="0" algn="just" rtl="0">
              <a:spcBef>
                <a:spcPts val="1200"/>
              </a:spcBef>
              <a:spcAft>
                <a:spcPts val="1200"/>
              </a:spcAft>
              <a:buNone/>
            </a:pPr>
            <a:r>
              <a:rPr lang="en" sz="1400">
                <a:solidFill>
                  <a:schemeClr val="dk1"/>
                </a:solidFill>
              </a:rPr>
              <a:t>This kind of algorithm is now implemented by Global NCAP, where they are classifying the vehicles based on the level of safety. And the algorithm all shows is the rating and this is going to be a smart move for the future where people can purchase cars from home by just watching the reviews and the ratings. </a:t>
            </a:r>
            <a:endParaRPr sz="21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0"/>
          <p:cNvSpPr txBox="1">
            <a:spLocks noGrp="1"/>
          </p:cNvSpPr>
          <p:nvPr>
            <p:ph type="title"/>
          </p:nvPr>
        </p:nvSpPr>
        <p:spPr>
          <a:xfrm>
            <a:off x="424800" y="18345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Thank You! </a:t>
            </a:r>
            <a:endParaRPr/>
          </a:p>
          <a:p>
            <a:pPr marL="0" lvl="0" indent="0" algn="ctr" rtl="0">
              <a:spcBef>
                <a:spcPts val="0"/>
              </a:spcBef>
              <a:spcAft>
                <a:spcPts val="0"/>
              </a:spcAft>
              <a:buNone/>
            </a:pPr>
            <a:endParaRPr/>
          </a:p>
          <a:p>
            <a:pPr marL="0" lvl="0" indent="0" algn="ctr" rtl="0">
              <a:spcBef>
                <a:spcPts val="0"/>
              </a:spcBef>
              <a:spcAft>
                <a:spcPts val="0"/>
              </a:spcAft>
              <a:buNone/>
            </a:pPr>
            <a:r>
              <a:rPr lang="en"/>
              <a:t>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247125" y="2190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Voice Assistants </a:t>
            </a:r>
            <a:endParaRPr sz="2700"/>
          </a:p>
        </p:txBody>
      </p:sp>
      <p:sp>
        <p:nvSpPr>
          <p:cNvPr id="73" name="Google Shape;73;p15"/>
          <p:cNvSpPr txBox="1">
            <a:spLocks noGrp="1"/>
          </p:cNvSpPr>
          <p:nvPr>
            <p:ph type="body" idx="1"/>
          </p:nvPr>
        </p:nvSpPr>
        <p:spPr>
          <a:xfrm>
            <a:off x="311700" y="1130475"/>
            <a:ext cx="8520600" cy="3561600"/>
          </a:xfrm>
          <a:prstGeom prst="rect">
            <a:avLst/>
          </a:prstGeom>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Char char="●"/>
            </a:pPr>
            <a:r>
              <a:rPr lang="en">
                <a:solidFill>
                  <a:schemeClr val="dk1"/>
                </a:solidFill>
              </a:rPr>
              <a:t>What is a voice assistant?  It's software that carries out everyday tasks via voice command. It's bringing AI and machine learning together to recognize our voice and do what we ask it.</a:t>
            </a:r>
            <a:r>
              <a:rPr lang="en" sz="1200">
                <a:solidFill>
                  <a:srgbClr val="000000"/>
                </a:solidFill>
                <a:latin typeface="Times New Roman"/>
                <a:ea typeface="Times New Roman"/>
                <a:cs typeface="Times New Roman"/>
                <a:sym typeface="Times New Roman"/>
              </a:rPr>
              <a:t> </a:t>
            </a:r>
            <a:endParaRPr>
              <a:solidFill>
                <a:schemeClr val="dk1"/>
              </a:solidFill>
            </a:endParaRPr>
          </a:p>
          <a:p>
            <a:pPr marL="457200" lvl="0" indent="-342900" algn="just" rtl="0">
              <a:lnSpc>
                <a:spcPct val="115000"/>
              </a:lnSpc>
              <a:spcBef>
                <a:spcPts val="0"/>
              </a:spcBef>
              <a:spcAft>
                <a:spcPts val="0"/>
              </a:spcAft>
              <a:buClr>
                <a:schemeClr val="dk1"/>
              </a:buClr>
              <a:buSzPts val="1800"/>
              <a:buChar char="●"/>
            </a:pPr>
            <a:r>
              <a:rPr lang="en">
                <a:solidFill>
                  <a:schemeClr val="dk1"/>
                </a:solidFill>
              </a:rPr>
              <a:t>Able to integrate into most devices cell phones, computers, vehicles, smart watches and IOT devices.</a:t>
            </a:r>
            <a:endParaRPr>
              <a:solidFill>
                <a:schemeClr val="dk1"/>
              </a:solidFill>
            </a:endParaRPr>
          </a:p>
          <a:p>
            <a:pPr marL="457200" lvl="0" indent="-342900" algn="just" rtl="0">
              <a:lnSpc>
                <a:spcPct val="115000"/>
              </a:lnSpc>
              <a:spcBef>
                <a:spcPts val="0"/>
              </a:spcBef>
              <a:spcAft>
                <a:spcPts val="0"/>
              </a:spcAft>
              <a:buClr>
                <a:schemeClr val="dk1"/>
              </a:buClr>
              <a:buSzPts val="1800"/>
              <a:buChar char="●"/>
            </a:pPr>
            <a:r>
              <a:rPr lang="en">
                <a:solidFill>
                  <a:schemeClr val="dk1"/>
                </a:solidFill>
              </a:rPr>
              <a:t>An ever increasing dependency on AI/Robots critics of AI proclaim “AI is now more dangerous!”, resulting in a loss of popularity among the public.</a:t>
            </a:r>
            <a:endParaRPr>
              <a:solidFill>
                <a:schemeClr val="dk1"/>
              </a:solidFill>
            </a:endParaRPr>
          </a:p>
          <a:p>
            <a:pPr marL="0" lvl="0" indent="0" algn="just" rtl="0">
              <a:lnSpc>
                <a:spcPct val="115000"/>
              </a:lnSpc>
              <a:spcBef>
                <a:spcPts val="0"/>
              </a:spcBef>
              <a:spcAft>
                <a:spcPts val="0"/>
              </a:spcAft>
              <a:buNone/>
            </a:pPr>
            <a:endParaRPr sz="1900">
              <a:solidFill>
                <a:schemeClr val="dk1"/>
              </a:solidFill>
            </a:endParaRPr>
          </a:p>
          <a:p>
            <a:pPr marL="0" lvl="0" indent="0" algn="just" rtl="0">
              <a:lnSpc>
                <a:spcPct val="115000"/>
              </a:lnSpc>
              <a:spcBef>
                <a:spcPts val="0"/>
              </a:spcBef>
              <a:spcAft>
                <a:spcPts val="0"/>
              </a:spcAft>
              <a:buNone/>
            </a:pPr>
            <a:endParaRPr>
              <a:solidFill>
                <a:schemeClr val="dk1"/>
              </a:solidFill>
            </a:endParaRPr>
          </a:p>
          <a:p>
            <a:pPr marL="0" lvl="0" indent="0" algn="just" rtl="0">
              <a:spcBef>
                <a:spcPts val="0"/>
              </a:spcBef>
              <a:spcAft>
                <a:spcPts val="1200"/>
              </a:spcAft>
              <a:buNone/>
            </a:pP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290179"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700" dirty="0"/>
              <a:t>Which voice assistant to choose?</a:t>
            </a:r>
            <a:endParaRPr dirty="0"/>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9250" algn="just" rtl="0">
              <a:lnSpc>
                <a:spcPct val="115000"/>
              </a:lnSpc>
              <a:spcBef>
                <a:spcPts val="0"/>
              </a:spcBef>
              <a:spcAft>
                <a:spcPts val="0"/>
              </a:spcAft>
              <a:buClr>
                <a:schemeClr val="dk1"/>
              </a:buClr>
              <a:buSzPts val="1900"/>
              <a:buChar char="●"/>
            </a:pPr>
            <a:r>
              <a:rPr lang="en" sz="1900" dirty="0">
                <a:solidFill>
                  <a:schemeClr val="dk1"/>
                </a:solidFill>
              </a:rPr>
              <a:t>Researched Google, Siri, and Alexa datasets for Google and Siri consists of a lot of NDA and public dataset is not accessible.</a:t>
            </a:r>
            <a:endParaRPr sz="1900" dirty="0">
              <a:solidFill>
                <a:schemeClr val="dk1"/>
              </a:solidFill>
            </a:endParaRPr>
          </a:p>
          <a:p>
            <a:pPr marL="457200" lvl="0" indent="-349250" algn="just" rtl="0">
              <a:lnSpc>
                <a:spcPct val="115000"/>
              </a:lnSpc>
              <a:spcBef>
                <a:spcPts val="0"/>
              </a:spcBef>
              <a:spcAft>
                <a:spcPts val="0"/>
              </a:spcAft>
              <a:buClr>
                <a:schemeClr val="dk1"/>
              </a:buClr>
              <a:buSzPts val="1900"/>
              <a:buChar char="●"/>
            </a:pPr>
            <a:r>
              <a:rPr lang="en" sz="1900" dirty="0">
                <a:solidFill>
                  <a:schemeClr val="dk1"/>
                </a:solidFill>
              </a:rPr>
              <a:t>We have access to amazon customer reviews dataset for Alexa.</a:t>
            </a:r>
            <a:endParaRPr sz="1900" dirty="0">
              <a:solidFill>
                <a:schemeClr val="dk1"/>
              </a:solidFill>
            </a:endParaRPr>
          </a:p>
          <a:p>
            <a:pPr marL="457200" lvl="0" indent="-349250" algn="just" rtl="0">
              <a:lnSpc>
                <a:spcPct val="115000"/>
              </a:lnSpc>
              <a:spcBef>
                <a:spcPts val="0"/>
              </a:spcBef>
              <a:spcAft>
                <a:spcPts val="0"/>
              </a:spcAft>
              <a:buClr>
                <a:schemeClr val="dk1"/>
              </a:buClr>
              <a:buSzPts val="1900"/>
              <a:buChar char="●"/>
            </a:pPr>
            <a:r>
              <a:rPr lang="en" sz="1900" dirty="0">
                <a:solidFill>
                  <a:schemeClr val="dk1"/>
                </a:solidFill>
              </a:rPr>
              <a:t>So we made a decision to move forward with implementing the project using voice assistant Alexa.</a:t>
            </a:r>
            <a:endParaRPr sz="1900" dirty="0">
              <a:solidFill>
                <a:schemeClr val="dk1"/>
              </a:solidFill>
            </a:endParaRPr>
          </a:p>
          <a:p>
            <a:pPr marL="0" lvl="0" indent="0" algn="just" rtl="0">
              <a:spcBef>
                <a:spcPts val="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236375" y="111450"/>
            <a:ext cx="2852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a:t>
            </a:r>
            <a:endParaRPr/>
          </a:p>
        </p:txBody>
      </p:sp>
      <p:sp>
        <p:nvSpPr>
          <p:cNvPr id="85" name="Google Shape;85;p17"/>
          <p:cNvSpPr txBox="1">
            <a:spLocks noGrp="1"/>
          </p:cNvSpPr>
          <p:nvPr>
            <p:ph type="body" idx="1"/>
          </p:nvPr>
        </p:nvSpPr>
        <p:spPr>
          <a:xfrm>
            <a:off x="107225" y="684150"/>
            <a:ext cx="8619900" cy="2367300"/>
          </a:xfrm>
          <a:prstGeom prst="rect">
            <a:avLst/>
          </a:prstGeom>
        </p:spPr>
        <p:txBody>
          <a:bodyPr spcFirstLastPara="1" wrap="square" lIns="91425" tIns="91425" rIns="91425" bIns="91425" anchor="t" anchorCtr="0">
            <a:normAutofit fontScale="92500" lnSpcReduction="20000"/>
          </a:bodyPr>
          <a:lstStyle/>
          <a:p>
            <a:pPr marL="457200" lvl="0" indent="-334327" algn="just" rtl="0">
              <a:lnSpc>
                <a:spcPct val="115000"/>
              </a:lnSpc>
              <a:spcBef>
                <a:spcPts val="0"/>
              </a:spcBef>
              <a:spcAft>
                <a:spcPts val="0"/>
              </a:spcAft>
              <a:buClr>
                <a:schemeClr val="dk1"/>
              </a:buClr>
              <a:buSzPct val="100000"/>
              <a:buChar char="●"/>
            </a:pPr>
            <a:r>
              <a:rPr lang="en" dirty="0">
                <a:solidFill>
                  <a:schemeClr val="dk1"/>
                </a:solidFill>
              </a:rPr>
              <a:t>Contains 3000 Amazon customer reviews as input text, star ratings, date of review, variant and feedback of various amazon Alexa products like Alexa Echo, Echo dots, Alexa Firesticks and etc.</a:t>
            </a:r>
            <a:endParaRPr dirty="0">
              <a:solidFill>
                <a:schemeClr val="dk1"/>
              </a:solidFill>
            </a:endParaRPr>
          </a:p>
          <a:p>
            <a:pPr marL="457200" lvl="0" indent="-334327" algn="just" rtl="0">
              <a:lnSpc>
                <a:spcPct val="115000"/>
              </a:lnSpc>
              <a:spcBef>
                <a:spcPts val="0"/>
              </a:spcBef>
              <a:spcAft>
                <a:spcPts val="0"/>
              </a:spcAft>
              <a:buClr>
                <a:schemeClr val="dk1"/>
              </a:buClr>
              <a:buSzPct val="100000"/>
              <a:buChar char="●"/>
            </a:pPr>
            <a:r>
              <a:rPr lang="en" dirty="0">
                <a:solidFill>
                  <a:schemeClr val="dk1"/>
                </a:solidFill>
              </a:rPr>
              <a:t>This dataset can be used to analyze Amazon Alexa’s product, discover insights into customer reviews and assist with Machine Learning models.</a:t>
            </a:r>
            <a:endParaRPr dirty="0">
              <a:solidFill>
                <a:schemeClr val="dk1"/>
              </a:solidFill>
            </a:endParaRPr>
          </a:p>
          <a:p>
            <a:pPr marL="457200" lvl="0" indent="-334327" algn="just" rtl="0">
              <a:lnSpc>
                <a:spcPct val="115000"/>
              </a:lnSpc>
              <a:spcBef>
                <a:spcPts val="0"/>
              </a:spcBef>
              <a:spcAft>
                <a:spcPts val="0"/>
              </a:spcAft>
              <a:buClr>
                <a:schemeClr val="dk1"/>
              </a:buClr>
              <a:buSzPct val="100000"/>
              <a:buChar char="●"/>
            </a:pPr>
            <a:r>
              <a:rPr lang="en" dirty="0">
                <a:solidFill>
                  <a:schemeClr val="dk1"/>
                </a:solidFill>
              </a:rPr>
              <a:t>The dataset doesn’t look clean for performing the Modelling, so some basic prerequisites steps needs to be performed.</a:t>
            </a:r>
            <a:endParaRPr dirty="0">
              <a:solidFill>
                <a:schemeClr val="dk1"/>
              </a:solidFill>
            </a:endParaRPr>
          </a:p>
          <a:p>
            <a:pPr marL="457200" lvl="0" indent="-334327" algn="just" rtl="0">
              <a:lnSpc>
                <a:spcPct val="115000"/>
              </a:lnSpc>
              <a:spcBef>
                <a:spcPts val="0"/>
              </a:spcBef>
              <a:spcAft>
                <a:spcPts val="0"/>
              </a:spcAft>
              <a:buClr>
                <a:schemeClr val="dk1"/>
              </a:buClr>
              <a:buSzPct val="100000"/>
              <a:buChar char="●"/>
            </a:pPr>
            <a:r>
              <a:rPr lang="en" dirty="0">
                <a:solidFill>
                  <a:schemeClr val="dk1"/>
                </a:solidFill>
              </a:rPr>
              <a:t>Visualization and scaling for the data set may be needed.</a:t>
            </a:r>
            <a:endParaRPr dirty="0">
              <a:solidFill>
                <a:schemeClr val="dk1"/>
              </a:solidFill>
            </a:endParaRPr>
          </a:p>
          <a:p>
            <a:pPr marL="0" lvl="0" indent="0" algn="just" rtl="0">
              <a:spcBef>
                <a:spcPts val="0"/>
              </a:spcBef>
              <a:spcAft>
                <a:spcPts val="1200"/>
              </a:spcAft>
              <a:buNone/>
            </a:pPr>
            <a:endParaRPr dirty="0"/>
          </a:p>
        </p:txBody>
      </p:sp>
      <p:pic>
        <p:nvPicPr>
          <p:cNvPr id="86" name="Google Shape;86;p17"/>
          <p:cNvPicPr preferRelativeResize="0"/>
          <p:nvPr/>
        </p:nvPicPr>
        <p:blipFill>
          <a:blip r:embed="rId3">
            <a:alphaModFix/>
          </a:blip>
          <a:stretch>
            <a:fillRect/>
          </a:stretch>
        </p:blipFill>
        <p:spPr>
          <a:xfrm>
            <a:off x="1485149" y="2835125"/>
            <a:ext cx="6530276" cy="2190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290175" y="111450"/>
            <a:ext cx="30459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ANALYSIS</a:t>
            </a:r>
            <a:endParaRPr/>
          </a:p>
        </p:txBody>
      </p:sp>
      <p:sp>
        <p:nvSpPr>
          <p:cNvPr id="92" name="Google Shape;92;p18"/>
          <p:cNvSpPr txBox="1">
            <a:spLocks noGrp="1"/>
          </p:cNvSpPr>
          <p:nvPr>
            <p:ph type="body" idx="1"/>
          </p:nvPr>
        </p:nvSpPr>
        <p:spPr>
          <a:xfrm>
            <a:off x="0" y="684150"/>
            <a:ext cx="3927900" cy="4212600"/>
          </a:xfrm>
          <a:prstGeom prst="rect">
            <a:avLst/>
          </a:prstGeom>
        </p:spPr>
        <p:txBody>
          <a:bodyPr spcFirstLastPara="1" wrap="square" lIns="91425" tIns="91425" rIns="91425" bIns="91425" anchor="t" anchorCtr="0">
            <a:normAutofit/>
          </a:bodyPr>
          <a:lstStyle/>
          <a:p>
            <a:pPr marL="457200" lvl="0" indent="-330200" algn="just" rtl="0">
              <a:lnSpc>
                <a:spcPct val="95000"/>
              </a:lnSpc>
              <a:spcBef>
                <a:spcPts val="1200"/>
              </a:spcBef>
              <a:spcAft>
                <a:spcPts val="0"/>
              </a:spcAft>
              <a:buClr>
                <a:srgbClr val="FFFFFF"/>
              </a:buClr>
              <a:buSzPts val="1600"/>
              <a:buChar char="●"/>
            </a:pPr>
            <a:r>
              <a:rPr lang="en" sz="1600" dirty="0">
                <a:solidFill>
                  <a:srgbClr val="FFFFFF"/>
                </a:solidFill>
              </a:rPr>
              <a:t>To begin with, we transformed string data and removed punctuation in the verified reviews column of the original dataset. </a:t>
            </a:r>
            <a:endParaRPr sz="1600" dirty="0">
              <a:solidFill>
                <a:srgbClr val="FFFFFF"/>
              </a:solidFill>
            </a:endParaRPr>
          </a:p>
          <a:p>
            <a:pPr marL="457200" lvl="0" indent="0" algn="just" rtl="0">
              <a:lnSpc>
                <a:spcPct val="95000"/>
              </a:lnSpc>
              <a:spcBef>
                <a:spcPts val="1200"/>
              </a:spcBef>
              <a:spcAft>
                <a:spcPts val="0"/>
              </a:spcAft>
              <a:buNone/>
            </a:pPr>
            <a:endParaRPr sz="1600" dirty="0">
              <a:solidFill>
                <a:srgbClr val="FFFFFF"/>
              </a:solidFill>
            </a:endParaRPr>
          </a:p>
          <a:p>
            <a:pPr marL="457200" lvl="0" indent="-330200" algn="just" rtl="0">
              <a:lnSpc>
                <a:spcPct val="95000"/>
              </a:lnSpc>
              <a:spcBef>
                <a:spcPts val="0"/>
              </a:spcBef>
              <a:spcAft>
                <a:spcPts val="0"/>
              </a:spcAft>
              <a:buClr>
                <a:srgbClr val="FFFFFF"/>
              </a:buClr>
              <a:buSzPts val="1600"/>
              <a:buChar char="●"/>
            </a:pPr>
            <a:r>
              <a:rPr lang="en" sz="1600" dirty="0">
                <a:solidFill>
                  <a:srgbClr val="FFFFFF"/>
                </a:solidFill>
              </a:rPr>
              <a:t>For further analysis and data visualisation, length of review was calculated and was stored under attribute called review_length. </a:t>
            </a:r>
            <a:endParaRPr sz="1600" dirty="0">
              <a:solidFill>
                <a:srgbClr val="FFFFFF"/>
              </a:solidFill>
            </a:endParaRPr>
          </a:p>
          <a:p>
            <a:pPr marL="457200" lvl="0" indent="0" algn="just" rtl="0">
              <a:lnSpc>
                <a:spcPct val="95000"/>
              </a:lnSpc>
              <a:spcBef>
                <a:spcPts val="1200"/>
              </a:spcBef>
              <a:spcAft>
                <a:spcPts val="0"/>
              </a:spcAft>
              <a:buNone/>
            </a:pPr>
            <a:endParaRPr sz="1600" dirty="0">
              <a:solidFill>
                <a:srgbClr val="FFFFFF"/>
              </a:solidFill>
            </a:endParaRPr>
          </a:p>
          <a:p>
            <a:pPr marL="457200" lvl="0" indent="-330200" algn="just" rtl="0">
              <a:lnSpc>
                <a:spcPct val="95000"/>
              </a:lnSpc>
              <a:spcBef>
                <a:spcPts val="1200"/>
              </a:spcBef>
              <a:spcAft>
                <a:spcPts val="0"/>
              </a:spcAft>
              <a:buClr>
                <a:srgbClr val="FFFFFF"/>
              </a:buClr>
              <a:buSzPts val="1600"/>
              <a:buChar char="●"/>
            </a:pPr>
            <a:r>
              <a:rPr lang="en" sz="1600" dirty="0">
                <a:solidFill>
                  <a:srgbClr val="FFFFFF"/>
                </a:solidFill>
              </a:rPr>
              <a:t>Mean, Standard deviation were calculated in order to check the uneven distribution of data. We visualised the review_length using histogram. </a:t>
            </a:r>
            <a:endParaRPr sz="2000" dirty="0"/>
          </a:p>
        </p:txBody>
      </p:sp>
      <p:pic>
        <p:nvPicPr>
          <p:cNvPr id="93" name="Google Shape;93;p18"/>
          <p:cNvPicPr preferRelativeResize="0"/>
          <p:nvPr/>
        </p:nvPicPr>
        <p:blipFill>
          <a:blip r:embed="rId3">
            <a:alphaModFix/>
          </a:blip>
          <a:stretch>
            <a:fillRect/>
          </a:stretch>
        </p:blipFill>
        <p:spPr>
          <a:xfrm>
            <a:off x="4097075" y="162150"/>
            <a:ext cx="4811601" cy="1431150"/>
          </a:xfrm>
          <a:prstGeom prst="rect">
            <a:avLst/>
          </a:prstGeom>
          <a:noFill/>
          <a:ln>
            <a:noFill/>
          </a:ln>
        </p:spPr>
      </p:pic>
      <p:pic>
        <p:nvPicPr>
          <p:cNvPr id="94" name="Google Shape;94;p18"/>
          <p:cNvPicPr preferRelativeResize="0"/>
          <p:nvPr/>
        </p:nvPicPr>
        <p:blipFill>
          <a:blip r:embed="rId4">
            <a:alphaModFix/>
          </a:blip>
          <a:stretch>
            <a:fillRect/>
          </a:stretch>
        </p:blipFill>
        <p:spPr>
          <a:xfrm>
            <a:off x="4198675" y="1745700"/>
            <a:ext cx="4709992" cy="32454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229825"/>
            <a:ext cx="3067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Visualization</a:t>
            </a:r>
            <a:endParaRPr/>
          </a:p>
        </p:txBody>
      </p:sp>
      <p:sp>
        <p:nvSpPr>
          <p:cNvPr id="100" name="Google Shape;100;p19"/>
          <p:cNvSpPr txBox="1">
            <a:spLocks noGrp="1"/>
          </p:cNvSpPr>
          <p:nvPr>
            <p:ph type="body" idx="1"/>
          </p:nvPr>
        </p:nvSpPr>
        <p:spPr>
          <a:xfrm>
            <a:off x="311700" y="863550"/>
            <a:ext cx="8520600" cy="40332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0"/>
              </a:spcBef>
              <a:spcAft>
                <a:spcPts val="0"/>
              </a:spcAft>
              <a:buNone/>
            </a:pPr>
            <a:r>
              <a:rPr lang="en" sz="1500">
                <a:solidFill>
                  <a:srgbClr val="FFFFFF"/>
                </a:solidFill>
              </a:rPr>
              <a:t>For the visualization of the words, we are using a library called </a:t>
            </a:r>
            <a:r>
              <a:rPr lang="en" sz="1500" i="1">
                <a:solidFill>
                  <a:srgbClr val="FFFFFF"/>
                </a:solidFill>
              </a:rPr>
              <a:t>WORD-CLOUD.</a:t>
            </a:r>
            <a:endParaRPr sz="1500" i="1">
              <a:solidFill>
                <a:srgbClr val="FFFFFF"/>
              </a:solidFill>
            </a:endParaRPr>
          </a:p>
          <a:p>
            <a:pPr marL="0" lvl="0" indent="0" algn="just" rtl="0">
              <a:spcBef>
                <a:spcPts val="1200"/>
              </a:spcBef>
              <a:spcAft>
                <a:spcPts val="0"/>
              </a:spcAft>
              <a:buNone/>
            </a:pPr>
            <a:r>
              <a:rPr lang="en" sz="1500">
                <a:solidFill>
                  <a:srgbClr val="FFFFFF"/>
                </a:solidFill>
              </a:rPr>
              <a:t>A </a:t>
            </a:r>
            <a:r>
              <a:rPr lang="en" sz="1500" b="1">
                <a:solidFill>
                  <a:srgbClr val="FFFFFF"/>
                </a:solidFill>
              </a:rPr>
              <a:t>WORD-CLOUD</a:t>
            </a:r>
            <a:r>
              <a:rPr lang="en" sz="1500">
                <a:solidFill>
                  <a:srgbClr val="FFFFFF"/>
                </a:solidFill>
              </a:rPr>
              <a:t> is a collection, or cluster, of words depicted in different sizes. The bigger and bolder the word appears, the more often it’s mentioned within a given text and the more important it is. </a:t>
            </a:r>
            <a:endParaRPr sz="1500">
              <a:solidFill>
                <a:srgbClr val="FFFFFF"/>
              </a:solidFill>
            </a:endParaRPr>
          </a:p>
          <a:p>
            <a:pPr marL="0" lvl="0" indent="0" algn="just" rtl="0">
              <a:spcBef>
                <a:spcPts val="1200"/>
              </a:spcBef>
              <a:spcAft>
                <a:spcPts val="0"/>
              </a:spcAft>
              <a:buNone/>
            </a:pPr>
            <a:endParaRPr sz="1400">
              <a:solidFill>
                <a:srgbClr val="FFFFFF"/>
              </a:solidFill>
              <a:highlight>
                <a:srgbClr val="01AFD1"/>
              </a:highlight>
              <a:latin typeface="Arial"/>
              <a:ea typeface="Arial"/>
              <a:cs typeface="Arial"/>
              <a:sym typeface="Arial"/>
            </a:endParaRPr>
          </a:p>
          <a:p>
            <a:pPr marL="0" lvl="0" indent="0" algn="just" rtl="0">
              <a:spcBef>
                <a:spcPts val="1200"/>
              </a:spcBef>
              <a:spcAft>
                <a:spcPts val="0"/>
              </a:spcAft>
              <a:buNone/>
            </a:pPr>
            <a:endParaRPr sz="1400">
              <a:solidFill>
                <a:srgbClr val="FFFFFF"/>
              </a:solidFill>
              <a:highlight>
                <a:srgbClr val="01AFD1"/>
              </a:highlight>
              <a:latin typeface="Arial"/>
              <a:ea typeface="Arial"/>
              <a:cs typeface="Arial"/>
              <a:sym typeface="Arial"/>
            </a:endParaRPr>
          </a:p>
          <a:p>
            <a:pPr marL="0" lvl="0" indent="0" algn="just" rtl="0">
              <a:spcBef>
                <a:spcPts val="1200"/>
              </a:spcBef>
              <a:spcAft>
                <a:spcPts val="0"/>
              </a:spcAft>
              <a:buNone/>
            </a:pPr>
            <a:endParaRPr sz="1400">
              <a:solidFill>
                <a:srgbClr val="FFFFFF"/>
              </a:solidFill>
              <a:highlight>
                <a:srgbClr val="01AFD1"/>
              </a:highlight>
              <a:latin typeface="Arial"/>
              <a:ea typeface="Arial"/>
              <a:cs typeface="Arial"/>
              <a:sym typeface="Arial"/>
            </a:endParaRPr>
          </a:p>
          <a:p>
            <a:pPr marL="0" lvl="0" indent="0" algn="just" rtl="0">
              <a:spcBef>
                <a:spcPts val="1200"/>
              </a:spcBef>
              <a:spcAft>
                <a:spcPts val="0"/>
              </a:spcAft>
              <a:buNone/>
            </a:pPr>
            <a:endParaRPr sz="1400">
              <a:solidFill>
                <a:srgbClr val="FFFFFF"/>
              </a:solidFill>
              <a:highlight>
                <a:srgbClr val="01AFD1"/>
              </a:highlight>
              <a:latin typeface="Arial"/>
              <a:ea typeface="Arial"/>
              <a:cs typeface="Arial"/>
              <a:sym typeface="Arial"/>
            </a:endParaRPr>
          </a:p>
          <a:p>
            <a:pPr marL="0" lvl="0" indent="0" algn="just" rtl="0">
              <a:spcBef>
                <a:spcPts val="1200"/>
              </a:spcBef>
              <a:spcAft>
                <a:spcPts val="0"/>
              </a:spcAft>
              <a:buNone/>
            </a:pPr>
            <a:endParaRPr sz="1400">
              <a:solidFill>
                <a:srgbClr val="FFFFFF"/>
              </a:solidFill>
              <a:highlight>
                <a:srgbClr val="01AFD1"/>
              </a:highlight>
              <a:latin typeface="Arial"/>
              <a:ea typeface="Arial"/>
              <a:cs typeface="Arial"/>
              <a:sym typeface="Arial"/>
            </a:endParaRPr>
          </a:p>
          <a:p>
            <a:pPr marL="0" lvl="0" indent="0" algn="just" rtl="0">
              <a:spcBef>
                <a:spcPts val="1200"/>
              </a:spcBef>
              <a:spcAft>
                <a:spcPts val="0"/>
              </a:spcAft>
              <a:buNone/>
            </a:pPr>
            <a:endParaRPr sz="1400">
              <a:solidFill>
                <a:srgbClr val="FFFFFF"/>
              </a:solidFill>
              <a:highlight>
                <a:srgbClr val="01AFD1"/>
              </a:highlight>
              <a:latin typeface="Arial"/>
              <a:ea typeface="Arial"/>
              <a:cs typeface="Arial"/>
              <a:sym typeface="Arial"/>
            </a:endParaRPr>
          </a:p>
          <a:p>
            <a:pPr marL="0" lvl="0" indent="0" algn="just" rtl="0">
              <a:spcBef>
                <a:spcPts val="1200"/>
              </a:spcBef>
              <a:spcAft>
                <a:spcPts val="0"/>
              </a:spcAft>
              <a:buNone/>
            </a:pPr>
            <a:endParaRPr sz="1400">
              <a:solidFill>
                <a:srgbClr val="FFFFFF"/>
              </a:solidFill>
              <a:highlight>
                <a:srgbClr val="01AFD1"/>
              </a:highlight>
              <a:latin typeface="Arial"/>
              <a:ea typeface="Arial"/>
              <a:cs typeface="Arial"/>
              <a:sym typeface="Arial"/>
            </a:endParaRPr>
          </a:p>
          <a:p>
            <a:pPr marL="0" lvl="0" indent="0" algn="just" rtl="0">
              <a:spcBef>
                <a:spcPts val="1200"/>
              </a:spcBef>
              <a:spcAft>
                <a:spcPts val="1200"/>
              </a:spcAft>
              <a:buNone/>
            </a:pPr>
            <a:r>
              <a:rPr lang="en" sz="1500">
                <a:solidFill>
                  <a:srgbClr val="FFFFFF"/>
                </a:solidFill>
              </a:rPr>
              <a:t>Above Figure, is the first </a:t>
            </a:r>
            <a:r>
              <a:rPr lang="en" sz="1500" i="1">
                <a:solidFill>
                  <a:srgbClr val="FFFFFF"/>
                </a:solidFill>
              </a:rPr>
              <a:t>word-cloud</a:t>
            </a:r>
            <a:r>
              <a:rPr lang="en" sz="1500">
                <a:solidFill>
                  <a:srgbClr val="FFFFFF"/>
                </a:solidFill>
              </a:rPr>
              <a:t> by using Amazon logo(AMAZON). We can see some normal words and positive reviews. For positive parts we can see some good quality words like Love/good/new/ great/use/work..etc.</a:t>
            </a:r>
            <a:endParaRPr sz="1500">
              <a:solidFill>
                <a:srgbClr val="FFFFFF"/>
              </a:solidFill>
              <a:highlight>
                <a:srgbClr val="01AFD1"/>
              </a:highlight>
            </a:endParaRPr>
          </a:p>
        </p:txBody>
      </p:sp>
      <p:pic>
        <p:nvPicPr>
          <p:cNvPr id="101" name="Google Shape;101;p19"/>
          <p:cNvPicPr preferRelativeResize="0"/>
          <p:nvPr/>
        </p:nvPicPr>
        <p:blipFill>
          <a:blip r:embed="rId3">
            <a:alphaModFix/>
          </a:blip>
          <a:stretch>
            <a:fillRect/>
          </a:stretch>
        </p:blipFill>
        <p:spPr>
          <a:xfrm>
            <a:off x="846250" y="1830850"/>
            <a:ext cx="6948624" cy="2345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332725" y="278150"/>
            <a:ext cx="6078151" cy="2196750"/>
          </a:xfrm>
          <a:prstGeom prst="rect">
            <a:avLst/>
          </a:prstGeom>
          <a:noFill/>
          <a:ln>
            <a:noFill/>
          </a:ln>
        </p:spPr>
      </p:pic>
      <p:pic>
        <p:nvPicPr>
          <p:cNvPr id="107" name="Google Shape;107;p20"/>
          <p:cNvPicPr preferRelativeResize="0"/>
          <p:nvPr/>
        </p:nvPicPr>
        <p:blipFill>
          <a:blip r:embed="rId4">
            <a:alphaModFix/>
          </a:blip>
          <a:stretch>
            <a:fillRect/>
          </a:stretch>
        </p:blipFill>
        <p:spPr>
          <a:xfrm>
            <a:off x="301550" y="2825975"/>
            <a:ext cx="6133451" cy="2057525"/>
          </a:xfrm>
          <a:prstGeom prst="rect">
            <a:avLst/>
          </a:prstGeom>
          <a:noFill/>
          <a:ln>
            <a:noFill/>
          </a:ln>
        </p:spPr>
      </p:pic>
      <p:sp>
        <p:nvSpPr>
          <p:cNvPr id="108" name="Google Shape;108;p20"/>
          <p:cNvSpPr txBox="1"/>
          <p:nvPr/>
        </p:nvSpPr>
        <p:spPr>
          <a:xfrm>
            <a:off x="6509475" y="278150"/>
            <a:ext cx="2475600" cy="17046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 sz="1300">
                <a:solidFill>
                  <a:srgbClr val="FFFFFF"/>
                </a:solidFill>
                <a:latin typeface="Average"/>
                <a:ea typeface="Average"/>
                <a:cs typeface="Average"/>
                <a:sym typeface="Average"/>
              </a:rPr>
              <a:t>This figure says that  Review of word cloud that has rating = 5 which is considered as best rating and has good quality words like love/good/easy.</a:t>
            </a:r>
            <a:endParaRPr sz="1300">
              <a:solidFill>
                <a:srgbClr val="FFFFFF"/>
              </a:solidFill>
              <a:latin typeface="Average"/>
              <a:ea typeface="Average"/>
              <a:cs typeface="Average"/>
              <a:sym typeface="Average"/>
            </a:endParaRPr>
          </a:p>
          <a:p>
            <a:pPr marL="0" lvl="0" indent="0" algn="just" rtl="0">
              <a:spcBef>
                <a:spcPts val="1200"/>
              </a:spcBef>
              <a:spcAft>
                <a:spcPts val="0"/>
              </a:spcAft>
              <a:buNone/>
            </a:pPr>
            <a:endParaRPr>
              <a:latin typeface="Average"/>
              <a:ea typeface="Average"/>
              <a:cs typeface="Average"/>
              <a:sym typeface="Average"/>
            </a:endParaRPr>
          </a:p>
        </p:txBody>
      </p:sp>
      <p:sp>
        <p:nvSpPr>
          <p:cNvPr id="109" name="Google Shape;109;p20"/>
          <p:cNvSpPr txBox="1"/>
          <p:nvPr/>
        </p:nvSpPr>
        <p:spPr>
          <a:xfrm>
            <a:off x="6509500" y="2825975"/>
            <a:ext cx="2475600" cy="1185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300">
                <a:solidFill>
                  <a:srgbClr val="FFFFFF"/>
                </a:solidFill>
                <a:latin typeface="Average"/>
                <a:ea typeface="Average"/>
                <a:cs typeface="Average"/>
                <a:sym typeface="Average"/>
              </a:rPr>
              <a:t>This Figure says that  Review of word cloud that has rating = 1 which is considered as worst rating and has bad quality words like refurbished/problem and etc.</a:t>
            </a:r>
            <a:endParaRPr sz="1600">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body" idx="1"/>
          </p:nvPr>
        </p:nvSpPr>
        <p:spPr>
          <a:xfrm>
            <a:off x="6562275" y="193350"/>
            <a:ext cx="2453400" cy="17427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 sz="1300">
                <a:solidFill>
                  <a:srgbClr val="FFFFFF"/>
                </a:solidFill>
              </a:rPr>
              <a:t>This figure is the word cloud that visualizes the customer reviews with mixed rating = 4, 3, 2, 1. We can see both good and bad quality words like love/ great/ disappointed/ doesn’t etc.</a:t>
            </a:r>
            <a:endParaRPr sz="1300"/>
          </a:p>
        </p:txBody>
      </p:sp>
      <p:pic>
        <p:nvPicPr>
          <p:cNvPr id="115" name="Google Shape;115;p21"/>
          <p:cNvPicPr preferRelativeResize="0"/>
          <p:nvPr/>
        </p:nvPicPr>
        <p:blipFill>
          <a:blip r:embed="rId3">
            <a:alphaModFix/>
          </a:blip>
          <a:stretch>
            <a:fillRect/>
          </a:stretch>
        </p:blipFill>
        <p:spPr>
          <a:xfrm>
            <a:off x="53475" y="59600"/>
            <a:ext cx="6378599" cy="2237200"/>
          </a:xfrm>
          <a:prstGeom prst="rect">
            <a:avLst/>
          </a:prstGeom>
          <a:noFill/>
          <a:ln>
            <a:noFill/>
          </a:ln>
        </p:spPr>
      </p:pic>
      <p:pic>
        <p:nvPicPr>
          <p:cNvPr id="116" name="Google Shape;116;p21"/>
          <p:cNvPicPr preferRelativeResize="0"/>
          <p:nvPr/>
        </p:nvPicPr>
        <p:blipFill>
          <a:blip r:embed="rId4">
            <a:alphaModFix/>
          </a:blip>
          <a:stretch>
            <a:fillRect/>
          </a:stretch>
        </p:blipFill>
        <p:spPr>
          <a:xfrm>
            <a:off x="3057525" y="2368525"/>
            <a:ext cx="4270424" cy="2647675"/>
          </a:xfrm>
          <a:prstGeom prst="rect">
            <a:avLst/>
          </a:prstGeom>
          <a:noFill/>
          <a:ln>
            <a:noFill/>
          </a:ln>
        </p:spPr>
      </p:pic>
      <p:sp>
        <p:nvSpPr>
          <p:cNvPr id="117" name="Google Shape;117;p21"/>
          <p:cNvSpPr txBox="1"/>
          <p:nvPr/>
        </p:nvSpPr>
        <p:spPr>
          <a:xfrm>
            <a:off x="53475" y="2401200"/>
            <a:ext cx="2871000" cy="23034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300">
                <a:solidFill>
                  <a:srgbClr val="FFFFFF"/>
                </a:solidFill>
                <a:latin typeface="Average"/>
                <a:ea typeface="Average"/>
                <a:cs typeface="Average"/>
                <a:sym typeface="Average"/>
              </a:rPr>
              <a:t>From this  boxplot we can see that all the ratings w.r.t. product variation are completely biased. Most reviews for products belong to rating 5. Products with ratings 1 and 2 are considered as Outliers for each product variation.</a:t>
            </a:r>
            <a:endParaRPr sz="1300">
              <a:solidFill>
                <a:srgbClr val="FFFFFF"/>
              </a:solidFill>
              <a:latin typeface="Average"/>
              <a:ea typeface="Average"/>
              <a:cs typeface="Average"/>
              <a:sym typeface="Average"/>
            </a:endParaRPr>
          </a:p>
          <a:p>
            <a:pPr marL="0" lvl="0" indent="0" algn="just" rtl="0">
              <a:lnSpc>
                <a:spcPct val="115000"/>
              </a:lnSpc>
              <a:spcBef>
                <a:spcPts val="1200"/>
              </a:spcBef>
              <a:spcAft>
                <a:spcPts val="0"/>
              </a:spcAft>
              <a:buNone/>
            </a:pPr>
            <a:endParaRPr sz="1300">
              <a:solidFill>
                <a:srgbClr val="FFFFFF"/>
              </a:solidFill>
              <a:latin typeface="Average"/>
              <a:ea typeface="Average"/>
              <a:cs typeface="Average"/>
              <a:sym typeface="Average"/>
            </a:endParaRPr>
          </a:p>
          <a:p>
            <a:pPr marL="0" lvl="0" indent="0" algn="just" rtl="0">
              <a:lnSpc>
                <a:spcPct val="115000"/>
              </a:lnSpc>
              <a:spcBef>
                <a:spcPts val="1200"/>
              </a:spcBef>
              <a:spcAft>
                <a:spcPts val="1200"/>
              </a:spcAft>
              <a:buNone/>
            </a:pPr>
            <a:endParaRPr sz="1300">
              <a:solidFill>
                <a:srgbClr val="FFFFFF"/>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2756</Words>
  <Application>Microsoft Office PowerPoint</Application>
  <PresentationFormat>On-screen Show (16:9)</PresentationFormat>
  <Paragraphs>189</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Average</vt:lpstr>
      <vt:lpstr>Oswald</vt:lpstr>
      <vt:lpstr>Arial</vt:lpstr>
      <vt:lpstr>Times New Roman</vt:lpstr>
      <vt:lpstr>Slate</vt:lpstr>
      <vt:lpstr>How Do Voice Assistants Impact Our Lives? CS 5337 Advance Software Engineering</vt:lpstr>
      <vt:lpstr>Motivation</vt:lpstr>
      <vt:lpstr>Voice Assistants </vt:lpstr>
      <vt:lpstr>Which voice assistant to choose?</vt:lpstr>
      <vt:lpstr>DATASET</vt:lpstr>
      <vt:lpstr>DATA ANALYSIS</vt:lpstr>
      <vt:lpstr>Data Visualization</vt:lpstr>
      <vt:lpstr>PowerPoint Presentation</vt:lpstr>
      <vt:lpstr>PowerPoint Presentation</vt:lpstr>
      <vt:lpstr>PowerPoint Presentation</vt:lpstr>
      <vt:lpstr>PowerPoint Presentation</vt:lpstr>
      <vt:lpstr>PowerPoint Presentation</vt:lpstr>
      <vt:lpstr>Word Embedding using SpaCy</vt:lpstr>
      <vt:lpstr>Word Tokenization</vt:lpstr>
      <vt:lpstr>Model Implementation </vt:lpstr>
      <vt:lpstr>Algorithms Used and their Results</vt:lpstr>
      <vt:lpstr>PowerPoint Presentation</vt:lpstr>
      <vt:lpstr>Confusion Matrix</vt:lpstr>
      <vt:lpstr>Confusion Matrix using Count-Vectorizer</vt:lpstr>
      <vt:lpstr>Confusion Matrix using TFIDF-Vectorizer</vt:lpstr>
      <vt:lpstr>PowerPoint Presentation</vt:lpstr>
      <vt:lpstr>PowerPoint Presentation</vt:lpstr>
      <vt:lpstr>Feature Importance</vt:lpstr>
      <vt:lpstr>Tree Graph</vt:lpstr>
      <vt:lpstr>SHAP-TOOL</vt:lpstr>
      <vt:lpstr>Conclusion</vt:lpstr>
      <vt:lpstr>FUTURE</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 Voice Assistants Impact Our Lives? CS 5337 Advance Software Engineering</dc:title>
  <cp:lastModifiedBy>DAS, NEHA</cp:lastModifiedBy>
  <cp:revision>1</cp:revision>
  <dcterms:modified xsi:type="dcterms:W3CDTF">2022-12-08T05:27:39Z</dcterms:modified>
</cp:coreProperties>
</file>