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Lst>
  <p:sldSz cy="5143500" cx="9144000"/>
  <p:notesSz cx="6858000" cy="9144000"/>
  <p:embeddedFontLst>
    <p:embeddedFont>
      <p:font typeface="Average"/>
      <p:regular r:id="rId51"/>
    </p:embeddedFont>
    <p:embeddedFont>
      <p:font typeface="Oswald"/>
      <p:regular r:id="rId52"/>
      <p:bold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D2130DC-796A-4D8E-BC2E-4BA9B46E7D6D}">
  <a:tblStyle styleId="{5D2130DC-796A-4D8E-BC2E-4BA9B46E7D6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Average-regular.fntdata"/><Relationship Id="rId50" Type="http://schemas.openxmlformats.org/officeDocument/2006/relationships/slide" Target="slides/slide44.xml"/><Relationship Id="rId53" Type="http://schemas.openxmlformats.org/officeDocument/2006/relationships/font" Target="fonts/Oswald-bold.fntdata"/><Relationship Id="rId52" Type="http://schemas.openxmlformats.org/officeDocument/2006/relationships/font" Target="fonts/Oswald-regular.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223db9cc6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223db9cc6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223db9cc6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223db9cc6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2631254fe0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2631254fe0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223db9cc6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223db9cc6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223db9cc69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223db9cc69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 not sure how to explain heat maps - Ash</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223db9cc69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223db9cc69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I’m not sure how to explain heat maps - Ash</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223db9cc69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223db9cc69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2631254fe0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2631254fe0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2296d2e2e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2296d2e2e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2296d2e2e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2296d2e2e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4ddc7191b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4ddc7191b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2631254fe0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2631254fe0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223db9cc69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223db9cc69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223db9cc69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223db9cc69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223db9cc69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223db9cc69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Explain</a:t>
            </a:r>
            <a:r>
              <a:rPr lang="en"/>
              <a:t> what precision is exactly.</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223db9cc69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223db9cc69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Explain what recall is exactly</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2631254fe0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2631254fe0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Explain what recall is exactly</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223db9cc69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223db9cc69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2631254fe0_2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2631254fe0_2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2631254fe0_2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2631254fe0_2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2611fc224f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2611fc224f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24eebad80e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24eebad80e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2296d2e2e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2296d2e2e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2296d2e2e4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2296d2e2e4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2296d2e2e4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2296d2e2e4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223db9cc69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223db9cc69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2631254fe0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2631254fe0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2296d2e2e4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2296d2e2e4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2631254fe0_2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2631254fe0_2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2631254fe0_2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2631254fe0_2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2631254fe0_2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2631254fe0_2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2296d2e2e4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2296d2e2e4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2611fc224f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2611fc224f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2296d2e2e4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2296d2e2e4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223db9cc69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1223db9cc69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2611fc224f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12611fc224f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2296d2e2e4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12296d2e2e4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2631254fe0_2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12631254fe0_2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24eebad80e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24eebad80e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24eebad80e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24eebad80e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2296d2ddd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2296d2ddd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24ddc7191b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24ddc7191b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223db9cc6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223db9cc6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0.png"/><Relationship Id="rId4" Type="http://schemas.openxmlformats.org/officeDocument/2006/relationships/image" Target="../media/image8.png"/><Relationship Id="rId5" Type="http://schemas.openxmlformats.org/officeDocument/2006/relationships/image" Target="../media/image16.png"/><Relationship Id="rId6"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3.png"/><Relationship Id="rId4" Type="http://schemas.openxmlformats.org/officeDocument/2006/relationships/image" Target="../media/image21.png"/><Relationship Id="rId5"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14.png"/><Relationship Id="rId6"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0.png"/><Relationship Id="rId4" Type="http://schemas.openxmlformats.org/officeDocument/2006/relationships/image" Target="../media/image24.png"/><Relationship Id="rId5" Type="http://schemas.openxmlformats.org/officeDocument/2006/relationships/image" Target="../media/image2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7.png"/><Relationship Id="rId4" Type="http://schemas.openxmlformats.org/officeDocument/2006/relationships/image" Target="../media/image2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6.png"/><Relationship Id="rId4" Type="http://schemas.openxmlformats.org/officeDocument/2006/relationships/image" Target="../media/image2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3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3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3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3.xml"/><Relationship Id="rId3" Type="http://schemas.openxmlformats.org/officeDocument/2006/relationships/image" Target="../media/image30.png"/><Relationship Id="rId4" Type="http://schemas.openxmlformats.org/officeDocument/2006/relationships/image" Target="../media/image3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Credit Card Fraud Detection</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t>CS5661 - Data Science</a:t>
            </a:r>
            <a:endParaRPr/>
          </a:p>
          <a:p>
            <a:pPr indent="0" lvl="0" marL="0" rtl="0" algn="ctr">
              <a:spcBef>
                <a:spcPts val="0"/>
              </a:spcBef>
              <a:spcAft>
                <a:spcPts val="0"/>
              </a:spcAft>
              <a:buNone/>
            </a:pPr>
            <a:r>
              <a:rPr lang="en"/>
              <a:t>Final Project</a:t>
            </a:r>
            <a:endParaRPr/>
          </a:p>
        </p:txBody>
      </p:sp>
      <p:sp>
        <p:nvSpPr>
          <p:cNvPr id="61" name="Google Shape;61;p13"/>
          <p:cNvSpPr txBox="1"/>
          <p:nvPr/>
        </p:nvSpPr>
        <p:spPr>
          <a:xfrm>
            <a:off x="0" y="3634550"/>
            <a:ext cx="43890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accent3"/>
                </a:solidFill>
                <a:latin typeface="Average"/>
                <a:ea typeface="Average"/>
                <a:cs typeface="Average"/>
                <a:sym typeface="Average"/>
              </a:rPr>
              <a:t>Jesse Rodriguez</a:t>
            </a:r>
            <a:endParaRPr sz="1800">
              <a:solidFill>
                <a:schemeClr val="accent3"/>
              </a:solidFill>
              <a:latin typeface="Average"/>
              <a:ea typeface="Average"/>
              <a:cs typeface="Average"/>
              <a:sym typeface="Average"/>
            </a:endParaRPr>
          </a:p>
          <a:p>
            <a:pPr indent="0" lvl="0" marL="0" rtl="0" algn="l">
              <a:spcBef>
                <a:spcPts val="0"/>
              </a:spcBef>
              <a:spcAft>
                <a:spcPts val="0"/>
              </a:spcAft>
              <a:buNone/>
            </a:pPr>
            <a:r>
              <a:rPr lang="en" sz="1800">
                <a:solidFill>
                  <a:schemeClr val="accent3"/>
                </a:solidFill>
                <a:latin typeface="Average"/>
                <a:ea typeface="Average"/>
                <a:cs typeface="Average"/>
                <a:sym typeface="Average"/>
              </a:rPr>
              <a:t>Naga Siri Chandana Vankina</a:t>
            </a:r>
            <a:endParaRPr sz="1800">
              <a:solidFill>
                <a:schemeClr val="accent3"/>
              </a:solidFill>
              <a:latin typeface="Average"/>
              <a:ea typeface="Average"/>
              <a:cs typeface="Average"/>
              <a:sym typeface="Average"/>
            </a:endParaRPr>
          </a:p>
          <a:p>
            <a:pPr indent="0" lvl="0" marL="0" rtl="0" algn="l">
              <a:spcBef>
                <a:spcPts val="0"/>
              </a:spcBef>
              <a:spcAft>
                <a:spcPts val="0"/>
              </a:spcAft>
              <a:buNone/>
            </a:pPr>
            <a:r>
              <a:rPr lang="en" sz="1800">
                <a:solidFill>
                  <a:schemeClr val="accent3"/>
                </a:solidFill>
                <a:latin typeface="Average"/>
                <a:ea typeface="Average"/>
                <a:cs typeface="Average"/>
                <a:sym typeface="Average"/>
              </a:rPr>
              <a:t>Neha Das</a:t>
            </a:r>
            <a:endParaRPr sz="1800">
              <a:solidFill>
                <a:schemeClr val="accent3"/>
              </a:solidFill>
              <a:latin typeface="Average"/>
              <a:ea typeface="Average"/>
              <a:cs typeface="Average"/>
              <a:sym typeface="Average"/>
            </a:endParaRPr>
          </a:p>
          <a:p>
            <a:pPr indent="0" lvl="0" marL="0" rtl="0" algn="l">
              <a:spcBef>
                <a:spcPts val="0"/>
              </a:spcBef>
              <a:spcAft>
                <a:spcPts val="0"/>
              </a:spcAft>
              <a:buNone/>
            </a:pPr>
            <a:r>
              <a:rPr lang="en" sz="1800">
                <a:solidFill>
                  <a:schemeClr val="accent3"/>
                </a:solidFill>
                <a:latin typeface="Average"/>
                <a:ea typeface="Average"/>
                <a:cs typeface="Average"/>
                <a:sym typeface="Average"/>
              </a:rPr>
              <a:t>Vaibhavi Buddhiraju</a:t>
            </a:r>
            <a:endParaRPr sz="1800">
              <a:solidFill>
                <a:schemeClr val="accent3"/>
              </a:solidFill>
              <a:latin typeface="Average"/>
              <a:ea typeface="Average"/>
              <a:cs typeface="Average"/>
              <a:sym typeface="Average"/>
            </a:endParaRPr>
          </a:p>
          <a:p>
            <a:pPr indent="0" lvl="0" marL="0" rtl="0" algn="l">
              <a:spcBef>
                <a:spcPts val="0"/>
              </a:spcBef>
              <a:spcAft>
                <a:spcPts val="0"/>
              </a:spcAft>
              <a:buNone/>
            </a:pPr>
            <a:r>
              <a:rPr lang="en" sz="1800">
                <a:solidFill>
                  <a:schemeClr val="accent3"/>
                </a:solidFill>
                <a:latin typeface="Average"/>
                <a:ea typeface="Average"/>
                <a:cs typeface="Average"/>
                <a:sym typeface="Average"/>
              </a:rPr>
              <a:t>Ashkan Aledavoud</a:t>
            </a:r>
            <a:endParaRPr sz="1800">
              <a:solidFill>
                <a:schemeClr val="accent3"/>
              </a:solidFill>
              <a:latin typeface="Average"/>
              <a:ea typeface="Average"/>
              <a:cs typeface="Average"/>
              <a:sym typeface="Averag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a:t>
            </a:r>
            <a:endParaRPr/>
          </a:p>
        </p:txBody>
      </p:sp>
      <p:sp>
        <p:nvSpPr>
          <p:cNvPr id="114" name="Google Shape;114;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The dataset is taken from Kaggle and per Kaggle’s privacy policies and </a:t>
            </a:r>
            <a:r>
              <a:rPr lang="en">
                <a:solidFill>
                  <a:schemeClr val="dk1"/>
                </a:solidFill>
              </a:rPr>
              <a:t>confidentiality</a:t>
            </a:r>
            <a:r>
              <a:rPr lang="en">
                <a:solidFill>
                  <a:schemeClr val="dk1"/>
                </a:solidFill>
              </a:rPr>
              <a:t> issues the original features were renamed V1 - V28 after performing </a:t>
            </a:r>
            <a:r>
              <a:rPr lang="en">
                <a:solidFill>
                  <a:schemeClr val="dk1"/>
                </a:solidFill>
              </a:rPr>
              <a:t>Principal</a:t>
            </a:r>
            <a:r>
              <a:rPr lang="en">
                <a:solidFill>
                  <a:schemeClr val="dk1"/>
                </a:solidFill>
              </a:rPr>
              <a:t> </a:t>
            </a:r>
            <a:r>
              <a:rPr lang="en">
                <a:solidFill>
                  <a:schemeClr val="dk1"/>
                </a:solidFill>
              </a:rPr>
              <a:t>Component</a:t>
            </a:r>
            <a:r>
              <a:rPr lang="en">
                <a:solidFill>
                  <a:schemeClr val="dk1"/>
                </a:solidFill>
              </a:rPr>
              <a:t> Analysis.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Time is the feature that indicates the interval between every transaction </a:t>
            </a:r>
            <a:r>
              <a:rPr lang="en">
                <a:solidFill>
                  <a:schemeClr val="dk1"/>
                </a:solidFill>
              </a:rPr>
              <a:t>occurring</a:t>
            </a:r>
            <a:r>
              <a:rPr lang="en">
                <a:solidFill>
                  <a:schemeClr val="dk1"/>
                </a:solidFill>
              </a:rPr>
              <a:t> and the first transaction.</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Amount is the feature that indicates the amount of that specific transaction</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Class is a binary label for the dataset, where 0 is a valid transaction and 1 is a fraud transaction </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Visualization</a:t>
            </a:r>
            <a:endParaRPr/>
          </a:p>
        </p:txBody>
      </p:sp>
      <p:sp>
        <p:nvSpPr>
          <p:cNvPr id="120" name="Google Shape;120;p23"/>
          <p:cNvSpPr txBox="1"/>
          <p:nvPr>
            <p:ph idx="1" type="body"/>
          </p:nvPr>
        </p:nvSpPr>
        <p:spPr>
          <a:xfrm>
            <a:off x="311700" y="1070000"/>
            <a:ext cx="8520600" cy="3836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Upon visualizing the dataset, we saw a huge difference between number of transactions from the dataset collected.</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 SNS-countplot was done with respect to dataset to visualize the data and discriminate the fraud (492) and genuine transactions(284315).</a:t>
            </a:r>
            <a:endParaRPr>
              <a:solidFill>
                <a:schemeClr val="dk1"/>
              </a:solidFill>
            </a:endParaRPr>
          </a:p>
        </p:txBody>
      </p:sp>
      <p:sp>
        <p:nvSpPr>
          <p:cNvPr id="121" name="Google Shape;121;p23"/>
          <p:cNvSpPr txBox="1"/>
          <p:nvPr>
            <p:ph idx="1" type="body"/>
          </p:nvPr>
        </p:nvSpPr>
        <p:spPr>
          <a:xfrm>
            <a:off x="4114150" y="2478300"/>
            <a:ext cx="4892400" cy="2558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00">
                <a:solidFill>
                  <a:schemeClr val="dk1"/>
                </a:solidFill>
              </a:rPr>
              <a:t>From this figure we made two observations:</a:t>
            </a:r>
            <a:endParaRPr sz="1300">
              <a:solidFill>
                <a:schemeClr val="dk1"/>
              </a:solidFill>
            </a:endParaRPr>
          </a:p>
          <a:p>
            <a:pPr indent="-311150" lvl="0" marL="457200" rtl="0" algn="l">
              <a:spcBef>
                <a:spcPts val="1200"/>
              </a:spcBef>
              <a:spcAft>
                <a:spcPts val="0"/>
              </a:spcAft>
              <a:buClr>
                <a:schemeClr val="dk1"/>
              </a:buClr>
              <a:buSzPts val="1300"/>
              <a:buAutoNum type="arabicPeriod"/>
            </a:pPr>
            <a:r>
              <a:rPr lang="en" sz="1300">
                <a:solidFill>
                  <a:schemeClr val="dk1"/>
                </a:solidFill>
              </a:rPr>
              <a:t>Dataset is completely </a:t>
            </a:r>
            <a:r>
              <a:rPr lang="en" sz="1300">
                <a:solidFill>
                  <a:schemeClr val="dk1"/>
                </a:solidFill>
              </a:rPr>
              <a:t>imbalance</a:t>
            </a:r>
            <a:r>
              <a:rPr lang="en" sz="1300">
                <a:solidFill>
                  <a:schemeClr val="dk1"/>
                </a:solidFill>
              </a:rPr>
              <a:t>, so balancing the dataset is our priority.</a:t>
            </a:r>
            <a:endParaRPr sz="1300">
              <a:solidFill>
                <a:schemeClr val="dk1"/>
              </a:solidFill>
            </a:endParaRPr>
          </a:p>
          <a:p>
            <a:pPr indent="-311150" lvl="0" marL="457200" rtl="0" algn="l">
              <a:spcBef>
                <a:spcPts val="0"/>
              </a:spcBef>
              <a:spcAft>
                <a:spcPts val="0"/>
              </a:spcAft>
              <a:buClr>
                <a:schemeClr val="dk1"/>
              </a:buClr>
              <a:buSzPts val="1300"/>
              <a:buAutoNum type="arabicPeriod"/>
            </a:pPr>
            <a:r>
              <a:rPr lang="en" sz="1300">
                <a:solidFill>
                  <a:schemeClr val="dk1"/>
                </a:solidFill>
              </a:rPr>
              <a:t>How should we balance the dataset?</a:t>
            </a:r>
            <a:endParaRPr sz="1300">
              <a:solidFill>
                <a:schemeClr val="dk1"/>
              </a:solidFill>
            </a:endParaRPr>
          </a:p>
          <a:p>
            <a:pPr indent="-311150" lvl="1" marL="914400" rtl="0" algn="l">
              <a:spcBef>
                <a:spcPts val="0"/>
              </a:spcBef>
              <a:spcAft>
                <a:spcPts val="0"/>
              </a:spcAft>
              <a:buClr>
                <a:schemeClr val="dk1"/>
              </a:buClr>
              <a:buSzPts val="1300"/>
              <a:buAutoNum type="alphaLcPeriod"/>
            </a:pPr>
            <a:r>
              <a:rPr lang="en" sz="1300">
                <a:solidFill>
                  <a:schemeClr val="dk1"/>
                </a:solidFill>
              </a:rPr>
              <a:t>Undersampling?</a:t>
            </a:r>
            <a:endParaRPr sz="1300">
              <a:solidFill>
                <a:schemeClr val="dk1"/>
              </a:solidFill>
            </a:endParaRPr>
          </a:p>
          <a:p>
            <a:pPr indent="-311150" lvl="1" marL="914400" rtl="0" algn="l">
              <a:spcBef>
                <a:spcPts val="0"/>
              </a:spcBef>
              <a:spcAft>
                <a:spcPts val="0"/>
              </a:spcAft>
              <a:buClr>
                <a:schemeClr val="dk1"/>
              </a:buClr>
              <a:buSzPts val="1300"/>
              <a:buAutoNum type="alphaLcPeriod"/>
            </a:pPr>
            <a:r>
              <a:rPr lang="en" sz="1300">
                <a:solidFill>
                  <a:schemeClr val="dk1"/>
                </a:solidFill>
              </a:rPr>
              <a:t>Oversampling?</a:t>
            </a:r>
            <a:endParaRPr sz="1300">
              <a:solidFill>
                <a:schemeClr val="dk1"/>
              </a:solidFill>
            </a:endParaRPr>
          </a:p>
          <a:p>
            <a:pPr indent="-311150" lvl="0" marL="457200" rtl="0" algn="l">
              <a:spcBef>
                <a:spcPts val="0"/>
              </a:spcBef>
              <a:spcAft>
                <a:spcPts val="0"/>
              </a:spcAft>
              <a:buClr>
                <a:schemeClr val="dk1"/>
              </a:buClr>
              <a:buSzPts val="1300"/>
              <a:buAutoNum type="arabicPeriod"/>
            </a:pPr>
            <a:r>
              <a:rPr lang="en" sz="1300">
                <a:solidFill>
                  <a:schemeClr val="dk1"/>
                </a:solidFill>
              </a:rPr>
              <a:t>But before moving to sampling, lets check whether features </a:t>
            </a:r>
            <a:r>
              <a:rPr lang="en" sz="1300">
                <a:solidFill>
                  <a:schemeClr val="dk1"/>
                </a:solidFill>
              </a:rPr>
              <a:t>are</a:t>
            </a:r>
            <a:r>
              <a:rPr lang="en" sz="1300">
                <a:solidFill>
                  <a:schemeClr val="dk1"/>
                </a:solidFill>
              </a:rPr>
              <a:t> scaled or not!</a:t>
            </a:r>
            <a:endParaRPr sz="1300">
              <a:solidFill>
                <a:schemeClr val="dk1"/>
              </a:solidFill>
            </a:endParaRPr>
          </a:p>
        </p:txBody>
      </p:sp>
      <p:pic>
        <p:nvPicPr>
          <p:cNvPr id="122" name="Google Shape;122;p23"/>
          <p:cNvPicPr preferRelativeResize="0"/>
          <p:nvPr/>
        </p:nvPicPr>
        <p:blipFill>
          <a:blip r:embed="rId3">
            <a:alphaModFix/>
          </a:blip>
          <a:stretch>
            <a:fillRect/>
          </a:stretch>
        </p:blipFill>
        <p:spPr>
          <a:xfrm>
            <a:off x="311700" y="2517000"/>
            <a:ext cx="3746576" cy="2342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Whether scaled or not?</a:t>
            </a:r>
            <a:endParaRPr/>
          </a:p>
        </p:txBody>
      </p:sp>
      <p:sp>
        <p:nvSpPr>
          <p:cNvPr id="128" name="Google Shape;128;p24"/>
          <p:cNvSpPr txBox="1"/>
          <p:nvPr>
            <p:ph idx="1" type="body"/>
          </p:nvPr>
        </p:nvSpPr>
        <p:spPr>
          <a:xfrm>
            <a:off x="187425" y="923550"/>
            <a:ext cx="8832300" cy="411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order to perform scaling of the features, we used HeatMap, to see what features descript better correlation among each other.</a:t>
            </a:r>
            <a:endParaRPr/>
          </a:p>
        </p:txBody>
      </p:sp>
      <p:pic>
        <p:nvPicPr>
          <p:cNvPr id="129" name="Google Shape;129;p24"/>
          <p:cNvPicPr preferRelativeResize="0"/>
          <p:nvPr/>
        </p:nvPicPr>
        <p:blipFill rotWithShape="1">
          <a:blip r:embed="rId3">
            <a:alphaModFix/>
          </a:blip>
          <a:srcRect b="12285" l="28960" r="35526" t="23726"/>
          <a:stretch/>
        </p:blipFill>
        <p:spPr>
          <a:xfrm>
            <a:off x="249800" y="1636850"/>
            <a:ext cx="4140950" cy="3290976"/>
          </a:xfrm>
          <a:prstGeom prst="rect">
            <a:avLst/>
          </a:prstGeom>
          <a:noFill/>
          <a:ln>
            <a:noFill/>
          </a:ln>
        </p:spPr>
      </p:pic>
      <p:sp>
        <p:nvSpPr>
          <p:cNvPr id="130" name="Google Shape;130;p24"/>
          <p:cNvSpPr txBox="1"/>
          <p:nvPr>
            <p:ph idx="1" type="body"/>
          </p:nvPr>
        </p:nvSpPr>
        <p:spPr>
          <a:xfrm>
            <a:off x="4493500" y="1582850"/>
            <a:ext cx="4552500" cy="34929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en" sz="1291">
                <a:solidFill>
                  <a:schemeClr val="dk1"/>
                </a:solidFill>
                <a:latin typeface="Arial"/>
                <a:ea typeface="Arial"/>
                <a:cs typeface="Arial"/>
                <a:sym typeface="Arial"/>
              </a:rPr>
              <a:t>From this heat map, we can observe that the highest correlations are between :</a:t>
            </a:r>
            <a:endParaRPr sz="1291">
              <a:solidFill>
                <a:schemeClr val="dk1"/>
              </a:solidFill>
              <a:latin typeface="Arial"/>
              <a:ea typeface="Arial"/>
              <a:cs typeface="Arial"/>
              <a:sym typeface="Arial"/>
            </a:endParaRPr>
          </a:p>
          <a:p>
            <a:pPr indent="-259835" lvl="0" marL="457200" rtl="0" algn="l">
              <a:lnSpc>
                <a:spcPct val="100000"/>
              </a:lnSpc>
              <a:spcBef>
                <a:spcPts val="0"/>
              </a:spcBef>
              <a:spcAft>
                <a:spcPts val="0"/>
              </a:spcAft>
              <a:buClr>
                <a:schemeClr val="dk1"/>
              </a:buClr>
              <a:buSzPts val="492"/>
              <a:buChar char="➔"/>
            </a:pPr>
            <a:r>
              <a:rPr lang="en" sz="1291">
                <a:solidFill>
                  <a:schemeClr val="dk1"/>
                </a:solidFill>
                <a:latin typeface="Arial"/>
                <a:ea typeface="Arial"/>
                <a:cs typeface="Arial"/>
                <a:sym typeface="Arial"/>
              </a:rPr>
              <a:t>Time and </a:t>
            </a:r>
            <a:r>
              <a:rPr lang="en" sz="1291">
                <a:solidFill>
                  <a:schemeClr val="dk1"/>
                </a:solidFill>
                <a:latin typeface="Arial"/>
                <a:ea typeface="Arial"/>
                <a:cs typeface="Arial"/>
                <a:sym typeface="Arial"/>
              </a:rPr>
              <a:t>V3[&lt; -0.4]</a:t>
            </a:r>
            <a:endParaRPr sz="1291">
              <a:solidFill>
                <a:schemeClr val="dk1"/>
              </a:solidFill>
              <a:latin typeface="Arial"/>
              <a:ea typeface="Arial"/>
              <a:cs typeface="Arial"/>
              <a:sym typeface="Arial"/>
            </a:endParaRPr>
          </a:p>
          <a:p>
            <a:pPr indent="-259835" lvl="0" marL="457200" rtl="0" algn="l">
              <a:lnSpc>
                <a:spcPct val="100000"/>
              </a:lnSpc>
              <a:spcBef>
                <a:spcPts val="0"/>
              </a:spcBef>
              <a:spcAft>
                <a:spcPts val="0"/>
              </a:spcAft>
              <a:buClr>
                <a:schemeClr val="dk1"/>
              </a:buClr>
              <a:buSzPts val="492"/>
              <a:buChar char="➔"/>
            </a:pPr>
            <a:r>
              <a:rPr lang="en" sz="1291">
                <a:solidFill>
                  <a:schemeClr val="dk1"/>
                </a:solidFill>
                <a:latin typeface="Arial"/>
                <a:ea typeface="Arial"/>
                <a:cs typeface="Arial"/>
                <a:sym typeface="Arial"/>
              </a:rPr>
              <a:t>Amount and V2[&lt; -0.4]</a:t>
            </a:r>
            <a:endParaRPr sz="1291">
              <a:solidFill>
                <a:schemeClr val="dk1"/>
              </a:solidFill>
              <a:latin typeface="Arial"/>
              <a:ea typeface="Arial"/>
              <a:cs typeface="Arial"/>
              <a:sym typeface="Arial"/>
            </a:endParaRPr>
          </a:p>
          <a:p>
            <a:pPr indent="-259835" lvl="0" marL="457200" rtl="0" algn="l">
              <a:lnSpc>
                <a:spcPct val="100000"/>
              </a:lnSpc>
              <a:spcBef>
                <a:spcPts val="0"/>
              </a:spcBef>
              <a:spcAft>
                <a:spcPts val="0"/>
              </a:spcAft>
              <a:buClr>
                <a:schemeClr val="dk1"/>
              </a:buClr>
              <a:buSzPts val="492"/>
              <a:buChar char="➔"/>
            </a:pPr>
            <a:r>
              <a:rPr lang="en" sz="1291">
                <a:solidFill>
                  <a:schemeClr val="dk1"/>
                </a:solidFill>
                <a:latin typeface="Arial"/>
                <a:ea typeface="Arial"/>
                <a:cs typeface="Arial"/>
                <a:sym typeface="Arial"/>
              </a:rPr>
              <a:t>Amount and V4[0.19]. </a:t>
            </a:r>
            <a:endParaRPr sz="1291">
              <a:solidFill>
                <a:schemeClr val="dk1"/>
              </a:solidFill>
              <a:latin typeface="Arial"/>
              <a:ea typeface="Arial"/>
              <a:cs typeface="Arial"/>
              <a:sym typeface="Arial"/>
            </a:endParaRPr>
          </a:p>
          <a:p>
            <a:pPr indent="0" lvl="0" marL="0" rtl="0" algn="l">
              <a:lnSpc>
                <a:spcPct val="100000"/>
              </a:lnSpc>
              <a:spcBef>
                <a:spcPts val="0"/>
              </a:spcBef>
              <a:spcAft>
                <a:spcPts val="0"/>
              </a:spcAft>
              <a:buNone/>
            </a:pPr>
            <a:r>
              <a:t/>
            </a:r>
            <a:endParaRPr sz="1291">
              <a:solidFill>
                <a:schemeClr val="dk1"/>
              </a:solidFill>
              <a:latin typeface="Arial"/>
              <a:ea typeface="Arial"/>
              <a:cs typeface="Arial"/>
              <a:sym typeface="Arial"/>
            </a:endParaRPr>
          </a:p>
          <a:p>
            <a:pPr indent="0" lvl="0" marL="0" rtl="0" algn="l">
              <a:lnSpc>
                <a:spcPct val="100000"/>
              </a:lnSpc>
              <a:spcBef>
                <a:spcPts val="0"/>
              </a:spcBef>
              <a:spcAft>
                <a:spcPts val="0"/>
              </a:spcAft>
              <a:buNone/>
            </a:pPr>
            <a:r>
              <a:rPr lang="en" sz="1291">
                <a:solidFill>
                  <a:schemeClr val="dk1"/>
                </a:solidFill>
                <a:latin typeface="Arial"/>
                <a:ea typeface="Arial"/>
                <a:cs typeface="Arial"/>
                <a:sym typeface="Arial"/>
              </a:rPr>
              <a:t>Also, the features V1 - V28 somehow have close inter-connection with each other.</a:t>
            </a:r>
            <a:endParaRPr sz="1291">
              <a:solidFill>
                <a:schemeClr val="dk1"/>
              </a:solidFill>
              <a:latin typeface="Arial"/>
              <a:ea typeface="Arial"/>
              <a:cs typeface="Arial"/>
              <a:sym typeface="Arial"/>
            </a:endParaRPr>
          </a:p>
          <a:p>
            <a:pPr indent="0" lvl="0" marL="0" rtl="0" algn="l">
              <a:lnSpc>
                <a:spcPct val="100000"/>
              </a:lnSpc>
              <a:spcBef>
                <a:spcPts val="0"/>
              </a:spcBef>
              <a:spcAft>
                <a:spcPts val="0"/>
              </a:spcAft>
              <a:buNone/>
            </a:pPr>
            <a:r>
              <a:t/>
            </a:r>
            <a:endParaRPr sz="1291">
              <a:solidFill>
                <a:schemeClr val="dk1"/>
              </a:solidFill>
              <a:latin typeface="Arial"/>
              <a:ea typeface="Arial"/>
              <a:cs typeface="Arial"/>
              <a:sym typeface="Arial"/>
            </a:endParaRPr>
          </a:p>
          <a:p>
            <a:pPr indent="0" lvl="0" marL="0" rtl="0" algn="l">
              <a:spcBef>
                <a:spcPts val="0"/>
              </a:spcBef>
              <a:spcAft>
                <a:spcPts val="0"/>
              </a:spcAft>
              <a:buNone/>
            </a:pPr>
            <a:r>
              <a:rPr lang="en" sz="1300">
                <a:solidFill>
                  <a:schemeClr val="dk1"/>
                </a:solidFill>
                <a:latin typeface="Arial"/>
                <a:ea typeface="Arial"/>
                <a:cs typeface="Arial"/>
                <a:sym typeface="Arial"/>
              </a:rPr>
              <a:t>But the class feature has some positive and negative correlation with all V-features.</a:t>
            </a:r>
            <a:endParaRPr sz="1300">
              <a:solidFill>
                <a:schemeClr val="dk1"/>
              </a:solidFill>
              <a:latin typeface="Arial"/>
              <a:ea typeface="Arial"/>
              <a:cs typeface="Arial"/>
              <a:sym typeface="Arial"/>
            </a:endParaRPr>
          </a:p>
          <a:p>
            <a:pPr indent="0" lvl="0" marL="0" rtl="0" algn="l">
              <a:spcBef>
                <a:spcPts val="1200"/>
              </a:spcBef>
              <a:spcAft>
                <a:spcPts val="0"/>
              </a:spcAft>
              <a:buNone/>
            </a:pPr>
            <a:r>
              <a:rPr lang="en" sz="1300">
                <a:solidFill>
                  <a:schemeClr val="dk1"/>
                </a:solidFill>
                <a:latin typeface="Arial"/>
                <a:ea typeface="Arial"/>
                <a:cs typeface="Arial"/>
                <a:sym typeface="Arial"/>
              </a:rPr>
              <a:t>Class does not have any correlation with the Feature Time and Amount. </a:t>
            </a:r>
            <a:endParaRPr sz="1300">
              <a:solidFill>
                <a:schemeClr val="dk1"/>
              </a:solidFill>
              <a:latin typeface="Arial"/>
              <a:ea typeface="Arial"/>
              <a:cs typeface="Arial"/>
              <a:sym typeface="Arial"/>
            </a:endParaRPr>
          </a:p>
          <a:p>
            <a:pPr indent="0" lvl="0" marL="0" rtl="0" algn="l">
              <a:spcBef>
                <a:spcPts val="1200"/>
              </a:spcBef>
              <a:spcAft>
                <a:spcPts val="1200"/>
              </a:spcAft>
              <a:buNone/>
            </a:pPr>
            <a:r>
              <a:rPr lang="en" sz="1300">
                <a:solidFill>
                  <a:schemeClr val="dk1"/>
                </a:solidFill>
                <a:latin typeface="Arial"/>
                <a:ea typeface="Arial"/>
                <a:cs typeface="Arial"/>
                <a:sym typeface="Arial"/>
              </a:rPr>
              <a:t>It also clearly indicates that V-features are scaled but Time and Amount are not scaled.</a:t>
            </a:r>
            <a:endParaRPr sz="13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294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Scaling</a:t>
            </a:r>
            <a:endParaRPr/>
          </a:p>
        </p:txBody>
      </p:sp>
      <p:sp>
        <p:nvSpPr>
          <p:cNvPr id="136" name="Google Shape;136;p25"/>
          <p:cNvSpPr txBox="1"/>
          <p:nvPr>
            <p:ph idx="1" type="body"/>
          </p:nvPr>
        </p:nvSpPr>
        <p:spPr>
          <a:xfrm>
            <a:off x="239775" y="960050"/>
            <a:ext cx="8694900" cy="39651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chemeClr val="dk1"/>
              </a:buClr>
              <a:buSzPts val="1500"/>
              <a:buChar char="●"/>
            </a:pPr>
            <a:r>
              <a:rPr lang="en" sz="1500">
                <a:solidFill>
                  <a:schemeClr val="dk1"/>
                </a:solidFill>
              </a:rPr>
              <a:t>We saw from the heat-map, that all V-features are scaled, but Time and Amount are not scaled.</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Since we are scaling Time and Amount with respect to class, class is either 0 or 1, so the best way to perform the scaling of the two features is using MinMax Scaler.</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MinMax scaler transforms each of the features we want to scale between the specific range as provided. And from the heat map we observed the range is [-1,1].</a:t>
            </a:r>
            <a:endParaRPr sz="1500">
              <a:solidFill>
                <a:schemeClr val="dk1"/>
              </a:solidFill>
            </a:endParaRPr>
          </a:p>
          <a:p>
            <a:pPr indent="0" lvl="0" marL="457200" rtl="0" algn="l">
              <a:spcBef>
                <a:spcPts val="1200"/>
              </a:spcBef>
              <a:spcAft>
                <a:spcPts val="1200"/>
              </a:spcAft>
              <a:buNone/>
            </a:pPr>
            <a:r>
              <a:t/>
            </a:r>
            <a:endParaRPr sz="1500">
              <a:solidFill>
                <a:schemeClr val="dk1"/>
              </a:solidFill>
            </a:endParaRPr>
          </a:p>
        </p:txBody>
      </p:sp>
      <p:pic>
        <p:nvPicPr>
          <p:cNvPr id="137" name="Google Shape;137;p25"/>
          <p:cNvPicPr preferRelativeResize="0"/>
          <p:nvPr/>
        </p:nvPicPr>
        <p:blipFill rotWithShape="1">
          <a:blip r:embed="rId3">
            <a:alphaModFix/>
          </a:blip>
          <a:srcRect b="34531" l="30034" r="42316" t="32206"/>
          <a:stretch/>
        </p:blipFill>
        <p:spPr>
          <a:xfrm>
            <a:off x="5315125" y="2410650"/>
            <a:ext cx="3715723" cy="2658450"/>
          </a:xfrm>
          <a:prstGeom prst="rect">
            <a:avLst/>
          </a:prstGeom>
          <a:noFill/>
          <a:ln>
            <a:noFill/>
          </a:ln>
        </p:spPr>
      </p:pic>
      <p:sp>
        <p:nvSpPr>
          <p:cNvPr id="138" name="Google Shape;138;p25"/>
          <p:cNvSpPr txBox="1"/>
          <p:nvPr>
            <p:ph idx="1" type="body"/>
          </p:nvPr>
        </p:nvSpPr>
        <p:spPr>
          <a:xfrm>
            <a:off x="608300" y="2537825"/>
            <a:ext cx="4317000" cy="230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chemeClr val="dk1"/>
                </a:solidFill>
              </a:rPr>
              <a:t>As you can see before scaling:</a:t>
            </a:r>
            <a:endParaRPr sz="1400">
              <a:solidFill>
                <a:schemeClr val="dk1"/>
              </a:solidFill>
            </a:endParaRPr>
          </a:p>
          <a:p>
            <a:pPr indent="0" lvl="0" marL="0" rtl="0" algn="l">
              <a:spcBef>
                <a:spcPts val="1200"/>
              </a:spcBef>
              <a:spcAft>
                <a:spcPts val="0"/>
              </a:spcAft>
              <a:buNone/>
            </a:pPr>
            <a:r>
              <a:rPr lang="en" sz="1400">
                <a:solidFill>
                  <a:schemeClr val="dk1"/>
                </a:solidFill>
              </a:rPr>
              <a:t>For the amount ranging between [0-25000], time is very high.</a:t>
            </a:r>
            <a:endParaRPr sz="1400">
              <a:solidFill>
                <a:schemeClr val="dk1"/>
              </a:solidFill>
            </a:endParaRPr>
          </a:p>
          <a:p>
            <a:pPr indent="0" lvl="0" marL="0" rtl="0" algn="l">
              <a:spcBef>
                <a:spcPts val="1200"/>
              </a:spcBef>
              <a:spcAft>
                <a:spcPts val="0"/>
              </a:spcAft>
              <a:buNone/>
            </a:pPr>
            <a:r>
              <a:rPr lang="en" sz="1400">
                <a:solidFill>
                  <a:schemeClr val="dk1"/>
                </a:solidFill>
              </a:rPr>
              <a:t>Class always stays at 0 or 1.</a:t>
            </a:r>
            <a:endParaRPr sz="1400">
              <a:solidFill>
                <a:schemeClr val="dk1"/>
              </a:solidFill>
            </a:endParaRPr>
          </a:p>
          <a:p>
            <a:pPr indent="0" lvl="0" marL="0" rtl="0" algn="l">
              <a:spcBef>
                <a:spcPts val="1200"/>
              </a:spcBef>
              <a:spcAft>
                <a:spcPts val="1200"/>
              </a:spcAft>
              <a:buNone/>
            </a:pPr>
            <a:r>
              <a:rPr lang="en" sz="1400">
                <a:solidFill>
                  <a:schemeClr val="dk1"/>
                </a:solidFill>
              </a:rPr>
              <a:t>So we need to have scaled amount and scaled time.</a:t>
            </a:r>
            <a:endParaRPr sz="14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After Scaling</a:t>
            </a:r>
            <a:endParaRPr/>
          </a:p>
        </p:txBody>
      </p:sp>
      <p:sp>
        <p:nvSpPr>
          <p:cNvPr id="144" name="Google Shape;144;p26"/>
          <p:cNvSpPr txBox="1"/>
          <p:nvPr>
            <p:ph idx="1" type="body"/>
          </p:nvPr>
        </p:nvSpPr>
        <p:spPr>
          <a:xfrm>
            <a:off x="53825" y="1017725"/>
            <a:ext cx="4393800" cy="3999000"/>
          </a:xfrm>
          <a:prstGeom prst="rect">
            <a:avLst/>
          </a:prstGeom>
        </p:spPr>
        <p:txBody>
          <a:bodyPr anchorCtr="0" anchor="t" bIns="91425" lIns="91425" spcFirstLastPara="1" rIns="91425" wrap="square" tIns="91425">
            <a:normAutofit/>
          </a:bodyPr>
          <a:lstStyle/>
          <a:p>
            <a:pPr indent="-330200" lvl="0" marL="457200" rtl="0" algn="l">
              <a:lnSpc>
                <a:spcPct val="105000"/>
              </a:lnSpc>
              <a:spcBef>
                <a:spcPts val="0"/>
              </a:spcBef>
              <a:spcAft>
                <a:spcPts val="0"/>
              </a:spcAft>
              <a:buSzPts val="1600"/>
              <a:buChar char="●"/>
            </a:pPr>
            <a:r>
              <a:rPr lang="en" sz="1600"/>
              <a:t>MinMax scaler is used to scale two features Amount and Time based on minimum and maximum value. </a:t>
            </a:r>
            <a:endParaRPr sz="1600"/>
          </a:p>
          <a:p>
            <a:pPr indent="-330200" lvl="0" marL="457200" rtl="0" algn="l">
              <a:lnSpc>
                <a:spcPct val="105000"/>
              </a:lnSpc>
              <a:spcBef>
                <a:spcPts val="0"/>
              </a:spcBef>
              <a:spcAft>
                <a:spcPts val="0"/>
              </a:spcAft>
              <a:buSzPts val="1600"/>
              <a:buChar char="●"/>
            </a:pPr>
            <a:r>
              <a:rPr lang="en" sz="1600"/>
              <a:t>The amount ranges between [0-25000].</a:t>
            </a:r>
            <a:endParaRPr sz="1600"/>
          </a:p>
          <a:p>
            <a:pPr indent="-330200" lvl="0" marL="457200" rtl="0" algn="l">
              <a:lnSpc>
                <a:spcPct val="105000"/>
              </a:lnSpc>
              <a:spcBef>
                <a:spcPts val="0"/>
              </a:spcBef>
              <a:spcAft>
                <a:spcPts val="0"/>
              </a:spcAft>
              <a:buSzPts val="1600"/>
              <a:buChar char="●"/>
            </a:pPr>
            <a:r>
              <a:rPr lang="en" sz="1600"/>
              <a:t>Whereas Time ranges between [0-175000]. </a:t>
            </a:r>
            <a:endParaRPr sz="1600"/>
          </a:p>
          <a:p>
            <a:pPr indent="-330200" lvl="0" marL="457200" rtl="0" algn="l">
              <a:lnSpc>
                <a:spcPct val="105000"/>
              </a:lnSpc>
              <a:spcBef>
                <a:spcPts val="0"/>
              </a:spcBef>
              <a:spcAft>
                <a:spcPts val="0"/>
              </a:spcAft>
              <a:buSzPts val="1600"/>
              <a:buChar char="●"/>
            </a:pPr>
            <a:r>
              <a:rPr lang="en" sz="1600"/>
              <a:t>To undermine this data, we thought of a way to eliminate the median values, instead consider the minimum and maximum values of the dataset.</a:t>
            </a:r>
            <a:endParaRPr sz="1600"/>
          </a:p>
          <a:p>
            <a:pPr indent="0" lvl="0" marL="0" rtl="0" algn="l">
              <a:lnSpc>
                <a:spcPct val="105000"/>
              </a:lnSpc>
              <a:spcBef>
                <a:spcPts val="1200"/>
              </a:spcBef>
              <a:spcAft>
                <a:spcPts val="0"/>
              </a:spcAft>
              <a:buNone/>
            </a:pPr>
            <a:r>
              <a:rPr lang="en" sz="1600"/>
              <a:t>After applying the MinMax scalar, we have the Time and Amount feature replaced with Scaled Amount and Scaled Time in the dataset.</a:t>
            </a:r>
            <a:endParaRPr sz="1600"/>
          </a:p>
          <a:p>
            <a:pPr indent="0" lvl="0" marL="0" rtl="0" algn="l">
              <a:lnSpc>
                <a:spcPct val="105000"/>
              </a:lnSpc>
              <a:spcBef>
                <a:spcPts val="1200"/>
              </a:spcBef>
              <a:spcAft>
                <a:spcPts val="1200"/>
              </a:spcAft>
              <a:buNone/>
            </a:pPr>
            <a:r>
              <a:rPr lang="en" sz="1600"/>
              <a:t>Lets see the HeatMap of the dataset after scaling!</a:t>
            </a:r>
            <a:endParaRPr sz="1600"/>
          </a:p>
        </p:txBody>
      </p:sp>
      <p:pic>
        <p:nvPicPr>
          <p:cNvPr id="145" name="Google Shape;145;p26"/>
          <p:cNvPicPr preferRelativeResize="0"/>
          <p:nvPr/>
        </p:nvPicPr>
        <p:blipFill rotWithShape="1">
          <a:blip r:embed="rId3">
            <a:alphaModFix/>
          </a:blip>
          <a:srcRect b="27960" l="30393" r="43745" t="38777"/>
          <a:stretch/>
        </p:blipFill>
        <p:spPr>
          <a:xfrm>
            <a:off x="4598175" y="1259500"/>
            <a:ext cx="4393848" cy="33844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2357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Heat Map - After Scaling</a:t>
            </a:r>
            <a:endParaRPr/>
          </a:p>
        </p:txBody>
      </p:sp>
      <p:sp>
        <p:nvSpPr>
          <p:cNvPr id="151" name="Google Shape;151;p27"/>
          <p:cNvSpPr txBox="1"/>
          <p:nvPr>
            <p:ph idx="1" type="body"/>
          </p:nvPr>
        </p:nvSpPr>
        <p:spPr>
          <a:xfrm>
            <a:off x="32700" y="732575"/>
            <a:ext cx="3859200" cy="425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From this heat map we can see:</a:t>
            </a:r>
            <a:endParaRPr/>
          </a:p>
          <a:p>
            <a:pPr indent="-304800" lvl="0" marL="457200" rtl="0" algn="l">
              <a:spcBef>
                <a:spcPts val="1200"/>
              </a:spcBef>
              <a:spcAft>
                <a:spcPts val="0"/>
              </a:spcAft>
              <a:buSzPts val="1200"/>
              <a:buChar char="●"/>
            </a:pPr>
            <a:r>
              <a:rPr lang="en" sz="1200"/>
              <a:t>All V - features are scaled with each other.</a:t>
            </a:r>
            <a:endParaRPr sz="1200"/>
          </a:p>
          <a:p>
            <a:pPr indent="-304800" lvl="0" marL="457200" rtl="0" algn="l">
              <a:spcBef>
                <a:spcPts val="0"/>
              </a:spcBef>
              <a:spcAft>
                <a:spcPts val="0"/>
              </a:spcAft>
              <a:buSzPts val="1200"/>
              <a:buChar char="●"/>
            </a:pPr>
            <a:r>
              <a:rPr lang="en" sz="1200"/>
              <a:t>Correlation is maintained </a:t>
            </a:r>
            <a:r>
              <a:rPr lang="en" sz="1200"/>
              <a:t>between</a:t>
            </a:r>
            <a:r>
              <a:rPr lang="en" sz="1200"/>
              <a:t> all features.</a:t>
            </a:r>
            <a:endParaRPr sz="1200"/>
          </a:p>
          <a:p>
            <a:pPr indent="-304800" lvl="0" marL="457200" rtl="0" algn="l">
              <a:spcBef>
                <a:spcPts val="0"/>
              </a:spcBef>
              <a:spcAft>
                <a:spcPts val="0"/>
              </a:spcAft>
              <a:buSzPts val="1200"/>
              <a:buChar char="●"/>
            </a:pPr>
            <a:r>
              <a:rPr lang="en" sz="1200"/>
              <a:t>We have the time and amount scaled as well.</a:t>
            </a:r>
            <a:endParaRPr sz="1200"/>
          </a:p>
          <a:p>
            <a:pPr indent="0" lvl="0" marL="0" rtl="0" algn="l">
              <a:spcBef>
                <a:spcPts val="1200"/>
              </a:spcBef>
              <a:spcAft>
                <a:spcPts val="0"/>
              </a:spcAft>
              <a:buNone/>
            </a:pPr>
            <a:r>
              <a:t/>
            </a:r>
            <a:endParaRPr/>
          </a:p>
          <a:p>
            <a:pPr indent="0" lvl="0" marL="0" rtl="0" algn="l">
              <a:spcBef>
                <a:spcPts val="1200"/>
              </a:spcBef>
              <a:spcAft>
                <a:spcPts val="0"/>
              </a:spcAft>
              <a:buNone/>
            </a:pPr>
            <a:r>
              <a:rPr lang="en" sz="1500"/>
              <a:t>So now lets see how can handle the </a:t>
            </a:r>
            <a:r>
              <a:rPr lang="en" sz="1500"/>
              <a:t>imbalance</a:t>
            </a:r>
            <a:r>
              <a:rPr lang="en" sz="1500"/>
              <a:t> dataset.</a:t>
            </a:r>
            <a:endParaRPr sz="1500"/>
          </a:p>
          <a:p>
            <a:pPr indent="-304800" lvl="0" marL="457200" rtl="0" algn="l">
              <a:spcBef>
                <a:spcPts val="1200"/>
              </a:spcBef>
              <a:spcAft>
                <a:spcPts val="0"/>
              </a:spcAft>
              <a:buSzPts val="1200"/>
              <a:buChar char="●"/>
            </a:pPr>
            <a:r>
              <a:rPr lang="en" sz="1200"/>
              <a:t>Until the dataset is balanced, we cannot apply any algorithms.</a:t>
            </a:r>
            <a:endParaRPr sz="1200"/>
          </a:p>
          <a:p>
            <a:pPr indent="-304800" lvl="0" marL="457200" rtl="0" algn="l">
              <a:spcBef>
                <a:spcPts val="0"/>
              </a:spcBef>
              <a:spcAft>
                <a:spcPts val="0"/>
              </a:spcAft>
              <a:buSzPts val="1200"/>
              <a:buChar char="●"/>
            </a:pPr>
            <a:r>
              <a:rPr lang="en" sz="1200"/>
              <a:t>So balancing the dataset is the next step.</a:t>
            </a:r>
            <a:endParaRPr sz="1200"/>
          </a:p>
          <a:p>
            <a:pPr indent="0" lvl="0" marL="0" rtl="0" algn="l">
              <a:spcBef>
                <a:spcPts val="1200"/>
              </a:spcBef>
              <a:spcAft>
                <a:spcPts val="1200"/>
              </a:spcAft>
              <a:buNone/>
            </a:pPr>
            <a:r>
              <a:t/>
            </a:r>
            <a:endParaRPr sz="1400"/>
          </a:p>
        </p:txBody>
      </p:sp>
      <p:pic>
        <p:nvPicPr>
          <p:cNvPr id="152" name="Google Shape;152;p27"/>
          <p:cNvPicPr preferRelativeResize="0"/>
          <p:nvPr/>
        </p:nvPicPr>
        <p:blipFill rotWithShape="1">
          <a:blip r:embed="rId3">
            <a:alphaModFix/>
          </a:blip>
          <a:srcRect b="12711" l="30032" r="35526" t="24576"/>
          <a:stretch/>
        </p:blipFill>
        <p:spPr>
          <a:xfrm>
            <a:off x="3960525" y="922250"/>
            <a:ext cx="4987224" cy="40979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Handling the imbalanced DataSet</a:t>
            </a:r>
            <a:endParaRPr/>
          </a:p>
        </p:txBody>
      </p:sp>
      <p:sp>
        <p:nvSpPr>
          <p:cNvPr id="158" name="Google Shape;158;p28"/>
          <p:cNvSpPr txBox="1"/>
          <p:nvPr>
            <p:ph idx="1" type="body"/>
          </p:nvPr>
        </p:nvSpPr>
        <p:spPr>
          <a:xfrm>
            <a:off x="311700" y="1152475"/>
            <a:ext cx="8721000" cy="3883800"/>
          </a:xfrm>
          <a:prstGeom prst="rect">
            <a:avLst/>
          </a:prstGeom>
        </p:spPr>
        <p:txBody>
          <a:bodyPr anchorCtr="0" anchor="t" bIns="91425" lIns="91425" spcFirstLastPara="1" rIns="91425" wrap="square" tIns="91425">
            <a:normAutofit lnSpcReduction="10000"/>
          </a:bodyPr>
          <a:lstStyle/>
          <a:p>
            <a:pPr indent="-323850" lvl="0" marL="457200" rtl="0" algn="l">
              <a:spcBef>
                <a:spcPts val="0"/>
              </a:spcBef>
              <a:spcAft>
                <a:spcPts val="0"/>
              </a:spcAft>
              <a:buClr>
                <a:schemeClr val="dk1"/>
              </a:buClr>
              <a:buSzPts val="1500"/>
              <a:buChar char="●"/>
            </a:pPr>
            <a:r>
              <a:rPr lang="en" sz="1500">
                <a:solidFill>
                  <a:schemeClr val="dk1"/>
                </a:solidFill>
              </a:rPr>
              <a:t>We know we have a big difference between the number of genuine and fraud transactions.</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So we have a question, whether we should use undersampling or oversampling?</a:t>
            </a:r>
            <a:endParaRPr sz="1500">
              <a:solidFill>
                <a:schemeClr val="dk1"/>
              </a:solidFill>
            </a:endParaRPr>
          </a:p>
          <a:p>
            <a:pPr indent="0" lvl="0" marL="0" rtl="0" algn="l">
              <a:spcBef>
                <a:spcPts val="1200"/>
              </a:spcBef>
              <a:spcAft>
                <a:spcPts val="0"/>
              </a:spcAft>
              <a:buNone/>
            </a:pPr>
            <a:r>
              <a:rPr b="1" lang="en" sz="1500">
                <a:solidFill>
                  <a:schemeClr val="dk1"/>
                </a:solidFill>
              </a:rPr>
              <a:t>Case-1 : OverSampling</a:t>
            </a:r>
            <a:endParaRPr b="1" sz="1500">
              <a:solidFill>
                <a:schemeClr val="dk1"/>
              </a:solidFill>
            </a:endParaRPr>
          </a:p>
          <a:p>
            <a:pPr indent="0" lvl="0" marL="0" rtl="0" algn="l">
              <a:spcBef>
                <a:spcPts val="1200"/>
              </a:spcBef>
              <a:spcAft>
                <a:spcPts val="0"/>
              </a:spcAft>
              <a:buNone/>
            </a:pPr>
            <a:r>
              <a:rPr lang="en" sz="1500">
                <a:solidFill>
                  <a:schemeClr val="dk1"/>
                </a:solidFill>
              </a:rPr>
              <a:t>If we use oversampling, we have to replicate the fraud transactions i.e. 492 transactions around 80 times to achieve the target of genuine transactions i.e. 284315 transactions, which can lead to overfitting the data.</a:t>
            </a:r>
            <a:endParaRPr sz="1500">
              <a:solidFill>
                <a:schemeClr val="dk1"/>
              </a:solidFill>
            </a:endParaRPr>
          </a:p>
          <a:p>
            <a:pPr indent="0" lvl="0" marL="0" rtl="0" algn="l">
              <a:spcBef>
                <a:spcPts val="1200"/>
              </a:spcBef>
              <a:spcAft>
                <a:spcPts val="0"/>
              </a:spcAft>
              <a:buNone/>
            </a:pPr>
            <a:r>
              <a:rPr b="1" lang="en" sz="1500">
                <a:solidFill>
                  <a:schemeClr val="dk1"/>
                </a:solidFill>
              </a:rPr>
              <a:t>Case-2 : UnderSampling</a:t>
            </a:r>
            <a:endParaRPr b="1" sz="1500">
              <a:solidFill>
                <a:schemeClr val="dk1"/>
              </a:solidFill>
            </a:endParaRPr>
          </a:p>
          <a:p>
            <a:pPr indent="0" lvl="0" marL="457200" rtl="0" algn="l">
              <a:spcBef>
                <a:spcPts val="1200"/>
              </a:spcBef>
              <a:spcAft>
                <a:spcPts val="0"/>
              </a:spcAft>
              <a:buNone/>
            </a:pPr>
            <a:r>
              <a:rPr lang="en" sz="1500">
                <a:solidFill>
                  <a:schemeClr val="dk1"/>
                </a:solidFill>
              </a:rPr>
              <a:t>Approach 1: I</a:t>
            </a:r>
            <a:r>
              <a:rPr lang="en" sz="1500">
                <a:solidFill>
                  <a:schemeClr val="dk1"/>
                </a:solidFill>
              </a:rPr>
              <a:t>f we use Random undersampling, we can randomly select 492 transactions among the 284315 genuine transactions, to have both the fraud and genuine transactions at equal levels.</a:t>
            </a:r>
            <a:endParaRPr sz="1500">
              <a:solidFill>
                <a:schemeClr val="dk1"/>
              </a:solidFill>
            </a:endParaRPr>
          </a:p>
          <a:p>
            <a:pPr indent="457200" lvl="0" marL="0" rtl="0" algn="l">
              <a:spcBef>
                <a:spcPts val="1200"/>
              </a:spcBef>
              <a:spcAft>
                <a:spcPts val="0"/>
              </a:spcAft>
              <a:buNone/>
            </a:pPr>
            <a:r>
              <a:rPr lang="en" sz="1500">
                <a:solidFill>
                  <a:schemeClr val="dk1"/>
                </a:solidFill>
              </a:rPr>
              <a:t>Approach 2: Use an algorithm called NearMiss used for undersampling.</a:t>
            </a:r>
            <a:endParaRPr sz="1500">
              <a:solidFill>
                <a:schemeClr val="dk1"/>
              </a:solidFill>
            </a:endParaRPr>
          </a:p>
          <a:p>
            <a:pPr indent="0" lvl="0" marL="0" rtl="0" algn="l">
              <a:spcBef>
                <a:spcPts val="1200"/>
              </a:spcBef>
              <a:spcAft>
                <a:spcPts val="1200"/>
              </a:spcAft>
              <a:buNone/>
            </a:pPr>
            <a:r>
              <a:rPr lang="en" sz="1500">
                <a:solidFill>
                  <a:schemeClr val="dk1"/>
                </a:solidFill>
              </a:rPr>
              <a:t>And as per statistics, majority of data scientists prefer using undersampling to extract, because this provides the accurate data and there is no possibility of data replication.</a:t>
            </a:r>
            <a:endParaRPr sz="15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9"/>
          <p:cNvSpPr txBox="1"/>
          <p:nvPr>
            <p:ph type="title"/>
          </p:nvPr>
        </p:nvSpPr>
        <p:spPr>
          <a:xfrm>
            <a:off x="311700" y="137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Approach 1: Random UnderSampling</a:t>
            </a:r>
            <a:endParaRPr/>
          </a:p>
        </p:txBody>
      </p:sp>
      <p:sp>
        <p:nvSpPr>
          <p:cNvPr id="164" name="Google Shape;164;p29"/>
          <p:cNvSpPr txBox="1"/>
          <p:nvPr>
            <p:ph idx="1" type="body"/>
          </p:nvPr>
        </p:nvSpPr>
        <p:spPr>
          <a:xfrm>
            <a:off x="71950" y="710325"/>
            <a:ext cx="8967300" cy="4332600"/>
          </a:xfrm>
          <a:prstGeom prst="rect">
            <a:avLst/>
          </a:prstGeom>
        </p:spPr>
        <p:txBody>
          <a:bodyPr anchorCtr="0" anchor="t" bIns="91425" lIns="91425" spcFirstLastPara="1" rIns="91425" wrap="square" tIns="91425">
            <a:normAutofit fontScale="77500" lnSpcReduction="20000"/>
          </a:bodyPr>
          <a:lstStyle/>
          <a:p>
            <a:pPr indent="-340128" lvl="0" marL="457200" rtl="0" algn="l">
              <a:spcBef>
                <a:spcPts val="0"/>
              </a:spcBef>
              <a:spcAft>
                <a:spcPts val="0"/>
              </a:spcAft>
              <a:buSzPct val="100000"/>
              <a:buChar char="●"/>
            </a:pPr>
            <a:r>
              <a:rPr lang="en" sz="2266"/>
              <a:t>To perform random undersampling, we shuffled the whole dataset with a finite random state of 4.</a:t>
            </a:r>
            <a:endParaRPr sz="2266"/>
          </a:p>
          <a:p>
            <a:pPr indent="-340128" lvl="0" marL="457200" rtl="0" algn="l">
              <a:spcBef>
                <a:spcPts val="0"/>
              </a:spcBef>
              <a:spcAft>
                <a:spcPts val="0"/>
              </a:spcAft>
              <a:buSzPct val="100000"/>
              <a:buChar char="●"/>
            </a:pPr>
            <a:r>
              <a:rPr lang="en" sz="2266"/>
              <a:t>Extracted the fraud transactions from the dataset, since they represent class=1 and describes the fraud data.</a:t>
            </a:r>
            <a:endParaRPr sz="2266"/>
          </a:p>
          <a:p>
            <a:pPr indent="-340128" lvl="0" marL="457200" rtl="0" algn="l">
              <a:spcBef>
                <a:spcPts val="0"/>
              </a:spcBef>
              <a:spcAft>
                <a:spcPts val="0"/>
              </a:spcAft>
              <a:buSzPct val="100000"/>
              <a:buChar char="●"/>
            </a:pPr>
            <a:r>
              <a:rPr lang="en" sz="2266"/>
              <a:t>Extracted the Genuine transactions from the dataset, since they represent class=0 and describes the genuine data.</a:t>
            </a:r>
            <a:endParaRPr sz="2266"/>
          </a:p>
          <a:p>
            <a:pPr indent="-340128" lvl="0" marL="457200" rtl="0" algn="l">
              <a:spcBef>
                <a:spcPts val="0"/>
              </a:spcBef>
              <a:spcAft>
                <a:spcPts val="0"/>
              </a:spcAft>
              <a:buSzPct val="100000"/>
              <a:buChar char="●"/>
            </a:pPr>
            <a:r>
              <a:rPr lang="en" sz="2266"/>
              <a:t>Now we have 492 fraud transactions separated, we have 284315 genuine transactions separated.</a:t>
            </a:r>
            <a:endParaRPr sz="2266"/>
          </a:p>
          <a:p>
            <a:pPr indent="-340128" lvl="0" marL="457200" rtl="0" algn="l">
              <a:spcBef>
                <a:spcPts val="0"/>
              </a:spcBef>
              <a:spcAft>
                <a:spcPts val="0"/>
              </a:spcAft>
              <a:buSzPct val="100000"/>
              <a:buChar char="●"/>
            </a:pPr>
            <a:r>
              <a:rPr lang="en" sz="2266"/>
              <a:t>Fraud data belongs to class = 1 and genuine data belongs to class = 0.</a:t>
            </a:r>
            <a:endParaRPr sz="2266"/>
          </a:p>
          <a:p>
            <a:pPr indent="-340128" lvl="0" marL="457200" rtl="0" algn="l">
              <a:spcBef>
                <a:spcPts val="0"/>
              </a:spcBef>
              <a:spcAft>
                <a:spcPts val="0"/>
              </a:spcAft>
              <a:buSzPct val="100000"/>
              <a:buChar char="●"/>
            </a:pPr>
            <a:r>
              <a:rPr lang="en" sz="2266"/>
              <a:t>So now we have selected 492 random transactions among the 284315 genuine transactions as genuine data.</a:t>
            </a:r>
            <a:endParaRPr sz="2266"/>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1200"/>
              </a:spcAft>
              <a:buNone/>
            </a:pPr>
            <a:r>
              <a:t/>
            </a:r>
            <a:endParaRPr sz="1400"/>
          </a:p>
        </p:txBody>
      </p:sp>
      <p:sp>
        <p:nvSpPr>
          <p:cNvPr id="165" name="Google Shape;165;p29"/>
          <p:cNvSpPr txBox="1"/>
          <p:nvPr>
            <p:ph idx="1" type="body"/>
          </p:nvPr>
        </p:nvSpPr>
        <p:spPr>
          <a:xfrm>
            <a:off x="71950" y="3648700"/>
            <a:ext cx="8967300" cy="13941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300">
                <a:solidFill>
                  <a:schemeClr val="dk1"/>
                </a:solidFill>
                <a:latin typeface="Arial"/>
                <a:ea typeface="Arial"/>
                <a:cs typeface="Arial"/>
                <a:sym typeface="Arial"/>
              </a:rPr>
              <a:t>Now we have 492 fraud data and 492 genuine data.</a:t>
            </a:r>
            <a:endParaRPr sz="1300">
              <a:solidFill>
                <a:schemeClr val="dk1"/>
              </a:solidFill>
              <a:latin typeface="Arial"/>
              <a:ea typeface="Arial"/>
              <a:cs typeface="Arial"/>
              <a:sym typeface="Arial"/>
            </a:endParaRPr>
          </a:p>
          <a:p>
            <a:pPr indent="0" lvl="0" marL="0" rtl="0" algn="l">
              <a:lnSpc>
                <a:spcPct val="100000"/>
              </a:lnSpc>
              <a:spcBef>
                <a:spcPts val="1200"/>
              </a:spcBef>
              <a:spcAft>
                <a:spcPts val="1200"/>
              </a:spcAft>
              <a:buNone/>
            </a:pPr>
            <a:r>
              <a:rPr lang="en" sz="1300">
                <a:solidFill>
                  <a:schemeClr val="dk1"/>
                </a:solidFill>
                <a:latin typeface="Arial"/>
                <a:ea typeface="Arial"/>
                <a:cs typeface="Arial"/>
                <a:sym typeface="Arial"/>
              </a:rPr>
              <a:t>We can concatenate both fraud and genuine data into normalized data, which can be used in next steps for algorithms</a:t>
            </a:r>
            <a:endParaRPr sz="1300">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Approach 2: NearMiss-2 Undersampling</a:t>
            </a:r>
            <a:endParaRPr/>
          </a:p>
          <a:p>
            <a:pPr indent="0" lvl="0" marL="0" rtl="0" algn="l">
              <a:spcBef>
                <a:spcPts val="0"/>
              </a:spcBef>
              <a:spcAft>
                <a:spcPts val="0"/>
              </a:spcAft>
              <a:buNone/>
            </a:pPr>
            <a:r>
              <a:t/>
            </a:r>
            <a:endParaRPr/>
          </a:p>
        </p:txBody>
      </p:sp>
      <p:pic>
        <p:nvPicPr>
          <p:cNvPr id="171" name="Google Shape;171;p30"/>
          <p:cNvPicPr preferRelativeResize="0"/>
          <p:nvPr/>
        </p:nvPicPr>
        <p:blipFill>
          <a:blip r:embed="rId3">
            <a:alphaModFix/>
          </a:blip>
          <a:stretch>
            <a:fillRect/>
          </a:stretch>
        </p:blipFill>
        <p:spPr>
          <a:xfrm>
            <a:off x="311700" y="1442825"/>
            <a:ext cx="4501125" cy="3401875"/>
          </a:xfrm>
          <a:prstGeom prst="rect">
            <a:avLst/>
          </a:prstGeom>
          <a:noFill/>
          <a:ln>
            <a:noFill/>
          </a:ln>
        </p:spPr>
      </p:pic>
      <p:pic>
        <p:nvPicPr>
          <p:cNvPr id="172" name="Google Shape;172;p30"/>
          <p:cNvPicPr preferRelativeResize="0"/>
          <p:nvPr/>
        </p:nvPicPr>
        <p:blipFill>
          <a:blip r:embed="rId4">
            <a:alphaModFix/>
          </a:blip>
          <a:stretch>
            <a:fillRect/>
          </a:stretch>
        </p:blipFill>
        <p:spPr>
          <a:xfrm>
            <a:off x="4997300" y="1442825"/>
            <a:ext cx="3462840" cy="34018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Balanced</a:t>
            </a:r>
            <a:r>
              <a:rPr lang="en"/>
              <a:t> dataset</a:t>
            </a:r>
            <a:endParaRPr/>
          </a:p>
        </p:txBody>
      </p:sp>
      <p:sp>
        <p:nvSpPr>
          <p:cNvPr id="178" name="Google Shape;178;p31"/>
          <p:cNvSpPr txBox="1"/>
          <p:nvPr>
            <p:ph idx="1" type="body"/>
          </p:nvPr>
        </p:nvSpPr>
        <p:spPr>
          <a:xfrm>
            <a:off x="399000" y="1117400"/>
            <a:ext cx="8646600" cy="7197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1200"/>
              </a:spcAft>
              <a:buNone/>
            </a:pPr>
            <a:r>
              <a:rPr lang="en" sz="1300">
                <a:solidFill>
                  <a:schemeClr val="dk1"/>
                </a:solidFill>
                <a:latin typeface="Arial"/>
                <a:ea typeface="Arial"/>
                <a:cs typeface="Arial"/>
                <a:sym typeface="Arial"/>
              </a:rPr>
              <a:t>As seen we have the dataset balanced with 492 fraud data and 492 genuine data.</a:t>
            </a:r>
            <a:endParaRPr sz="1300">
              <a:solidFill>
                <a:schemeClr val="dk1"/>
              </a:solidFill>
              <a:latin typeface="Arial"/>
              <a:ea typeface="Arial"/>
              <a:cs typeface="Arial"/>
              <a:sym typeface="Arial"/>
            </a:endParaRPr>
          </a:p>
        </p:txBody>
      </p:sp>
      <p:pic>
        <p:nvPicPr>
          <p:cNvPr id="179" name="Google Shape;179;p31"/>
          <p:cNvPicPr preferRelativeResize="0"/>
          <p:nvPr/>
        </p:nvPicPr>
        <p:blipFill>
          <a:blip r:embed="rId3">
            <a:alphaModFix/>
          </a:blip>
          <a:stretch>
            <a:fillRect/>
          </a:stretch>
        </p:blipFill>
        <p:spPr>
          <a:xfrm>
            <a:off x="1498600" y="1534875"/>
            <a:ext cx="5417801" cy="34364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Fraud Detection</a:t>
            </a:r>
            <a:endParaRPr/>
          </a:p>
        </p:txBody>
      </p:sp>
      <p:sp>
        <p:nvSpPr>
          <p:cNvPr id="67" name="Google Shape;67;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90000"/>
              </a:lnSpc>
              <a:spcBef>
                <a:spcPts val="1000"/>
              </a:spcBef>
              <a:spcAft>
                <a:spcPts val="0"/>
              </a:spcAft>
              <a:buClr>
                <a:schemeClr val="dk1"/>
              </a:buClr>
              <a:buSzPts val="1800"/>
              <a:buFont typeface="Arial"/>
              <a:buChar char="●"/>
            </a:pPr>
            <a:r>
              <a:rPr lang="en">
                <a:solidFill>
                  <a:schemeClr val="dk1"/>
                </a:solidFill>
                <a:latin typeface="Arial"/>
                <a:ea typeface="Arial"/>
                <a:cs typeface="Arial"/>
                <a:sym typeface="Arial"/>
              </a:rPr>
              <a:t>Fraud in credit card transactions is unauthorized and unwanted usage of an account by someone other than the owner of that account.</a:t>
            </a:r>
            <a:endParaRPr>
              <a:solidFill>
                <a:schemeClr val="dk1"/>
              </a:solidFill>
              <a:latin typeface="Arial"/>
              <a:ea typeface="Arial"/>
              <a:cs typeface="Arial"/>
              <a:sym typeface="Arial"/>
            </a:endParaRPr>
          </a:p>
          <a:p>
            <a:pPr indent="-342900" lvl="0" marL="457200" rtl="0" algn="l">
              <a:lnSpc>
                <a:spcPct val="90000"/>
              </a:lnSpc>
              <a:spcBef>
                <a:spcPts val="0"/>
              </a:spcBef>
              <a:spcAft>
                <a:spcPts val="0"/>
              </a:spcAft>
              <a:buClr>
                <a:schemeClr val="dk1"/>
              </a:buClr>
              <a:buSzPts val="1800"/>
              <a:buFont typeface="Arial"/>
              <a:buChar char="●"/>
            </a:pPr>
            <a:r>
              <a:rPr lang="en">
                <a:solidFill>
                  <a:schemeClr val="dk1"/>
                </a:solidFill>
                <a:latin typeface="Arial"/>
                <a:ea typeface="Arial"/>
                <a:cs typeface="Arial"/>
                <a:sym typeface="Arial"/>
              </a:rPr>
              <a:t>Necessary preventive measures can be taken to stop the behavior of such fraudulent practices by studying to minimize it and protect against similar occurrences in the future.</a:t>
            </a:r>
            <a:endParaRPr>
              <a:solidFill>
                <a:schemeClr val="dk1"/>
              </a:solidFill>
              <a:latin typeface="Arial"/>
              <a:ea typeface="Arial"/>
              <a:cs typeface="Arial"/>
              <a:sym typeface="Arial"/>
            </a:endParaRPr>
          </a:p>
          <a:p>
            <a:pPr indent="-342900" lvl="0" marL="457200" rtl="0" algn="l">
              <a:lnSpc>
                <a:spcPct val="90000"/>
              </a:lnSpc>
              <a:spcBef>
                <a:spcPts val="0"/>
              </a:spcBef>
              <a:spcAft>
                <a:spcPts val="0"/>
              </a:spcAft>
              <a:buClr>
                <a:schemeClr val="dk1"/>
              </a:buClr>
              <a:buSzPts val="1800"/>
              <a:buFont typeface="Arial"/>
              <a:buChar char="●"/>
            </a:pPr>
            <a:r>
              <a:rPr lang="en">
                <a:solidFill>
                  <a:schemeClr val="dk1"/>
                </a:solidFill>
                <a:latin typeface="Arial"/>
                <a:ea typeface="Arial"/>
                <a:cs typeface="Arial"/>
                <a:sym typeface="Arial"/>
              </a:rPr>
              <a:t>Fraud detection involves monitoring the activities of populations of users in order to estimate, perceive or avoid objectionable behavior, which consist of fraud, intrusion, and defaulting.</a:t>
            </a:r>
            <a:endParaRPr>
              <a:solidFill>
                <a:schemeClr val="dk1"/>
              </a:solidFill>
              <a:latin typeface="Arial"/>
              <a:ea typeface="Arial"/>
              <a:cs typeface="Arial"/>
              <a:sym typeface="Arial"/>
            </a:endParaRPr>
          </a:p>
          <a:p>
            <a:pPr indent="0" lvl="0" marL="0" rtl="0" algn="l">
              <a:lnSpc>
                <a:spcPct val="90000"/>
              </a:lnSpc>
              <a:spcBef>
                <a:spcPts val="1000"/>
              </a:spcBef>
              <a:spcAft>
                <a:spcPts val="0"/>
              </a:spcAft>
              <a:buNone/>
            </a:pPr>
            <a:r>
              <a:t/>
            </a:r>
            <a:endParaRPr>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Divide the data into training and testing</a:t>
            </a:r>
            <a:endParaRPr/>
          </a:p>
        </p:txBody>
      </p:sp>
      <p:sp>
        <p:nvSpPr>
          <p:cNvPr id="185" name="Google Shape;185;p32"/>
          <p:cNvSpPr txBox="1"/>
          <p:nvPr>
            <p:ph idx="1" type="body"/>
          </p:nvPr>
        </p:nvSpPr>
        <p:spPr>
          <a:xfrm>
            <a:off x="85025" y="1152475"/>
            <a:ext cx="8954400" cy="3910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sz="1300"/>
              <a:t>Before we start training the data, we must extract the feature column and target column from the normalized data.</a:t>
            </a:r>
            <a:endParaRPr sz="1300"/>
          </a:p>
          <a:p>
            <a:pPr indent="-311150" lvl="0" marL="457200" rtl="0" algn="l">
              <a:spcBef>
                <a:spcPts val="0"/>
              </a:spcBef>
              <a:spcAft>
                <a:spcPts val="0"/>
              </a:spcAft>
              <a:buSzPts val="1300"/>
              <a:buChar char="●"/>
            </a:pPr>
            <a:r>
              <a:rPr lang="en" sz="1300"/>
              <a:t>The class feature is considered as target column and labelled as Y.</a:t>
            </a:r>
            <a:endParaRPr sz="1300"/>
          </a:p>
          <a:p>
            <a:pPr indent="-311150" lvl="0" marL="457200" rtl="0" algn="l">
              <a:spcBef>
                <a:spcPts val="0"/>
              </a:spcBef>
              <a:spcAft>
                <a:spcPts val="0"/>
              </a:spcAft>
              <a:buSzPts val="1300"/>
              <a:buChar char="●"/>
            </a:pPr>
            <a:r>
              <a:rPr lang="en" sz="1300"/>
              <a:t>Whereas X is labelled for the features except class.</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311150" lvl="0" marL="457200" rtl="0" algn="l">
              <a:spcBef>
                <a:spcPts val="1200"/>
              </a:spcBef>
              <a:spcAft>
                <a:spcPts val="0"/>
              </a:spcAft>
              <a:buSzPts val="1300"/>
              <a:buChar char="●"/>
            </a:pPr>
            <a:r>
              <a:rPr lang="en" sz="1300"/>
              <a:t>Using machine learning library “SKlearn”, we are splitting the data into training and testing datasets with test size of 0.3 and random state of 42.</a:t>
            </a:r>
            <a:endParaRPr sz="1300"/>
          </a:p>
          <a:p>
            <a:pPr indent="-311150" lvl="0" marL="457200" rtl="0" algn="l">
              <a:spcBef>
                <a:spcPts val="0"/>
              </a:spcBef>
              <a:spcAft>
                <a:spcPts val="0"/>
              </a:spcAft>
              <a:buSzPts val="1300"/>
              <a:buChar char="●"/>
            </a:pPr>
            <a:r>
              <a:rPr lang="en" sz="1300"/>
              <a:t>So this gives us X_train, X_test, Y_train and Y_test.</a:t>
            </a:r>
            <a:endParaRPr sz="1300"/>
          </a:p>
          <a:p>
            <a:pPr indent="-311150" lvl="0" marL="457200" rtl="0" algn="l">
              <a:spcBef>
                <a:spcPts val="0"/>
              </a:spcBef>
              <a:spcAft>
                <a:spcPts val="0"/>
              </a:spcAft>
              <a:buSzPts val="1300"/>
              <a:buChar char="●"/>
            </a:pPr>
            <a:r>
              <a:rPr lang="en" sz="1300"/>
              <a:t>Lets go ahead and implement the algorithms.</a:t>
            </a:r>
            <a:endParaRPr sz="1300"/>
          </a:p>
          <a:p>
            <a:pPr indent="0" lvl="0" marL="0" rtl="0" algn="l">
              <a:spcBef>
                <a:spcPts val="1200"/>
              </a:spcBef>
              <a:spcAft>
                <a:spcPts val="0"/>
              </a:spcAft>
              <a:buNone/>
            </a:pPr>
            <a:r>
              <a:t/>
            </a:r>
            <a:endParaRPr sz="1300"/>
          </a:p>
          <a:p>
            <a:pPr indent="0" lvl="0" marL="0" rtl="0" algn="l">
              <a:spcBef>
                <a:spcPts val="1200"/>
              </a:spcBef>
              <a:spcAft>
                <a:spcPts val="1200"/>
              </a:spcAft>
              <a:buNone/>
            </a:pPr>
            <a:r>
              <a:t/>
            </a:r>
            <a:endParaRPr sz="1300"/>
          </a:p>
        </p:txBody>
      </p:sp>
      <p:pic>
        <p:nvPicPr>
          <p:cNvPr id="186" name="Google Shape;186;p32"/>
          <p:cNvPicPr preferRelativeResize="0"/>
          <p:nvPr/>
        </p:nvPicPr>
        <p:blipFill>
          <a:blip r:embed="rId3">
            <a:alphaModFix/>
          </a:blip>
          <a:stretch>
            <a:fillRect/>
          </a:stretch>
        </p:blipFill>
        <p:spPr>
          <a:xfrm>
            <a:off x="565300" y="2035450"/>
            <a:ext cx="7993850" cy="7771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Models and Algorithms</a:t>
            </a:r>
            <a:endParaRPr/>
          </a:p>
        </p:txBody>
      </p:sp>
      <p:sp>
        <p:nvSpPr>
          <p:cNvPr id="192" name="Google Shape;192;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The team utilized 7 different models and algorithms to obtain the highest accuracy on the newly created dataset for both approaches of data balancing:</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K-Nearest Neighbours (KNN)</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Decision Tree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Random Forest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Logistic Regression</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Artificial Neural Network (ANN)</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Naive Bayes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Support Vector Machine (SVM)</a:t>
            </a:r>
            <a:endParaRPr>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Accuracy Scores</a:t>
            </a:r>
            <a:endParaRPr/>
          </a:p>
        </p:txBody>
      </p:sp>
      <p:graphicFrame>
        <p:nvGraphicFramePr>
          <p:cNvPr id="198" name="Google Shape;198;p34"/>
          <p:cNvGraphicFramePr/>
          <p:nvPr/>
        </p:nvGraphicFramePr>
        <p:xfrm>
          <a:off x="472400" y="1658050"/>
          <a:ext cx="3000000" cy="3000000"/>
        </p:xfrm>
        <a:graphic>
          <a:graphicData uri="http://schemas.openxmlformats.org/drawingml/2006/table">
            <a:tbl>
              <a:tblPr>
                <a:noFill/>
                <a:tableStyleId>{5D2130DC-796A-4D8E-BC2E-4BA9B46E7D6D}</a:tableStyleId>
              </a:tblPr>
              <a:tblGrid>
                <a:gridCol w="2413000"/>
                <a:gridCol w="2413000"/>
                <a:gridCol w="2413000"/>
              </a:tblGrid>
              <a:tr h="381000">
                <a:tc>
                  <a:txBody>
                    <a:bodyPr/>
                    <a:lstStyle/>
                    <a:p>
                      <a:pPr indent="0" lvl="0" marL="0" rtl="0" algn="ctr">
                        <a:spcBef>
                          <a:spcPts val="0"/>
                        </a:spcBef>
                        <a:spcAft>
                          <a:spcPts val="0"/>
                        </a:spcAft>
                        <a:buNone/>
                      </a:pPr>
                      <a:r>
                        <a:rPr lang="en">
                          <a:solidFill>
                            <a:schemeClr val="dk1"/>
                          </a:solidFill>
                        </a:rPr>
                        <a:t>Classifier</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Random undersampling</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NearMiss undersampling</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KNN</a:t>
                      </a:r>
                      <a:endParaRPr>
                        <a:solidFill>
                          <a:schemeClr val="dk1"/>
                        </a:solidFill>
                      </a:endParaRPr>
                    </a:p>
                  </a:txBody>
                  <a:tcPr marT="91425" marB="91425" marR="91425" marL="91425"/>
                </a:tc>
                <a:tc>
                  <a:txBody>
                    <a:bodyPr/>
                    <a:lstStyle/>
                    <a:p>
                      <a:pPr indent="0" lvl="0" marL="457200" rtl="0" algn="ctr">
                        <a:lnSpc>
                          <a:spcPct val="115000"/>
                        </a:lnSpc>
                        <a:spcBef>
                          <a:spcPts val="0"/>
                        </a:spcBef>
                        <a:spcAft>
                          <a:spcPts val="1200"/>
                        </a:spcAft>
                        <a:buNone/>
                      </a:pPr>
                      <a:r>
                        <a:rPr lang="en">
                          <a:solidFill>
                            <a:schemeClr val="dk1"/>
                          </a:solidFill>
                          <a:latin typeface="Average"/>
                          <a:ea typeface="Average"/>
                          <a:cs typeface="Average"/>
                          <a:sym typeface="Average"/>
                        </a:rPr>
                        <a:t>93.58%</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98.64%</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Decision Tree</a:t>
                      </a:r>
                      <a:endParaRPr>
                        <a:solidFill>
                          <a:schemeClr val="dk1"/>
                        </a:solidFill>
                      </a:endParaRPr>
                    </a:p>
                  </a:txBody>
                  <a:tcPr marT="91425" marB="91425" marR="91425" marL="91425"/>
                </a:tc>
                <a:tc>
                  <a:txBody>
                    <a:bodyPr/>
                    <a:lstStyle/>
                    <a:p>
                      <a:pPr indent="0" lvl="0" marL="457200" rtl="0" algn="ctr">
                        <a:lnSpc>
                          <a:spcPct val="115000"/>
                        </a:lnSpc>
                        <a:spcBef>
                          <a:spcPts val="0"/>
                        </a:spcBef>
                        <a:spcAft>
                          <a:spcPts val="1200"/>
                        </a:spcAft>
                        <a:buNone/>
                      </a:pPr>
                      <a:r>
                        <a:rPr lang="en">
                          <a:solidFill>
                            <a:schemeClr val="dk1"/>
                          </a:solidFill>
                          <a:latin typeface="Average"/>
                          <a:ea typeface="Average"/>
                          <a:cs typeface="Average"/>
                          <a:sym typeface="Average"/>
                        </a:rPr>
                        <a:t>90.54%</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97.29%</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Random Forest</a:t>
                      </a:r>
                      <a:endParaRPr>
                        <a:solidFill>
                          <a:schemeClr val="dk1"/>
                        </a:solidFill>
                      </a:endParaRPr>
                    </a:p>
                  </a:txBody>
                  <a:tcPr marT="91425" marB="91425" marR="91425" marL="91425"/>
                </a:tc>
                <a:tc>
                  <a:txBody>
                    <a:bodyPr/>
                    <a:lstStyle/>
                    <a:p>
                      <a:pPr indent="0" lvl="0" marL="457200" rtl="0" algn="ctr">
                        <a:lnSpc>
                          <a:spcPct val="115000"/>
                        </a:lnSpc>
                        <a:spcBef>
                          <a:spcPts val="0"/>
                        </a:spcBef>
                        <a:spcAft>
                          <a:spcPts val="1200"/>
                        </a:spcAft>
                        <a:buNone/>
                      </a:pPr>
                      <a:r>
                        <a:rPr lang="en">
                          <a:solidFill>
                            <a:schemeClr val="dk1"/>
                          </a:solidFill>
                          <a:latin typeface="Average"/>
                          <a:ea typeface="Average"/>
                          <a:cs typeface="Average"/>
                          <a:sym typeface="Average"/>
                        </a:rPr>
                        <a:t>93.24%</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99.32%</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Logistic Regression</a:t>
                      </a:r>
                      <a:endParaRPr>
                        <a:solidFill>
                          <a:schemeClr val="dk1"/>
                        </a:solidFill>
                      </a:endParaRPr>
                    </a:p>
                  </a:txBody>
                  <a:tcPr marT="91425" marB="91425" marR="91425" marL="91425"/>
                </a:tc>
                <a:tc>
                  <a:txBody>
                    <a:bodyPr/>
                    <a:lstStyle/>
                    <a:p>
                      <a:pPr indent="0" lvl="0" marL="457200" rtl="0" algn="ctr">
                        <a:lnSpc>
                          <a:spcPct val="115000"/>
                        </a:lnSpc>
                        <a:spcBef>
                          <a:spcPts val="0"/>
                        </a:spcBef>
                        <a:spcAft>
                          <a:spcPts val="1200"/>
                        </a:spcAft>
                        <a:buNone/>
                      </a:pPr>
                      <a:r>
                        <a:rPr lang="en">
                          <a:solidFill>
                            <a:schemeClr val="dk1"/>
                          </a:solidFill>
                          <a:latin typeface="Average"/>
                          <a:ea typeface="Average"/>
                          <a:cs typeface="Average"/>
                          <a:sym typeface="Average"/>
                        </a:rPr>
                        <a:t>94.59%</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93.24%</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ANN</a:t>
                      </a:r>
                      <a:endParaRPr>
                        <a:solidFill>
                          <a:schemeClr val="dk1"/>
                        </a:solidFill>
                      </a:endParaRPr>
                    </a:p>
                  </a:txBody>
                  <a:tcPr marT="91425" marB="91425" marR="91425" marL="91425"/>
                </a:tc>
                <a:tc>
                  <a:txBody>
                    <a:bodyPr/>
                    <a:lstStyle/>
                    <a:p>
                      <a:pPr indent="0" lvl="0" marL="457200" rtl="0" algn="ctr">
                        <a:lnSpc>
                          <a:spcPct val="115000"/>
                        </a:lnSpc>
                        <a:spcBef>
                          <a:spcPts val="0"/>
                        </a:spcBef>
                        <a:spcAft>
                          <a:spcPts val="1200"/>
                        </a:spcAft>
                        <a:buNone/>
                      </a:pPr>
                      <a:r>
                        <a:rPr lang="en">
                          <a:solidFill>
                            <a:schemeClr val="dk1"/>
                          </a:solidFill>
                          <a:latin typeface="Average"/>
                          <a:ea typeface="Average"/>
                          <a:cs typeface="Average"/>
                          <a:sym typeface="Average"/>
                        </a:rPr>
                        <a:t>95.27%</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98.64%</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Naive Bayes</a:t>
                      </a:r>
                      <a:endParaRPr>
                        <a:solidFill>
                          <a:schemeClr val="dk1"/>
                        </a:solidFill>
                      </a:endParaRPr>
                    </a:p>
                  </a:txBody>
                  <a:tcPr marT="91425" marB="91425" marR="91425" marL="91425"/>
                </a:tc>
                <a:tc>
                  <a:txBody>
                    <a:bodyPr/>
                    <a:lstStyle/>
                    <a:p>
                      <a:pPr indent="0" lvl="0" marL="457200" rtl="0" algn="ctr">
                        <a:lnSpc>
                          <a:spcPct val="115000"/>
                        </a:lnSpc>
                        <a:spcBef>
                          <a:spcPts val="0"/>
                        </a:spcBef>
                        <a:spcAft>
                          <a:spcPts val="1200"/>
                        </a:spcAft>
                        <a:buNone/>
                      </a:pPr>
                      <a:r>
                        <a:rPr lang="en">
                          <a:solidFill>
                            <a:schemeClr val="dk1"/>
                          </a:solidFill>
                          <a:latin typeface="Average"/>
                          <a:ea typeface="Average"/>
                          <a:cs typeface="Average"/>
                          <a:sym typeface="Average"/>
                        </a:rPr>
                        <a:t>91.21%</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88.17%</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SVM</a:t>
                      </a:r>
                      <a:endParaRPr>
                        <a:solidFill>
                          <a:schemeClr val="dk1"/>
                        </a:solidFill>
                      </a:endParaRPr>
                    </a:p>
                  </a:txBody>
                  <a:tcPr marT="91425" marB="91425" marR="91425" marL="91425"/>
                </a:tc>
                <a:tc>
                  <a:txBody>
                    <a:bodyPr/>
                    <a:lstStyle/>
                    <a:p>
                      <a:pPr indent="0" lvl="0" marL="457200" rtl="0" algn="ctr">
                        <a:lnSpc>
                          <a:spcPct val="115000"/>
                        </a:lnSpc>
                        <a:spcBef>
                          <a:spcPts val="0"/>
                        </a:spcBef>
                        <a:spcAft>
                          <a:spcPts val="1200"/>
                        </a:spcAft>
                        <a:buNone/>
                      </a:pPr>
                      <a:r>
                        <a:rPr lang="en">
                          <a:solidFill>
                            <a:schemeClr val="dk1"/>
                          </a:solidFill>
                          <a:latin typeface="Average"/>
                          <a:ea typeface="Average"/>
                          <a:cs typeface="Average"/>
                          <a:sym typeface="Average"/>
                        </a:rPr>
                        <a:t>94.25%</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96.28%</a:t>
                      </a:r>
                      <a:endParaRPr>
                        <a:solidFill>
                          <a:schemeClr val="dk1"/>
                        </a:solidFill>
                      </a:endParaRPr>
                    </a:p>
                  </a:txBody>
                  <a:tcPr marT="91425" marB="91425" marR="91425" marL="91425"/>
                </a:tc>
              </a:tr>
            </a:tbl>
          </a:graphicData>
        </a:graphic>
      </p:graphicFrame>
      <p:sp>
        <p:nvSpPr>
          <p:cNvPr id="199" name="Google Shape;199;p34"/>
          <p:cNvSpPr txBox="1"/>
          <p:nvPr>
            <p:ph idx="1" type="body"/>
          </p:nvPr>
        </p:nvSpPr>
        <p:spPr>
          <a:xfrm>
            <a:off x="372700" y="1221075"/>
            <a:ext cx="8520600" cy="501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The following accuracy scores were achieved by each model:</a:t>
            </a:r>
            <a:endParaRPr>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Precision Results</a:t>
            </a:r>
            <a:endParaRPr/>
          </a:p>
        </p:txBody>
      </p:sp>
      <p:graphicFrame>
        <p:nvGraphicFramePr>
          <p:cNvPr id="205" name="Google Shape;205;p35"/>
          <p:cNvGraphicFramePr/>
          <p:nvPr/>
        </p:nvGraphicFramePr>
        <p:xfrm>
          <a:off x="487650" y="1673300"/>
          <a:ext cx="3000000" cy="3000000"/>
        </p:xfrm>
        <a:graphic>
          <a:graphicData uri="http://schemas.openxmlformats.org/drawingml/2006/table">
            <a:tbl>
              <a:tblPr>
                <a:noFill/>
                <a:tableStyleId>{5D2130DC-796A-4D8E-BC2E-4BA9B46E7D6D}</a:tableStyleId>
              </a:tblPr>
              <a:tblGrid>
                <a:gridCol w="2413000"/>
                <a:gridCol w="2413000"/>
                <a:gridCol w="2413000"/>
              </a:tblGrid>
              <a:tr h="381000">
                <a:tc>
                  <a:txBody>
                    <a:bodyPr/>
                    <a:lstStyle/>
                    <a:p>
                      <a:pPr indent="0" lvl="0" marL="0" rtl="0" algn="ctr">
                        <a:spcBef>
                          <a:spcPts val="0"/>
                        </a:spcBef>
                        <a:spcAft>
                          <a:spcPts val="0"/>
                        </a:spcAft>
                        <a:buNone/>
                      </a:pPr>
                      <a:r>
                        <a:rPr lang="en">
                          <a:solidFill>
                            <a:schemeClr val="dk1"/>
                          </a:solidFill>
                        </a:rPr>
                        <a:t>Classifier</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Random undersampling</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NearMiss undersampling</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KNN</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95.80%</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99.30%</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Decision Tree</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89.61%</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98.59%</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Random Forest</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93.91%</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99.31%</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Logistic Regression</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96.52%</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93.75%</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ANN</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96.57%</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100%</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Naive Bayes</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97.69%</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92.36%</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SVM</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97.84%</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93.54%</a:t>
                      </a:r>
                      <a:endParaRPr>
                        <a:solidFill>
                          <a:schemeClr val="dk1"/>
                        </a:solidFill>
                      </a:endParaRPr>
                    </a:p>
                  </a:txBody>
                  <a:tcPr marT="91425" marB="91425" marR="91425" marL="91425"/>
                </a:tc>
              </a:tr>
            </a:tbl>
          </a:graphicData>
        </a:graphic>
      </p:graphicFrame>
      <p:sp>
        <p:nvSpPr>
          <p:cNvPr id="206" name="Google Shape;206;p35"/>
          <p:cNvSpPr txBox="1"/>
          <p:nvPr>
            <p:ph idx="1" type="body"/>
          </p:nvPr>
        </p:nvSpPr>
        <p:spPr>
          <a:xfrm>
            <a:off x="372700" y="1221075"/>
            <a:ext cx="8520600" cy="501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The following precision scores were achieved by each model:</a:t>
            </a:r>
            <a:endParaRPr>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Recall Results</a:t>
            </a:r>
            <a:endParaRPr/>
          </a:p>
        </p:txBody>
      </p:sp>
      <p:graphicFrame>
        <p:nvGraphicFramePr>
          <p:cNvPr id="212" name="Google Shape;212;p36"/>
          <p:cNvGraphicFramePr/>
          <p:nvPr/>
        </p:nvGraphicFramePr>
        <p:xfrm>
          <a:off x="504750" y="1722075"/>
          <a:ext cx="3000000" cy="3000000"/>
        </p:xfrm>
        <a:graphic>
          <a:graphicData uri="http://schemas.openxmlformats.org/drawingml/2006/table">
            <a:tbl>
              <a:tblPr>
                <a:noFill/>
                <a:tableStyleId>{5D2130DC-796A-4D8E-BC2E-4BA9B46E7D6D}</a:tableStyleId>
              </a:tblPr>
              <a:tblGrid>
                <a:gridCol w="2413000"/>
                <a:gridCol w="2413000"/>
                <a:gridCol w="2413000"/>
              </a:tblGrid>
              <a:tr h="381000">
                <a:tc>
                  <a:txBody>
                    <a:bodyPr/>
                    <a:lstStyle/>
                    <a:p>
                      <a:pPr indent="0" lvl="0" marL="0" rtl="0" algn="ctr">
                        <a:spcBef>
                          <a:spcPts val="0"/>
                        </a:spcBef>
                        <a:spcAft>
                          <a:spcPts val="0"/>
                        </a:spcAft>
                        <a:buNone/>
                      </a:pPr>
                      <a:r>
                        <a:rPr lang="en">
                          <a:solidFill>
                            <a:schemeClr val="dk1"/>
                          </a:solidFill>
                        </a:rPr>
                        <a:t>Classifier</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Random undersampling</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NearMiss undersampling</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KNN</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91.33%</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97.94%</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Decision Tree</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92%</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95.89%</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Random Forest</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92.66%</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99.31%</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Logistic Regression</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92.66%</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92.46%</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ANN</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94%</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97.26%</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Naive Bayes</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84.66%</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82.87%</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SVM</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90.66%</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99.31%</a:t>
                      </a:r>
                      <a:endParaRPr>
                        <a:solidFill>
                          <a:schemeClr val="dk1"/>
                        </a:solidFill>
                      </a:endParaRPr>
                    </a:p>
                  </a:txBody>
                  <a:tcPr marT="91425" marB="91425" marR="91425" marL="91425"/>
                </a:tc>
              </a:tr>
            </a:tbl>
          </a:graphicData>
        </a:graphic>
      </p:graphicFrame>
      <p:sp>
        <p:nvSpPr>
          <p:cNvPr id="213" name="Google Shape;213;p36"/>
          <p:cNvSpPr txBox="1"/>
          <p:nvPr>
            <p:ph idx="1" type="body"/>
          </p:nvPr>
        </p:nvSpPr>
        <p:spPr>
          <a:xfrm>
            <a:off x="372700" y="1221075"/>
            <a:ext cx="8520600" cy="501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The following recall scores were achieved by each model:</a:t>
            </a:r>
            <a:endParaRPr>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F1-score</a:t>
            </a:r>
            <a:r>
              <a:rPr lang="en"/>
              <a:t> Results</a:t>
            </a:r>
            <a:endParaRPr/>
          </a:p>
        </p:txBody>
      </p:sp>
      <p:graphicFrame>
        <p:nvGraphicFramePr>
          <p:cNvPr id="219" name="Google Shape;219;p37"/>
          <p:cNvGraphicFramePr/>
          <p:nvPr/>
        </p:nvGraphicFramePr>
        <p:xfrm>
          <a:off x="504750" y="1645025"/>
          <a:ext cx="3000000" cy="3000000"/>
        </p:xfrm>
        <a:graphic>
          <a:graphicData uri="http://schemas.openxmlformats.org/drawingml/2006/table">
            <a:tbl>
              <a:tblPr>
                <a:noFill/>
                <a:tableStyleId>{5D2130DC-796A-4D8E-BC2E-4BA9B46E7D6D}</a:tableStyleId>
              </a:tblPr>
              <a:tblGrid>
                <a:gridCol w="2413000"/>
                <a:gridCol w="2413000"/>
                <a:gridCol w="2413000"/>
              </a:tblGrid>
              <a:tr h="381000">
                <a:tc>
                  <a:txBody>
                    <a:bodyPr/>
                    <a:lstStyle/>
                    <a:p>
                      <a:pPr indent="0" lvl="0" marL="0" rtl="0" algn="ctr">
                        <a:spcBef>
                          <a:spcPts val="0"/>
                        </a:spcBef>
                        <a:spcAft>
                          <a:spcPts val="0"/>
                        </a:spcAft>
                        <a:buNone/>
                      </a:pPr>
                      <a:r>
                        <a:rPr lang="en">
                          <a:solidFill>
                            <a:schemeClr val="dk1"/>
                          </a:solidFill>
                        </a:rPr>
                        <a:t>Classifier</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Random undersampling</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NearMiss undersampling</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KNN</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93.51%</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98.62%</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Decision Tree</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91.80%</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97.22%</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Random Forest</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93.28%</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99.31%</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Logistic Regression</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94.55%</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93.10%</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ANN</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95.27%</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98.61%</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Naive Bayes</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90.71%</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87.36%</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SVM</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94.11%</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96.34%</a:t>
                      </a:r>
                      <a:endParaRPr>
                        <a:solidFill>
                          <a:schemeClr val="dk1"/>
                        </a:solidFill>
                      </a:endParaRPr>
                    </a:p>
                  </a:txBody>
                  <a:tcPr marT="91425" marB="91425" marR="91425" marL="91425"/>
                </a:tc>
              </a:tr>
            </a:tbl>
          </a:graphicData>
        </a:graphic>
      </p:graphicFrame>
      <p:sp>
        <p:nvSpPr>
          <p:cNvPr id="220" name="Google Shape;220;p37"/>
          <p:cNvSpPr txBox="1"/>
          <p:nvPr>
            <p:ph idx="1" type="body"/>
          </p:nvPr>
        </p:nvSpPr>
        <p:spPr>
          <a:xfrm>
            <a:off x="372700" y="1221075"/>
            <a:ext cx="8520600" cy="501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The following F1-scores were achieved by each model:</a:t>
            </a:r>
            <a:endParaRPr>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8"/>
          <p:cNvSpPr txBox="1"/>
          <p:nvPr>
            <p:ph type="title"/>
          </p:nvPr>
        </p:nvSpPr>
        <p:spPr>
          <a:xfrm>
            <a:off x="311700" y="147925"/>
            <a:ext cx="8520600" cy="625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Confusion Matrix</a:t>
            </a:r>
            <a:endParaRPr/>
          </a:p>
        </p:txBody>
      </p:sp>
      <p:sp>
        <p:nvSpPr>
          <p:cNvPr id="226" name="Google Shape;226;p38"/>
          <p:cNvSpPr txBox="1"/>
          <p:nvPr>
            <p:ph idx="1" type="body"/>
          </p:nvPr>
        </p:nvSpPr>
        <p:spPr>
          <a:xfrm>
            <a:off x="311700" y="716900"/>
            <a:ext cx="8520600" cy="4290000"/>
          </a:xfrm>
          <a:prstGeom prst="rect">
            <a:avLst/>
          </a:prstGeom>
        </p:spPr>
        <p:txBody>
          <a:bodyPr anchorCtr="0" anchor="t" bIns="91425" lIns="91425" spcFirstLastPara="1" rIns="91425" wrap="square" tIns="91425">
            <a:normAutofit/>
          </a:bodyPr>
          <a:lstStyle/>
          <a:p>
            <a:pPr indent="-336550" lvl="0" marL="457200" rtl="0" algn="l">
              <a:lnSpc>
                <a:spcPct val="115000"/>
              </a:lnSpc>
              <a:spcBef>
                <a:spcPts val="0"/>
              </a:spcBef>
              <a:spcAft>
                <a:spcPts val="0"/>
              </a:spcAft>
              <a:buClr>
                <a:schemeClr val="dk1"/>
              </a:buClr>
              <a:buSzPts val="1700"/>
              <a:buChar char="●"/>
            </a:pPr>
            <a:r>
              <a:rPr lang="en" sz="1700">
                <a:solidFill>
                  <a:schemeClr val="dk1"/>
                </a:solidFill>
              </a:rPr>
              <a:t>The unequal number of data in each class can lead to inconsistent classification accuracy. Calculating a confusion matrix can help you figure out where your classification models are succeeding and where they are failing.</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The true value of each row is connected and </a:t>
            </a:r>
            <a:r>
              <a:rPr lang="en" sz="1700">
                <a:solidFill>
                  <a:schemeClr val="dk1"/>
                </a:solidFill>
              </a:rPr>
              <a:t>Columns are </a:t>
            </a:r>
            <a:r>
              <a:rPr lang="en" sz="1700">
                <a:solidFill>
                  <a:schemeClr val="dk1"/>
                </a:solidFill>
              </a:rPr>
              <a:t>related</a:t>
            </a:r>
            <a:r>
              <a:rPr lang="en" sz="1700">
                <a:solidFill>
                  <a:schemeClr val="dk1"/>
                </a:solidFill>
              </a:rPr>
              <a:t> to the predictions provided by the analyzed algorithm.</a:t>
            </a:r>
            <a:endParaRPr sz="1700">
              <a:solidFill>
                <a:schemeClr val="dk1"/>
              </a:solidFill>
            </a:endParaRPr>
          </a:p>
          <a:p>
            <a:pPr indent="0" lvl="0" marL="0" rtl="0" algn="l">
              <a:spcBef>
                <a:spcPts val="1400"/>
              </a:spcBef>
              <a:spcAft>
                <a:spcPts val="0"/>
              </a:spcAft>
              <a:buNone/>
            </a:pPr>
            <a:r>
              <a:t/>
            </a:r>
            <a:endParaRPr sz="1700">
              <a:solidFill>
                <a:schemeClr val="dk1"/>
              </a:solidFill>
            </a:endParaRPr>
          </a:p>
          <a:p>
            <a:pPr indent="0" lvl="0" marL="0" rtl="0" algn="l">
              <a:lnSpc>
                <a:spcPct val="105000"/>
              </a:lnSpc>
              <a:spcBef>
                <a:spcPts val="1400"/>
              </a:spcBef>
              <a:spcAft>
                <a:spcPts val="1200"/>
              </a:spcAft>
              <a:buNone/>
            </a:pPr>
            <a:r>
              <a:t/>
            </a:r>
            <a:endParaRPr sz="1700">
              <a:solidFill>
                <a:schemeClr val="dk1"/>
              </a:solidFill>
            </a:endParaRPr>
          </a:p>
        </p:txBody>
      </p:sp>
      <p:sp>
        <p:nvSpPr>
          <p:cNvPr id="227" name="Google Shape;227;p38"/>
          <p:cNvSpPr txBox="1"/>
          <p:nvPr/>
        </p:nvSpPr>
        <p:spPr>
          <a:xfrm>
            <a:off x="6509025" y="3038300"/>
            <a:ext cx="655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verage"/>
              <a:ea typeface="Average"/>
              <a:cs typeface="Average"/>
              <a:sym typeface="Average"/>
            </a:endParaRPr>
          </a:p>
        </p:txBody>
      </p:sp>
      <p:pic>
        <p:nvPicPr>
          <p:cNvPr id="228" name="Google Shape;228;p38"/>
          <p:cNvPicPr preferRelativeResize="0"/>
          <p:nvPr/>
        </p:nvPicPr>
        <p:blipFill rotWithShape="1">
          <a:blip r:embed="rId3">
            <a:alphaModFix/>
          </a:blip>
          <a:srcRect b="0" l="-10634" r="-15215" t="0"/>
          <a:stretch/>
        </p:blipFill>
        <p:spPr>
          <a:xfrm>
            <a:off x="588725" y="2387724"/>
            <a:ext cx="4255900" cy="2476725"/>
          </a:xfrm>
          <a:prstGeom prst="rect">
            <a:avLst/>
          </a:prstGeom>
          <a:noFill/>
          <a:ln>
            <a:noFill/>
          </a:ln>
        </p:spPr>
      </p:pic>
      <p:sp>
        <p:nvSpPr>
          <p:cNvPr id="229" name="Google Shape;229;p38"/>
          <p:cNvSpPr txBox="1"/>
          <p:nvPr/>
        </p:nvSpPr>
        <p:spPr>
          <a:xfrm>
            <a:off x="4717550" y="2387713"/>
            <a:ext cx="3675600" cy="24711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chemeClr val="accent3"/>
              </a:buClr>
              <a:buSzPts val="1300"/>
              <a:buFont typeface="Average"/>
              <a:buChar char="●"/>
            </a:pPr>
            <a:r>
              <a:rPr b="1" lang="en" sz="1300">
                <a:solidFill>
                  <a:schemeClr val="accent3"/>
                </a:solidFill>
                <a:latin typeface="Average"/>
                <a:ea typeface="Average"/>
                <a:cs typeface="Average"/>
                <a:sym typeface="Average"/>
              </a:rPr>
              <a:t>True positive </a:t>
            </a:r>
            <a:r>
              <a:rPr lang="en" sz="1300">
                <a:solidFill>
                  <a:schemeClr val="accent3"/>
                </a:solidFill>
                <a:latin typeface="Average"/>
                <a:ea typeface="Average"/>
                <a:cs typeface="Average"/>
                <a:sym typeface="Average"/>
              </a:rPr>
              <a:t>(TP) = Correctly predicted as fraudulent and true value is fraudulent. </a:t>
            </a:r>
            <a:endParaRPr sz="1300">
              <a:solidFill>
                <a:schemeClr val="accent3"/>
              </a:solidFill>
              <a:latin typeface="Average"/>
              <a:ea typeface="Average"/>
              <a:cs typeface="Average"/>
              <a:sym typeface="Average"/>
            </a:endParaRPr>
          </a:p>
          <a:p>
            <a:pPr indent="-311150" lvl="0" marL="457200" rtl="0" algn="l">
              <a:lnSpc>
                <a:spcPct val="115000"/>
              </a:lnSpc>
              <a:spcBef>
                <a:spcPts val="0"/>
              </a:spcBef>
              <a:spcAft>
                <a:spcPts val="0"/>
              </a:spcAft>
              <a:buClr>
                <a:schemeClr val="accent3"/>
              </a:buClr>
              <a:buSzPts val="1300"/>
              <a:buFont typeface="Average"/>
              <a:buChar char="●"/>
            </a:pPr>
            <a:r>
              <a:rPr b="1" lang="en" sz="1300">
                <a:solidFill>
                  <a:schemeClr val="accent3"/>
                </a:solidFill>
                <a:latin typeface="Average"/>
                <a:ea typeface="Average"/>
                <a:cs typeface="Average"/>
                <a:sym typeface="Average"/>
              </a:rPr>
              <a:t>True negative </a:t>
            </a:r>
            <a:r>
              <a:rPr lang="en" sz="1300">
                <a:solidFill>
                  <a:schemeClr val="accent3"/>
                </a:solidFill>
                <a:latin typeface="Average"/>
                <a:ea typeface="Average"/>
                <a:cs typeface="Average"/>
                <a:sym typeface="Average"/>
              </a:rPr>
              <a:t>(TN) = Classifier predicted not fraudulent and true value is not fraudulent. </a:t>
            </a:r>
            <a:endParaRPr sz="1300">
              <a:solidFill>
                <a:schemeClr val="accent3"/>
              </a:solidFill>
              <a:latin typeface="Average"/>
              <a:ea typeface="Average"/>
              <a:cs typeface="Average"/>
              <a:sym typeface="Average"/>
            </a:endParaRPr>
          </a:p>
          <a:p>
            <a:pPr indent="-311150" lvl="0" marL="457200" rtl="0" algn="l">
              <a:lnSpc>
                <a:spcPct val="115000"/>
              </a:lnSpc>
              <a:spcBef>
                <a:spcPts val="0"/>
              </a:spcBef>
              <a:spcAft>
                <a:spcPts val="0"/>
              </a:spcAft>
              <a:buClr>
                <a:schemeClr val="accent3"/>
              </a:buClr>
              <a:buSzPts val="1300"/>
              <a:buFont typeface="Average"/>
              <a:buChar char="●"/>
            </a:pPr>
            <a:r>
              <a:rPr b="1" lang="en" sz="1300">
                <a:solidFill>
                  <a:schemeClr val="accent3"/>
                </a:solidFill>
                <a:latin typeface="Average"/>
                <a:ea typeface="Average"/>
                <a:cs typeface="Average"/>
                <a:sym typeface="Average"/>
              </a:rPr>
              <a:t>False Negative </a:t>
            </a:r>
            <a:r>
              <a:rPr lang="en" sz="1300">
                <a:solidFill>
                  <a:schemeClr val="accent3"/>
                </a:solidFill>
                <a:latin typeface="Average"/>
                <a:ea typeface="Average"/>
                <a:cs typeface="Average"/>
                <a:sym typeface="Average"/>
              </a:rPr>
              <a:t>(FN) = Classifier predicted not fraudulent but in fact it is fraudulent </a:t>
            </a:r>
            <a:endParaRPr sz="1300">
              <a:solidFill>
                <a:schemeClr val="accent3"/>
              </a:solidFill>
              <a:latin typeface="Average"/>
              <a:ea typeface="Average"/>
              <a:cs typeface="Average"/>
              <a:sym typeface="Average"/>
            </a:endParaRPr>
          </a:p>
          <a:p>
            <a:pPr indent="-311150" lvl="0" marL="457200" rtl="0" algn="l">
              <a:lnSpc>
                <a:spcPct val="115000"/>
              </a:lnSpc>
              <a:spcBef>
                <a:spcPts val="0"/>
              </a:spcBef>
              <a:spcAft>
                <a:spcPts val="0"/>
              </a:spcAft>
              <a:buClr>
                <a:schemeClr val="accent3"/>
              </a:buClr>
              <a:buSzPts val="1300"/>
              <a:buFont typeface="Average"/>
              <a:buChar char="●"/>
            </a:pPr>
            <a:r>
              <a:rPr b="1" lang="en" sz="1300">
                <a:solidFill>
                  <a:schemeClr val="accent3"/>
                </a:solidFill>
                <a:latin typeface="Average"/>
                <a:ea typeface="Average"/>
                <a:cs typeface="Average"/>
                <a:sym typeface="Average"/>
              </a:rPr>
              <a:t>False Positive</a:t>
            </a:r>
            <a:r>
              <a:rPr lang="en" sz="1300">
                <a:solidFill>
                  <a:schemeClr val="accent3"/>
                </a:solidFill>
                <a:latin typeface="Average"/>
                <a:ea typeface="Average"/>
                <a:cs typeface="Average"/>
                <a:sym typeface="Average"/>
              </a:rPr>
              <a:t> (FP) = Not fraudulent but the classifier predicted as fraudulent </a:t>
            </a:r>
            <a:endParaRPr sz="1300">
              <a:solidFill>
                <a:schemeClr val="accent3"/>
              </a:solidFill>
              <a:latin typeface="Average"/>
              <a:ea typeface="Average"/>
              <a:cs typeface="Average"/>
              <a:sym typeface="Average"/>
            </a:endParaRPr>
          </a:p>
          <a:p>
            <a:pPr indent="0" lvl="0" marL="0" rtl="0" algn="l">
              <a:spcBef>
                <a:spcPts val="0"/>
              </a:spcBef>
              <a:spcAft>
                <a:spcPts val="0"/>
              </a:spcAft>
              <a:buNone/>
            </a:pPr>
            <a:r>
              <a:t/>
            </a:r>
            <a:endParaRPr>
              <a:latin typeface="Average"/>
              <a:ea typeface="Average"/>
              <a:cs typeface="Average"/>
              <a:sym typeface="Average"/>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pic>
        <p:nvPicPr>
          <p:cNvPr id="234" name="Google Shape;234;p39"/>
          <p:cNvPicPr preferRelativeResize="0"/>
          <p:nvPr/>
        </p:nvPicPr>
        <p:blipFill>
          <a:blip r:embed="rId3">
            <a:alphaModFix/>
          </a:blip>
          <a:stretch>
            <a:fillRect/>
          </a:stretch>
        </p:blipFill>
        <p:spPr>
          <a:xfrm>
            <a:off x="2813850" y="87023"/>
            <a:ext cx="2862775" cy="2420651"/>
          </a:xfrm>
          <a:prstGeom prst="rect">
            <a:avLst/>
          </a:prstGeom>
          <a:noFill/>
          <a:ln>
            <a:noFill/>
          </a:ln>
          <a:effectLst>
            <a:outerShdw blurRad="57150" rotWithShape="0" algn="bl" dir="5400000" dist="19050">
              <a:srgbClr val="000000">
                <a:alpha val="50000"/>
              </a:srgbClr>
            </a:outerShdw>
          </a:effectLst>
        </p:spPr>
      </p:pic>
      <p:pic>
        <p:nvPicPr>
          <p:cNvPr id="235" name="Google Shape;235;p39"/>
          <p:cNvPicPr preferRelativeResize="0"/>
          <p:nvPr/>
        </p:nvPicPr>
        <p:blipFill rotWithShape="1">
          <a:blip r:embed="rId4">
            <a:alphaModFix/>
          </a:blip>
          <a:srcRect b="0" l="0" r="-2585" t="0"/>
          <a:stretch/>
        </p:blipFill>
        <p:spPr>
          <a:xfrm>
            <a:off x="5949525" y="82050"/>
            <a:ext cx="2948175" cy="2430576"/>
          </a:xfrm>
          <a:prstGeom prst="rect">
            <a:avLst/>
          </a:prstGeom>
          <a:noFill/>
          <a:ln>
            <a:noFill/>
          </a:ln>
        </p:spPr>
      </p:pic>
      <p:pic>
        <p:nvPicPr>
          <p:cNvPr id="236" name="Google Shape;236;p39"/>
          <p:cNvPicPr preferRelativeResize="0"/>
          <p:nvPr/>
        </p:nvPicPr>
        <p:blipFill>
          <a:blip r:embed="rId5">
            <a:alphaModFix/>
          </a:blip>
          <a:stretch>
            <a:fillRect/>
          </a:stretch>
        </p:blipFill>
        <p:spPr>
          <a:xfrm>
            <a:off x="5949525" y="2592863"/>
            <a:ext cx="2874575" cy="2420650"/>
          </a:xfrm>
          <a:prstGeom prst="rect">
            <a:avLst/>
          </a:prstGeom>
          <a:noFill/>
          <a:ln>
            <a:noFill/>
          </a:ln>
        </p:spPr>
      </p:pic>
      <p:pic>
        <p:nvPicPr>
          <p:cNvPr id="237" name="Google Shape;237;p39"/>
          <p:cNvPicPr preferRelativeResize="0"/>
          <p:nvPr/>
        </p:nvPicPr>
        <p:blipFill>
          <a:blip r:embed="rId6">
            <a:alphaModFix/>
          </a:blip>
          <a:stretch>
            <a:fillRect/>
          </a:stretch>
        </p:blipFill>
        <p:spPr>
          <a:xfrm>
            <a:off x="2813850" y="2592875"/>
            <a:ext cx="2862775" cy="2420625"/>
          </a:xfrm>
          <a:prstGeom prst="rect">
            <a:avLst/>
          </a:prstGeom>
          <a:noFill/>
          <a:ln>
            <a:noFill/>
          </a:ln>
        </p:spPr>
      </p:pic>
      <p:sp>
        <p:nvSpPr>
          <p:cNvPr id="238" name="Google Shape;238;p39"/>
          <p:cNvSpPr txBox="1"/>
          <p:nvPr>
            <p:ph type="title"/>
          </p:nvPr>
        </p:nvSpPr>
        <p:spPr>
          <a:xfrm>
            <a:off x="157650" y="207825"/>
            <a:ext cx="8520600" cy="625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Confusion Matrix</a:t>
            </a:r>
            <a:endParaRPr/>
          </a:p>
          <a:p>
            <a:pPr indent="0" lvl="0" marL="0" rtl="0" algn="l">
              <a:spcBef>
                <a:spcPts val="0"/>
              </a:spcBef>
              <a:spcAft>
                <a:spcPts val="0"/>
              </a:spcAft>
              <a:buNone/>
            </a:pPr>
            <a:r>
              <a:rPr lang="en"/>
              <a:t>For Approach 1</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pic>
        <p:nvPicPr>
          <p:cNvPr id="243" name="Google Shape;243;p40"/>
          <p:cNvPicPr preferRelativeResize="0"/>
          <p:nvPr/>
        </p:nvPicPr>
        <p:blipFill>
          <a:blip r:embed="rId3">
            <a:alphaModFix/>
          </a:blip>
          <a:stretch>
            <a:fillRect/>
          </a:stretch>
        </p:blipFill>
        <p:spPr>
          <a:xfrm>
            <a:off x="93275" y="1328562"/>
            <a:ext cx="2862775" cy="2615984"/>
          </a:xfrm>
          <a:prstGeom prst="rect">
            <a:avLst/>
          </a:prstGeom>
          <a:noFill/>
          <a:ln>
            <a:noFill/>
          </a:ln>
        </p:spPr>
      </p:pic>
      <p:pic>
        <p:nvPicPr>
          <p:cNvPr id="244" name="Google Shape;244;p40"/>
          <p:cNvPicPr preferRelativeResize="0"/>
          <p:nvPr/>
        </p:nvPicPr>
        <p:blipFill>
          <a:blip r:embed="rId4">
            <a:alphaModFix/>
          </a:blip>
          <a:stretch>
            <a:fillRect/>
          </a:stretch>
        </p:blipFill>
        <p:spPr>
          <a:xfrm>
            <a:off x="3192525" y="1328550"/>
            <a:ext cx="2758951" cy="2624550"/>
          </a:xfrm>
          <a:prstGeom prst="rect">
            <a:avLst/>
          </a:prstGeom>
          <a:noFill/>
          <a:ln>
            <a:noFill/>
          </a:ln>
        </p:spPr>
      </p:pic>
      <p:pic>
        <p:nvPicPr>
          <p:cNvPr id="245" name="Google Shape;245;p40"/>
          <p:cNvPicPr preferRelativeResize="0"/>
          <p:nvPr/>
        </p:nvPicPr>
        <p:blipFill>
          <a:blip r:embed="rId5">
            <a:alphaModFix/>
          </a:blip>
          <a:stretch>
            <a:fillRect/>
          </a:stretch>
        </p:blipFill>
        <p:spPr>
          <a:xfrm>
            <a:off x="6155100" y="1328550"/>
            <a:ext cx="2862775" cy="2624561"/>
          </a:xfrm>
          <a:prstGeom prst="rect">
            <a:avLst/>
          </a:prstGeom>
          <a:noFill/>
          <a:ln>
            <a:noFill/>
          </a:ln>
        </p:spPr>
      </p:pic>
      <p:sp>
        <p:nvSpPr>
          <p:cNvPr id="246" name="Google Shape;246;p40"/>
          <p:cNvSpPr txBox="1"/>
          <p:nvPr>
            <p:ph type="title"/>
          </p:nvPr>
        </p:nvSpPr>
        <p:spPr>
          <a:xfrm>
            <a:off x="157650" y="207825"/>
            <a:ext cx="8520600" cy="625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Confusion Matrix For Approach 1 (cont’d)</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1"/>
          <p:cNvSpPr txBox="1"/>
          <p:nvPr>
            <p:ph idx="4294967295" type="body"/>
          </p:nvPr>
        </p:nvSpPr>
        <p:spPr>
          <a:xfrm>
            <a:off x="311700" y="443800"/>
            <a:ext cx="8520600" cy="4527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700">
                <a:solidFill>
                  <a:schemeClr val="dk1"/>
                </a:solidFill>
              </a:rPr>
              <a:t>Looking at the Confusion Matrix for the seven algorithms that were implemented previously for approach 1.</a:t>
            </a:r>
            <a:endParaRPr b="1" sz="1700">
              <a:solidFill>
                <a:schemeClr val="dk1"/>
              </a:solidFill>
            </a:endParaRPr>
          </a:p>
          <a:p>
            <a:pPr indent="-336550" lvl="0" marL="457200" rtl="0" algn="l">
              <a:lnSpc>
                <a:spcPct val="115000"/>
              </a:lnSpc>
              <a:spcBef>
                <a:spcPts val="1200"/>
              </a:spcBef>
              <a:spcAft>
                <a:spcPts val="0"/>
              </a:spcAft>
              <a:buClr>
                <a:schemeClr val="dk1"/>
              </a:buClr>
              <a:buSzPts val="1700"/>
              <a:buChar char="●"/>
            </a:pPr>
            <a:r>
              <a:rPr lang="en" sz="1700">
                <a:solidFill>
                  <a:schemeClr val="dk1"/>
                </a:solidFill>
              </a:rPr>
              <a:t>KNN - correctly classified 137 as fraudulent and 140 as not fraudulent.</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en" sz="1700">
                <a:solidFill>
                  <a:schemeClr val="dk1"/>
                </a:solidFill>
              </a:rPr>
              <a:t>Decision Tree - correctly classified 139 as fraudulent and 129 as not fraudulent</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en" sz="1700">
                <a:solidFill>
                  <a:schemeClr val="dk1"/>
                </a:solidFill>
              </a:rPr>
              <a:t>Random Forest - correctly classified 139 as fraudulent and 137 as not fraudulent</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en" sz="1700">
                <a:solidFill>
                  <a:schemeClr val="dk1"/>
                </a:solidFill>
              </a:rPr>
              <a:t>Logistic Regression - correctly classified 139 as fraudulent and 141 as not fraudulent</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en" sz="1700">
                <a:solidFill>
                  <a:schemeClr val="dk1"/>
                </a:solidFill>
              </a:rPr>
              <a:t>ANN - correctly classified 141 as fraudulent and 141 as not fraudulent.</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en" sz="1700">
                <a:solidFill>
                  <a:schemeClr val="dk1"/>
                </a:solidFill>
              </a:rPr>
              <a:t>Naive Bayes - correctly classified 127 as fraudulent and 143 as not fraudulent</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en" sz="1700">
                <a:solidFill>
                  <a:schemeClr val="dk1"/>
                </a:solidFill>
              </a:rPr>
              <a:t>SVM - correctly classified 136 as fraudulent and 143 as not fraudulent</a:t>
            </a:r>
            <a:endParaRPr sz="1700">
              <a:solidFill>
                <a:schemeClr val="dk1"/>
              </a:solidFill>
            </a:endParaRPr>
          </a:p>
          <a:p>
            <a:pPr indent="0" lvl="0" marL="0" rtl="0" algn="l">
              <a:lnSpc>
                <a:spcPct val="100000"/>
              </a:lnSpc>
              <a:spcBef>
                <a:spcPts val="1200"/>
              </a:spcBef>
              <a:spcAft>
                <a:spcPts val="0"/>
              </a:spcAft>
              <a:buNone/>
            </a:pPr>
            <a:r>
              <a:t/>
            </a:r>
            <a:endParaRPr sz="1700">
              <a:solidFill>
                <a:schemeClr val="dk1"/>
              </a:solidFill>
            </a:endParaRPr>
          </a:p>
          <a:p>
            <a:pPr indent="0" lvl="0" marL="0" rtl="0" algn="l">
              <a:lnSpc>
                <a:spcPct val="115000"/>
              </a:lnSpc>
              <a:spcBef>
                <a:spcPts val="1200"/>
              </a:spcBef>
              <a:spcAft>
                <a:spcPts val="1200"/>
              </a:spcAft>
              <a:buNone/>
            </a:pPr>
            <a:r>
              <a:t/>
            </a:r>
            <a:endParaRPr sz="2058">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a:t>
            </a:r>
            <a:endParaRPr/>
          </a:p>
        </p:txBody>
      </p:sp>
      <p:sp>
        <p:nvSpPr>
          <p:cNvPr id="73" name="Google Shape;73;p15"/>
          <p:cNvSpPr txBox="1"/>
          <p:nvPr>
            <p:ph idx="1" type="body"/>
          </p:nvPr>
        </p:nvSpPr>
        <p:spPr>
          <a:xfrm>
            <a:off x="311700" y="1285875"/>
            <a:ext cx="8520600" cy="3283200"/>
          </a:xfrm>
          <a:prstGeom prst="rect">
            <a:avLst/>
          </a:prstGeom>
        </p:spPr>
        <p:txBody>
          <a:bodyPr anchorCtr="0" anchor="t" bIns="91425" lIns="91425" spcFirstLastPara="1" rIns="91425" wrap="square" tIns="91425">
            <a:normAutofit/>
          </a:bodyPr>
          <a:lstStyle/>
          <a:p>
            <a:pPr indent="-342900" lvl="0" marL="457200" rtl="0" algn="l">
              <a:lnSpc>
                <a:spcPct val="90000"/>
              </a:lnSpc>
              <a:spcBef>
                <a:spcPts val="1000"/>
              </a:spcBef>
              <a:spcAft>
                <a:spcPts val="0"/>
              </a:spcAft>
              <a:buClr>
                <a:schemeClr val="dk1"/>
              </a:buClr>
              <a:buSzPts val="1800"/>
              <a:buFont typeface="Arial"/>
              <a:buChar char="●"/>
            </a:pPr>
            <a:r>
              <a:rPr lang="en">
                <a:solidFill>
                  <a:schemeClr val="dk1"/>
                </a:solidFill>
                <a:latin typeface="Arial"/>
                <a:ea typeface="Arial"/>
                <a:cs typeface="Arial"/>
                <a:sym typeface="Arial"/>
              </a:rPr>
              <a:t>The Credit Card  Fraud Detection  Problem includes  modelling past credit card transactions with the data of the ones that turned out to be fraud.</a:t>
            </a:r>
            <a:endParaRPr>
              <a:solidFill>
                <a:schemeClr val="dk1"/>
              </a:solidFill>
              <a:latin typeface="Arial"/>
              <a:ea typeface="Arial"/>
              <a:cs typeface="Arial"/>
              <a:sym typeface="Arial"/>
            </a:endParaRPr>
          </a:p>
          <a:p>
            <a:pPr indent="-342900" lvl="0" marL="457200" rtl="0" algn="l">
              <a:lnSpc>
                <a:spcPct val="90000"/>
              </a:lnSpc>
              <a:spcBef>
                <a:spcPts val="0"/>
              </a:spcBef>
              <a:spcAft>
                <a:spcPts val="0"/>
              </a:spcAft>
              <a:buClr>
                <a:schemeClr val="dk1"/>
              </a:buClr>
              <a:buSzPts val="1800"/>
              <a:buFont typeface="Arial"/>
              <a:buChar char="●"/>
            </a:pPr>
            <a:r>
              <a:rPr lang="en">
                <a:solidFill>
                  <a:schemeClr val="dk1"/>
                </a:solidFill>
                <a:latin typeface="Arial"/>
                <a:ea typeface="Arial"/>
                <a:cs typeface="Arial"/>
                <a:sym typeface="Arial"/>
              </a:rPr>
              <a:t>This model is then used to recognize whether a new transaction is fraudulent or not.</a:t>
            </a:r>
            <a:endParaRPr>
              <a:solidFill>
                <a:schemeClr val="dk1"/>
              </a:solidFill>
              <a:latin typeface="Arial"/>
              <a:ea typeface="Arial"/>
              <a:cs typeface="Arial"/>
              <a:sym typeface="Arial"/>
            </a:endParaRPr>
          </a:p>
          <a:p>
            <a:pPr indent="-342900" lvl="0" marL="457200" rtl="0" algn="l">
              <a:lnSpc>
                <a:spcPct val="90000"/>
              </a:lnSpc>
              <a:spcBef>
                <a:spcPts val="0"/>
              </a:spcBef>
              <a:spcAft>
                <a:spcPts val="0"/>
              </a:spcAft>
              <a:buClr>
                <a:schemeClr val="dk1"/>
              </a:buClr>
              <a:buSzPts val="1800"/>
              <a:buFont typeface="Arial"/>
              <a:buChar char="●"/>
            </a:pPr>
            <a:r>
              <a:rPr lang="en">
                <a:solidFill>
                  <a:schemeClr val="dk1"/>
                </a:solidFill>
                <a:latin typeface="Arial"/>
                <a:ea typeface="Arial"/>
                <a:cs typeface="Arial"/>
                <a:sym typeface="Arial"/>
              </a:rPr>
              <a:t>Our objective here is to detect fraudulent transactions while minimizing the incorrect fraud classifications. </a:t>
            </a:r>
            <a:endParaRPr>
              <a:solidFill>
                <a:schemeClr val="dk1"/>
              </a:solidFill>
              <a:latin typeface="Arial"/>
              <a:ea typeface="Arial"/>
              <a:cs typeface="Arial"/>
              <a:sym typeface="Arial"/>
            </a:endParaRPr>
          </a:p>
          <a:p>
            <a:pPr indent="0" lvl="0" marL="0" rtl="0" algn="l">
              <a:spcBef>
                <a:spcPts val="0"/>
              </a:spcBef>
              <a:spcAft>
                <a:spcPts val="1200"/>
              </a:spcAft>
              <a:buNone/>
            </a:pPr>
            <a:r>
              <a:t/>
            </a:r>
            <a:endParaRPr>
              <a:solidFill>
                <a:schemeClr val="dk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2"/>
          <p:cNvSpPr txBox="1"/>
          <p:nvPr>
            <p:ph type="title"/>
          </p:nvPr>
        </p:nvSpPr>
        <p:spPr>
          <a:xfrm>
            <a:off x="157650" y="207825"/>
            <a:ext cx="8520600" cy="625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Confusion Matrix</a:t>
            </a:r>
            <a:endParaRPr/>
          </a:p>
          <a:p>
            <a:pPr indent="0" lvl="0" marL="0" rtl="0" algn="l">
              <a:spcBef>
                <a:spcPts val="0"/>
              </a:spcBef>
              <a:spcAft>
                <a:spcPts val="0"/>
              </a:spcAft>
              <a:buNone/>
            </a:pPr>
            <a:r>
              <a:rPr lang="en"/>
              <a:t>For Approach 2</a:t>
            </a:r>
            <a:endParaRPr/>
          </a:p>
        </p:txBody>
      </p:sp>
      <p:pic>
        <p:nvPicPr>
          <p:cNvPr id="257" name="Google Shape;257;p42"/>
          <p:cNvPicPr preferRelativeResize="0"/>
          <p:nvPr/>
        </p:nvPicPr>
        <p:blipFill>
          <a:blip r:embed="rId3">
            <a:alphaModFix/>
          </a:blip>
          <a:stretch>
            <a:fillRect/>
          </a:stretch>
        </p:blipFill>
        <p:spPr>
          <a:xfrm>
            <a:off x="2813850" y="82050"/>
            <a:ext cx="2772518" cy="2430575"/>
          </a:xfrm>
          <a:prstGeom prst="rect">
            <a:avLst/>
          </a:prstGeom>
          <a:noFill/>
          <a:ln>
            <a:noFill/>
          </a:ln>
        </p:spPr>
      </p:pic>
      <p:pic>
        <p:nvPicPr>
          <p:cNvPr id="258" name="Google Shape;258;p42"/>
          <p:cNvPicPr preferRelativeResize="0"/>
          <p:nvPr/>
        </p:nvPicPr>
        <p:blipFill>
          <a:blip r:embed="rId4">
            <a:alphaModFix/>
          </a:blip>
          <a:stretch>
            <a:fillRect/>
          </a:stretch>
        </p:blipFill>
        <p:spPr>
          <a:xfrm>
            <a:off x="5730150" y="41760"/>
            <a:ext cx="2772525" cy="2428066"/>
          </a:xfrm>
          <a:prstGeom prst="rect">
            <a:avLst/>
          </a:prstGeom>
          <a:noFill/>
          <a:ln>
            <a:noFill/>
          </a:ln>
        </p:spPr>
      </p:pic>
      <p:pic>
        <p:nvPicPr>
          <p:cNvPr id="259" name="Google Shape;259;p42"/>
          <p:cNvPicPr preferRelativeResize="0"/>
          <p:nvPr/>
        </p:nvPicPr>
        <p:blipFill>
          <a:blip r:embed="rId5">
            <a:alphaModFix/>
          </a:blip>
          <a:stretch>
            <a:fillRect/>
          </a:stretch>
        </p:blipFill>
        <p:spPr>
          <a:xfrm>
            <a:off x="5730150" y="2607600"/>
            <a:ext cx="2805661" cy="2440925"/>
          </a:xfrm>
          <a:prstGeom prst="rect">
            <a:avLst/>
          </a:prstGeom>
          <a:noFill/>
          <a:ln>
            <a:noFill/>
          </a:ln>
        </p:spPr>
      </p:pic>
      <p:pic>
        <p:nvPicPr>
          <p:cNvPr id="260" name="Google Shape;260;p42"/>
          <p:cNvPicPr preferRelativeResize="0"/>
          <p:nvPr/>
        </p:nvPicPr>
        <p:blipFill>
          <a:blip r:embed="rId6">
            <a:alphaModFix/>
          </a:blip>
          <a:stretch>
            <a:fillRect/>
          </a:stretch>
        </p:blipFill>
        <p:spPr>
          <a:xfrm>
            <a:off x="2813850" y="2607602"/>
            <a:ext cx="2772525" cy="2440923"/>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3"/>
          <p:cNvSpPr txBox="1"/>
          <p:nvPr>
            <p:ph type="title"/>
          </p:nvPr>
        </p:nvSpPr>
        <p:spPr>
          <a:xfrm>
            <a:off x="157650" y="207825"/>
            <a:ext cx="8520600" cy="625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Confusion Matrix For Approach 2 (cont’d)</a:t>
            </a:r>
            <a:endParaRPr/>
          </a:p>
        </p:txBody>
      </p:sp>
      <p:pic>
        <p:nvPicPr>
          <p:cNvPr id="266" name="Google Shape;266;p43"/>
          <p:cNvPicPr preferRelativeResize="0"/>
          <p:nvPr/>
        </p:nvPicPr>
        <p:blipFill>
          <a:blip r:embed="rId3">
            <a:alphaModFix/>
          </a:blip>
          <a:stretch>
            <a:fillRect/>
          </a:stretch>
        </p:blipFill>
        <p:spPr>
          <a:xfrm>
            <a:off x="101175" y="1354475"/>
            <a:ext cx="2887725" cy="2572701"/>
          </a:xfrm>
          <a:prstGeom prst="rect">
            <a:avLst/>
          </a:prstGeom>
          <a:noFill/>
          <a:ln>
            <a:noFill/>
          </a:ln>
        </p:spPr>
      </p:pic>
      <p:pic>
        <p:nvPicPr>
          <p:cNvPr id="267" name="Google Shape;267;p43"/>
          <p:cNvPicPr preferRelativeResize="0"/>
          <p:nvPr/>
        </p:nvPicPr>
        <p:blipFill>
          <a:blip r:embed="rId4">
            <a:alphaModFix/>
          </a:blip>
          <a:stretch>
            <a:fillRect/>
          </a:stretch>
        </p:blipFill>
        <p:spPr>
          <a:xfrm>
            <a:off x="6112451" y="1336838"/>
            <a:ext cx="2887724" cy="2607976"/>
          </a:xfrm>
          <a:prstGeom prst="rect">
            <a:avLst/>
          </a:prstGeom>
          <a:noFill/>
          <a:ln>
            <a:noFill/>
          </a:ln>
        </p:spPr>
      </p:pic>
      <p:pic>
        <p:nvPicPr>
          <p:cNvPr id="268" name="Google Shape;268;p43"/>
          <p:cNvPicPr preferRelativeResize="0"/>
          <p:nvPr/>
        </p:nvPicPr>
        <p:blipFill>
          <a:blip r:embed="rId5">
            <a:alphaModFix/>
          </a:blip>
          <a:stretch>
            <a:fillRect/>
          </a:stretch>
        </p:blipFill>
        <p:spPr>
          <a:xfrm>
            <a:off x="3162625" y="1362025"/>
            <a:ext cx="2818750" cy="2557588"/>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4"/>
          <p:cNvSpPr txBox="1"/>
          <p:nvPr>
            <p:ph idx="4294967295" type="body"/>
          </p:nvPr>
        </p:nvSpPr>
        <p:spPr>
          <a:xfrm>
            <a:off x="311700" y="443800"/>
            <a:ext cx="8520600" cy="4527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700">
                <a:solidFill>
                  <a:schemeClr val="dk1"/>
                </a:solidFill>
              </a:rPr>
              <a:t>Looking at the Confusion Matrix for the seven algorithms that were implemented previously for approach 2.</a:t>
            </a:r>
            <a:endParaRPr b="1" sz="1700">
              <a:solidFill>
                <a:schemeClr val="dk1"/>
              </a:solidFill>
            </a:endParaRPr>
          </a:p>
          <a:p>
            <a:pPr indent="-336550" lvl="0" marL="457200" rtl="0" algn="l">
              <a:lnSpc>
                <a:spcPct val="115000"/>
              </a:lnSpc>
              <a:spcBef>
                <a:spcPts val="1200"/>
              </a:spcBef>
              <a:spcAft>
                <a:spcPts val="0"/>
              </a:spcAft>
              <a:buClr>
                <a:schemeClr val="dk1"/>
              </a:buClr>
              <a:buSzPts val="1700"/>
              <a:buChar char="●"/>
            </a:pPr>
            <a:r>
              <a:rPr lang="en" sz="1700">
                <a:solidFill>
                  <a:schemeClr val="dk1"/>
                </a:solidFill>
              </a:rPr>
              <a:t>KNN - correctly classified 143 as fraudulent and 149 as not fraudulent.</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en" sz="1700">
                <a:solidFill>
                  <a:schemeClr val="dk1"/>
                </a:solidFill>
              </a:rPr>
              <a:t>Decision Tree - correctly classified 140 as fraudulent and 146 as not fraudulent</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en" sz="1700">
                <a:solidFill>
                  <a:schemeClr val="dk1"/>
                </a:solidFill>
              </a:rPr>
              <a:t>Random Forest - correctly classified 145 as fraudulent and 149 as not fraudulent</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en" sz="1700">
                <a:solidFill>
                  <a:schemeClr val="dk1"/>
                </a:solidFill>
              </a:rPr>
              <a:t>Logistic Regression - correctly classified 135 as fraudulent and 141 as not fraudulent</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en" sz="1700">
                <a:solidFill>
                  <a:schemeClr val="dk1"/>
                </a:solidFill>
              </a:rPr>
              <a:t>ANN - correctly classified 142 as fraudulent and 150 as not fraudulent.</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en" sz="1700">
                <a:solidFill>
                  <a:schemeClr val="dk1"/>
                </a:solidFill>
              </a:rPr>
              <a:t>Naive Bayes - correctly classified 121 as fraudulent and 140 as not fraudulent</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en" sz="1700">
                <a:solidFill>
                  <a:schemeClr val="dk1"/>
                </a:solidFill>
              </a:rPr>
              <a:t>SVM - correctly classified 145 as fraudulent and 140 as not fraudulent</a:t>
            </a:r>
            <a:endParaRPr sz="1700">
              <a:solidFill>
                <a:schemeClr val="dk1"/>
              </a:solidFill>
            </a:endParaRPr>
          </a:p>
          <a:p>
            <a:pPr indent="0" lvl="0" marL="0" rtl="0" algn="l">
              <a:lnSpc>
                <a:spcPct val="100000"/>
              </a:lnSpc>
              <a:spcBef>
                <a:spcPts val="1200"/>
              </a:spcBef>
              <a:spcAft>
                <a:spcPts val="0"/>
              </a:spcAft>
              <a:buNone/>
            </a:pPr>
            <a:r>
              <a:rPr lang="en" sz="1700">
                <a:solidFill>
                  <a:schemeClr val="dk1"/>
                </a:solidFill>
              </a:rPr>
              <a:t>We know the confusion matrices are sometimes not helpful to represent the perfect data classification, which makes the job difficult to choose accurate ML algorithm. </a:t>
            </a:r>
            <a:endParaRPr sz="1700">
              <a:solidFill>
                <a:schemeClr val="dk1"/>
              </a:solidFill>
            </a:endParaRPr>
          </a:p>
          <a:p>
            <a:pPr indent="0" lvl="0" marL="0" rtl="0" algn="l">
              <a:lnSpc>
                <a:spcPct val="100000"/>
              </a:lnSpc>
              <a:spcBef>
                <a:spcPts val="1200"/>
              </a:spcBef>
              <a:spcAft>
                <a:spcPts val="0"/>
              </a:spcAft>
              <a:buNone/>
            </a:pPr>
            <a:r>
              <a:rPr lang="en" sz="1700">
                <a:solidFill>
                  <a:schemeClr val="dk1"/>
                </a:solidFill>
              </a:rPr>
              <a:t>So we implemented ROC curve - AUC to make decision faster for understanding the right algorithm.</a:t>
            </a:r>
            <a:endParaRPr sz="1700">
              <a:solidFill>
                <a:schemeClr val="dk1"/>
              </a:solidFill>
            </a:endParaRPr>
          </a:p>
          <a:p>
            <a:pPr indent="0" lvl="0" marL="0" rtl="0" algn="l">
              <a:lnSpc>
                <a:spcPct val="115000"/>
              </a:lnSpc>
              <a:spcBef>
                <a:spcPts val="1200"/>
              </a:spcBef>
              <a:spcAft>
                <a:spcPts val="1200"/>
              </a:spcAft>
              <a:buNone/>
            </a:pPr>
            <a:r>
              <a:t/>
            </a:r>
            <a:endParaRPr sz="2058">
              <a:solidFill>
                <a:schemeClr val="dk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5"/>
          <p:cNvSpPr txBox="1"/>
          <p:nvPr>
            <p:ph type="title"/>
          </p:nvPr>
        </p:nvSpPr>
        <p:spPr>
          <a:xfrm>
            <a:off x="311700" y="722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ROC Curve</a:t>
            </a:r>
            <a:endParaRPr/>
          </a:p>
        </p:txBody>
      </p:sp>
      <p:sp>
        <p:nvSpPr>
          <p:cNvPr id="279" name="Google Shape;279;p45"/>
          <p:cNvSpPr txBox="1"/>
          <p:nvPr>
            <p:ph idx="1" type="body"/>
          </p:nvPr>
        </p:nvSpPr>
        <p:spPr>
          <a:xfrm>
            <a:off x="311700" y="644900"/>
            <a:ext cx="8714700" cy="43980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a:t>An ROC curve (receiver operating characteristic curve) is a graph showing the performance of a classification model at all classification thresholds.</a:t>
            </a:r>
            <a:endParaRPr/>
          </a:p>
          <a:p>
            <a:pPr indent="0" lvl="0" marL="0" rtl="0" algn="l">
              <a:spcBef>
                <a:spcPts val="1200"/>
              </a:spcBef>
              <a:spcAft>
                <a:spcPts val="0"/>
              </a:spcAft>
              <a:buNone/>
            </a:pPr>
            <a:r>
              <a:rPr lang="en"/>
              <a:t>The curve is constructed by plotting the sensitivity by (1- specificity) for different classification thresholds.</a:t>
            </a:r>
            <a:endParaRPr/>
          </a:p>
          <a:p>
            <a:pPr indent="0" lvl="0" marL="0" rtl="0" algn="l">
              <a:spcBef>
                <a:spcPts val="1200"/>
              </a:spcBef>
              <a:spcAft>
                <a:spcPts val="0"/>
              </a:spcAft>
              <a:buNone/>
            </a:pPr>
            <a:r>
              <a:rPr lang="en"/>
              <a:t>The curves that are closer to 1 for y-axis (top right corner) have higher specificities associated with higher sensitivities.</a:t>
            </a:r>
            <a:endParaRPr/>
          </a:p>
          <a:p>
            <a:pPr indent="0" lvl="0" marL="0" rtl="0" algn="l">
              <a:spcBef>
                <a:spcPts val="1200"/>
              </a:spcBef>
              <a:spcAft>
                <a:spcPts val="0"/>
              </a:spcAft>
              <a:buNone/>
            </a:pPr>
            <a:r>
              <a:rPr lang="en" sz="1500">
                <a:solidFill>
                  <a:schemeClr val="dk1"/>
                </a:solidFill>
                <a:latin typeface="Arial"/>
                <a:ea typeface="Arial"/>
                <a:cs typeface="Arial"/>
                <a:sym typeface="Arial"/>
              </a:rPr>
              <a:t>The y-axis shows the true positive rate (same thing as sensitivity)</a:t>
            </a:r>
            <a:endParaRPr sz="1500">
              <a:solidFill>
                <a:schemeClr val="dk1"/>
              </a:solidFill>
              <a:latin typeface="Arial"/>
              <a:ea typeface="Arial"/>
              <a:cs typeface="Arial"/>
              <a:sym typeface="Arial"/>
            </a:endParaRPr>
          </a:p>
          <a:p>
            <a:pPr indent="0" lvl="0" marL="0" rtl="0" algn="l">
              <a:spcBef>
                <a:spcPts val="1200"/>
              </a:spcBef>
              <a:spcAft>
                <a:spcPts val="0"/>
              </a:spcAft>
              <a:buNone/>
            </a:pPr>
            <a:r>
              <a:rPr lang="en" sz="1500">
                <a:solidFill>
                  <a:schemeClr val="dk1"/>
                </a:solidFill>
                <a:latin typeface="Arial"/>
                <a:ea typeface="Arial"/>
                <a:cs typeface="Arial"/>
                <a:sym typeface="Arial"/>
              </a:rPr>
              <a:t>True Positive Rate = TPR = TP / (TP + FN)</a:t>
            </a:r>
            <a:endParaRPr sz="1500">
              <a:solidFill>
                <a:schemeClr val="dk1"/>
              </a:solidFill>
              <a:latin typeface="Arial"/>
              <a:ea typeface="Arial"/>
              <a:cs typeface="Arial"/>
              <a:sym typeface="Arial"/>
            </a:endParaRPr>
          </a:p>
          <a:p>
            <a:pPr indent="0" lvl="0" marL="0" rtl="0" algn="l">
              <a:spcBef>
                <a:spcPts val="1200"/>
              </a:spcBef>
              <a:spcAft>
                <a:spcPts val="0"/>
              </a:spcAft>
              <a:buNone/>
            </a:pPr>
            <a:r>
              <a:rPr lang="en" sz="1500">
                <a:solidFill>
                  <a:schemeClr val="dk1"/>
                </a:solidFill>
                <a:latin typeface="Arial"/>
                <a:ea typeface="Arial"/>
                <a:cs typeface="Arial"/>
                <a:sym typeface="Arial"/>
              </a:rPr>
              <a:t>The x-axis shows the false positive rate (same thing as 1-specificity)</a:t>
            </a:r>
            <a:endParaRPr sz="1500">
              <a:solidFill>
                <a:schemeClr val="dk1"/>
              </a:solidFill>
              <a:latin typeface="Arial"/>
              <a:ea typeface="Arial"/>
              <a:cs typeface="Arial"/>
              <a:sym typeface="Arial"/>
            </a:endParaRPr>
          </a:p>
          <a:p>
            <a:pPr indent="0" lvl="0" marL="0" rtl="0" algn="l">
              <a:spcBef>
                <a:spcPts val="1200"/>
              </a:spcBef>
              <a:spcAft>
                <a:spcPts val="1200"/>
              </a:spcAft>
              <a:buNone/>
            </a:pPr>
            <a:r>
              <a:rPr lang="en" sz="1500">
                <a:solidFill>
                  <a:schemeClr val="dk1"/>
                </a:solidFill>
                <a:latin typeface="Arial"/>
                <a:ea typeface="Arial"/>
                <a:cs typeface="Arial"/>
                <a:sym typeface="Arial"/>
              </a:rPr>
              <a:t>False Positive Rate = FPR = FP / (FP + TN)</a:t>
            </a:r>
            <a:endParaRPr sz="1500">
              <a:solidFill>
                <a:schemeClr val="dk1"/>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ROC Plot for approach 1</a:t>
            </a:r>
            <a:endParaRPr/>
          </a:p>
        </p:txBody>
      </p:sp>
      <p:sp>
        <p:nvSpPr>
          <p:cNvPr id="285" name="Google Shape;285;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can observe from the plots below that achieved the best area under the curve with our ANN model								   </a:t>
            </a:r>
            <a:r>
              <a:rPr lang="en" sz="900"/>
              <a:t>Zoomed in plot for better visualization</a:t>
            </a:r>
            <a:endParaRPr sz="900"/>
          </a:p>
          <a:p>
            <a:pPr indent="0" lvl="0" marL="0" rtl="0" algn="l">
              <a:spcBef>
                <a:spcPts val="1200"/>
              </a:spcBef>
              <a:spcAft>
                <a:spcPts val="1200"/>
              </a:spcAft>
              <a:buNone/>
            </a:pPr>
            <a:r>
              <a:t/>
            </a:r>
            <a:endParaRPr/>
          </a:p>
        </p:txBody>
      </p:sp>
      <p:pic>
        <p:nvPicPr>
          <p:cNvPr id="286" name="Google Shape;286;p46"/>
          <p:cNvPicPr preferRelativeResize="0"/>
          <p:nvPr/>
        </p:nvPicPr>
        <p:blipFill>
          <a:blip r:embed="rId3">
            <a:alphaModFix/>
          </a:blip>
          <a:stretch>
            <a:fillRect/>
          </a:stretch>
        </p:blipFill>
        <p:spPr>
          <a:xfrm>
            <a:off x="201025" y="1945175"/>
            <a:ext cx="4370975" cy="3133415"/>
          </a:xfrm>
          <a:prstGeom prst="rect">
            <a:avLst/>
          </a:prstGeom>
          <a:noFill/>
          <a:ln>
            <a:noFill/>
          </a:ln>
        </p:spPr>
      </p:pic>
      <p:pic>
        <p:nvPicPr>
          <p:cNvPr id="287" name="Google Shape;287;p46"/>
          <p:cNvPicPr preferRelativeResize="0"/>
          <p:nvPr/>
        </p:nvPicPr>
        <p:blipFill>
          <a:blip r:embed="rId4">
            <a:alphaModFix/>
          </a:blip>
          <a:stretch>
            <a:fillRect/>
          </a:stretch>
        </p:blipFill>
        <p:spPr>
          <a:xfrm>
            <a:off x="4663775" y="1945175"/>
            <a:ext cx="4280350" cy="31334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ROC Plot for approach 2</a:t>
            </a:r>
            <a:endParaRPr/>
          </a:p>
        </p:txBody>
      </p:sp>
      <p:sp>
        <p:nvSpPr>
          <p:cNvPr id="293" name="Google Shape;293;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can observe from the plots below that achieved the best area under the curve with our ANN model								   </a:t>
            </a:r>
            <a:r>
              <a:rPr lang="en" sz="900"/>
              <a:t>Zoomed in plot for better visualization</a:t>
            </a:r>
            <a:endParaRPr sz="900"/>
          </a:p>
          <a:p>
            <a:pPr indent="0" lvl="0" marL="0" rtl="0" algn="l">
              <a:spcBef>
                <a:spcPts val="1200"/>
              </a:spcBef>
              <a:spcAft>
                <a:spcPts val="1200"/>
              </a:spcAft>
              <a:buNone/>
            </a:pPr>
            <a:r>
              <a:t/>
            </a:r>
            <a:endParaRPr/>
          </a:p>
        </p:txBody>
      </p:sp>
      <p:pic>
        <p:nvPicPr>
          <p:cNvPr id="294" name="Google Shape;294;p47"/>
          <p:cNvPicPr preferRelativeResize="0"/>
          <p:nvPr/>
        </p:nvPicPr>
        <p:blipFill>
          <a:blip r:embed="rId3">
            <a:alphaModFix/>
          </a:blip>
          <a:stretch>
            <a:fillRect/>
          </a:stretch>
        </p:blipFill>
        <p:spPr>
          <a:xfrm>
            <a:off x="157250" y="1959200"/>
            <a:ext cx="4352825" cy="3069100"/>
          </a:xfrm>
          <a:prstGeom prst="rect">
            <a:avLst/>
          </a:prstGeom>
          <a:noFill/>
          <a:ln>
            <a:noFill/>
          </a:ln>
        </p:spPr>
      </p:pic>
      <p:pic>
        <p:nvPicPr>
          <p:cNvPr id="295" name="Google Shape;295;p47"/>
          <p:cNvPicPr preferRelativeResize="0"/>
          <p:nvPr/>
        </p:nvPicPr>
        <p:blipFill rotWithShape="1">
          <a:blip r:embed="rId4">
            <a:alphaModFix/>
          </a:blip>
          <a:srcRect b="0" l="0" r="2572" t="0"/>
          <a:stretch/>
        </p:blipFill>
        <p:spPr>
          <a:xfrm>
            <a:off x="4572000" y="1959200"/>
            <a:ext cx="4448125" cy="30691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Area Under Curve (AUC)</a:t>
            </a:r>
            <a:endParaRPr/>
          </a:p>
        </p:txBody>
      </p:sp>
      <p:sp>
        <p:nvSpPr>
          <p:cNvPr id="301" name="Google Shape;301;p48"/>
          <p:cNvSpPr txBox="1"/>
          <p:nvPr>
            <p:ph idx="1" type="body"/>
          </p:nvPr>
        </p:nvSpPr>
        <p:spPr>
          <a:xfrm>
            <a:off x="311700" y="1152475"/>
            <a:ext cx="3539400" cy="34164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None/>
            </a:pPr>
            <a:r>
              <a:rPr lang="en" sz="1200">
                <a:solidFill>
                  <a:schemeClr val="dk1"/>
                </a:solidFill>
                <a:latin typeface="Arial"/>
                <a:ea typeface="Arial"/>
                <a:cs typeface="Arial"/>
                <a:sym typeface="Arial"/>
              </a:rPr>
              <a:t>The area under the curve is the measure of the ability of the Classifier to distinguish between the classes and is used as a summary for ROC. </a:t>
            </a:r>
            <a:endParaRPr sz="1200">
              <a:solidFill>
                <a:schemeClr val="dk1"/>
              </a:solidFill>
              <a:latin typeface="Arial"/>
              <a:ea typeface="Arial"/>
              <a:cs typeface="Arial"/>
              <a:sym typeface="Arial"/>
            </a:endParaRPr>
          </a:p>
          <a:p>
            <a:pPr indent="0" lvl="0" marL="0" rtl="0" algn="l">
              <a:lnSpc>
                <a:spcPct val="105000"/>
              </a:lnSpc>
              <a:spcBef>
                <a:spcPts val="1200"/>
              </a:spcBef>
              <a:spcAft>
                <a:spcPts val="0"/>
              </a:spcAft>
              <a:buNone/>
            </a:pPr>
            <a:r>
              <a:rPr lang="en" sz="1200">
                <a:solidFill>
                  <a:schemeClr val="dk1"/>
                </a:solidFill>
                <a:latin typeface="Arial"/>
                <a:ea typeface="Arial"/>
                <a:cs typeface="Arial"/>
                <a:sym typeface="Arial"/>
              </a:rPr>
              <a:t>The higher is the AUC or Area under the curve, the better is the performance of the model at distinguishing between the positive and negative class.</a:t>
            </a:r>
            <a:endParaRPr sz="1200">
              <a:solidFill>
                <a:schemeClr val="dk1"/>
              </a:solidFill>
              <a:latin typeface="Arial"/>
              <a:ea typeface="Arial"/>
              <a:cs typeface="Arial"/>
              <a:sym typeface="Arial"/>
            </a:endParaRPr>
          </a:p>
          <a:p>
            <a:pPr indent="0" lvl="0" marL="0" rtl="0" algn="l">
              <a:lnSpc>
                <a:spcPct val="105000"/>
              </a:lnSpc>
              <a:spcBef>
                <a:spcPts val="1200"/>
              </a:spcBef>
              <a:spcAft>
                <a:spcPts val="0"/>
              </a:spcAft>
              <a:buNone/>
            </a:pPr>
            <a:r>
              <a:t/>
            </a:r>
            <a:endParaRPr sz="1200">
              <a:solidFill>
                <a:schemeClr val="dk1"/>
              </a:solidFill>
              <a:latin typeface="Arial"/>
              <a:ea typeface="Arial"/>
              <a:cs typeface="Arial"/>
              <a:sym typeface="Arial"/>
            </a:endParaRPr>
          </a:p>
          <a:p>
            <a:pPr indent="0" lvl="0" marL="0" rtl="0" algn="l">
              <a:lnSpc>
                <a:spcPct val="105000"/>
              </a:lnSpc>
              <a:spcBef>
                <a:spcPts val="1200"/>
              </a:spcBef>
              <a:spcAft>
                <a:spcPts val="1200"/>
              </a:spcAft>
              <a:buNone/>
            </a:pPr>
            <a:r>
              <a:t/>
            </a:r>
            <a:endParaRPr sz="1200">
              <a:solidFill>
                <a:schemeClr val="dk1"/>
              </a:solidFill>
              <a:latin typeface="Arial"/>
              <a:ea typeface="Arial"/>
              <a:cs typeface="Arial"/>
              <a:sym typeface="Arial"/>
            </a:endParaRPr>
          </a:p>
        </p:txBody>
      </p:sp>
      <p:graphicFrame>
        <p:nvGraphicFramePr>
          <p:cNvPr id="302" name="Google Shape;302;p48"/>
          <p:cNvGraphicFramePr/>
          <p:nvPr/>
        </p:nvGraphicFramePr>
        <p:xfrm>
          <a:off x="3808250" y="1195550"/>
          <a:ext cx="3000000" cy="3000000"/>
        </p:xfrm>
        <a:graphic>
          <a:graphicData uri="http://schemas.openxmlformats.org/drawingml/2006/table">
            <a:tbl>
              <a:tblPr>
                <a:noFill/>
                <a:tableStyleId>{5D2130DC-796A-4D8E-BC2E-4BA9B46E7D6D}</a:tableStyleId>
              </a:tblPr>
              <a:tblGrid>
                <a:gridCol w="1976525"/>
                <a:gridCol w="1437350"/>
                <a:gridCol w="1531525"/>
              </a:tblGrid>
              <a:tr h="381000">
                <a:tc>
                  <a:txBody>
                    <a:bodyPr/>
                    <a:lstStyle/>
                    <a:p>
                      <a:pPr indent="0" lvl="0" marL="0" rtl="0" algn="ctr">
                        <a:spcBef>
                          <a:spcPts val="0"/>
                        </a:spcBef>
                        <a:spcAft>
                          <a:spcPts val="0"/>
                        </a:spcAft>
                        <a:buNone/>
                      </a:pPr>
                      <a:r>
                        <a:rPr lang="en">
                          <a:solidFill>
                            <a:schemeClr val="dk1"/>
                          </a:solidFill>
                        </a:rPr>
                        <a:t>Classifier AUC</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Random undersampling</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NearMiss undersampling</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AUC </a:t>
                      </a:r>
                      <a:r>
                        <a:rPr lang="en">
                          <a:solidFill>
                            <a:schemeClr val="dk1"/>
                          </a:solidFill>
                        </a:rPr>
                        <a:t>KNN</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0.961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0.996</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AUC  </a:t>
                      </a:r>
                      <a:r>
                        <a:rPr lang="en">
                          <a:solidFill>
                            <a:schemeClr val="dk1"/>
                          </a:solidFill>
                        </a:rPr>
                        <a:t>Decision Tree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0.912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0.973</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AUC  </a:t>
                      </a:r>
                      <a:r>
                        <a:rPr lang="en">
                          <a:solidFill>
                            <a:schemeClr val="dk1"/>
                          </a:solidFill>
                        </a:rPr>
                        <a:t>Random Forest</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0.980</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0.999</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AUC </a:t>
                      </a:r>
                      <a:r>
                        <a:rPr lang="en">
                          <a:solidFill>
                            <a:schemeClr val="dk1"/>
                          </a:solidFill>
                        </a:rPr>
                        <a:t>Logistic Regression</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0.978</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0.975</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AUC </a:t>
                      </a:r>
                      <a:r>
                        <a:rPr lang="en">
                          <a:solidFill>
                            <a:schemeClr val="dk1"/>
                          </a:solidFill>
                        </a:rPr>
                        <a:t>ANN </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0.979</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0.999</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AUC </a:t>
                      </a:r>
                      <a:r>
                        <a:rPr lang="en">
                          <a:solidFill>
                            <a:schemeClr val="dk1"/>
                          </a:solidFill>
                        </a:rPr>
                        <a:t>Naive Bayes </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0.956</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0.945</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AUC </a:t>
                      </a:r>
                      <a:r>
                        <a:rPr lang="en">
                          <a:solidFill>
                            <a:schemeClr val="dk1"/>
                          </a:solidFill>
                        </a:rPr>
                        <a:t>SVM </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0.977</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0.994</a:t>
                      </a:r>
                      <a:endParaRPr>
                        <a:solidFill>
                          <a:schemeClr val="dk1"/>
                        </a:solidFill>
                      </a:endParaRPr>
                    </a:p>
                  </a:txBody>
                  <a:tcPr marT="91425" marB="91425" marR="91425" marL="91425"/>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Observations from 7-algorithms for undersampling approach 1</a:t>
            </a:r>
            <a:endParaRPr/>
          </a:p>
        </p:txBody>
      </p:sp>
      <p:sp>
        <p:nvSpPr>
          <p:cNvPr id="308" name="Google Shape;308;p49"/>
          <p:cNvSpPr txBox="1"/>
          <p:nvPr>
            <p:ph idx="1" type="body"/>
          </p:nvPr>
        </p:nvSpPr>
        <p:spPr>
          <a:xfrm>
            <a:off x="188575" y="1152475"/>
            <a:ext cx="8643600" cy="35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Below is the table where accuracy, precision, recall, ROC-AUC and F1-score as </a:t>
            </a:r>
            <a:r>
              <a:rPr lang="en"/>
              <a:t>calculated</a:t>
            </a:r>
            <a:r>
              <a:rPr lang="en"/>
              <a:t> for the 7-algorithms is collected to determine the best algorithm.</a:t>
            </a:r>
            <a:endParaRPr/>
          </a:p>
        </p:txBody>
      </p:sp>
      <p:pic>
        <p:nvPicPr>
          <p:cNvPr id="309" name="Google Shape;309;p49"/>
          <p:cNvPicPr preferRelativeResize="0"/>
          <p:nvPr/>
        </p:nvPicPr>
        <p:blipFill>
          <a:blip r:embed="rId3">
            <a:alphaModFix/>
          </a:blip>
          <a:stretch>
            <a:fillRect/>
          </a:stretch>
        </p:blipFill>
        <p:spPr>
          <a:xfrm>
            <a:off x="346113" y="2112625"/>
            <a:ext cx="8451776" cy="25510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pic>
        <p:nvPicPr>
          <p:cNvPr id="314" name="Google Shape;314;p50"/>
          <p:cNvPicPr preferRelativeResize="0"/>
          <p:nvPr/>
        </p:nvPicPr>
        <p:blipFill>
          <a:blip r:embed="rId3">
            <a:alphaModFix/>
          </a:blip>
          <a:stretch>
            <a:fillRect/>
          </a:stretch>
        </p:blipFill>
        <p:spPr>
          <a:xfrm>
            <a:off x="405400" y="152400"/>
            <a:ext cx="8260000" cy="48387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pic>
        <p:nvPicPr>
          <p:cNvPr id="319" name="Google Shape;319;p51"/>
          <p:cNvPicPr preferRelativeResize="0"/>
          <p:nvPr/>
        </p:nvPicPr>
        <p:blipFill>
          <a:blip r:embed="rId3">
            <a:alphaModFix/>
          </a:blip>
          <a:stretch>
            <a:fillRect/>
          </a:stretch>
        </p:blipFill>
        <p:spPr>
          <a:xfrm>
            <a:off x="548638" y="2075125"/>
            <a:ext cx="8199125" cy="2204200"/>
          </a:xfrm>
          <a:prstGeom prst="rect">
            <a:avLst/>
          </a:prstGeom>
          <a:noFill/>
          <a:ln>
            <a:noFill/>
          </a:ln>
        </p:spPr>
      </p:pic>
      <p:sp>
        <p:nvSpPr>
          <p:cNvPr id="320" name="Google Shape;320;p51"/>
          <p:cNvSpPr txBox="1"/>
          <p:nvPr>
            <p:ph type="title"/>
          </p:nvPr>
        </p:nvSpPr>
        <p:spPr>
          <a:xfrm>
            <a:off x="464100" y="597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Observations from 7-algorithms for undersampling approach 2</a:t>
            </a:r>
            <a:endParaRPr/>
          </a:p>
        </p:txBody>
      </p:sp>
      <p:sp>
        <p:nvSpPr>
          <p:cNvPr id="321" name="Google Shape;321;p51"/>
          <p:cNvSpPr txBox="1"/>
          <p:nvPr>
            <p:ph idx="1" type="body"/>
          </p:nvPr>
        </p:nvSpPr>
        <p:spPr>
          <a:xfrm>
            <a:off x="464100" y="1221025"/>
            <a:ext cx="8643600" cy="35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Below is the table where accuracy, precision, recall, ROC-AUC and F1-score as calculated for the 7-algorithms is collected to determine the best algorithm.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fraud</a:t>
            </a:r>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935"/>
              <a:buNone/>
            </a:pPr>
            <a:r>
              <a:rPr lang="en">
                <a:solidFill>
                  <a:schemeClr val="dk1"/>
                </a:solidFill>
                <a:latin typeface="Arial"/>
                <a:ea typeface="Arial"/>
                <a:cs typeface="Arial"/>
                <a:sym typeface="Arial"/>
              </a:rPr>
              <a:t>Skimming: Any scheme in which cash is stolen from an organization before it is recorded on the organization’s books. </a:t>
            </a:r>
            <a:endParaRPr>
              <a:solidFill>
                <a:schemeClr val="dk1"/>
              </a:solidFill>
              <a:latin typeface="Arial"/>
              <a:ea typeface="Arial"/>
              <a:cs typeface="Arial"/>
              <a:sym typeface="Arial"/>
            </a:endParaRPr>
          </a:p>
          <a:p>
            <a:pPr indent="0" lvl="0" marL="0" rtl="0" algn="l">
              <a:lnSpc>
                <a:spcPct val="80000"/>
              </a:lnSpc>
              <a:spcBef>
                <a:spcPts val="1200"/>
              </a:spcBef>
              <a:spcAft>
                <a:spcPts val="0"/>
              </a:spcAft>
              <a:buSzPts val="935"/>
              <a:buNone/>
            </a:pPr>
            <a:r>
              <a:rPr lang="en">
                <a:solidFill>
                  <a:schemeClr val="dk1"/>
                </a:solidFill>
                <a:latin typeface="Arial"/>
                <a:ea typeface="Arial"/>
                <a:cs typeface="Arial"/>
                <a:sym typeface="Arial"/>
              </a:rPr>
              <a:t>Cash Larceny: Any cash which is stolen from an organization after it has been recorded on the organization’s books	and records. </a:t>
            </a:r>
            <a:endParaRPr>
              <a:solidFill>
                <a:schemeClr val="dk1"/>
              </a:solidFill>
              <a:latin typeface="Arial"/>
              <a:ea typeface="Arial"/>
              <a:cs typeface="Arial"/>
              <a:sym typeface="Arial"/>
            </a:endParaRPr>
          </a:p>
          <a:p>
            <a:pPr indent="0" lvl="0" marL="0" rtl="0" algn="l">
              <a:lnSpc>
                <a:spcPct val="80000"/>
              </a:lnSpc>
              <a:spcBef>
                <a:spcPts val="1200"/>
              </a:spcBef>
              <a:spcAft>
                <a:spcPts val="0"/>
              </a:spcAft>
              <a:buSzPts val="935"/>
              <a:buNone/>
            </a:pPr>
            <a:r>
              <a:rPr lang="en">
                <a:solidFill>
                  <a:schemeClr val="dk1"/>
                </a:solidFill>
                <a:latin typeface="Arial"/>
                <a:ea typeface="Arial"/>
                <a:cs typeface="Arial"/>
                <a:sym typeface="Arial"/>
              </a:rPr>
              <a:t>Billing: Any scheme in which a person causes his employer to issue a payment by submitting invoices </a:t>
            </a:r>
            <a:r>
              <a:rPr lang="en">
                <a:solidFill>
                  <a:schemeClr val="dk1"/>
                </a:solidFill>
                <a:latin typeface="Arial"/>
                <a:ea typeface="Arial"/>
                <a:cs typeface="Arial"/>
                <a:sym typeface="Arial"/>
              </a:rPr>
              <a:t>for fictitious</a:t>
            </a:r>
            <a:r>
              <a:rPr lang="en">
                <a:solidFill>
                  <a:schemeClr val="dk1"/>
                </a:solidFill>
                <a:latin typeface="Arial"/>
                <a:ea typeface="Arial"/>
                <a:cs typeface="Arial"/>
                <a:sym typeface="Arial"/>
              </a:rPr>
              <a:t> goods or services, inflated invoices or invoice for personal purchases.</a:t>
            </a:r>
            <a:endParaRPr>
              <a:solidFill>
                <a:schemeClr val="dk1"/>
              </a:solidFill>
              <a:latin typeface="Arial"/>
              <a:ea typeface="Arial"/>
              <a:cs typeface="Arial"/>
              <a:sym typeface="Arial"/>
            </a:endParaRPr>
          </a:p>
          <a:p>
            <a:pPr indent="0" lvl="0" marL="0" rtl="0" algn="l">
              <a:lnSpc>
                <a:spcPct val="80000"/>
              </a:lnSpc>
              <a:spcBef>
                <a:spcPts val="1200"/>
              </a:spcBef>
              <a:spcAft>
                <a:spcPts val="0"/>
              </a:spcAft>
              <a:buSzPts val="935"/>
              <a:buNone/>
            </a:pPr>
            <a:r>
              <a:rPr lang="en">
                <a:solidFill>
                  <a:schemeClr val="dk1"/>
                </a:solidFill>
                <a:latin typeface="Arial"/>
                <a:ea typeface="Arial"/>
                <a:cs typeface="Arial"/>
                <a:sym typeface="Arial"/>
              </a:rPr>
              <a:t>Expense Reimbursements: Any claim in which an employee makes a claim for	 reimbursement of fictitio</a:t>
            </a:r>
            <a:r>
              <a:rPr lang="en">
                <a:solidFill>
                  <a:schemeClr val="dk1"/>
                </a:solidFill>
                <a:latin typeface="Arial"/>
                <a:ea typeface="Arial"/>
                <a:cs typeface="Arial"/>
                <a:sym typeface="Arial"/>
              </a:rPr>
              <a:t>u</a:t>
            </a:r>
            <a:r>
              <a:rPr lang="en">
                <a:solidFill>
                  <a:schemeClr val="dk1"/>
                </a:solidFill>
                <a:latin typeface="Arial"/>
                <a:ea typeface="Arial"/>
                <a:cs typeface="Arial"/>
                <a:sym typeface="Arial"/>
              </a:rPr>
              <a:t>s business expenses.</a:t>
            </a:r>
            <a:endParaRPr>
              <a:solidFill>
                <a:schemeClr val="dk1"/>
              </a:solidFill>
              <a:latin typeface="Arial"/>
              <a:ea typeface="Arial"/>
              <a:cs typeface="Arial"/>
              <a:sym typeface="Arial"/>
            </a:endParaRPr>
          </a:p>
          <a:p>
            <a:pPr indent="0" lvl="0" marL="0" rtl="0" algn="l">
              <a:lnSpc>
                <a:spcPct val="80000"/>
              </a:lnSpc>
              <a:spcBef>
                <a:spcPts val="1200"/>
              </a:spcBef>
              <a:spcAft>
                <a:spcPts val="0"/>
              </a:spcAft>
              <a:buSzPts val="935"/>
              <a:buNone/>
            </a:pPr>
            <a:r>
              <a:rPr lang="en">
                <a:solidFill>
                  <a:schemeClr val="dk1"/>
                </a:solidFill>
                <a:latin typeface="Arial"/>
                <a:ea typeface="Arial"/>
                <a:cs typeface="Arial"/>
                <a:sym typeface="Arial"/>
              </a:rPr>
              <a:t>Check Tampering:Any scheme in which a person steals his employer’s funds by intercepting, forging or altering a check drawn on the organization’s account.</a:t>
            </a:r>
            <a:endParaRPr>
              <a:solidFill>
                <a:schemeClr val="dk1"/>
              </a:solidFill>
              <a:latin typeface="Arial"/>
              <a:ea typeface="Arial"/>
              <a:cs typeface="Arial"/>
              <a:sym typeface="Arial"/>
            </a:endParaRPr>
          </a:p>
          <a:p>
            <a:pPr indent="0" lvl="0" marL="0" rtl="0" algn="l">
              <a:lnSpc>
                <a:spcPct val="80000"/>
              </a:lnSpc>
              <a:spcBef>
                <a:spcPts val="1200"/>
              </a:spcBef>
              <a:spcAft>
                <a:spcPts val="0"/>
              </a:spcAft>
              <a:buSzPts val="935"/>
              <a:buNone/>
            </a:pPr>
            <a:r>
              <a:t/>
            </a:r>
            <a:endParaRPr>
              <a:solidFill>
                <a:schemeClr val="dk1"/>
              </a:solidFill>
              <a:latin typeface="Arial"/>
              <a:ea typeface="Arial"/>
              <a:cs typeface="Arial"/>
              <a:sym typeface="Arial"/>
            </a:endParaRPr>
          </a:p>
          <a:p>
            <a:pPr indent="0" lvl="0" marL="0" rtl="0" algn="l">
              <a:lnSpc>
                <a:spcPct val="80000"/>
              </a:lnSpc>
              <a:spcBef>
                <a:spcPts val="1200"/>
              </a:spcBef>
              <a:spcAft>
                <a:spcPts val="1200"/>
              </a:spcAft>
              <a:buSzPts val="935"/>
              <a:buNone/>
            </a:pPr>
            <a:r>
              <a:t/>
            </a:r>
            <a:endParaRPr>
              <a:solidFill>
                <a:schemeClr val="dk1"/>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pic>
        <p:nvPicPr>
          <p:cNvPr id="326" name="Google Shape;326;p52"/>
          <p:cNvPicPr preferRelativeResize="0"/>
          <p:nvPr/>
        </p:nvPicPr>
        <p:blipFill rotWithShape="1">
          <a:blip r:embed="rId3">
            <a:alphaModFix/>
          </a:blip>
          <a:srcRect b="0" l="0" r="-6157" t="0"/>
          <a:stretch/>
        </p:blipFill>
        <p:spPr>
          <a:xfrm>
            <a:off x="519800" y="152400"/>
            <a:ext cx="8551002" cy="48387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3"/>
          <p:cNvSpPr txBox="1"/>
          <p:nvPr>
            <p:ph type="title"/>
          </p:nvPr>
        </p:nvSpPr>
        <p:spPr>
          <a:xfrm>
            <a:off x="201800" y="192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332" name="Google Shape;332;p53"/>
          <p:cNvSpPr txBox="1"/>
          <p:nvPr>
            <p:ph idx="1" type="body"/>
          </p:nvPr>
        </p:nvSpPr>
        <p:spPr>
          <a:xfrm>
            <a:off x="311700" y="1175700"/>
            <a:ext cx="8520600" cy="3804000"/>
          </a:xfrm>
          <a:prstGeom prst="rect">
            <a:avLst/>
          </a:prstGeom>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Clr>
                <a:schemeClr val="dk1"/>
              </a:buClr>
              <a:buSzPts val="1700"/>
              <a:buChar char="●"/>
            </a:pPr>
            <a:r>
              <a:rPr lang="en" sz="1700">
                <a:solidFill>
                  <a:schemeClr val="dk1"/>
                </a:solidFill>
              </a:rPr>
              <a:t>Database optimization and scaling should not be relied on solely. We need to understand the foundations of database management, such as normalizing and scaling the quantity and time of characteristics in relation to the target column.</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We plotted the confusion matrix to demonstrate predictive analytics, but because both confusion matrices are so similar, it's impossible to identify whether classifier is a better fit for our current data sets. We calculated the AUC and ROC curve to get a better result.</a:t>
            </a:r>
            <a:endParaRPr sz="1700">
              <a:solidFill>
                <a:schemeClr val="dk1"/>
              </a:solidFill>
            </a:endParaRPr>
          </a:p>
          <a:p>
            <a:pPr indent="0" lvl="0" marL="457200" rtl="0" algn="l">
              <a:spcBef>
                <a:spcPts val="0"/>
              </a:spcBef>
              <a:spcAft>
                <a:spcPts val="0"/>
              </a:spcAft>
              <a:buNone/>
            </a:pPr>
            <a:r>
              <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From the above histogram we observed the results and picked the algorithm which gave the best results above 95% for approach 1 and above 99% for approach 2. </a:t>
            </a:r>
            <a:endParaRPr sz="1700">
              <a:solidFill>
                <a:schemeClr val="dk1"/>
              </a:solidFill>
            </a:endParaRPr>
          </a:p>
          <a:p>
            <a:pPr indent="0" lvl="0" marL="457200" rtl="0" algn="l">
              <a:lnSpc>
                <a:spcPct val="115000"/>
              </a:lnSpc>
              <a:spcBef>
                <a:spcPts val="0"/>
              </a:spcBef>
              <a:spcAft>
                <a:spcPts val="0"/>
              </a:spcAft>
              <a:buNone/>
            </a:pPr>
            <a:r>
              <a:t/>
            </a:r>
            <a:endParaRPr sz="1700">
              <a:solidFill>
                <a:schemeClr val="dk1"/>
              </a:solidFill>
            </a:endParaRPr>
          </a:p>
          <a:p>
            <a:pPr indent="0" lvl="0" marL="457200" rtl="0" algn="l">
              <a:lnSpc>
                <a:spcPct val="115000"/>
              </a:lnSpc>
              <a:spcBef>
                <a:spcPts val="1200"/>
              </a:spcBef>
              <a:spcAft>
                <a:spcPts val="0"/>
              </a:spcAft>
              <a:buNone/>
            </a:pPr>
            <a:r>
              <a:t/>
            </a:r>
            <a:endParaRPr sz="1700">
              <a:solidFill>
                <a:schemeClr val="dk1"/>
              </a:solidFill>
            </a:endParaRPr>
          </a:p>
          <a:p>
            <a:pPr indent="0" lvl="0" marL="457200" rtl="0" algn="l">
              <a:lnSpc>
                <a:spcPct val="115000"/>
              </a:lnSpc>
              <a:spcBef>
                <a:spcPts val="1200"/>
              </a:spcBef>
              <a:spcAft>
                <a:spcPts val="0"/>
              </a:spcAft>
              <a:buNone/>
            </a:pPr>
            <a:r>
              <a:t/>
            </a:r>
            <a:endParaRPr sz="1700">
              <a:solidFill>
                <a:schemeClr val="dk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4"/>
          <p:cNvSpPr txBox="1"/>
          <p:nvPr/>
        </p:nvSpPr>
        <p:spPr>
          <a:xfrm>
            <a:off x="182075" y="710600"/>
            <a:ext cx="8469900" cy="4358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700">
              <a:solidFill>
                <a:schemeClr val="dk1"/>
              </a:solidFill>
              <a:latin typeface="Average"/>
              <a:ea typeface="Average"/>
              <a:cs typeface="Average"/>
              <a:sym typeface="Average"/>
            </a:endParaRPr>
          </a:p>
          <a:p>
            <a:pPr indent="-336550" lvl="0" marL="457200" rtl="0" algn="l">
              <a:lnSpc>
                <a:spcPct val="115000"/>
              </a:lnSpc>
              <a:spcBef>
                <a:spcPts val="0"/>
              </a:spcBef>
              <a:spcAft>
                <a:spcPts val="0"/>
              </a:spcAft>
              <a:buClr>
                <a:schemeClr val="dk1"/>
              </a:buClr>
              <a:buSzPts val="1700"/>
              <a:buFont typeface="Average"/>
              <a:buChar char="●"/>
            </a:pPr>
            <a:r>
              <a:rPr lang="en" sz="1700">
                <a:solidFill>
                  <a:schemeClr val="dk1"/>
                </a:solidFill>
                <a:latin typeface="Average"/>
                <a:ea typeface="Average"/>
                <a:cs typeface="Average"/>
                <a:sym typeface="Average"/>
              </a:rPr>
              <a:t>So we found the ANN (Artificial Neural Network) delivered the greatest results, with accuracy of 95.27 %, precision of 96.57 %, recall of 94 %, ROC-AUC of 97.87 %, and F1-score of 95.27 % for approach 1 (Random undersampling of the </a:t>
            </a:r>
            <a:r>
              <a:rPr lang="en" sz="1700">
                <a:solidFill>
                  <a:schemeClr val="dk1"/>
                </a:solidFill>
                <a:latin typeface="Average"/>
                <a:ea typeface="Average"/>
                <a:cs typeface="Average"/>
                <a:sym typeface="Average"/>
              </a:rPr>
              <a:t>unbalanced</a:t>
            </a:r>
            <a:r>
              <a:rPr lang="en" sz="1700">
                <a:solidFill>
                  <a:schemeClr val="dk1"/>
                </a:solidFill>
                <a:latin typeface="Average"/>
                <a:ea typeface="Average"/>
                <a:cs typeface="Average"/>
                <a:sym typeface="Average"/>
              </a:rPr>
              <a:t> data). </a:t>
            </a:r>
            <a:endParaRPr sz="1700">
              <a:solidFill>
                <a:schemeClr val="dk1"/>
              </a:solidFill>
              <a:latin typeface="Average"/>
              <a:ea typeface="Average"/>
              <a:cs typeface="Average"/>
              <a:sym typeface="Average"/>
            </a:endParaRPr>
          </a:p>
          <a:p>
            <a:pPr indent="-336550" lvl="0" marL="457200" rtl="0" algn="l">
              <a:lnSpc>
                <a:spcPct val="115000"/>
              </a:lnSpc>
              <a:spcBef>
                <a:spcPts val="0"/>
              </a:spcBef>
              <a:spcAft>
                <a:spcPts val="0"/>
              </a:spcAft>
              <a:buClr>
                <a:schemeClr val="dk1"/>
              </a:buClr>
              <a:buSzPts val="1700"/>
              <a:buFont typeface="Average"/>
              <a:buChar char="●"/>
            </a:pPr>
            <a:r>
              <a:rPr lang="en" sz="1700">
                <a:solidFill>
                  <a:schemeClr val="dk1"/>
                </a:solidFill>
                <a:latin typeface="Average"/>
                <a:ea typeface="Average"/>
                <a:cs typeface="Average"/>
                <a:sym typeface="Average"/>
              </a:rPr>
              <a:t>we also found the Random Forest Classifier delivered the greatest results, with accuracy of 99.32%, precision of 99.31%, recall of 99.31%, ROC-AUC of 99.85%, and F1-score of 99.31% for approach 2 (NearMiss-2 undersampling of the unbalanced data). </a:t>
            </a:r>
            <a:endParaRPr sz="1700">
              <a:solidFill>
                <a:schemeClr val="dk1"/>
              </a:solidFill>
              <a:latin typeface="Average"/>
              <a:ea typeface="Average"/>
              <a:cs typeface="Average"/>
              <a:sym typeface="Average"/>
            </a:endParaRPr>
          </a:p>
          <a:p>
            <a:pPr indent="0" lvl="0" marL="0" rtl="0" algn="l">
              <a:lnSpc>
                <a:spcPct val="115000"/>
              </a:lnSpc>
              <a:spcBef>
                <a:spcPts val="0"/>
              </a:spcBef>
              <a:spcAft>
                <a:spcPts val="0"/>
              </a:spcAft>
              <a:buNone/>
            </a:pPr>
            <a:r>
              <a:t/>
            </a:r>
            <a:endParaRPr sz="1700">
              <a:solidFill>
                <a:schemeClr val="dk1"/>
              </a:solidFill>
              <a:latin typeface="Average"/>
              <a:ea typeface="Average"/>
              <a:cs typeface="Average"/>
              <a:sym typeface="Average"/>
            </a:endParaRPr>
          </a:p>
          <a:p>
            <a:pPr indent="-336550" lvl="0" marL="457200" rtl="0" algn="l">
              <a:lnSpc>
                <a:spcPct val="115000"/>
              </a:lnSpc>
              <a:spcBef>
                <a:spcPts val="0"/>
              </a:spcBef>
              <a:spcAft>
                <a:spcPts val="0"/>
              </a:spcAft>
              <a:buClr>
                <a:schemeClr val="dk1"/>
              </a:buClr>
              <a:buSzPts val="1700"/>
              <a:buFont typeface="Average"/>
              <a:buChar char="●"/>
            </a:pPr>
            <a:r>
              <a:rPr lang="en" sz="1700">
                <a:solidFill>
                  <a:schemeClr val="dk1"/>
                </a:solidFill>
                <a:latin typeface="Average"/>
                <a:ea typeface="Average"/>
                <a:cs typeface="Average"/>
                <a:sym typeface="Average"/>
              </a:rPr>
              <a:t>As a result, we can say that the ANN algorithm is the most successful at detecting credit card fraud for approach 1 and Random Forest was the most </a:t>
            </a:r>
            <a:r>
              <a:rPr lang="en" sz="1700">
                <a:solidFill>
                  <a:schemeClr val="dk1"/>
                </a:solidFill>
                <a:latin typeface="Average"/>
                <a:ea typeface="Average"/>
                <a:cs typeface="Average"/>
                <a:sym typeface="Average"/>
              </a:rPr>
              <a:t>successful</a:t>
            </a:r>
            <a:r>
              <a:rPr lang="en" sz="1700">
                <a:solidFill>
                  <a:schemeClr val="dk1"/>
                </a:solidFill>
                <a:latin typeface="Average"/>
                <a:ea typeface="Average"/>
                <a:cs typeface="Average"/>
                <a:sym typeface="Average"/>
              </a:rPr>
              <a:t> for undersampling approach 2.</a:t>
            </a:r>
            <a:endParaRPr sz="1700">
              <a:solidFill>
                <a:schemeClr val="dk1"/>
              </a:solidFill>
              <a:latin typeface="Average"/>
              <a:ea typeface="Average"/>
              <a:cs typeface="Average"/>
              <a:sym typeface="Average"/>
            </a:endParaRPr>
          </a:p>
          <a:p>
            <a:pPr indent="0" lvl="0" marL="457200" rtl="0" algn="l">
              <a:lnSpc>
                <a:spcPct val="115000"/>
              </a:lnSpc>
              <a:spcBef>
                <a:spcPts val="0"/>
              </a:spcBef>
              <a:spcAft>
                <a:spcPts val="0"/>
              </a:spcAft>
              <a:buNone/>
            </a:pPr>
            <a:r>
              <a:t/>
            </a:r>
            <a:endParaRPr sz="1700">
              <a:solidFill>
                <a:schemeClr val="dk1"/>
              </a:solidFill>
              <a:latin typeface="Average"/>
              <a:ea typeface="Average"/>
              <a:cs typeface="Average"/>
              <a:sym typeface="Average"/>
            </a:endParaRPr>
          </a:p>
          <a:p>
            <a:pPr indent="0" lvl="0" marL="0" rtl="0" algn="l">
              <a:lnSpc>
                <a:spcPct val="115000"/>
              </a:lnSpc>
              <a:spcBef>
                <a:spcPts val="0"/>
              </a:spcBef>
              <a:spcAft>
                <a:spcPts val="0"/>
              </a:spcAft>
              <a:buNone/>
            </a:pPr>
            <a:r>
              <a:t/>
            </a:r>
            <a:endParaRPr sz="1700">
              <a:solidFill>
                <a:schemeClr val="dk1"/>
              </a:solidFill>
              <a:latin typeface="Average"/>
              <a:ea typeface="Average"/>
              <a:cs typeface="Average"/>
              <a:sym typeface="Average"/>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5"/>
          <p:cNvSpPr txBox="1"/>
          <p:nvPr/>
        </p:nvSpPr>
        <p:spPr>
          <a:xfrm>
            <a:off x="194750" y="365575"/>
            <a:ext cx="8469900" cy="2251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700">
              <a:solidFill>
                <a:schemeClr val="dk1"/>
              </a:solidFill>
              <a:latin typeface="Average"/>
              <a:ea typeface="Average"/>
              <a:cs typeface="Average"/>
              <a:sym typeface="Average"/>
            </a:endParaRPr>
          </a:p>
          <a:p>
            <a:pPr indent="0" lvl="0" marL="457200" rtl="0" algn="l">
              <a:lnSpc>
                <a:spcPct val="115000"/>
              </a:lnSpc>
              <a:spcBef>
                <a:spcPts val="0"/>
              </a:spcBef>
              <a:spcAft>
                <a:spcPts val="0"/>
              </a:spcAft>
              <a:buNone/>
            </a:pPr>
            <a:r>
              <a:rPr lang="en" sz="1700">
                <a:solidFill>
                  <a:schemeClr val="dk1"/>
                </a:solidFill>
                <a:latin typeface="Average"/>
                <a:ea typeface="Average"/>
                <a:cs typeface="Average"/>
                <a:sym typeface="Average"/>
              </a:rPr>
              <a:t>Looking at both </a:t>
            </a:r>
            <a:r>
              <a:rPr lang="en" sz="1700">
                <a:solidFill>
                  <a:schemeClr val="dk1"/>
                </a:solidFill>
                <a:latin typeface="Average"/>
                <a:ea typeface="Average"/>
                <a:cs typeface="Average"/>
                <a:sym typeface="Average"/>
              </a:rPr>
              <a:t>histograms we can determine that using NearMiss for balancing the data set gives more successful results over using random undersampling.</a:t>
            </a:r>
            <a:endParaRPr sz="1700">
              <a:solidFill>
                <a:schemeClr val="dk1"/>
              </a:solidFill>
              <a:latin typeface="Average"/>
              <a:ea typeface="Average"/>
              <a:cs typeface="Average"/>
              <a:sym typeface="Average"/>
            </a:endParaRPr>
          </a:p>
          <a:p>
            <a:pPr indent="0" lvl="0" marL="0" rtl="0" algn="l">
              <a:lnSpc>
                <a:spcPct val="115000"/>
              </a:lnSpc>
              <a:spcBef>
                <a:spcPts val="0"/>
              </a:spcBef>
              <a:spcAft>
                <a:spcPts val="0"/>
              </a:spcAft>
              <a:buNone/>
            </a:pPr>
            <a:r>
              <a:t/>
            </a:r>
            <a:endParaRPr sz="1700">
              <a:solidFill>
                <a:schemeClr val="dk1"/>
              </a:solidFill>
              <a:latin typeface="Average"/>
              <a:ea typeface="Average"/>
              <a:cs typeface="Average"/>
              <a:sym typeface="Average"/>
            </a:endParaRPr>
          </a:p>
          <a:p>
            <a:pPr indent="0" lvl="0" marL="457200" rtl="0" algn="l">
              <a:lnSpc>
                <a:spcPct val="115000"/>
              </a:lnSpc>
              <a:spcBef>
                <a:spcPts val="0"/>
              </a:spcBef>
              <a:spcAft>
                <a:spcPts val="0"/>
              </a:spcAft>
              <a:buNone/>
            </a:pPr>
            <a:r>
              <a:rPr lang="en" sz="1700">
                <a:solidFill>
                  <a:schemeClr val="dk1"/>
                </a:solidFill>
                <a:latin typeface="Average"/>
                <a:ea typeface="Average"/>
                <a:cs typeface="Average"/>
                <a:sym typeface="Average"/>
              </a:rPr>
              <a:t>We also </a:t>
            </a:r>
            <a:r>
              <a:rPr lang="en" sz="1700">
                <a:solidFill>
                  <a:schemeClr val="dk1"/>
                </a:solidFill>
                <a:latin typeface="Average"/>
                <a:ea typeface="Average"/>
                <a:cs typeface="Average"/>
                <a:sym typeface="Average"/>
              </a:rPr>
              <a:t>determined that random forest is the most prominent classifier for approach-2</a:t>
            </a:r>
            <a:endParaRPr sz="1700">
              <a:solidFill>
                <a:schemeClr val="dk1"/>
              </a:solidFill>
              <a:latin typeface="Average"/>
              <a:ea typeface="Average"/>
              <a:cs typeface="Average"/>
              <a:sym typeface="Average"/>
            </a:endParaRPr>
          </a:p>
          <a:p>
            <a:pPr indent="0" lvl="0" marL="457200" rtl="0" algn="l">
              <a:lnSpc>
                <a:spcPct val="115000"/>
              </a:lnSpc>
              <a:spcBef>
                <a:spcPts val="0"/>
              </a:spcBef>
              <a:spcAft>
                <a:spcPts val="0"/>
              </a:spcAft>
              <a:buNone/>
            </a:pPr>
            <a:r>
              <a:rPr lang="en" sz="1700">
                <a:solidFill>
                  <a:schemeClr val="dk1"/>
                </a:solidFill>
                <a:latin typeface="Average"/>
                <a:ea typeface="Average"/>
                <a:cs typeface="Average"/>
                <a:sym typeface="Average"/>
              </a:rPr>
              <a:t>and ANN gives the most prominent result with approach-1.</a:t>
            </a:r>
            <a:endParaRPr sz="1700">
              <a:solidFill>
                <a:schemeClr val="dk1"/>
              </a:solidFill>
              <a:latin typeface="Average"/>
              <a:ea typeface="Average"/>
              <a:cs typeface="Average"/>
              <a:sym typeface="Average"/>
            </a:endParaRPr>
          </a:p>
          <a:p>
            <a:pPr indent="0" lvl="0" marL="0" rtl="0" algn="l">
              <a:lnSpc>
                <a:spcPct val="115000"/>
              </a:lnSpc>
              <a:spcBef>
                <a:spcPts val="0"/>
              </a:spcBef>
              <a:spcAft>
                <a:spcPts val="0"/>
              </a:spcAft>
              <a:buNone/>
            </a:pPr>
            <a:r>
              <a:t/>
            </a:r>
            <a:endParaRPr sz="1700">
              <a:solidFill>
                <a:schemeClr val="dk1"/>
              </a:solidFill>
              <a:latin typeface="Average"/>
              <a:ea typeface="Average"/>
              <a:cs typeface="Average"/>
              <a:sym typeface="Average"/>
            </a:endParaRPr>
          </a:p>
        </p:txBody>
      </p:sp>
      <p:pic>
        <p:nvPicPr>
          <p:cNvPr id="343" name="Google Shape;343;p55"/>
          <p:cNvPicPr preferRelativeResize="0"/>
          <p:nvPr/>
        </p:nvPicPr>
        <p:blipFill>
          <a:blip r:embed="rId3">
            <a:alphaModFix/>
          </a:blip>
          <a:stretch>
            <a:fillRect/>
          </a:stretch>
        </p:blipFill>
        <p:spPr>
          <a:xfrm>
            <a:off x="643600" y="2316475"/>
            <a:ext cx="3928400" cy="2301250"/>
          </a:xfrm>
          <a:prstGeom prst="rect">
            <a:avLst/>
          </a:prstGeom>
          <a:noFill/>
          <a:ln>
            <a:noFill/>
          </a:ln>
        </p:spPr>
      </p:pic>
      <p:pic>
        <p:nvPicPr>
          <p:cNvPr id="344" name="Google Shape;344;p55"/>
          <p:cNvPicPr preferRelativeResize="0"/>
          <p:nvPr/>
        </p:nvPicPr>
        <p:blipFill rotWithShape="1">
          <a:blip r:embed="rId4">
            <a:alphaModFix/>
          </a:blip>
          <a:srcRect b="0" l="0" r="-6157" t="0"/>
          <a:stretch/>
        </p:blipFill>
        <p:spPr>
          <a:xfrm>
            <a:off x="4655610" y="2316475"/>
            <a:ext cx="4066789" cy="23012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6"/>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90000"/>
              </a:lnSpc>
              <a:spcBef>
                <a:spcPts val="1000"/>
              </a:spcBef>
              <a:spcAft>
                <a:spcPts val="0"/>
              </a:spcAft>
              <a:buNone/>
            </a:pPr>
            <a:r>
              <a:rPr lang="en" sz="2511"/>
              <a:t>Conventional Fraud Detection:</a:t>
            </a:r>
            <a:endParaRPr sz="3111"/>
          </a:p>
        </p:txBody>
      </p:sp>
      <p:sp>
        <p:nvSpPr>
          <p:cNvPr id="85" name="Google Shape;85;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80000"/>
              </a:lnSpc>
              <a:spcBef>
                <a:spcPts val="1000"/>
              </a:spcBef>
              <a:spcAft>
                <a:spcPts val="0"/>
              </a:spcAft>
              <a:buClr>
                <a:schemeClr val="dk1"/>
              </a:buClr>
              <a:buSzPts val="1800"/>
              <a:buFont typeface="Arial"/>
              <a:buChar char="●"/>
            </a:pPr>
            <a:r>
              <a:rPr lang="en">
                <a:solidFill>
                  <a:schemeClr val="dk1"/>
                </a:solidFill>
                <a:latin typeface="Arial"/>
                <a:ea typeface="Arial"/>
                <a:cs typeface="Arial"/>
                <a:sym typeface="Arial"/>
              </a:rPr>
              <a:t>The rules of making a decision on determining schemes should be set manually.</a:t>
            </a:r>
            <a:endParaRPr>
              <a:solidFill>
                <a:schemeClr val="dk1"/>
              </a:solidFill>
              <a:latin typeface="Arial"/>
              <a:ea typeface="Arial"/>
              <a:cs typeface="Arial"/>
              <a:sym typeface="Arial"/>
            </a:endParaRPr>
          </a:p>
          <a:p>
            <a:pPr indent="-342900" lvl="0" marL="457200" rtl="0" algn="l">
              <a:lnSpc>
                <a:spcPct val="80000"/>
              </a:lnSpc>
              <a:spcBef>
                <a:spcPts val="0"/>
              </a:spcBef>
              <a:spcAft>
                <a:spcPts val="0"/>
              </a:spcAft>
              <a:buClr>
                <a:schemeClr val="dk1"/>
              </a:buClr>
              <a:buSzPts val="1800"/>
              <a:buFont typeface="Arial"/>
              <a:buChar char="●"/>
            </a:pPr>
            <a:r>
              <a:rPr lang="en">
                <a:solidFill>
                  <a:schemeClr val="dk1"/>
                </a:solidFill>
                <a:latin typeface="Arial"/>
                <a:ea typeface="Arial"/>
                <a:cs typeface="Arial"/>
                <a:sym typeface="Arial"/>
              </a:rPr>
              <a:t>Takes an enormous amount of time</a:t>
            </a:r>
            <a:endParaRPr>
              <a:solidFill>
                <a:schemeClr val="dk1"/>
              </a:solidFill>
              <a:latin typeface="Arial"/>
              <a:ea typeface="Arial"/>
              <a:cs typeface="Arial"/>
              <a:sym typeface="Arial"/>
            </a:endParaRPr>
          </a:p>
          <a:p>
            <a:pPr indent="-342900" lvl="0" marL="457200" rtl="0" algn="l">
              <a:lnSpc>
                <a:spcPct val="80000"/>
              </a:lnSpc>
              <a:spcBef>
                <a:spcPts val="0"/>
              </a:spcBef>
              <a:spcAft>
                <a:spcPts val="0"/>
              </a:spcAft>
              <a:buClr>
                <a:schemeClr val="dk1"/>
              </a:buClr>
              <a:buSzPts val="1800"/>
              <a:buFont typeface="Arial"/>
              <a:buChar char="●"/>
            </a:pPr>
            <a:r>
              <a:rPr lang="en">
                <a:solidFill>
                  <a:schemeClr val="dk1"/>
                </a:solidFill>
                <a:latin typeface="Arial"/>
                <a:ea typeface="Arial"/>
                <a:cs typeface="Arial"/>
                <a:sym typeface="Arial"/>
              </a:rPr>
              <a:t>Multiple verification methods are needed; thus, inconvenient for the user</a:t>
            </a:r>
            <a:endParaRPr>
              <a:solidFill>
                <a:schemeClr val="dk1"/>
              </a:solidFill>
              <a:latin typeface="Arial"/>
              <a:ea typeface="Arial"/>
              <a:cs typeface="Arial"/>
              <a:sym typeface="Arial"/>
            </a:endParaRPr>
          </a:p>
          <a:p>
            <a:pPr indent="-342900" lvl="0" marL="457200" rtl="0" algn="l">
              <a:lnSpc>
                <a:spcPct val="80000"/>
              </a:lnSpc>
              <a:spcBef>
                <a:spcPts val="0"/>
              </a:spcBef>
              <a:spcAft>
                <a:spcPts val="0"/>
              </a:spcAft>
              <a:buClr>
                <a:schemeClr val="dk1"/>
              </a:buClr>
              <a:buSzPts val="1800"/>
              <a:buFont typeface="Arial"/>
              <a:buChar char="●"/>
            </a:pPr>
            <a:r>
              <a:rPr lang="en">
                <a:solidFill>
                  <a:schemeClr val="dk1"/>
                </a:solidFill>
                <a:latin typeface="Arial"/>
                <a:ea typeface="Arial"/>
                <a:cs typeface="Arial"/>
                <a:sym typeface="Arial"/>
              </a:rPr>
              <a:t>Finds only obvious fraud activities</a:t>
            </a:r>
            <a:endParaRPr>
              <a:solidFill>
                <a:schemeClr val="dk1"/>
              </a:solidFill>
              <a:latin typeface="Arial"/>
              <a:ea typeface="Arial"/>
              <a:cs typeface="Arial"/>
              <a:sym typeface="Arial"/>
            </a:endParaRPr>
          </a:p>
          <a:p>
            <a:pPr indent="0" lvl="0" marL="0" rtl="0" algn="l">
              <a:lnSpc>
                <a:spcPct val="80000"/>
              </a:lnSpc>
              <a:spcBef>
                <a:spcPts val="1000"/>
              </a:spcBef>
              <a:spcAft>
                <a:spcPts val="0"/>
              </a:spcAft>
              <a:buNone/>
            </a:pPr>
            <a:r>
              <a:t/>
            </a:r>
            <a:endParaRPr>
              <a:solidFill>
                <a:schemeClr val="dk1"/>
              </a:solidFill>
              <a:latin typeface="Arial"/>
              <a:ea typeface="Arial"/>
              <a:cs typeface="Arial"/>
              <a:sym typeface="Arial"/>
            </a:endParaRPr>
          </a:p>
          <a:p>
            <a:pPr indent="0" lvl="0" marL="0" rtl="0" algn="l">
              <a:lnSpc>
                <a:spcPct val="105000"/>
              </a:lnSpc>
              <a:spcBef>
                <a:spcPts val="0"/>
              </a:spcBef>
              <a:spcAft>
                <a:spcPts val="1200"/>
              </a:spcAft>
              <a:buNone/>
            </a:pPr>
            <a:r>
              <a:t/>
            </a:r>
            <a:endParaRPr>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60"/>
              <a:t>ML fraud detection </a:t>
            </a:r>
            <a:endParaRPr sz="1300"/>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90000"/>
              </a:lnSpc>
              <a:spcBef>
                <a:spcPts val="1000"/>
              </a:spcBef>
              <a:spcAft>
                <a:spcPts val="0"/>
              </a:spcAft>
              <a:buNone/>
            </a:pPr>
            <a:r>
              <a:rPr lang="en">
                <a:solidFill>
                  <a:schemeClr val="dk1"/>
                </a:solidFill>
                <a:latin typeface="Arial"/>
                <a:ea typeface="Arial"/>
                <a:cs typeface="Arial"/>
                <a:sym typeface="Arial"/>
              </a:rPr>
              <a:t>Machine Learning-based Fraud Detection:</a:t>
            </a:r>
            <a:endParaRPr>
              <a:solidFill>
                <a:schemeClr val="dk1"/>
              </a:solidFill>
              <a:latin typeface="Arial"/>
              <a:ea typeface="Arial"/>
              <a:cs typeface="Arial"/>
              <a:sym typeface="Arial"/>
            </a:endParaRPr>
          </a:p>
          <a:p>
            <a:pPr indent="-342900" lvl="0" marL="457200" rtl="0" algn="l">
              <a:lnSpc>
                <a:spcPct val="90000"/>
              </a:lnSpc>
              <a:spcBef>
                <a:spcPts val="1000"/>
              </a:spcBef>
              <a:spcAft>
                <a:spcPts val="0"/>
              </a:spcAft>
              <a:buClr>
                <a:schemeClr val="dk1"/>
              </a:buClr>
              <a:buSzPts val="1800"/>
              <a:buFont typeface="Arial"/>
              <a:buChar char="●"/>
            </a:pPr>
            <a:r>
              <a:rPr lang="en">
                <a:solidFill>
                  <a:schemeClr val="dk1"/>
                </a:solidFill>
                <a:latin typeface="Arial"/>
                <a:ea typeface="Arial"/>
                <a:cs typeface="Arial"/>
                <a:sym typeface="Arial"/>
              </a:rPr>
              <a:t>Detecting fraud automatically</a:t>
            </a:r>
            <a:endParaRPr>
              <a:solidFill>
                <a:schemeClr val="dk1"/>
              </a:solidFill>
              <a:latin typeface="Arial"/>
              <a:ea typeface="Arial"/>
              <a:cs typeface="Arial"/>
              <a:sym typeface="Arial"/>
            </a:endParaRPr>
          </a:p>
          <a:p>
            <a:pPr indent="-342900" lvl="0" marL="457200" rtl="0" algn="l">
              <a:lnSpc>
                <a:spcPct val="90000"/>
              </a:lnSpc>
              <a:spcBef>
                <a:spcPts val="0"/>
              </a:spcBef>
              <a:spcAft>
                <a:spcPts val="0"/>
              </a:spcAft>
              <a:buClr>
                <a:schemeClr val="dk1"/>
              </a:buClr>
              <a:buSzPts val="1800"/>
              <a:buFont typeface="Arial"/>
              <a:buChar char="●"/>
            </a:pPr>
            <a:r>
              <a:rPr lang="en">
                <a:solidFill>
                  <a:schemeClr val="dk1"/>
                </a:solidFill>
                <a:latin typeface="Arial"/>
                <a:ea typeface="Arial"/>
                <a:cs typeface="Arial"/>
                <a:sym typeface="Arial"/>
              </a:rPr>
              <a:t>Real-time streaming</a:t>
            </a:r>
            <a:endParaRPr>
              <a:solidFill>
                <a:schemeClr val="dk1"/>
              </a:solidFill>
              <a:latin typeface="Arial"/>
              <a:ea typeface="Arial"/>
              <a:cs typeface="Arial"/>
              <a:sym typeface="Arial"/>
            </a:endParaRPr>
          </a:p>
          <a:p>
            <a:pPr indent="-342900" lvl="0" marL="457200" rtl="0" algn="l">
              <a:lnSpc>
                <a:spcPct val="90000"/>
              </a:lnSpc>
              <a:spcBef>
                <a:spcPts val="0"/>
              </a:spcBef>
              <a:spcAft>
                <a:spcPts val="0"/>
              </a:spcAft>
              <a:buClr>
                <a:schemeClr val="dk1"/>
              </a:buClr>
              <a:buSzPts val="1800"/>
              <a:buFont typeface="Arial"/>
              <a:buChar char="●"/>
            </a:pPr>
            <a:r>
              <a:rPr lang="en">
                <a:solidFill>
                  <a:schemeClr val="dk1"/>
                </a:solidFill>
                <a:latin typeface="Arial"/>
                <a:ea typeface="Arial"/>
                <a:cs typeface="Arial"/>
                <a:sym typeface="Arial"/>
              </a:rPr>
              <a:t>Less time needed for verification methods</a:t>
            </a:r>
            <a:endParaRPr>
              <a:solidFill>
                <a:schemeClr val="dk1"/>
              </a:solidFill>
              <a:latin typeface="Arial"/>
              <a:ea typeface="Arial"/>
              <a:cs typeface="Arial"/>
              <a:sym typeface="Arial"/>
            </a:endParaRPr>
          </a:p>
          <a:p>
            <a:pPr indent="-342900" lvl="0" marL="457200" rtl="0" algn="l">
              <a:lnSpc>
                <a:spcPct val="90000"/>
              </a:lnSpc>
              <a:spcBef>
                <a:spcPts val="0"/>
              </a:spcBef>
              <a:spcAft>
                <a:spcPts val="0"/>
              </a:spcAft>
              <a:buClr>
                <a:schemeClr val="dk1"/>
              </a:buClr>
              <a:buSzPts val="1800"/>
              <a:buFont typeface="Arial"/>
              <a:buChar char="●"/>
            </a:pPr>
            <a:r>
              <a:rPr lang="en">
                <a:solidFill>
                  <a:schemeClr val="dk1"/>
                </a:solidFill>
                <a:latin typeface="Arial"/>
                <a:ea typeface="Arial"/>
                <a:cs typeface="Arial"/>
                <a:sym typeface="Arial"/>
              </a:rPr>
              <a:t>Identifying hidden correlations in data</a:t>
            </a:r>
            <a:endParaRPr>
              <a:solidFill>
                <a:schemeClr val="dk1"/>
              </a:solidFill>
              <a:latin typeface="Arial"/>
              <a:ea typeface="Arial"/>
              <a:cs typeface="Arial"/>
              <a:sym typeface="Arial"/>
            </a:endParaRPr>
          </a:p>
          <a:p>
            <a:pPr indent="0" lvl="0" marL="0" rtl="0" algn="l">
              <a:spcBef>
                <a:spcPts val="0"/>
              </a:spcBef>
              <a:spcAft>
                <a:spcPts val="1200"/>
              </a:spcAft>
              <a:buNone/>
            </a:pPr>
            <a:r>
              <a:t/>
            </a:r>
            <a:endParaRPr>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a:t>
            </a:r>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Clr>
                <a:schemeClr val="dk1"/>
              </a:buClr>
              <a:buSzPts val="1800"/>
              <a:buChar char="●"/>
            </a:pPr>
            <a:r>
              <a:rPr lang="en">
                <a:solidFill>
                  <a:schemeClr val="dk1"/>
                </a:solidFill>
              </a:rPr>
              <a:t>Keeping in view of the fraudulent transactions and scams happening in real-time, huge data is needed to be experimented every day to make the model successful.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a:t>
            </a:r>
            <a:r>
              <a:rPr lang="en">
                <a:solidFill>
                  <a:schemeClr val="dk1"/>
                </a:solidFill>
              </a:rPr>
              <a:t>s per the statistics, 99.98% of transactions are reported as not fraudulent, whereas they contain scams and other frauds, which makes the fraud detection very difficult.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Collecting data from different resources is mostly inaccessible, since the data is very secure and most of them are private.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Sometimes fraud and scams are in pennies, for which millions of them are not reported, so that falls into misclassified data, which makes the job more complex.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idx="1" type="body"/>
          </p:nvPr>
        </p:nvSpPr>
        <p:spPr>
          <a:xfrm>
            <a:off x="311700" y="863550"/>
            <a:ext cx="8520600" cy="3648000"/>
          </a:xfrm>
          <a:prstGeom prst="rect">
            <a:avLst/>
          </a:prstGeom>
        </p:spPr>
        <p:txBody>
          <a:bodyPr anchorCtr="0" anchor="t" bIns="91425" lIns="91425" spcFirstLastPara="1" rIns="91425" wrap="square" tIns="91425">
            <a:noAutofit/>
          </a:bodyPr>
          <a:lstStyle/>
          <a:p>
            <a:pPr indent="-342900" lvl="0" marL="457200" rtl="0" algn="l">
              <a:lnSpc>
                <a:spcPct val="90000"/>
              </a:lnSpc>
              <a:spcBef>
                <a:spcPts val="1000"/>
              </a:spcBef>
              <a:spcAft>
                <a:spcPts val="0"/>
              </a:spcAft>
              <a:buClr>
                <a:schemeClr val="dk1"/>
              </a:buClr>
              <a:buSzPts val="1800"/>
              <a:buFont typeface="Arial"/>
              <a:buChar char="●"/>
            </a:pPr>
            <a:r>
              <a:rPr lang="en">
                <a:solidFill>
                  <a:schemeClr val="dk1"/>
                </a:solidFill>
                <a:latin typeface="Arial"/>
                <a:ea typeface="Arial"/>
                <a:cs typeface="Arial"/>
                <a:sym typeface="Arial"/>
              </a:rPr>
              <a:t>These are not the only challenges in the implementation of a real-world fraud detection system.</a:t>
            </a:r>
            <a:endParaRPr>
              <a:solidFill>
                <a:schemeClr val="dk1"/>
              </a:solidFill>
              <a:latin typeface="Arial"/>
              <a:ea typeface="Arial"/>
              <a:cs typeface="Arial"/>
              <a:sym typeface="Arial"/>
            </a:endParaRPr>
          </a:p>
          <a:p>
            <a:pPr indent="-342900" lvl="0" marL="457200" rtl="0" algn="l">
              <a:lnSpc>
                <a:spcPct val="90000"/>
              </a:lnSpc>
              <a:spcBef>
                <a:spcPts val="0"/>
              </a:spcBef>
              <a:spcAft>
                <a:spcPts val="0"/>
              </a:spcAft>
              <a:buClr>
                <a:schemeClr val="dk1"/>
              </a:buClr>
              <a:buSzPts val="1800"/>
              <a:buFont typeface="Arial"/>
              <a:buChar char="●"/>
            </a:pPr>
            <a:r>
              <a:rPr lang="en">
                <a:solidFill>
                  <a:schemeClr val="dk1"/>
                </a:solidFill>
                <a:latin typeface="Arial"/>
                <a:ea typeface="Arial"/>
                <a:cs typeface="Arial"/>
                <a:sym typeface="Arial"/>
              </a:rPr>
              <a:t>In real world examples, the massive stream of payment requests is quickly scanned by automatic tools that determine which transactions to authorize.</a:t>
            </a:r>
            <a:endParaRPr>
              <a:solidFill>
                <a:schemeClr val="dk1"/>
              </a:solidFill>
              <a:latin typeface="Arial"/>
              <a:ea typeface="Arial"/>
              <a:cs typeface="Arial"/>
              <a:sym typeface="Arial"/>
            </a:endParaRPr>
          </a:p>
          <a:p>
            <a:pPr indent="-342900" lvl="0" marL="457200" rtl="0" algn="l">
              <a:lnSpc>
                <a:spcPct val="90000"/>
              </a:lnSpc>
              <a:spcBef>
                <a:spcPts val="0"/>
              </a:spcBef>
              <a:spcAft>
                <a:spcPts val="0"/>
              </a:spcAft>
              <a:buClr>
                <a:schemeClr val="dk1"/>
              </a:buClr>
              <a:buSzPts val="1800"/>
              <a:buFont typeface="Arial"/>
              <a:buChar char="●"/>
            </a:pPr>
            <a:r>
              <a:rPr lang="en">
                <a:solidFill>
                  <a:schemeClr val="dk1"/>
                </a:solidFill>
                <a:latin typeface="Arial"/>
                <a:ea typeface="Arial"/>
                <a:cs typeface="Arial"/>
                <a:sym typeface="Arial"/>
              </a:rPr>
              <a:t>Machine learning algorithms are employed to analyze all the authorized transactions and report the suspicious ones.</a:t>
            </a:r>
            <a:endParaRPr>
              <a:solidFill>
                <a:schemeClr val="dk1"/>
              </a:solidFill>
              <a:latin typeface="Arial"/>
              <a:ea typeface="Arial"/>
              <a:cs typeface="Arial"/>
              <a:sym typeface="Arial"/>
            </a:endParaRPr>
          </a:p>
          <a:p>
            <a:pPr indent="-342900" lvl="0" marL="457200" rtl="0" algn="l">
              <a:lnSpc>
                <a:spcPct val="90000"/>
              </a:lnSpc>
              <a:spcBef>
                <a:spcPts val="0"/>
              </a:spcBef>
              <a:spcAft>
                <a:spcPts val="0"/>
              </a:spcAft>
              <a:buClr>
                <a:schemeClr val="dk1"/>
              </a:buClr>
              <a:buSzPts val="1800"/>
              <a:buFont typeface="Arial"/>
              <a:buChar char="●"/>
            </a:pPr>
            <a:r>
              <a:rPr lang="en">
                <a:solidFill>
                  <a:schemeClr val="dk1"/>
                </a:solidFill>
                <a:latin typeface="Arial"/>
                <a:ea typeface="Arial"/>
                <a:cs typeface="Arial"/>
                <a:sym typeface="Arial"/>
              </a:rPr>
              <a:t>These reports are investigated by professionals who contact the cardholders to confirm if the transaction was genuine or fraudulent.</a:t>
            </a:r>
            <a:endParaRPr>
              <a:solidFill>
                <a:schemeClr val="dk1"/>
              </a:solidFill>
              <a:latin typeface="Arial"/>
              <a:ea typeface="Arial"/>
              <a:cs typeface="Arial"/>
              <a:sym typeface="Arial"/>
            </a:endParaRPr>
          </a:p>
          <a:p>
            <a:pPr indent="-342900" lvl="0" marL="457200" rtl="0" algn="l">
              <a:lnSpc>
                <a:spcPct val="90000"/>
              </a:lnSpc>
              <a:spcBef>
                <a:spcPts val="0"/>
              </a:spcBef>
              <a:spcAft>
                <a:spcPts val="0"/>
              </a:spcAft>
              <a:buClr>
                <a:schemeClr val="dk1"/>
              </a:buClr>
              <a:buSzPts val="1800"/>
              <a:buFont typeface="Arial"/>
              <a:buChar char="●"/>
            </a:pPr>
            <a:r>
              <a:rPr lang="en">
                <a:solidFill>
                  <a:schemeClr val="dk1"/>
                </a:solidFill>
                <a:latin typeface="Arial"/>
                <a:ea typeface="Arial"/>
                <a:cs typeface="Arial"/>
                <a:sym typeface="Arial"/>
              </a:rPr>
              <a:t>The investigators provide a feedback to the automated system which is used to train and update the algorithm to eventually improve the fraud-detection performance over time.</a:t>
            </a:r>
            <a:endParaRPr>
              <a:solidFill>
                <a:schemeClr val="dk1"/>
              </a:solidFill>
              <a:latin typeface="Arial"/>
              <a:ea typeface="Arial"/>
              <a:cs typeface="Arial"/>
              <a:sym typeface="Arial"/>
            </a:endParaRPr>
          </a:p>
          <a:p>
            <a:pPr indent="0" lvl="0" marL="0" rtl="0" algn="l">
              <a:spcBef>
                <a:spcPts val="0"/>
              </a:spcBef>
              <a:spcAft>
                <a:spcPts val="1200"/>
              </a:spcAft>
              <a:buNone/>
            </a:pPr>
            <a:r>
              <a:t/>
            </a:r>
            <a:endParaRPr>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a:t>
            </a:r>
            <a:endParaRPr/>
          </a:p>
        </p:txBody>
      </p:sp>
      <p:sp>
        <p:nvSpPr>
          <p:cNvPr id="108" name="Google Shape;108;p21"/>
          <p:cNvSpPr txBox="1"/>
          <p:nvPr>
            <p:ph idx="1" type="body"/>
          </p:nvPr>
        </p:nvSpPr>
        <p:spPr>
          <a:xfrm>
            <a:off x="311700" y="1152475"/>
            <a:ext cx="8027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The dataset consists of 284,807 credit card transactions</a:t>
            </a:r>
            <a:endParaRPr>
              <a:solidFill>
                <a:schemeClr val="dk1"/>
              </a:solidFill>
            </a:endParaRPr>
          </a:p>
          <a:p>
            <a:pPr indent="0" lvl="0" marL="0" rtl="0" algn="l">
              <a:spcBef>
                <a:spcPts val="1200"/>
              </a:spcBef>
              <a:spcAft>
                <a:spcPts val="0"/>
              </a:spcAft>
              <a:buNone/>
            </a:pPr>
            <a:r>
              <a:rPr lang="en">
                <a:solidFill>
                  <a:schemeClr val="dk1"/>
                </a:solidFill>
              </a:rPr>
              <a:t>Each transaction has 30 features and a label:</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Features V1 - V28</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Time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Amount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Class (label)</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