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3" r:id="rId4"/>
  </p:sldMasterIdLst>
  <p:sldIdLst>
    <p:sldId id="257" r:id="rId5"/>
    <p:sldId id="275" r:id="rId6"/>
    <p:sldId id="270" r:id="rId7"/>
    <p:sldId id="259" r:id="rId8"/>
    <p:sldId id="261" r:id="rId9"/>
    <p:sldId id="262" r:id="rId10"/>
    <p:sldId id="263" r:id="rId11"/>
    <p:sldId id="265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Enterprise java bean object based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By-Neha Dattatray Dawale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Roll No:06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9F528-DE22-46E5-891C-8D963873EC12}"/>
              </a:ext>
            </a:extLst>
          </p:cNvPr>
          <p:cNvSpPr txBox="1"/>
          <p:nvPr/>
        </p:nvSpPr>
        <p:spPr>
          <a:xfrm>
            <a:off x="664308" y="734646"/>
            <a:ext cx="1068363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                                                EJB Security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EJB container manages standard security concerns or it can be customized to handle any specific security concerns.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0" i="0" dirty="0">
                <a:effectLst/>
                <a:latin typeface="Arial" panose="020B0604020202020204" pitchFamily="34" charset="0"/>
              </a:rPr>
              <a:t>Important Terms of Security: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Authentication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Authorization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Roles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38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0A4739-1E15-4113-B76F-17AA10138AE7}"/>
              </a:ext>
            </a:extLst>
          </p:cNvPr>
          <p:cNvSpPr txBox="1"/>
          <p:nvPr/>
        </p:nvSpPr>
        <p:spPr>
          <a:xfrm>
            <a:off x="1093765" y="734646"/>
            <a:ext cx="925766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Advantages of EJB</a:t>
            </a:r>
          </a:p>
          <a:p>
            <a:endParaRPr lang="en-IN" b="1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EJB developer focuses on solving business problems and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EJB container helps in providing system-level services to enterprise Java beans.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provides simplified development of large scale enterprise level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effectLst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031AB-9AB6-4951-8CBE-F38A0FE581FE}"/>
              </a:ext>
            </a:extLst>
          </p:cNvPr>
          <p:cNvSpPr txBox="1"/>
          <p:nvPr/>
        </p:nvSpPr>
        <p:spPr>
          <a:xfrm>
            <a:off x="1093765" y="3584925"/>
            <a:ext cx="66388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Disadvantages of EJB</a:t>
            </a:r>
          </a:p>
          <a:p>
            <a:endParaRPr lang="en-IN" b="1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It creates costly and complex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It takes time for development</a:t>
            </a:r>
          </a:p>
          <a:p>
            <a:endParaRPr lang="en-IN" b="1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endParaRPr lang="en-IN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62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C154E-93D5-4A81-ADF6-9440B9F8402A}"/>
              </a:ext>
            </a:extLst>
          </p:cNvPr>
          <p:cNvSpPr txBox="1"/>
          <p:nvPr/>
        </p:nvSpPr>
        <p:spPr>
          <a:xfrm>
            <a:off x="4798645" y="2969847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Thank You……….</a:t>
            </a:r>
          </a:p>
        </p:txBody>
      </p:sp>
    </p:spTree>
    <p:extLst>
      <p:ext uri="{BB962C8B-B14F-4D97-AF65-F5344CB8AC3E}">
        <p14:creationId xmlns:p14="http://schemas.microsoft.com/office/powerpoint/2010/main" val="300195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4F00C-BC4A-4E1C-9BA0-D62C4B6B90F5}"/>
              </a:ext>
            </a:extLst>
          </p:cNvPr>
          <p:cNvSpPr txBox="1"/>
          <p:nvPr/>
        </p:nvSpPr>
        <p:spPr>
          <a:xfrm>
            <a:off x="679937" y="476306"/>
            <a:ext cx="11785601" cy="1126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Contents</a:t>
            </a:r>
          </a:p>
          <a:p>
            <a:endParaRPr lang="en-IN" dirty="0"/>
          </a:p>
          <a:p>
            <a:r>
              <a:rPr lang="en-IN" sz="1800" b="1" dirty="0">
                <a:solidFill>
                  <a:schemeClr val="accent2"/>
                </a:solidFill>
              </a:rPr>
              <a:t>1) Introduction</a:t>
            </a:r>
          </a:p>
          <a:p>
            <a:pPr marL="400050" indent="-400050">
              <a:buAutoNum type="romanLcParenR"/>
            </a:pPr>
            <a:r>
              <a:rPr lang="en-IN" dirty="0"/>
              <a:t>What is EJB</a:t>
            </a:r>
          </a:p>
          <a:p>
            <a:endParaRPr lang="en-IN" dirty="0"/>
          </a:p>
          <a:p>
            <a:r>
              <a:rPr lang="en-IN" sz="1800" b="1" dirty="0">
                <a:solidFill>
                  <a:schemeClr val="accent2"/>
                </a:solidFill>
              </a:rPr>
              <a:t>2) EJB Architecture</a:t>
            </a:r>
          </a:p>
          <a:p>
            <a:endParaRPr lang="en-IN" b="1" dirty="0">
              <a:solidFill>
                <a:schemeClr val="accent2"/>
              </a:solidFill>
            </a:endParaRPr>
          </a:p>
          <a:p>
            <a:r>
              <a:rPr lang="en-IN" sz="1800" b="1" dirty="0">
                <a:solidFill>
                  <a:schemeClr val="accent2"/>
                </a:solidFill>
              </a:rPr>
              <a:t>3) EJB Types</a:t>
            </a:r>
          </a:p>
          <a:p>
            <a:r>
              <a:rPr lang="en-IN" b="1" dirty="0">
                <a:solidFill>
                  <a:schemeClr val="accent2"/>
                </a:solidFill>
              </a:rPr>
              <a:t> </a:t>
            </a:r>
            <a:r>
              <a:rPr lang="en-IN" dirty="0"/>
              <a:t>i) </a:t>
            </a:r>
            <a:r>
              <a:rPr lang="en-IN" sz="1800" dirty="0"/>
              <a:t>Stateful Session Bean:</a:t>
            </a:r>
          </a:p>
          <a:p>
            <a:endParaRPr lang="en-IN" dirty="0"/>
          </a:p>
          <a:p>
            <a:r>
              <a:rPr lang="en-IN" sz="1800" dirty="0"/>
              <a:t>ii) Stateless Session Bean:</a:t>
            </a:r>
          </a:p>
          <a:p>
            <a:endParaRPr lang="en-IN" dirty="0">
              <a:solidFill>
                <a:schemeClr val="accent2"/>
              </a:solidFill>
            </a:endParaRPr>
          </a:p>
          <a:p>
            <a:r>
              <a:rPr lang="en-US" b="1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4) Naming Conventions for Enterprise Beans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1" dirty="0">
                <a:solidFill>
                  <a:schemeClr val="accent2"/>
                </a:solidFill>
              </a:rPr>
              <a:t>5) Distributed objects communication</a:t>
            </a:r>
          </a:p>
          <a:p>
            <a:r>
              <a:rPr lang="en-IN" dirty="0"/>
              <a:t>i) EJB Communication</a:t>
            </a:r>
          </a:p>
          <a:p>
            <a:r>
              <a:rPr lang="en-IN" dirty="0"/>
              <a:t>II) EJB use java RMI-IIOP</a:t>
            </a:r>
          </a:p>
          <a:p>
            <a:r>
              <a:rPr lang="en-IN" sz="1800" b="1" dirty="0">
                <a:solidFill>
                  <a:schemeClr val="accent2"/>
                </a:solidFill>
              </a:rPr>
              <a:t>6) EJB Security</a:t>
            </a:r>
          </a:p>
          <a:p>
            <a:endParaRPr lang="en-IN" sz="1800" b="1" dirty="0">
              <a:solidFill>
                <a:schemeClr val="accent2"/>
              </a:solidFill>
            </a:endParaRPr>
          </a:p>
          <a:p>
            <a:r>
              <a:rPr lang="en-IN" sz="1800" b="1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7) Advantages of EJB &amp; Disadvantages of EJB</a:t>
            </a:r>
          </a:p>
          <a:p>
            <a:endParaRPr lang="en-IN" sz="1800" b="1" i="0" dirty="0">
              <a:solidFill>
                <a:schemeClr val="accent2"/>
              </a:solidFill>
              <a:effectLst/>
              <a:latin typeface="Open Sans" panose="020B0606030504020204" pitchFamily="34" charset="0"/>
            </a:endParaRPr>
          </a:p>
          <a:p>
            <a:endParaRPr lang="en-IN" dirty="0">
              <a:solidFill>
                <a:schemeClr val="accent2"/>
              </a:solidFill>
            </a:endParaRPr>
          </a:p>
          <a:p>
            <a:endParaRPr lang="en-IN" b="1" dirty="0">
              <a:solidFill>
                <a:schemeClr val="accent2"/>
              </a:solidFill>
            </a:endParaRPr>
          </a:p>
          <a:p>
            <a:endParaRPr lang="en-IN" sz="1800" b="1" dirty="0">
              <a:solidFill>
                <a:schemeClr val="accent2"/>
              </a:solidFill>
            </a:endParaRP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sz="1800" dirty="0">
              <a:solidFill>
                <a:schemeClr val="accent2"/>
              </a:solidFill>
            </a:endParaRPr>
          </a:p>
          <a:p>
            <a:endParaRPr lang="en-IN" sz="1800" dirty="0">
              <a:solidFill>
                <a:schemeClr val="accent2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sz="1800" dirty="0">
              <a:solidFill>
                <a:schemeClr val="accent2"/>
              </a:solidFill>
            </a:endParaRPr>
          </a:p>
          <a:p>
            <a:endParaRPr lang="en-IN" sz="1800" b="1" dirty="0">
              <a:solidFill>
                <a:schemeClr val="accent2"/>
              </a:solidFill>
            </a:endParaRPr>
          </a:p>
          <a:p>
            <a:endParaRPr lang="en-IN" sz="1800" b="1" dirty="0">
              <a:solidFill>
                <a:schemeClr val="accent2"/>
              </a:solidFill>
            </a:endParaRPr>
          </a:p>
          <a:p>
            <a:endParaRPr lang="en-IN" sz="1800" b="1" dirty="0">
              <a:solidFill>
                <a:schemeClr val="accent2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45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ADA3E-C736-43AE-B4AC-C02AE163B1D9}"/>
              </a:ext>
            </a:extLst>
          </p:cNvPr>
          <p:cNvSpPr txBox="1"/>
          <p:nvPr/>
        </p:nvSpPr>
        <p:spPr>
          <a:xfrm>
            <a:off x="906585" y="750277"/>
            <a:ext cx="897206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Introduction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EJB stands for Enterprise java beans.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Enterprise java beans is a server side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EJB is an essential part of a J2EE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J2EE application container contains the components that can be used by client for executing business logic . these components are called EJB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EJB mainly contain the business logic and business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EJB component always lie in some container which id called EJB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EJB component is an EJB class which is written by developer that implement business logic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31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026CC-39D8-4659-9E85-5C5B8160EE30}"/>
              </a:ext>
            </a:extLst>
          </p:cNvPr>
          <p:cNvSpPr txBox="1"/>
          <p:nvPr/>
        </p:nvSpPr>
        <p:spPr>
          <a:xfrm>
            <a:off x="1380565" y="761999"/>
            <a:ext cx="95832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specification provided by Sun Microsystems to develop secured , robust and scalable distributed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run EJB application you need an application server(EJB Container) such as Jboss , Glassfish , Weblogic , Websphere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EJB application is deployed on the server so it is called server side component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EJB Container performs: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Life cycle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Transaction management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 pooling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 of EJB's Software Architecture | Middleware Technologies [MCA II  Yr, Anna University] by Roy Antony Arnold">
            <a:extLst>
              <a:ext uri="{FF2B5EF4-FFF2-40B4-BE49-F238E27FC236}">
                <a16:creationId xmlns:a16="http://schemas.microsoft.com/office/drawing/2014/main" id="{E61AEBCC-4CE5-4FDD-B172-8910971B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6" y="1369404"/>
            <a:ext cx="4251569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481CC9-A800-4552-9FE0-F36BAB963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9" t="48076" r="20168" b="8718"/>
          <a:stretch/>
        </p:blipFill>
        <p:spPr>
          <a:xfrm>
            <a:off x="6338275" y="1251438"/>
            <a:ext cx="4954955" cy="2162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D243C0-646A-4F41-8371-C53E276E76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71" t="52820" r="24279" b="6411"/>
          <a:stretch/>
        </p:blipFill>
        <p:spPr>
          <a:xfrm>
            <a:off x="6095999" y="4255479"/>
            <a:ext cx="5439509" cy="21629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9EF978-127C-4BC2-BDB7-182CA3D05561}"/>
              </a:ext>
            </a:extLst>
          </p:cNvPr>
          <p:cNvSpPr txBox="1"/>
          <p:nvPr/>
        </p:nvSpPr>
        <p:spPr>
          <a:xfrm>
            <a:off x="1172308" y="883138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EJB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3004D-F9CA-4BBE-BE78-6A35C16BCBC5}"/>
              </a:ext>
            </a:extLst>
          </p:cNvPr>
          <p:cNvSpPr txBox="1"/>
          <p:nvPr/>
        </p:nvSpPr>
        <p:spPr>
          <a:xfrm>
            <a:off x="8120183" y="698472"/>
            <a:ext cx="163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EJB Types</a:t>
            </a:r>
          </a:p>
        </p:txBody>
      </p:sp>
    </p:spTree>
    <p:extLst>
      <p:ext uri="{BB962C8B-B14F-4D97-AF65-F5344CB8AC3E}">
        <p14:creationId xmlns:p14="http://schemas.microsoft.com/office/powerpoint/2010/main" val="17827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BE4AE-0F17-493E-B4A4-B631EF9C1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9" t="31069" r="18365" b="6220"/>
          <a:stretch/>
        </p:blipFill>
        <p:spPr>
          <a:xfrm>
            <a:off x="6556130" y="633047"/>
            <a:ext cx="4923694" cy="1935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421F09-187F-4F60-A0C1-29C21A661A30}"/>
              </a:ext>
            </a:extLst>
          </p:cNvPr>
          <p:cNvSpPr txBox="1"/>
          <p:nvPr/>
        </p:nvSpPr>
        <p:spPr>
          <a:xfrm>
            <a:off x="448408" y="1002323"/>
            <a:ext cx="53984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Stateful Session Bean: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maintains state of a client across multiple    requests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BAFF8-8CAA-4515-808A-67CB814C3183}"/>
              </a:ext>
            </a:extLst>
          </p:cNvPr>
          <p:cNvSpPr txBox="1"/>
          <p:nvPr/>
        </p:nvSpPr>
        <p:spPr>
          <a:xfrm>
            <a:off x="712176" y="53633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Stateful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1DCEB-FB11-4C1F-B1DB-09082118AA9C}"/>
              </a:ext>
            </a:extLst>
          </p:cNvPr>
          <p:cNvSpPr txBox="1"/>
          <p:nvPr/>
        </p:nvSpPr>
        <p:spPr>
          <a:xfrm>
            <a:off x="540728" y="2568668"/>
            <a:ext cx="52138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Stateless Session Bean: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doesn’t maintain state of a client between multiple method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accessed by one client at a time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54392-6F19-4317-9EEA-1310F9C28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2" t="23590" r="17789" b="22821"/>
          <a:stretch/>
        </p:blipFill>
        <p:spPr>
          <a:xfrm>
            <a:off x="3571388" y="4306276"/>
            <a:ext cx="471023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1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8464C-8FEA-4C86-94D2-E2A942C14037}"/>
              </a:ext>
            </a:extLst>
          </p:cNvPr>
          <p:cNvSpPr txBox="1"/>
          <p:nvPr/>
        </p:nvSpPr>
        <p:spPr>
          <a:xfrm>
            <a:off x="433755" y="402492"/>
            <a:ext cx="9442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Entity Bean-: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Entity Bean represent persistent data storage user data can be saved to database via entity beans and later on can be retrieved from the database in the entity bean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1D2CC-CC7F-4BF4-A9D0-DBF402653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1" t="46924" r="24496" b="9743"/>
          <a:stretch/>
        </p:blipFill>
        <p:spPr>
          <a:xfrm>
            <a:off x="1797538" y="1738704"/>
            <a:ext cx="5541108" cy="1690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D1E2D-1320-43CD-852C-1F760C07E1D1}"/>
              </a:ext>
            </a:extLst>
          </p:cNvPr>
          <p:cNvSpPr txBox="1"/>
          <p:nvPr/>
        </p:nvSpPr>
        <p:spPr>
          <a:xfrm>
            <a:off x="433755" y="3777852"/>
            <a:ext cx="1028504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Message driven Bean-:</a:t>
            </a:r>
          </a:p>
          <a:p>
            <a:r>
              <a:rPr lang="en-IN" dirty="0"/>
              <a:t>Message driven beans are used in context of JMS (java messaging service) message driven beans can consumes JMS message from external entities and act accordingly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B0EB8-9257-48D7-AB4C-7504C526B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2" t="47950" r="17211" b="10512"/>
          <a:stretch/>
        </p:blipFill>
        <p:spPr>
          <a:xfrm>
            <a:off x="2461846" y="4765211"/>
            <a:ext cx="5650524" cy="15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FFFF00"/>
            </a:gs>
            <a:gs pos="0">
              <a:schemeClr val="accent2">
                <a:lumMod val="40000"/>
                <a:lumOff val="60000"/>
              </a:schemeClr>
            </a:gs>
            <a:gs pos="81000">
              <a:schemeClr val="accent2">
                <a:lumMod val="95000"/>
                <a:lumOff val="5000"/>
              </a:schemeClr>
            </a:gs>
            <a:gs pos="100000">
              <a:srgbClr val="5CC6D6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89B4F9-63A6-4BD6-AC3B-6E4879A29D72}"/>
              </a:ext>
            </a:extLst>
          </p:cNvPr>
          <p:cNvSpPr txBox="1"/>
          <p:nvPr/>
        </p:nvSpPr>
        <p:spPr>
          <a:xfrm>
            <a:off x="476737" y="479643"/>
            <a:ext cx="67993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Naming Conventions for Enterprise Beans</a:t>
            </a:r>
          </a:p>
          <a:p>
            <a:pPr algn="l"/>
            <a:endParaRPr lang="en-US" sz="24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Because enterprise beans are composed of multiple parts, it’s useful to follow a naming convention for your applications</a:t>
            </a:r>
            <a:endParaRPr lang="en-US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33F0BF-F5FE-4572-B02D-8A5778C12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51537"/>
              </p:ext>
            </p:extLst>
          </p:nvPr>
        </p:nvGraphicFramePr>
        <p:xfrm>
          <a:off x="574431" y="2614870"/>
          <a:ext cx="8749323" cy="1402080"/>
        </p:xfrm>
        <a:graphic>
          <a:graphicData uri="http://schemas.openxmlformats.org/drawingml/2006/table">
            <a:tbl>
              <a:tblPr/>
              <a:tblGrid>
                <a:gridCol w="2916441">
                  <a:extLst>
                    <a:ext uri="{9D8B030D-6E8A-4147-A177-3AD203B41FA5}">
                      <a16:colId xmlns:a16="http://schemas.microsoft.com/office/drawing/2014/main" val="2983940706"/>
                    </a:ext>
                  </a:extLst>
                </a:gridCol>
                <a:gridCol w="2916441">
                  <a:extLst>
                    <a:ext uri="{9D8B030D-6E8A-4147-A177-3AD203B41FA5}">
                      <a16:colId xmlns:a16="http://schemas.microsoft.com/office/drawing/2014/main" val="4035746387"/>
                    </a:ext>
                  </a:extLst>
                </a:gridCol>
                <a:gridCol w="2916441">
                  <a:extLst>
                    <a:ext uri="{9D8B030D-6E8A-4147-A177-3AD203B41FA5}">
                      <a16:colId xmlns:a16="http://schemas.microsoft.com/office/drawing/2014/main" val="3533483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Item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Syntax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25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Enterprise bean name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1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Bean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AccountBean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84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Enterprise bean class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1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Bean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AccountBean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238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Business interface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1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Account</a:t>
                      </a:r>
                    </a:p>
                  </a:txBody>
                  <a:tcPr marL="30480" marR="30480" marT="3048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32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0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D5E324-C1D9-4AF2-8FC8-64438E2AACFF}"/>
              </a:ext>
            </a:extLst>
          </p:cNvPr>
          <p:cNvSpPr txBox="1"/>
          <p:nvPr/>
        </p:nvSpPr>
        <p:spPr>
          <a:xfrm>
            <a:off x="609600" y="648676"/>
            <a:ext cx="966763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Distributed objects communication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dirty="0"/>
              <a:t> </a:t>
            </a:r>
            <a:r>
              <a:rPr lang="en-IN" b="1" dirty="0">
                <a:solidFill>
                  <a:schemeClr val="accent2"/>
                </a:solidFill>
              </a:rPr>
              <a:t>EJB Communication</a:t>
            </a:r>
          </a:p>
          <a:p>
            <a:endParaRPr lang="en-IN" dirty="0"/>
          </a:p>
          <a:p>
            <a:r>
              <a:rPr lang="en-IN" dirty="0"/>
              <a:t>Three main distributed object services available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CORBA, platform and language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DCOM only use in Microsoft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 RMI limited to the java remote method protocol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2"/>
                </a:solidFill>
              </a:rPr>
              <a:t>EJB use java RMI-IIOP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implementation of the java RMI over IIOP, which combine the simplicity of the java RMI and platform and language independence of IIOP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Sun also provides API for EJB to communicate with CORRA based distributed objects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communications are remote based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87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{6621D2BE-505C-4344-A09D-CCCBE8BD9F4B}tf78438558_win32</Template>
  <TotalTime>0</TotalTime>
  <Words>544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Garamond</vt:lpstr>
      <vt:lpstr>Open Sans</vt:lpstr>
      <vt:lpstr>SavonVTI</vt:lpstr>
      <vt:lpstr>Enterprise java bean object based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 bean object based system</dc:title>
  <dc:creator>om kar</dc:creator>
  <cp:lastModifiedBy>om kar</cp:lastModifiedBy>
  <cp:revision>32</cp:revision>
  <dcterms:created xsi:type="dcterms:W3CDTF">2021-02-24T13:08:48Z</dcterms:created>
  <dcterms:modified xsi:type="dcterms:W3CDTF">2021-03-07T05:17:22Z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