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0" r:id="rId5"/>
    <p:sldId id="263" r:id="rId6"/>
    <p:sldId id="260" r:id="rId7"/>
    <p:sldId id="264" r:id="rId8"/>
    <p:sldId id="265"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Application based anytime based on Credit and property assessment</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8">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8">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8">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8">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8">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8">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8">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8">
        <dgm:presLayoutVars>
          <dgm:bulletEnabled val="1"/>
        </dgm:presLayoutVars>
      </dgm:prSet>
      <dgm:spPr/>
      <dgm:t>
        <a:bodyPr/>
        <a:lstStyle/>
        <a:p>
          <a:endParaRPr lang="en-US"/>
        </a:p>
      </dgm:t>
    </dgm:pt>
  </dgm:ptLst>
  <dgm:cxnLst>
    <dgm:cxn modelId="{82ECDEF1-1700-4CA2-B2F8-ADE186F097C4}" type="presOf" srcId="{BD4F5DE4-1CB7-4AE6-9F54-C8E00A659DFE}" destId="{DEA41B82-6E90-4349-AD1B-B9B98F11E069}"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C2A799F9-0F93-49DD-9204-07AD1013C847}" type="presOf" srcId="{65D476E5-9F40-4D58-8999-B602D1EC245E}" destId="{04506B76-3E30-4CD8-8F67-F8597089510D}" srcOrd="0" destOrd="0" presId="urn:microsoft.com/office/officeart/2005/8/layout/default"/>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5DBF5A53-DEF5-4776-9774-5595AB746EE0}" srcId="{DA7D0D47-941A-4E90-A8C9-1BC23F98B0E9}" destId="{9EAD06F8-FABE-43D5-919E-A10C347A0BB3}" srcOrd="4" destOrd="0" parTransId="{11B47052-1EE3-40F8-A745-F978F529D30A}" sibTransId="{DEA2219B-A436-4D5F-87CE-C26D3B3FCD7A}"/>
    <dgm:cxn modelId="{FF5C2F0C-24C6-48D4-9878-B1A55812749B}" srcId="{DA7D0D47-941A-4E90-A8C9-1BC23F98B0E9}" destId="{E74D1812-5660-4F93-97AD-35A104ED8F5C}" srcOrd="2" destOrd="0" parTransId="{09CF62A9-4587-42CC-9DFC-E38532C55D1B}" sibTransId="{60D463AC-5031-4A2F-9999-AEC8B3AA1A01}"/>
    <dgm:cxn modelId="{72A2290D-34F4-4EE1-8F2A-97C6BDE56382}" type="presOf" srcId="{DA7D0D47-941A-4E90-A8C9-1BC23F98B0E9}" destId="{1905D24B-D380-4979-986A-4CC763A3ABBA}" srcOrd="0" destOrd="0" presId="urn:microsoft.com/office/officeart/2005/8/layout/default"/>
    <dgm:cxn modelId="{3B53D00B-7A41-4E41-89A3-CE90BEF64EEC}" srcId="{DA7D0D47-941A-4E90-A8C9-1BC23F98B0E9}" destId="{65D476E5-9F40-4D58-8999-B602D1EC245E}" srcOrd="6" destOrd="0" parTransId="{9319B468-6782-45A8-9D6B-2194444F47B2}" sibTransId="{6D559A66-CECD-4E3B-ABB9-E739F0E85395}"/>
    <dgm:cxn modelId="{D8FBF167-0BE6-46B1-B1AC-B89EF22040F0}" type="presOf" srcId="{9EAD06F8-FABE-43D5-919E-A10C347A0BB3}" destId="{1C4681E6-90A5-43A5-AF1D-054F12F18D4F}"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835FBE2C-B697-4F57-86A2-E3CC14651C1A}" type="presOf" srcId="{36FE9671-A017-4AF2-97BD-13559F0DD70F}" destId="{F2CA87C4-7BF9-425D-90B0-5D45FDABD5BF}" srcOrd="0" destOrd="0" presId="urn:microsoft.com/office/officeart/2005/8/layout/default"/>
    <dgm:cxn modelId="{545173DF-3F81-40B1-9D9D-55A5C269E023}" srcId="{DA7D0D47-941A-4E90-A8C9-1BC23F98B0E9}" destId="{0FC1267D-774B-4178-91D0-53287F02507D}" srcOrd="0" destOrd="0" parTransId="{D86E059E-3AB6-428A-9B79-1722D1B6EF62}" sibTransId="{9296892A-5C46-4167-B5DE-6B34F30DE6DF}"/>
    <dgm:cxn modelId="{A08379DF-5948-4332-AFEE-638314E65472}" srcId="{DA7D0D47-941A-4E90-A8C9-1BC23F98B0E9}" destId="{36FE9671-A017-4AF2-97BD-13559F0DD70F}" srcOrd="7" destOrd="0" parTransId="{868B9A7B-4C5E-455A-8A25-CF770D50E5B3}" sibTransId="{4D0BE685-6BD1-4D53-9C4B-E9A2CA16ED31}"/>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E75A9-0717-4F97-B20A-B6B672615744}">
      <dsp:nvSpPr>
        <dsp:cNvPr id="0" name=""/>
        <dsp:cNvSpPr/>
      </dsp:nvSpPr>
      <dsp:spPr>
        <a:xfrm>
          <a:off x="40005" y="1356"/>
          <a:ext cx="2260996" cy="1356598"/>
        </a:xfrm>
        <a:prstGeom prst="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Online Loan Application by Prospect</a:t>
          </a:r>
          <a:endParaRPr lang="en-US" sz="1700" kern="1200" dirty="0"/>
        </a:p>
      </dsp:txBody>
      <dsp:txXfrm>
        <a:off x="40005" y="1356"/>
        <a:ext cx="2260996" cy="1356598"/>
      </dsp:txXfrm>
    </dsp:sp>
    <dsp:sp modelId="{4104FE28-4C24-4F96-9F09-CF22C7929C2E}">
      <dsp:nvSpPr>
        <dsp:cNvPr id="0" name=""/>
        <dsp:cNvSpPr/>
      </dsp:nvSpPr>
      <dsp:spPr>
        <a:xfrm>
          <a:off x="2527101" y="1356"/>
          <a:ext cx="2260996" cy="1356598"/>
        </a:xfrm>
        <a:prstGeom prst="rect">
          <a:avLst/>
        </a:prstGeom>
        <a:solidFill>
          <a:schemeClr val="accent1">
            <a:shade val="50000"/>
            <a:hueOff val="195131"/>
            <a:satOff val="-11271"/>
            <a:lumOff val="123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View Prospect List by the Bank Officer </a:t>
          </a:r>
          <a:endParaRPr lang="en-US" sz="1700" kern="1200" dirty="0"/>
        </a:p>
      </dsp:txBody>
      <dsp:txXfrm>
        <a:off x="2527101" y="1356"/>
        <a:ext cx="2260996" cy="1356598"/>
      </dsp:txXfrm>
    </dsp:sp>
    <dsp:sp modelId="{C2DAFC14-2F54-4DF2-ADD9-B89D5EFF836B}">
      <dsp:nvSpPr>
        <dsp:cNvPr id="0" name=""/>
        <dsp:cNvSpPr/>
      </dsp:nvSpPr>
      <dsp:spPr>
        <a:xfrm>
          <a:off x="5014198" y="1356"/>
          <a:ext cx="2260996" cy="1356598"/>
        </a:xfrm>
        <a:prstGeom prst="rect">
          <a:avLst/>
        </a:prstGeom>
        <a:solidFill>
          <a:schemeClr val="accent1">
            <a:shade val="50000"/>
            <a:hueOff val="390263"/>
            <a:satOff val="-22543"/>
            <a:lumOff val="2477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View Prospect's Details </a:t>
          </a:r>
          <a:endParaRPr lang="en-US" sz="1700" kern="1200" dirty="0"/>
        </a:p>
      </dsp:txBody>
      <dsp:txXfrm>
        <a:off x="5014198" y="1356"/>
        <a:ext cx="2260996" cy="1356598"/>
      </dsp:txXfrm>
    </dsp:sp>
    <dsp:sp modelId="{520DD30E-9F5B-4C4A-A5DC-0DF78E4FBA26}">
      <dsp:nvSpPr>
        <dsp:cNvPr id="0" name=""/>
        <dsp:cNvSpPr/>
      </dsp:nvSpPr>
      <dsp:spPr>
        <a:xfrm>
          <a:off x="40005" y="1584053"/>
          <a:ext cx="2260996" cy="1356598"/>
        </a:xfrm>
        <a:prstGeom prst="rect">
          <a:avLst/>
        </a:prstGeom>
        <a:solidFill>
          <a:schemeClr val="accent1">
            <a:shade val="50000"/>
            <a:hueOff val="585394"/>
            <a:satOff val="-33814"/>
            <a:lumOff val="37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Retrieve Applicant’s Credit History</a:t>
          </a:r>
          <a:endParaRPr lang="en-US" sz="1700" kern="1200" dirty="0"/>
        </a:p>
      </dsp:txBody>
      <dsp:txXfrm>
        <a:off x="40005" y="1584053"/>
        <a:ext cx="2260996" cy="1356598"/>
      </dsp:txXfrm>
    </dsp:sp>
    <dsp:sp modelId="{1C4681E6-90A5-43A5-AF1D-054F12F18D4F}">
      <dsp:nvSpPr>
        <dsp:cNvPr id="0" name=""/>
        <dsp:cNvSpPr/>
      </dsp:nvSpPr>
      <dsp:spPr>
        <a:xfrm>
          <a:off x="2527101" y="1584053"/>
          <a:ext cx="2260996" cy="1356598"/>
        </a:xfrm>
        <a:prstGeom prst="rect">
          <a:avLst/>
        </a:prstGeom>
        <a:solidFill>
          <a:schemeClr val="accent1">
            <a:shade val="50000"/>
            <a:hueOff val="780526"/>
            <a:satOff val="-45086"/>
            <a:lumOff val="49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Approving the Credit Limit by Bank Officer</a:t>
          </a:r>
          <a:endParaRPr lang="en-US" sz="1700" kern="1200" dirty="0"/>
        </a:p>
      </dsp:txBody>
      <dsp:txXfrm>
        <a:off x="2527101" y="1584053"/>
        <a:ext cx="2260996" cy="1356598"/>
      </dsp:txXfrm>
    </dsp:sp>
    <dsp:sp modelId="{DEA41B82-6E90-4349-AD1B-B9B98F11E069}">
      <dsp:nvSpPr>
        <dsp:cNvPr id="0" name=""/>
        <dsp:cNvSpPr/>
      </dsp:nvSpPr>
      <dsp:spPr>
        <a:xfrm>
          <a:off x="5014198" y="1584053"/>
          <a:ext cx="2260996" cy="1356598"/>
        </a:xfrm>
        <a:prstGeom prst="rect">
          <a:avLst/>
        </a:prstGeom>
        <a:solidFill>
          <a:schemeClr val="accent1">
            <a:shade val="50000"/>
            <a:hueOff val="585394"/>
            <a:satOff val="-33814"/>
            <a:lumOff val="37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Retrieving the Property Valuation from the Assessor</a:t>
          </a:r>
          <a:endParaRPr lang="en-US" sz="1700" kern="1200" dirty="0"/>
        </a:p>
      </dsp:txBody>
      <dsp:txXfrm>
        <a:off x="5014198" y="1584053"/>
        <a:ext cx="2260996" cy="1356598"/>
      </dsp:txXfrm>
    </dsp:sp>
    <dsp:sp modelId="{04506B76-3E30-4CD8-8F67-F8597089510D}">
      <dsp:nvSpPr>
        <dsp:cNvPr id="0" name=""/>
        <dsp:cNvSpPr/>
      </dsp:nvSpPr>
      <dsp:spPr>
        <a:xfrm>
          <a:off x="1283553" y="3166751"/>
          <a:ext cx="2260996" cy="1356598"/>
        </a:xfrm>
        <a:prstGeom prst="rect">
          <a:avLst/>
        </a:prstGeom>
        <a:solidFill>
          <a:schemeClr val="accent1">
            <a:shade val="50000"/>
            <a:hueOff val="390263"/>
            <a:satOff val="-22543"/>
            <a:lumOff val="2477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Approving Loan Application based on the Assessment</a:t>
          </a:r>
          <a:endParaRPr lang="en-US" sz="1700" kern="1200" dirty="0"/>
        </a:p>
      </dsp:txBody>
      <dsp:txXfrm>
        <a:off x="1283553" y="3166751"/>
        <a:ext cx="2260996" cy="1356598"/>
      </dsp:txXfrm>
    </dsp:sp>
    <dsp:sp modelId="{F2CA87C4-7BF9-425D-90B0-5D45FDABD5BF}">
      <dsp:nvSpPr>
        <dsp:cNvPr id="0" name=""/>
        <dsp:cNvSpPr/>
      </dsp:nvSpPr>
      <dsp:spPr>
        <a:xfrm>
          <a:off x="3770649" y="3166751"/>
          <a:ext cx="2260996" cy="1356598"/>
        </a:xfrm>
        <a:prstGeom prst="rect">
          <a:avLst/>
        </a:prstGeom>
        <a:solidFill>
          <a:schemeClr val="accent1">
            <a:shade val="50000"/>
            <a:hueOff val="195131"/>
            <a:satOff val="-11271"/>
            <a:lumOff val="123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Rejecting the Loan Application based anytime based on Credit and property assessment</a:t>
          </a:r>
          <a:endParaRPr lang="en-US" sz="1700" kern="1200" dirty="0"/>
        </a:p>
      </dsp:txBody>
      <dsp:txXfrm>
        <a:off x="3770649" y="3166751"/>
        <a:ext cx="2260996" cy="13565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D26E30-F0AE-47FF-A275-42A978481391}"/>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11E3DC-1DD5-4713-8E4B-27B491A13B72}"/>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742176-7B18-45DA-A582-2E0B93A27FC6}"/>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4B4FD3-55C6-4233-82EC-643EE7C4D42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776E5E1-2EE8-4A7F-BD1C-1E4A830CD5A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894365-66B7-4D17-BEA7-76B435D8A8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0E340B1-FB27-46EB-AA7B-3BC20D9BB7B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8" name="Footer Placeholder 7">
            <a:extLst>
              <a:ext uri="{FF2B5EF4-FFF2-40B4-BE49-F238E27FC236}">
                <a16:creationId xmlns:a16="http://schemas.microsoft.com/office/drawing/2014/main" xmlns=""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39BE235-0A77-4007-8E51-B7533A470979}"/>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4" name="Footer Placeholder 3">
            <a:extLst>
              <a:ext uri="{FF2B5EF4-FFF2-40B4-BE49-F238E27FC236}">
                <a16:creationId xmlns:a16="http://schemas.microsoft.com/office/drawing/2014/main" xmlns=""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80415F0-37C0-4850-AEDE-601A7B0E07F3}"/>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3" name="Footer Placeholder 2">
            <a:extLst>
              <a:ext uri="{FF2B5EF4-FFF2-40B4-BE49-F238E27FC236}">
                <a16:creationId xmlns:a16="http://schemas.microsoft.com/office/drawing/2014/main" xmlns=""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46910F6-A697-4C21-A616-704346753F9C}"/>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1A8F40F-77BA-4BE7-A1CA-531F21DBB954}"/>
              </a:ext>
            </a:extLst>
          </p:cNvPr>
          <p:cNvSpPr>
            <a:spLocks noGrp="1"/>
          </p:cNvSpPr>
          <p:nvPr>
            <p:ph type="dt" sz="half" idx="10"/>
          </p:nvPr>
        </p:nvSpPr>
        <p:spPr/>
        <p:txBody>
          <a:bodyPr/>
          <a:lstStyle/>
          <a:p>
            <a:fld id="{5350A35F-9558-483A-A635-992D7AE24C3F}" type="datetimeFigureOut">
              <a:rPr lang="en-US" smtClean="0"/>
              <a:t>1/10/2019</a:t>
            </a:fld>
            <a:endParaRPr lang="en-US"/>
          </a:p>
        </p:txBody>
      </p:sp>
      <p:sp>
        <p:nvSpPr>
          <p:cNvPr id="6" name="Footer Placeholder 5">
            <a:extLst>
              <a:ext uri="{FF2B5EF4-FFF2-40B4-BE49-F238E27FC236}">
                <a16:creationId xmlns:a16="http://schemas.microsoft.com/office/drawing/2014/main" xmlns=""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1/10/2019</a:t>
            </a:fld>
            <a:endParaRPr lang="en-US"/>
          </a:p>
        </p:txBody>
      </p:sp>
      <p:sp>
        <p:nvSpPr>
          <p:cNvPr id="5" name="Footer Placeholder 4">
            <a:extLst>
              <a:ext uri="{FF2B5EF4-FFF2-40B4-BE49-F238E27FC236}">
                <a16:creationId xmlns:a16="http://schemas.microsoft.com/office/drawing/2014/main" xmlns=""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86197D16-FE75-4A0E-A0C9-28C0F04A4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xmlns="" id="{FA8FCEC6-4B30-4FF2-8B32-504BEAEA3A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a16="http://schemas.microsoft.com/office/drawing/2014/main" xmlns=""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smtClean="0">
                <a:solidFill>
                  <a:srgbClr val="FFFFFF"/>
                </a:solidFill>
              </a:rPr>
              <a:t>LOAN MANAGEMENT</a:t>
            </a:r>
            <a:br>
              <a:rPr lang="en-US" sz="6600" dirty="0" smtClean="0">
                <a:solidFill>
                  <a:srgbClr val="FFFFFF"/>
                </a:solidFill>
              </a:rPr>
            </a:br>
            <a:r>
              <a:rPr lang="en-US" sz="6600" dirty="0" smtClean="0">
                <a:solidFill>
                  <a:srgbClr val="FFFFFF"/>
                </a:solidFill>
              </a:rPr>
              <a:t>SYSTEM</a:t>
            </a:r>
            <a:endParaRPr lang="en-US" sz="6600" dirty="0">
              <a:solidFill>
                <a:srgbClr val="FFFFFF"/>
              </a:solidFill>
            </a:endParaRPr>
          </a:p>
        </p:txBody>
      </p:sp>
      <p:sp>
        <p:nvSpPr>
          <p:cNvPr id="7" name="Rectangle 6">
            <a:extLst>
              <a:ext uri="{FF2B5EF4-FFF2-40B4-BE49-F238E27FC236}">
                <a16:creationId xmlns:a16="http://schemas.microsoft.com/office/drawing/2014/main" xmlns=""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a16="http://schemas.microsoft.com/office/drawing/2014/main" xmlns=""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a16="http://schemas.microsoft.com/office/drawing/2014/main" xmlns=""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a16="http://schemas.microsoft.com/office/drawing/2014/main" xmlns=""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1B391BDD-F07B-4C67-9224-9651E39ECBE6}"/>
              </a:ext>
            </a:extLst>
          </p:cNvPr>
          <p:cNvSpPr/>
          <p:nvPr/>
        </p:nvSpPr>
        <p:spPr>
          <a:xfrm>
            <a:off x="1016997"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D3CE994F-D446-480C-830E-2B479874648A}"/>
              </a:ext>
            </a:extLst>
          </p:cNvPr>
          <p:cNvSpPr/>
          <p:nvPr/>
        </p:nvSpPr>
        <p:spPr>
          <a:xfrm>
            <a:off x="4114757" y="0"/>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E1EE4A63-195E-4F13-8952-73A7C7A166F6}"/>
              </a:ext>
            </a:extLst>
          </p:cNvPr>
          <p:cNvSpPr/>
          <p:nvPr/>
        </p:nvSpPr>
        <p:spPr>
          <a:xfrm>
            <a:off x="7331659" y="6665"/>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F56F5174-31D9-4DBB-AAB7-A1FD7BDB13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xmlns="" id="{AE113210-7872-481A-ADE6-3A05CCAF5E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a16="http://schemas.microsoft.com/office/drawing/2014/main" xmlns="" id="{F9A95BEE-6BB1-4A28-A8E6-A34B2E42E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a16="http://schemas.microsoft.com/office/drawing/2014/main" xmlns=""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Implement User, Customer and Bank employee login</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a16="http://schemas.microsoft.com/office/drawing/2014/main" xmlns=""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a16="http://schemas.microsoft.com/office/drawing/2014/main" xmlns=""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a16="http://schemas.microsoft.com/office/drawing/2014/main" xmlns=""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a16="http://schemas.microsoft.com/office/drawing/2014/main" xmlns=""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xmlns="" id="{114BDB89-D0C0-4AD8-941E-BFC9D031585F}"/>
              </a:ext>
            </a:extLst>
          </p:cNvPr>
          <p:cNvSpPr>
            <a:spLocks noGrp="1"/>
          </p:cNvSpPr>
          <p:nvPr>
            <p:ph idx="1"/>
          </p:nvPr>
        </p:nvSpPr>
        <p:spPr>
          <a:xfrm>
            <a:off x="6090573" y="1"/>
            <a:ext cx="5925415" cy="6858000"/>
          </a:xfrm>
        </p:spPr>
        <p:txBody>
          <a:bodyPr anchor="ctr">
            <a:normAutofit fontScale="85000" lnSpcReduction="10000"/>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“LBI” portal is a web application that can be used for applying for loan online without visiting any bank branch. Applying for loan online helps people get around despite the fact that they have to visit branch for any bank related work. The individual who needs loan can just visit our online portal. This system increases customer retention and simplify loan and EMI management. This project is designed to be used by any individual for home loan, Vehicle loan or Education loan. It is an online system through which customer can view available services its benefits and other information related to loan. The system will be based that takes the individual information and then verify if user meets the eligibility criteria. If user is satisfying all the requirements, then loan gets approved.</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Users\Administrator\Downloads\UML.png"/>
          <p:cNvPicPr/>
          <p:nvPr/>
        </p:nvPicPr>
        <p:blipFill>
          <a:blip r:embed="rId2">
            <a:extLst>
              <a:ext uri="{28A0092B-C50C-407E-A947-70E740481C1C}">
                <a14:useLocalDpi xmlns:a14="http://schemas.microsoft.com/office/drawing/2010/main" val="0"/>
              </a:ext>
            </a:extLst>
          </a:blip>
          <a:srcRect/>
          <a:stretch>
            <a:fillRect/>
          </a:stretch>
        </p:blipFill>
        <p:spPr bwMode="auto">
          <a:xfrm>
            <a:off x="824248" y="126856"/>
            <a:ext cx="10303098" cy="6731143"/>
          </a:xfrm>
          <a:prstGeom prst="rect">
            <a:avLst/>
          </a:prstGeom>
          <a:noFill/>
          <a:ln>
            <a:noFill/>
          </a:ln>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a16="http://schemas.microsoft.com/office/drawing/2014/main" xmlns=""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Verifyier 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Application Process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taken</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a16="http://schemas.microsoft.com/office/drawing/2014/main" xmlns=""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F2EAA055-ED20-46A5-B19C-8C9ABE0D7A53}"/>
              </a:ext>
            </a:extLst>
          </p:cNvPr>
          <p:cNvSpPr>
            <a:spLocks noGrp="1"/>
          </p:cNvSpPr>
          <p:nvPr>
            <p:ph idx="1"/>
          </p:nvPr>
        </p:nvSpPr>
        <p:spPr>
          <a:xfrm>
            <a:off x="4803820" y="1944711"/>
            <a:ext cx="7388180" cy="4559120"/>
          </a:xfrm>
        </p:spPr>
        <p:txBody>
          <a:bodyPr anchor="ctr">
            <a:normAutofit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11G</a:t>
            </a: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a16="http://schemas.microsoft.com/office/drawing/2014/main" xmlns="" id="{C7FA9842-EEDC-4B43-ABE3-A18B3F95207D}"/>
              </a:ext>
            </a:extLst>
          </p:cNvPr>
          <p:cNvGraphicFramePr>
            <a:graphicFrameLocks noGrp="1"/>
          </p:cNvGraphicFramePr>
          <p:nvPr>
            <p:ph idx="1"/>
            <p:extLst>
              <p:ext uri="{D42A27DB-BD31-4B8C-83A1-F6EECF244321}">
                <p14:modId xmlns:p14="http://schemas.microsoft.com/office/powerpoint/2010/main" val="26101559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555346"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13301" y="3324723"/>
            <a:ext cx="1171978" cy="923330"/>
          </a:xfrm>
          <a:prstGeom prst="rect">
            <a:avLst/>
          </a:prstGeom>
          <a:noFill/>
        </p:spPr>
        <p:txBody>
          <a:bodyPr wrap="square" rtlCol="0">
            <a:spAutoFit/>
          </a:bodyPr>
          <a:lstStyle/>
          <a:p>
            <a:r>
              <a:rPr lang="en-US" dirty="0" smtClean="0">
                <a:solidFill>
                  <a:schemeClr val="bg1"/>
                </a:solidFill>
              </a:rPr>
              <a:t>BUSINESS LOGIC LAYER</a:t>
            </a:r>
            <a:endParaRPr lang="en-US" dirty="0">
              <a:solidFill>
                <a:schemeClr val="bg1"/>
              </a:solidFill>
            </a:endParaRPr>
          </a:p>
        </p:txBody>
      </p:sp>
      <p:sp>
        <p:nvSpPr>
          <p:cNvPr id="13" name="Rectangle 12"/>
          <p:cNvSpPr/>
          <p:nvPr/>
        </p:nvSpPr>
        <p:spPr>
          <a:xfrm>
            <a:off x="4864994"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77684" y="3387143"/>
            <a:ext cx="1171978" cy="646331"/>
          </a:xfrm>
          <a:prstGeom prst="rect">
            <a:avLst/>
          </a:prstGeom>
          <a:noFill/>
        </p:spPr>
        <p:txBody>
          <a:bodyPr wrap="square" rtlCol="0">
            <a:spAutoFit/>
          </a:bodyPr>
          <a:lstStyle/>
          <a:p>
            <a:r>
              <a:rPr lang="en-US" dirty="0" smtClean="0">
                <a:solidFill>
                  <a:schemeClr val="bg1"/>
                </a:solidFill>
              </a:rPr>
              <a:t>  SERVICE              LAYER</a:t>
            </a:r>
            <a:endParaRPr lang="en-US" dirty="0">
              <a:solidFill>
                <a:schemeClr val="bg1"/>
              </a:solidFill>
            </a:endParaRPr>
          </a:p>
        </p:txBody>
      </p:sp>
      <p:sp>
        <p:nvSpPr>
          <p:cNvPr id="16" name="Rectangle 15"/>
          <p:cNvSpPr/>
          <p:nvPr/>
        </p:nvSpPr>
        <p:spPr>
          <a:xfrm>
            <a:off x="3002386"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02385" y="3387143"/>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67425" y="2614410"/>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1720" y="352564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a:stCxn id="18" idx="0"/>
          </p:cNvCxnSpPr>
          <p:nvPr/>
        </p:nvCxnSpPr>
        <p:spPr>
          <a:xfrm>
            <a:off x="1893194" y="3786388"/>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93194" y="3387143"/>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1893193" y="3848808"/>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67425" y="2215166"/>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29" name="Straight Arrow Connector 28"/>
          <p:cNvCxnSpPr/>
          <p:nvPr/>
        </p:nvCxnSpPr>
        <p:spPr>
          <a:xfrm>
            <a:off x="4464138" y="3786388"/>
            <a:ext cx="4008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36972" y="3848808"/>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1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a16="http://schemas.microsoft.com/office/drawing/2014/main" xmlns=""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262</TotalTime>
  <Words>367</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LOAN MANAGEMENT SYSTEM</vt:lpstr>
      <vt:lpstr>Problem Statement</vt:lpstr>
      <vt:lpstr>PowerPoint Presentation</vt:lpstr>
      <vt:lpstr>                Swim Lane Activity Diagram</vt:lpstr>
      <vt:lpstr>Assumptions and Scope of project </vt:lpstr>
      <vt:lpstr>         TECHNOLOGIES AND FRAMEWORKS</vt:lpstr>
      <vt:lpstr>Salient features of the project</vt:lpstr>
      <vt:lpstr>                   APPLICATION ARCHITECTURE</vt:lpstr>
      <vt:lpstr>Class Diagram</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38</cp:revision>
  <dcterms:created xsi:type="dcterms:W3CDTF">2019-01-08T03:40:34Z</dcterms:created>
  <dcterms:modified xsi:type="dcterms:W3CDTF">2019-01-10T15:02:16Z</dcterms:modified>
</cp:coreProperties>
</file>