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9" r:id="rId3"/>
    <p:sldId id="257" r:id="rId4"/>
    <p:sldId id="259" r:id="rId5"/>
    <p:sldId id="270" r:id="rId6"/>
    <p:sldId id="263" r:id="rId7"/>
    <p:sldId id="260" r:id="rId8"/>
    <p:sldId id="264"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82ECDEF1-1700-4CA2-B2F8-ADE186F097C4}" type="presOf" srcId="{BD4F5DE4-1CB7-4AE6-9F54-C8E00A659DFE}" destId="{DEA41B82-6E90-4349-AD1B-B9B98F11E069}"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C2A799F9-0F93-49DD-9204-07AD1013C847}" type="presOf" srcId="{65D476E5-9F40-4D58-8999-B602D1EC245E}" destId="{04506B76-3E30-4CD8-8F67-F8597089510D}" srcOrd="0" destOrd="0" presId="urn:microsoft.com/office/officeart/2005/8/layout/default"/>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5DBF5A53-DEF5-4776-9774-5595AB746EE0}" srcId="{DA7D0D47-941A-4E90-A8C9-1BC23F98B0E9}" destId="{9EAD06F8-FABE-43D5-919E-A10C347A0BB3}" srcOrd="4" destOrd="0" parTransId="{11B47052-1EE3-40F8-A745-F978F529D30A}" sibTransId="{DEA2219B-A436-4D5F-87CE-C26D3B3FCD7A}"/>
    <dgm:cxn modelId="{FF5C2F0C-24C6-48D4-9878-B1A55812749B}" srcId="{DA7D0D47-941A-4E90-A8C9-1BC23F98B0E9}" destId="{E74D1812-5660-4F93-97AD-35A104ED8F5C}" srcOrd="2" destOrd="0" parTransId="{09CF62A9-4587-42CC-9DFC-E38532C55D1B}" sibTransId="{60D463AC-5031-4A2F-9999-AEC8B3AA1A01}"/>
    <dgm:cxn modelId="{72A2290D-34F4-4EE1-8F2A-97C6BDE56382}" type="presOf" srcId="{DA7D0D47-941A-4E90-A8C9-1BC23F98B0E9}" destId="{1905D24B-D380-4979-986A-4CC763A3ABBA}" srcOrd="0" destOrd="0" presId="urn:microsoft.com/office/officeart/2005/8/layout/default"/>
    <dgm:cxn modelId="{3B53D00B-7A41-4E41-89A3-CE90BEF64EEC}" srcId="{DA7D0D47-941A-4E90-A8C9-1BC23F98B0E9}" destId="{65D476E5-9F40-4D58-8999-B602D1EC245E}" srcOrd="6" destOrd="0" parTransId="{9319B468-6782-45A8-9D6B-2194444F47B2}" sibTransId="{6D559A66-CECD-4E3B-ABB9-E739F0E85395}"/>
    <dgm:cxn modelId="{D8FBF167-0BE6-46B1-B1AC-B89EF22040F0}" type="presOf" srcId="{9EAD06F8-FABE-43D5-919E-A10C347A0BB3}" destId="{1C4681E6-90A5-43A5-AF1D-054F12F18D4F}"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835FBE2C-B697-4F57-86A2-E3CC14651C1A}" type="presOf" srcId="{36FE9671-A017-4AF2-97BD-13559F0DD70F}" destId="{F2CA87C4-7BF9-425D-90B0-5D45FDABD5BF}" srcOrd="0" destOrd="0" presId="urn:microsoft.com/office/officeart/2005/8/layout/default"/>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75A9-0717-4F97-B20A-B6B672615744}">
      <dsp:nvSpPr>
        <dsp:cNvPr id="0" name=""/>
        <dsp:cNvSpPr/>
      </dsp:nvSpPr>
      <dsp:spPr>
        <a:xfrm>
          <a:off x="40005" y="1356"/>
          <a:ext cx="2260996" cy="1356598"/>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Online Loan Application by Prospect</a:t>
          </a:r>
          <a:endParaRPr lang="en-US" sz="1700" kern="1200" dirty="0"/>
        </a:p>
      </dsp:txBody>
      <dsp:txXfrm>
        <a:off x="40005" y="1356"/>
        <a:ext cx="2260996" cy="1356598"/>
      </dsp:txXfrm>
    </dsp:sp>
    <dsp:sp modelId="{4104FE28-4C24-4F96-9F09-CF22C7929C2E}">
      <dsp:nvSpPr>
        <dsp:cNvPr id="0" name=""/>
        <dsp:cNvSpPr/>
      </dsp:nvSpPr>
      <dsp:spPr>
        <a:xfrm>
          <a:off x="2527101" y="1356"/>
          <a:ext cx="2260996" cy="1356598"/>
        </a:xfrm>
        <a:prstGeom prst="rect">
          <a:avLst/>
        </a:prstGeom>
        <a:solidFill>
          <a:schemeClr val="accent1">
            <a:shade val="50000"/>
            <a:hueOff val="195131"/>
            <a:satOff val="-11271"/>
            <a:lumOff val="123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View Prospect List by the Bank Officer </a:t>
          </a:r>
          <a:endParaRPr lang="en-US" sz="1700" kern="1200" dirty="0"/>
        </a:p>
      </dsp:txBody>
      <dsp:txXfrm>
        <a:off x="2527101" y="1356"/>
        <a:ext cx="2260996" cy="1356598"/>
      </dsp:txXfrm>
    </dsp:sp>
    <dsp:sp modelId="{C2DAFC14-2F54-4DF2-ADD9-B89D5EFF836B}">
      <dsp:nvSpPr>
        <dsp:cNvPr id="0" name=""/>
        <dsp:cNvSpPr/>
      </dsp:nvSpPr>
      <dsp:spPr>
        <a:xfrm>
          <a:off x="5014198" y="1356"/>
          <a:ext cx="2260996" cy="1356598"/>
        </a:xfrm>
        <a:prstGeom prst="rect">
          <a:avLst/>
        </a:prstGeom>
        <a:solidFill>
          <a:schemeClr val="accent1">
            <a:shade val="50000"/>
            <a:hueOff val="390263"/>
            <a:satOff val="-22543"/>
            <a:lumOff val="247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View Prospect's Details </a:t>
          </a:r>
          <a:endParaRPr lang="en-US" sz="1700" kern="1200" dirty="0"/>
        </a:p>
      </dsp:txBody>
      <dsp:txXfrm>
        <a:off x="5014198" y="1356"/>
        <a:ext cx="2260996" cy="1356598"/>
      </dsp:txXfrm>
    </dsp:sp>
    <dsp:sp modelId="{520DD30E-9F5B-4C4A-A5DC-0DF78E4FBA26}">
      <dsp:nvSpPr>
        <dsp:cNvPr id="0" name=""/>
        <dsp:cNvSpPr/>
      </dsp:nvSpPr>
      <dsp:spPr>
        <a:xfrm>
          <a:off x="40005" y="1584053"/>
          <a:ext cx="2260996" cy="1356598"/>
        </a:xfrm>
        <a:prstGeom prst="rect">
          <a:avLst/>
        </a:prstGeom>
        <a:solidFill>
          <a:schemeClr val="accent1">
            <a:shade val="50000"/>
            <a:hueOff val="585394"/>
            <a:satOff val="-33814"/>
            <a:lumOff val="37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Retrieve Applicant’s Credit History</a:t>
          </a:r>
          <a:endParaRPr lang="en-US" sz="1700" kern="1200" dirty="0"/>
        </a:p>
      </dsp:txBody>
      <dsp:txXfrm>
        <a:off x="40005" y="1584053"/>
        <a:ext cx="2260996" cy="1356598"/>
      </dsp:txXfrm>
    </dsp:sp>
    <dsp:sp modelId="{1C4681E6-90A5-43A5-AF1D-054F12F18D4F}">
      <dsp:nvSpPr>
        <dsp:cNvPr id="0" name=""/>
        <dsp:cNvSpPr/>
      </dsp:nvSpPr>
      <dsp:spPr>
        <a:xfrm>
          <a:off x="2527101" y="1584053"/>
          <a:ext cx="2260996" cy="1356598"/>
        </a:xfrm>
        <a:prstGeom prst="rect">
          <a:avLst/>
        </a:prstGeom>
        <a:solidFill>
          <a:schemeClr val="accent1">
            <a:shade val="50000"/>
            <a:hueOff val="780526"/>
            <a:satOff val="-45086"/>
            <a:lumOff val="49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Approving the Credit Limit by Bank Officer</a:t>
          </a:r>
          <a:endParaRPr lang="en-US" sz="1700" kern="1200" dirty="0"/>
        </a:p>
      </dsp:txBody>
      <dsp:txXfrm>
        <a:off x="2527101" y="1584053"/>
        <a:ext cx="2260996" cy="1356598"/>
      </dsp:txXfrm>
    </dsp:sp>
    <dsp:sp modelId="{DEA41B82-6E90-4349-AD1B-B9B98F11E069}">
      <dsp:nvSpPr>
        <dsp:cNvPr id="0" name=""/>
        <dsp:cNvSpPr/>
      </dsp:nvSpPr>
      <dsp:spPr>
        <a:xfrm>
          <a:off x="5014198" y="1584053"/>
          <a:ext cx="2260996" cy="1356598"/>
        </a:xfrm>
        <a:prstGeom prst="rect">
          <a:avLst/>
        </a:prstGeom>
        <a:solidFill>
          <a:schemeClr val="accent1">
            <a:shade val="50000"/>
            <a:hueOff val="585394"/>
            <a:satOff val="-33814"/>
            <a:lumOff val="37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Retrieving the Property Valuation from the Assessor</a:t>
          </a:r>
          <a:endParaRPr lang="en-US" sz="1700" kern="1200" dirty="0"/>
        </a:p>
      </dsp:txBody>
      <dsp:txXfrm>
        <a:off x="5014198" y="1584053"/>
        <a:ext cx="2260996" cy="1356598"/>
      </dsp:txXfrm>
    </dsp:sp>
    <dsp:sp modelId="{04506B76-3E30-4CD8-8F67-F8597089510D}">
      <dsp:nvSpPr>
        <dsp:cNvPr id="0" name=""/>
        <dsp:cNvSpPr/>
      </dsp:nvSpPr>
      <dsp:spPr>
        <a:xfrm>
          <a:off x="1283553" y="3166751"/>
          <a:ext cx="2260996" cy="1356598"/>
        </a:xfrm>
        <a:prstGeom prst="rect">
          <a:avLst/>
        </a:prstGeom>
        <a:solidFill>
          <a:schemeClr val="accent1">
            <a:shade val="50000"/>
            <a:hueOff val="390263"/>
            <a:satOff val="-22543"/>
            <a:lumOff val="247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Approving Loan Application based on the Assessment</a:t>
          </a:r>
          <a:endParaRPr lang="en-US" sz="1700" kern="1200" dirty="0"/>
        </a:p>
      </dsp:txBody>
      <dsp:txXfrm>
        <a:off x="1283553" y="3166751"/>
        <a:ext cx="2260996" cy="1356598"/>
      </dsp:txXfrm>
    </dsp:sp>
    <dsp:sp modelId="{F2CA87C4-7BF9-425D-90B0-5D45FDABD5BF}">
      <dsp:nvSpPr>
        <dsp:cNvPr id="0" name=""/>
        <dsp:cNvSpPr/>
      </dsp:nvSpPr>
      <dsp:spPr>
        <a:xfrm>
          <a:off x="3770649" y="3166751"/>
          <a:ext cx="2260996" cy="1356598"/>
        </a:xfrm>
        <a:prstGeom prst="rect">
          <a:avLst/>
        </a:prstGeom>
        <a:solidFill>
          <a:schemeClr val="accent1">
            <a:shade val="50000"/>
            <a:hueOff val="195131"/>
            <a:satOff val="-11271"/>
            <a:lumOff val="123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Rejecting the Loan Application based anytime based on Credit and property assessment</a:t>
          </a:r>
          <a:endParaRPr lang="en-US" sz="1700" kern="1200" dirty="0"/>
        </a:p>
      </dsp:txBody>
      <dsp:txXfrm>
        <a:off x="3770649" y="3166751"/>
        <a:ext cx="2260996" cy="13565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D26E30-F0AE-47FF-A275-42A978481391}"/>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11E3DC-1DD5-4713-8E4B-27B491A13B72}"/>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742176-7B18-45DA-A582-2E0B93A27FC6}"/>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4B4FD3-55C6-4233-82EC-643EE7C4D42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76E5E1-2EE8-4A7F-BD1C-1E4A830CD5A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894365-66B7-4D17-BEA7-76B435D8A8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0E340B1-FB27-46EB-AA7B-3BC20D9BB7B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8" name="Footer Placeholder 7">
            <a:extLst>
              <a:ext uri="{FF2B5EF4-FFF2-40B4-BE49-F238E27FC236}">
                <a16:creationId xmlns:a16="http://schemas.microsoft.com/office/drawing/2014/main" xmlns=""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39BE235-0A77-4007-8E51-B7533A470979}"/>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4" name="Footer Placeholder 3">
            <a:extLst>
              <a:ext uri="{FF2B5EF4-FFF2-40B4-BE49-F238E27FC236}">
                <a16:creationId xmlns:a16="http://schemas.microsoft.com/office/drawing/2014/main" xmlns=""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0415F0-37C0-4850-AEDE-601A7B0E07F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3" name="Footer Placeholder 2">
            <a:extLst>
              <a:ext uri="{FF2B5EF4-FFF2-40B4-BE49-F238E27FC236}">
                <a16:creationId xmlns:a16="http://schemas.microsoft.com/office/drawing/2014/main" xmlns=""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46910F6-A697-4C21-A616-704346753F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1A8F40F-77BA-4BE7-A1CA-531F21DBB95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8.jpe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7.jpeg"/><Relationship Id="rId2" Type="http://schemas.openxmlformats.org/officeDocument/2006/relationships/image" Target="../media/image8.jpeg"/><Relationship Id="rId16"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jpeg"/><Relationship Id="rId15" Type="http://schemas.openxmlformats.org/officeDocument/2006/relationships/image" Target="../media/image7.jpeg"/><Relationship Id="rId10" Type="http://schemas.openxmlformats.org/officeDocument/2006/relationships/image" Target="../media/image15.jpeg"/><Relationship Id="rId4" Type="http://schemas.openxmlformats.org/officeDocument/2006/relationships/image" Target="../media/image10.jpeg"/><Relationship Id="rId9" Type="http://schemas.openxmlformats.org/officeDocument/2006/relationships/image" Target="../media/image14.jpeg"/><Relationship Id="rId1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86197D16-FE75-4A0E-A0C9-28C0F04A4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xmlns="" id="{FA8FCEC6-4B30-4FF2-8B32-504BEAEA3A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a16="http://schemas.microsoft.com/office/drawing/2014/main" xmlns=""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a16="http://schemas.microsoft.com/office/drawing/2014/main" xmlns=""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a16="http://schemas.microsoft.com/office/drawing/2014/main" xmlns=""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a16="http://schemas.microsoft.com/office/drawing/2014/main" xmlns=""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a16="http://schemas.microsoft.com/office/drawing/2014/main" xmlns=""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a16="http://schemas.microsoft.com/office/drawing/2014/main" xmlns=""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F56F5174-31D9-4DBB-AAB7-A1FD7BDB1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xmlns="" id="{AE113210-7872-481A-ADE6-3A05CCAF5E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a16="http://schemas.microsoft.com/office/drawing/2014/main" xmlns="" id="{F9A95BEE-6BB1-4A28-A8E6-A34B2E42E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a16="http://schemas.microsoft.com/office/drawing/2014/main" xmlns=""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DAA1F23-D93E-4FD5-BA41-4F3886F66506}"/>
              </a:ext>
            </a:extLst>
          </p:cNvPr>
          <p:cNvSpPr/>
          <p:nvPr/>
        </p:nvSpPr>
        <p:spPr>
          <a:xfrm>
            <a:off x="783838" y="2739080"/>
            <a:ext cx="1379839" cy="137983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705ABC84-F58D-4185-B0BE-7C1096691004}"/>
              </a:ext>
            </a:extLst>
          </p:cNvPr>
          <p:cNvSpPr/>
          <p:nvPr/>
        </p:nvSpPr>
        <p:spPr>
          <a:xfrm>
            <a:off x="2349401" y="2739080"/>
            <a:ext cx="1379839" cy="137983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471F7CF0-A2D7-4EA0-ADF4-912A096FDC85}"/>
              </a:ext>
            </a:extLst>
          </p:cNvPr>
          <p:cNvSpPr/>
          <p:nvPr/>
        </p:nvSpPr>
        <p:spPr>
          <a:xfrm>
            <a:off x="3933993" y="2739080"/>
            <a:ext cx="1379839" cy="137983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09807426-59BD-40CF-9B1E-DBD71CFB9DD7}"/>
              </a:ext>
            </a:extLst>
          </p:cNvPr>
          <p:cNvSpPr/>
          <p:nvPr/>
        </p:nvSpPr>
        <p:spPr>
          <a:xfrm>
            <a:off x="5498331" y="2739080"/>
            <a:ext cx="1379839" cy="137983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FA960AE-B914-4E63-843C-726E25D849E0}"/>
              </a:ext>
            </a:extLst>
          </p:cNvPr>
          <p:cNvSpPr/>
          <p:nvPr/>
        </p:nvSpPr>
        <p:spPr>
          <a:xfrm>
            <a:off x="7062669" y="2739080"/>
            <a:ext cx="1379839" cy="1379839"/>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85CFB1AE-B46D-45E0-94F3-AECAA7263D7B}"/>
              </a:ext>
            </a:extLst>
          </p:cNvPr>
          <p:cNvSpPr/>
          <p:nvPr/>
        </p:nvSpPr>
        <p:spPr>
          <a:xfrm>
            <a:off x="797692" y="1145807"/>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1B391BDD-F07B-4C67-9224-9651E39ECBE6}"/>
              </a:ext>
            </a:extLst>
          </p:cNvPr>
          <p:cNvSpPr/>
          <p:nvPr/>
        </p:nvSpPr>
        <p:spPr>
          <a:xfrm>
            <a:off x="2363255" y="1145807"/>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15CC405D-9E93-479A-A34D-E0840ED42DAC}"/>
              </a:ext>
            </a:extLst>
          </p:cNvPr>
          <p:cNvSpPr/>
          <p:nvPr/>
        </p:nvSpPr>
        <p:spPr>
          <a:xfrm>
            <a:off x="3947847" y="1145807"/>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B709607D-1C76-4A19-B710-14FE5FDA7988}"/>
              </a:ext>
            </a:extLst>
          </p:cNvPr>
          <p:cNvSpPr/>
          <p:nvPr/>
        </p:nvSpPr>
        <p:spPr>
          <a:xfrm>
            <a:off x="5512185" y="1145807"/>
            <a:ext cx="1379839" cy="1379839"/>
          </a:xfrm>
          <a:prstGeom prst="rect">
            <a:avLst/>
          </a:prstGeom>
          <a:blipFill dpi="0" rotWithShape="1">
            <a:blip r:embed="rId1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EB43DC7D-D671-4514-9C81-8BFE5BD7E529}"/>
              </a:ext>
            </a:extLst>
          </p:cNvPr>
          <p:cNvSpPr/>
          <p:nvPr/>
        </p:nvSpPr>
        <p:spPr>
          <a:xfrm>
            <a:off x="7076523" y="1145807"/>
            <a:ext cx="1379839" cy="1379839"/>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D110BA39-73DD-4B1E-BAFA-4A2874238410}"/>
              </a:ext>
            </a:extLst>
          </p:cNvPr>
          <p:cNvSpPr/>
          <p:nvPr/>
        </p:nvSpPr>
        <p:spPr>
          <a:xfrm>
            <a:off x="783838" y="4332354"/>
            <a:ext cx="1379839" cy="1379839"/>
          </a:xfrm>
          <a:prstGeom prst="rect">
            <a:avLst/>
          </a:prstGeom>
          <a:blipFill dpi="0" rotWithShape="1">
            <a:blip r:embed="rId1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C0EFE60D-70DC-4A1F-B1B2-CF4701557B76}"/>
              </a:ext>
            </a:extLst>
          </p:cNvPr>
          <p:cNvSpPr/>
          <p:nvPr/>
        </p:nvSpPr>
        <p:spPr>
          <a:xfrm>
            <a:off x="2349401" y="4332354"/>
            <a:ext cx="1379839" cy="1379839"/>
          </a:xfrm>
          <a:prstGeom prst="rect">
            <a:avLst/>
          </a:prstGeom>
          <a:blipFill dpi="0" rotWithShape="1">
            <a:blip r:embed="rId1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969F751B-50F2-4F3D-8906-7399F93F5988}"/>
              </a:ext>
            </a:extLst>
          </p:cNvPr>
          <p:cNvSpPr/>
          <p:nvPr/>
        </p:nvSpPr>
        <p:spPr>
          <a:xfrm>
            <a:off x="3933993" y="4332354"/>
            <a:ext cx="1379839" cy="1379839"/>
          </a:xfrm>
          <a:prstGeom prst="rect">
            <a:avLst/>
          </a:prstGeom>
          <a:blipFill dpi="0" rotWithShape="1">
            <a:blip r:embed="rId14">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1EE4A63-195E-4F13-8952-73A7C7A166F6}"/>
              </a:ext>
            </a:extLst>
          </p:cNvPr>
          <p:cNvSpPr/>
          <p:nvPr/>
        </p:nvSpPr>
        <p:spPr>
          <a:xfrm>
            <a:off x="5498331" y="4332354"/>
            <a:ext cx="1379839" cy="1379839"/>
          </a:xfrm>
          <a:prstGeom prst="rect">
            <a:avLst/>
          </a:prstGeom>
          <a:blipFill dpi="0" rotWithShape="1">
            <a:blip r:embed="rId1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D3CE994F-D446-480C-830E-2B479874648A}"/>
              </a:ext>
            </a:extLst>
          </p:cNvPr>
          <p:cNvSpPr/>
          <p:nvPr/>
        </p:nvSpPr>
        <p:spPr>
          <a:xfrm>
            <a:off x="7062669" y="4332354"/>
            <a:ext cx="1379839" cy="1379839"/>
          </a:xfrm>
          <a:prstGeom prst="rect">
            <a:avLst/>
          </a:prstGeom>
          <a:blipFill dpi="0" rotWithShape="1">
            <a:blip r:embed="rId16">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4995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xmlns=""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xmlns="" id="{30992ED3-FA99-4FAD-A3CA-2B9B3BB8B4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0951DFF-88F9-40A2-A6C3-5114BA10C6B3}"/>
              </a:ext>
            </a:extLst>
          </p:cNvPr>
          <p:cNvSpPr>
            <a:spLocks noGrp="1"/>
          </p:cNvSpPr>
          <p:nvPr>
            <p:ph type="title"/>
          </p:nvPr>
        </p:nvSpPr>
        <p:spPr>
          <a:xfrm>
            <a:off x="8384458" y="996950"/>
            <a:ext cx="2969342" cy="5028490"/>
          </a:xfrm>
        </p:spPr>
        <p:txBody>
          <a:bodyPr anchor="ctr">
            <a:normAutofit/>
          </a:bodyPr>
          <a:lstStyle/>
          <a:p>
            <a:r>
              <a:rPr lang="en-US" dirty="0">
                <a:solidFill>
                  <a:srgbClr val="FFFFFF"/>
                </a:solidFill>
              </a:rPr>
              <a:t>Use case diagrams</a:t>
            </a:r>
          </a:p>
        </p:txBody>
      </p:sp>
      <p:sp>
        <p:nvSpPr>
          <p:cNvPr id="12" name="Content Placeholder 11">
            <a:extLst>
              <a:ext uri="{FF2B5EF4-FFF2-40B4-BE49-F238E27FC236}">
                <a16:creationId xmlns:a16="http://schemas.microsoft.com/office/drawing/2014/main" xmlns="" id="{7EBD4ECD-2EE9-420E-9D44-D45149D5A314}"/>
              </a:ext>
            </a:extLst>
          </p:cNvPr>
          <p:cNvSpPr>
            <a:spLocks noGrp="1"/>
          </p:cNvSpPr>
          <p:nvPr>
            <p:ph idx="1"/>
          </p:nvPr>
        </p:nvSpPr>
        <p:spPr>
          <a:xfrm>
            <a:off x="814339" y="5200174"/>
            <a:ext cx="6930352" cy="1014358"/>
          </a:xfrm>
        </p:spPr>
        <p:txBody>
          <a:bodyPr>
            <a:normAutofit/>
          </a:bodyPr>
          <a:lstStyle/>
          <a:p>
            <a:endParaRPr lang="en-US" sz="2400" dirty="0"/>
          </a:p>
        </p:txBody>
      </p:sp>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a16="http://schemas.microsoft.com/office/drawing/2014/main" xmlns=""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a16="http://schemas.microsoft.com/office/drawing/2014/main" xmlns=""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endParaRPr lang="en-US" sz="2400" b="1" u="sng" dirty="0" smtClean="0">
              <a:solidFill>
                <a:srgbClr val="000000"/>
              </a:solidFill>
              <a:latin typeface="Arial" panose="020B0604020202020204" pitchFamily="34" charset="0"/>
              <a:cs typeface="Arial" panose="020B0604020202020204" pitchFamily="34" charset="0"/>
            </a:endParaRP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endParaRPr lang="en-US" sz="2000" dirty="0" smtClean="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a16="http://schemas.microsoft.com/office/drawing/2014/main" xmlns=""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260</TotalTime>
  <Words>370</Words>
  <Application>Microsoft Office PowerPoint</Application>
  <PresentationFormat>Widescreen</PresentationFormat>
  <Paragraphs>54</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LOAN MANAGEMENT SYSTEM</vt:lpstr>
      <vt:lpstr>PowerPoint Presentation</vt:lpstr>
      <vt:lpstr>Problem Statement</vt:lpstr>
      <vt:lpstr>Use case diagrams</vt:lpstr>
      <vt:lpstr>                Swim Lane Activity Diagram</vt:lpstr>
      <vt:lpstr>Assumptions and Scope of project </vt:lpstr>
      <vt:lpstr>         TECHNOLOGIES AND FRAMEWORKS</vt:lpstr>
      <vt:lpstr>Salient features of the project</vt:lpstr>
      <vt:lpstr>                   APPLICATION ARCHITECTURE</vt:lpstr>
      <vt:lpstr>Class Diagram</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36</cp:revision>
  <dcterms:created xsi:type="dcterms:W3CDTF">2019-01-08T03:40:34Z</dcterms:created>
  <dcterms:modified xsi:type="dcterms:W3CDTF">2019-01-10T11:49:55Z</dcterms:modified>
</cp:coreProperties>
</file>