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76" r:id="rId5"/>
    <p:sldId id="277" r:id="rId6"/>
    <p:sldId id="267" r:id="rId7"/>
    <p:sldId id="274" r:id="rId8"/>
    <p:sldId id="272" r:id="rId9"/>
    <p:sldId id="273" r:id="rId10"/>
    <p:sldId id="270" r:id="rId11"/>
    <p:sldId id="263" r:id="rId12"/>
    <p:sldId id="260" r:id="rId13"/>
    <p:sldId id="264" r:id="rId14"/>
    <p:sldId id="265" r:id="rId15"/>
    <p:sldId id="266"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05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D0D47-941A-4E90-A8C9-1BC23F98B0E9}" type="doc">
      <dgm:prSet loTypeId="urn:microsoft.com/office/officeart/2005/8/layout/default" loCatId="list" qsTypeId="urn:microsoft.com/office/officeart/2005/8/quickstyle/simple2" qsCatId="simple" csTypeId="urn:microsoft.com/office/officeart/2005/8/colors/accent1_4" csCatId="accent1" phldr="1"/>
      <dgm:spPr/>
      <dgm:t>
        <a:bodyPr/>
        <a:lstStyle/>
        <a:p>
          <a:endParaRPr lang="en-US"/>
        </a:p>
      </dgm:t>
    </dgm:pt>
    <dgm:pt modelId="{0FC1267D-774B-4178-91D0-53287F02507D}">
      <dgm:prSet/>
      <dgm:spPr/>
      <dgm:t>
        <a:bodyPr/>
        <a:lstStyle/>
        <a:p>
          <a:r>
            <a:rPr lang="en-US" dirty="0" smtClean="0"/>
            <a:t>Online Loan Application by Prospect</a:t>
          </a:r>
          <a:endParaRPr lang="en-US" dirty="0"/>
        </a:p>
      </dgm:t>
    </dgm:pt>
    <dgm:pt modelId="{D86E059E-3AB6-428A-9B79-1722D1B6EF62}" type="parTrans" cxnId="{545173DF-3F81-40B1-9D9D-55A5C269E023}">
      <dgm:prSet/>
      <dgm:spPr/>
      <dgm:t>
        <a:bodyPr/>
        <a:lstStyle/>
        <a:p>
          <a:endParaRPr lang="en-US"/>
        </a:p>
      </dgm:t>
    </dgm:pt>
    <dgm:pt modelId="{9296892A-5C46-4167-B5DE-6B34F30DE6DF}" type="sibTrans" cxnId="{545173DF-3F81-40B1-9D9D-55A5C269E023}">
      <dgm:prSet/>
      <dgm:spPr/>
      <dgm:t>
        <a:bodyPr/>
        <a:lstStyle/>
        <a:p>
          <a:endParaRPr lang="en-US"/>
        </a:p>
      </dgm:t>
    </dgm:pt>
    <dgm:pt modelId="{6C9D3587-1DD3-4CC3-9F6C-75EAF8711D10}">
      <dgm:prSet/>
      <dgm:spPr/>
      <dgm:t>
        <a:bodyPr/>
        <a:lstStyle/>
        <a:p>
          <a:r>
            <a:rPr lang="en-US" dirty="0" smtClean="0"/>
            <a:t>View Prospect List by the Bank Officer </a:t>
          </a:r>
          <a:endParaRPr lang="en-US" dirty="0"/>
        </a:p>
      </dgm:t>
    </dgm:pt>
    <dgm:pt modelId="{306DA544-AE38-424C-B452-E75542B6930A}" type="parTrans" cxnId="{28B5B00C-93BF-4CDE-BB2B-3156F485DAA3}">
      <dgm:prSet/>
      <dgm:spPr/>
      <dgm:t>
        <a:bodyPr/>
        <a:lstStyle/>
        <a:p>
          <a:endParaRPr lang="en-US"/>
        </a:p>
      </dgm:t>
    </dgm:pt>
    <dgm:pt modelId="{C54FE8BE-2C70-4D85-9DDE-FCBBBCDBC5A3}" type="sibTrans" cxnId="{28B5B00C-93BF-4CDE-BB2B-3156F485DAA3}">
      <dgm:prSet/>
      <dgm:spPr/>
      <dgm:t>
        <a:bodyPr/>
        <a:lstStyle/>
        <a:p>
          <a:endParaRPr lang="en-US"/>
        </a:p>
      </dgm:t>
    </dgm:pt>
    <dgm:pt modelId="{E74D1812-5660-4F93-97AD-35A104ED8F5C}">
      <dgm:prSet/>
      <dgm:spPr/>
      <dgm:t>
        <a:bodyPr/>
        <a:lstStyle/>
        <a:p>
          <a:r>
            <a:rPr lang="en-US" dirty="0" smtClean="0"/>
            <a:t>View Prospect's Details </a:t>
          </a:r>
          <a:endParaRPr lang="en-US" dirty="0"/>
        </a:p>
      </dgm:t>
    </dgm:pt>
    <dgm:pt modelId="{09CF62A9-4587-42CC-9DFC-E38532C55D1B}" type="parTrans" cxnId="{FF5C2F0C-24C6-48D4-9878-B1A55812749B}">
      <dgm:prSet/>
      <dgm:spPr/>
      <dgm:t>
        <a:bodyPr/>
        <a:lstStyle/>
        <a:p>
          <a:endParaRPr lang="en-US"/>
        </a:p>
      </dgm:t>
    </dgm:pt>
    <dgm:pt modelId="{60D463AC-5031-4A2F-9999-AEC8B3AA1A01}" type="sibTrans" cxnId="{FF5C2F0C-24C6-48D4-9878-B1A55812749B}">
      <dgm:prSet/>
      <dgm:spPr/>
      <dgm:t>
        <a:bodyPr/>
        <a:lstStyle/>
        <a:p>
          <a:endParaRPr lang="en-US"/>
        </a:p>
      </dgm:t>
    </dgm:pt>
    <dgm:pt modelId="{779B84F6-4D08-4CD4-B405-3CBEC0B76463}">
      <dgm:prSet/>
      <dgm:spPr/>
      <dgm:t>
        <a:bodyPr/>
        <a:lstStyle/>
        <a:p>
          <a:r>
            <a:rPr lang="en-US" dirty="0" smtClean="0"/>
            <a:t>Retrieve Applicant’s Credit History</a:t>
          </a:r>
          <a:endParaRPr lang="en-US" dirty="0"/>
        </a:p>
      </dgm:t>
    </dgm:pt>
    <dgm:pt modelId="{B8C7C023-6B19-48FA-8D65-A11D157E152F}" type="parTrans" cxnId="{2FC287AE-37CA-4EB7-97B8-ECC49E794A92}">
      <dgm:prSet/>
      <dgm:spPr/>
      <dgm:t>
        <a:bodyPr/>
        <a:lstStyle/>
        <a:p>
          <a:endParaRPr lang="en-US"/>
        </a:p>
      </dgm:t>
    </dgm:pt>
    <dgm:pt modelId="{23AAF287-7DB5-4543-B322-1118B1FA6B8B}" type="sibTrans" cxnId="{2FC287AE-37CA-4EB7-97B8-ECC49E794A92}">
      <dgm:prSet/>
      <dgm:spPr/>
      <dgm:t>
        <a:bodyPr/>
        <a:lstStyle/>
        <a:p>
          <a:endParaRPr lang="en-US"/>
        </a:p>
      </dgm:t>
    </dgm:pt>
    <dgm:pt modelId="{9EAD06F8-FABE-43D5-919E-A10C347A0BB3}">
      <dgm:prSet/>
      <dgm:spPr/>
      <dgm:t>
        <a:bodyPr/>
        <a:lstStyle/>
        <a:p>
          <a:r>
            <a:rPr lang="en-US" dirty="0" smtClean="0"/>
            <a:t>Approving the Credit Limit by Bank Officer</a:t>
          </a:r>
          <a:endParaRPr lang="en-US" dirty="0"/>
        </a:p>
      </dgm:t>
    </dgm:pt>
    <dgm:pt modelId="{11B47052-1EE3-40F8-A745-F978F529D30A}" type="parTrans" cxnId="{5DBF5A53-DEF5-4776-9774-5595AB746EE0}">
      <dgm:prSet/>
      <dgm:spPr/>
      <dgm:t>
        <a:bodyPr/>
        <a:lstStyle/>
        <a:p>
          <a:endParaRPr lang="en-US"/>
        </a:p>
      </dgm:t>
    </dgm:pt>
    <dgm:pt modelId="{DEA2219B-A436-4D5F-87CE-C26D3B3FCD7A}" type="sibTrans" cxnId="{5DBF5A53-DEF5-4776-9774-5595AB746EE0}">
      <dgm:prSet/>
      <dgm:spPr/>
      <dgm:t>
        <a:bodyPr/>
        <a:lstStyle/>
        <a:p>
          <a:endParaRPr lang="en-US"/>
        </a:p>
      </dgm:t>
    </dgm:pt>
    <dgm:pt modelId="{BD4F5DE4-1CB7-4AE6-9F54-C8E00A659DFE}">
      <dgm:prSet/>
      <dgm:spPr/>
      <dgm:t>
        <a:bodyPr/>
        <a:lstStyle/>
        <a:p>
          <a:r>
            <a:rPr lang="en-US" dirty="0" smtClean="0"/>
            <a:t>Retrieving the Property Valuation from the Assessor</a:t>
          </a:r>
          <a:endParaRPr lang="en-US" dirty="0"/>
        </a:p>
      </dgm:t>
    </dgm:pt>
    <dgm:pt modelId="{2D4B59F1-2499-4514-AF91-E94D60EF9B21}" type="parTrans" cxnId="{99E565EA-907E-4C33-ACAF-89EE466F63C0}">
      <dgm:prSet/>
      <dgm:spPr/>
      <dgm:t>
        <a:bodyPr/>
        <a:lstStyle/>
        <a:p>
          <a:endParaRPr lang="en-US"/>
        </a:p>
      </dgm:t>
    </dgm:pt>
    <dgm:pt modelId="{1F75260A-6106-4F94-9F12-8611EF55389F}" type="sibTrans" cxnId="{99E565EA-907E-4C33-ACAF-89EE466F63C0}">
      <dgm:prSet/>
      <dgm:spPr/>
      <dgm:t>
        <a:bodyPr/>
        <a:lstStyle/>
        <a:p>
          <a:endParaRPr lang="en-US"/>
        </a:p>
      </dgm:t>
    </dgm:pt>
    <dgm:pt modelId="{65D476E5-9F40-4D58-8999-B602D1EC245E}">
      <dgm:prSet/>
      <dgm:spPr/>
      <dgm:t>
        <a:bodyPr/>
        <a:lstStyle/>
        <a:p>
          <a:r>
            <a:rPr lang="en-US" dirty="0" smtClean="0"/>
            <a:t>Approving Loan Application based on the Assessment</a:t>
          </a:r>
          <a:endParaRPr lang="en-US" dirty="0"/>
        </a:p>
      </dgm:t>
    </dgm:pt>
    <dgm:pt modelId="{9319B468-6782-45A8-9D6B-2194444F47B2}" type="parTrans" cxnId="{3B53D00B-7A41-4E41-89A3-CE90BEF64EEC}">
      <dgm:prSet/>
      <dgm:spPr/>
      <dgm:t>
        <a:bodyPr/>
        <a:lstStyle/>
        <a:p>
          <a:endParaRPr lang="en-US"/>
        </a:p>
      </dgm:t>
    </dgm:pt>
    <dgm:pt modelId="{6D559A66-CECD-4E3B-ABB9-E739F0E85395}" type="sibTrans" cxnId="{3B53D00B-7A41-4E41-89A3-CE90BEF64EEC}">
      <dgm:prSet/>
      <dgm:spPr/>
      <dgm:t>
        <a:bodyPr/>
        <a:lstStyle/>
        <a:p>
          <a:endParaRPr lang="en-US"/>
        </a:p>
      </dgm:t>
    </dgm:pt>
    <dgm:pt modelId="{36FE9671-A017-4AF2-97BD-13559F0DD70F}">
      <dgm:prSet/>
      <dgm:spPr/>
      <dgm:t>
        <a:bodyPr/>
        <a:lstStyle/>
        <a:p>
          <a:r>
            <a:rPr lang="en-US" dirty="0" smtClean="0"/>
            <a:t>Rejecting the Loan Application based anytime based on Credit and property assessment</a:t>
          </a:r>
          <a:endParaRPr lang="en-US" dirty="0"/>
        </a:p>
      </dgm:t>
    </dgm:pt>
    <dgm:pt modelId="{868B9A7B-4C5E-455A-8A25-CF770D50E5B3}" type="parTrans" cxnId="{A08379DF-5948-4332-AFEE-638314E65472}">
      <dgm:prSet/>
      <dgm:spPr/>
      <dgm:t>
        <a:bodyPr/>
        <a:lstStyle/>
        <a:p>
          <a:endParaRPr lang="en-US"/>
        </a:p>
      </dgm:t>
    </dgm:pt>
    <dgm:pt modelId="{4D0BE685-6BD1-4D53-9C4B-E9A2CA16ED31}" type="sibTrans" cxnId="{A08379DF-5948-4332-AFEE-638314E65472}">
      <dgm:prSet/>
      <dgm:spPr/>
      <dgm:t>
        <a:bodyPr/>
        <a:lstStyle/>
        <a:p>
          <a:endParaRPr lang="en-US"/>
        </a:p>
      </dgm:t>
    </dgm:pt>
    <dgm:pt modelId="{1905D24B-D380-4979-986A-4CC763A3ABBA}" type="pres">
      <dgm:prSet presAssocID="{DA7D0D47-941A-4E90-A8C9-1BC23F98B0E9}" presName="diagram" presStyleCnt="0">
        <dgm:presLayoutVars>
          <dgm:dir/>
          <dgm:resizeHandles val="exact"/>
        </dgm:presLayoutVars>
      </dgm:prSet>
      <dgm:spPr/>
      <dgm:t>
        <a:bodyPr/>
        <a:lstStyle/>
        <a:p>
          <a:endParaRPr lang="en-US"/>
        </a:p>
      </dgm:t>
    </dgm:pt>
    <dgm:pt modelId="{C37E75A9-0717-4F97-B20A-B6B672615744}" type="pres">
      <dgm:prSet presAssocID="{0FC1267D-774B-4178-91D0-53287F02507D}" presName="node" presStyleLbl="node1" presStyleIdx="0" presStyleCnt="8">
        <dgm:presLayoutVars>
          <dgm:bulletEnabled val="1"/>
        </dgm:presLayoutVars>
      </dgm:prSet>
      <dgm:spPr/>
      <dgm:t>
        <a:bodyPr/>
        <a:lstStyle/>
        <a:p>
          <a:endParaRPr lang="en-US"/>
        </a:p>
      </dgm:t>
    </dgm:pt>
    <dgm:pt modelId="{8352C673-ED4A-449F-90F9-F24FD8C0ABDC}" type="pres">
      <dgm:prSet presAssocID="{9296892A-5C46-4167-B5DE-6B34F30DE6DF}" presName="sibTrans" presStyleCnt="0"/>
      <dgm:spPr/>
    </dgm:pt>
    <dgm:pt modelId="{4104FE28-4C24-4F96-9F09-CF22C7929C2E}" type="pres">
      <dgm:prSet presAssocID="{6C9D3587-1DD3-4CC3-9F6C-75EAF8711D10}" presName="node" presStyleLbl="node1" presStyleIdx="1" presStyleCnt="8">
        <dgm:presLayoutVars>
          <dgm:bulletEnabled val="1"/>
        </dgm:presLayoutVars>
      </dgm:prSet>
      <dgm:spPr/>
      <dgm:t>
        <a:bodyPr/>
        <a:lstStyle/>
        <a:p>
          <a:endParaRPr lang="en-US"/>
        </a:p>
      </dgm:t>
    </dgm:pt>
    <dgm:pt modelId="{EE602C76-0FB4-480D-BB07-7F7772DB9BC4}" type="pres">
      <dgm:prSet presAssocID="{C54FE8BE-2C70-4D85-9DDE-FCBBBCDBC5A3}" presName="sibTrans" presStyleCnt="0"/>
      <dgm:spPr/>
    </dgm:pt>
    <dgm:pt modelId="{C2DAFC14-2F54-4DF2-ADD9-B89D5EFF836B}" type="pres">
      <dgm:prSet presAssocID="{E74D1812-5660-4F93-97AD-35A104ED8F5C}" presName="node" presStyleLbl="node1" presStyleIdx="2" presStyleCnt="8">
        <dgm:presLayoutVars>
          <dgm:bulletEnabled val="1"/>
        </dgm:presLayoutVars>
      </dgm:prSet>
      <dgm:spPr/>
      <dgm:t>
        <a:bodyPr/>
        <a:lstStyle/>
        <a:p>
          <a:endParaRPr lang="en-US"/>
        </a:p>
      </dgm:t>
    </dgm:pt>
    <dgm:pt modelId="{B0FC6150-7871-48BD-8379-776058563598}" type="pres">
      <dgm:prSet presAssocID="{60D463AC-5031-4A2F-9999-AEC8B3AA1A01}" presName="sibTrans" presStyleCnt="0"/>
      <dgm:spPr/>
    </dgm:pt>
    <dgm:pt modelId="{520DD30E-9F5B-4C4A-A5DC-0DF78E4FBA26}" type="pres">
      <dgm:prSet presAssocID="{779B84F6-4D08-4CD4-B405-3CBEC0B76463}" presName="node" presStyleLbl="node1" presStyleIdx="3" presStyleCnt="8">
        <dgm:presLayoutVars>
          <dgm:bulletEnabled val="1"/>
        </dgm:presLayoutVars>
      </dgm:prSet>
      <dgm:spPr/>
      <dgm:t>
        <a:bodyPr/>
        <a:lstStyle/>
        <a:p>
          <a:endParaRPr lang="en-US"/>
        </a:p>
      </dgm:t>
    </dgm:pt>
    <dgm:pt modelId="{48F0288F-568A-478A-953B-B2CD8E367952}" type="pres">
      <dgm:prSet presAssocID="{23AAF287-7DB5-4543-B322-1118B1FA6B8B}" presName="sibTrans" presStyleCnt="0"/>
      <dgm:spPr/>
    </dgm:pt>
    <dgm:pt modelId="{1C4681E6-90A5-43A5-AF1D-054F12F18D4F}" type="pres">
      <dgm:prSet presAssocID="{9EAD06F8-FABE-43D5-919E-A10C347A0BB3}" presName="node" presStyleLbl="node1" presStyleIdx="4" presStyleCnt="8">
        <dgm:presLayoutVars>
          <dgm:bulletEnabled val="1"/>
        </dgm:presLayoutVars>
      </dgm:prSet>
      <dgm:spPr/>
      <dgm:t>
        <a:bodyPr/>
        <a:lstStyle/>
        <a:p>
          <a:endParaRPr lang="en-US"/>
        </a:p>
      </dgm:t>
    </dgm:pt>
    <dgm:pt modelId="{862E3471-0FE7-49B9-AA4E-55C70D4D5C34}" type="pres">
      <dgm:prSet presAssocID="{DEA2219B-A436-4D5F-87CE-C26D3B3FCD7A}" presName="sibTrans" presStyleCnt="0"/>
      <dgm:spPr/>
    </dgm:pt>
    <dgm:pt modelId="{DEA41B82-6E90-4349-AD1B-B9B98F11E069}" type="pres">
      <dgm:prSet presAssocID="{BD4F5DE4-1CB7-4AE6-9F54-C8E00A659DFE}" presName="node" presStyleLbl="node1" presStyleIdx="5" presStyleCnt="8">
        <dgm:presLayoutVars>
          <dgm:bulletEnabled val="1"/>
        </dgm:presLayoutVars>
      </dgm:prSet>
      <dgm:spPr/>
      <dgm:t>
        <a:bodyPr/>
        <a:lstStyle/>
        <a:p>
          <a:endParaRPr lang="en-US"/>
        </a:p>
      </dgm:t>
    </dgm:pt>
    <dgm:pt modelId="{55C78CCE-1119-4DCA-A332-4C69EFE995F6}" type="pres">
      <dgm:prSet presAssocID="{1F75260A-6106-4F94-9F12-8611EF55389F}" presName="sibTrans" presStyleCnt="0"/>
      <dgm:spPr/>
    </dgm:pt>
    <dgm:pt modelId="{04506B76-3E30-4CD8-8F67-F8597089510D}" type="pres">
      <dgm:prSet presAssocID="{65D476E5-9F40-4D58-8999-B602D1EC245E}" presName="node" presStyleLbl="node1" presStyleIdx="6" presStyleCnt="8">
        <dgm:presLayoutVars>
          <dgm:bulletEnabled val="1"/>
        </dgm:presLayoutVars>
      </dgm:prSet>
      <dgm:spPr/>
      <dgm:t>
        <a:bodyPr/>
        <a:lstStyle/>
        <a:p>
          <a:endParaRPr lang="en-US"/>
        </a:p>
      </dgm:t>
    </dgm:pt>
    <dgm:pt modelId="{74AAAEF3-ECA8-42FF-B263-A626BFD517C0}" type="pres">
      <dgm:prSet presAssocID="{6D559A66-CECD-4E3B-ABB9-E739F0E85395}" presName="sibTrans" presStyleCnt="0"/>
      <dgm:spPr/>
    </dgm:pt>
    <dgm:pt modelId="{F2CA87C4-7BF9-425D-90B0-5D45FDABD5BF}" type="pres">
      <dgm:prSet presAssocID="{36FE9671-A017-4AF2-97BD-13559F0DD70F}" presName="node" presStyleLbl="node1" presStyleIdx="7" presStyleCnt="8">
        <dgm:presLayoutVars>
          <dgm:bulletEnabled val="1"/>
        </dgm:presLayoutVars>
      </dgm:prSet>
      <dgm:spPr/>
      <dgm:t>
        <a:bodyPr/>
        <a:lstStyle/>
        <a:p>
          <a:endParaRPr lang="en-US"/>
        </a:p>
      </dgm:t>
    </dgm:pt>
  </dgm:ptLst>
  <dgm:cxnLst>
    <dgm:cxn modelId="{5DBF5A53-DEF5-4776-9774-5595AB746EE0}" srcId="{DA7D0D47-941A-4E90-A8C9-1BC23F98B0E9}" destId="{9EAD06F8-FABE-43D5-919E-A10C347A0BB3}" srcOrd="4" destOrd="0" parTransId="{11B47052-1EE3-40F8-A745-F978F529D30A}" sibTransId="{DEA2219B-A436-4D5F-87CE-C26D3B3FCD7A}"/>
    <dgm:cxn modelId="{545173DF-3F81-40B1-9D9D-55A5C269E023}" srcId="{DA7D0D47-941A-4E90-A8C9-1BC23F98B0E9}" destId="{0FC1267D-774B-4178-91D0-53287F02507D}" srcOrd="0" destOrd="0" parTransId="{D86E059E-3AB6-428A-9B79-1722D1B6EF62}" sibTransId="{9296892A-5C46-4167-B5DE-6B34F30DE6DF}"/>
    <dgm:cxn modelId="{A08379DF-5948-4332-AFEE-638314E65472}" srcId="{DA7D0D47-941A-4E90-A8C9-1BC23F98B0E9}" destId="{36FE9671-A017-4AF2-97BD-13559F0DD70F}" srcOrd="7" destOrd="0" parTransId="{868B9A7B-4C5E-455A-8A25-CF770D50E5B3}" sibTransId="{4D0BE685-6BD1-4D53-9C4B-E9A2CA16ED31}"/>
    <dgm:cxn modelId="{3B53D00B-7A41-4E41-89A3-CE90BEF64EEC}" srcId="{DA7D0D47-941A-4E90-A8C9-1BC23F98B0E9}" destId="{65D476E5-9F40-4D58-8999-B602D1EC245E}" srcOrd="6" destOrd="0" parTransId="{9319B468-6782-45A8-9D6B-2194444F47B2}" sibTransId="{6D559A66-CECD-4E3B-ABB9-E739F0E85395}"/>
    <dgm:cxn modelId="{3CDEA188-1D21-4720-9EC9-E6E5DEA491E2}" type="presOf" srcId="{E74D1812-5660-4F93-97AD-35A104ED8F5C}" destId="{C2DAFC14-2F54-4DF2-ADD9-B89D5EFF836B}" srcOrd="0" destOrd="0" presId="urn:microsoft.com/office/officeart/2005/8/layout/default"/>
    <dgm:cxn modelId="{34CFF7DB-4555-44FC-A17A-55485E055DA1}" type="presOf" srcId="{779B84F6-4D08-4CD4-B405-3CBEC0B76463}" destId="{520DD30E-9F5B-4C4A-A5DC-0DF78E4FBA26}" srcOrd="0" destOrd="0" presId="urn:microsoft.com/office/officeart/2005/8/layout/default"/>
    <dgm:cxn modelId="{2FC287AE-37CA-4EB7-97B8-ECC49E794A92}" srcId="{DA7D0D47-941A-4E90-A8C9-1BC23F98B0E9}" destId="{779B84F6-4D08-4CD4-B405-3CBEC0B76463}" srcOrd="3" destOrd="0" parTransId="{B8C7C023-6B19-48FA-8D65-A11D157E152F}" sibTransId="{23AAF287-7DB5-4543-B322-1118B1FA6B8B}"/>
    <dgm:cxn modelId="{FF5C2F0C-24C6-48D4-9878-B1A55812749B}" srcId="{DA7D0D47-941A-4E90-A8C9-1BC23F98B0E9}" destId="{E74D1812-5660-4F93-97AD-35A104ED8F5C}" srcOrd="2" destOrd="0" parTransId="{09CF62A9-4587-42CC-9DFC-E38532C55D1B}" sibTransId="{60D463AC-5031-4A2F-9999-AEC8B3AA1A01}"/>
    <dgm:cxn modelId="{82ECDEF1-1700-4CA2-B2F8-ADE186F097C4}" type="presOf" srcId="{BD4F5DE4-1CB7-4AE6-9F54-C8E00A659DFE}" destId="{DEA41B82-6E90-4349-AD1B-B9B98F11E069}" srcOrd="0" destOrd="0" presId="urn:microsoft.com/office/officeart/2005/8/layout/default"/>
    <dgm:cxn modelId="{C2A799F9-0F93-49DD-9204-07AD1013C847}" type="presOf" srcId="{65D476E5-9F40-4D58-8999-B602D1EC245E}" destId="{04506B76-3E30-4CD8-8F67-F8597089510D}" srcOrd="0" destOrd="0" presId="urn:microsoft.com/office/officeart/2005/8/layout/default"/>
    <dgm:cxn modelId="{783DEDDE-6C64-41C9-B049-2E5EBFAB05FE}" type="presOf" srcId="{6C9D3587-1DD3-4CC3-9F6C-75EAF8711D10}" destId="{4104FE28-4C24-4F96-9F09-CF22C7929C2E}" srcOrd="0" destOrd="0" presId="urn:microsoft.com/office/officeart/2005/8/layout/default"/>
    <dgm:cxn modelId="{D8FBF167-0BE6-46B1-B1AC-B89EF22040F0}" type="presOf" srcId="{9EAD06F8-FABE-43D5-919E-A10C347A0BB3}" destId="{1C4681E6-90A5-43A5-AF1D-054F12F18D4F}" srcOrd="0" destOrd="0" presId="urn:microsoft.com/office/officeart/2005/8/layout/default"/>
    <dgm:cxn modelId="{99E565EA-907E-4C33-ACAF-89EE466F63C0}" srcId="{DA7D0D47-941A-4E90-A8C9-1BC23F98B0E9}" destId="{BD4F5DE4-1CB7-4AE6-9F54-C8E00A659DFE}" srcOrd="5" destOrd="0" parTransId="{2D4B59F1-2499-4514-AF91-E94D60EF9B21}" sibTransId="{1F75260A-6106-4F94-9F12-8611EF55389F}"/>
    <dgm:cxn modelId="{28B5B00C-93BF-4CDE-BB2B-3156F485DAA3}" srcId="{DA7D0D47-941A-4E90-A8C9-1BC23F98B0E9}" destId="{6C9D3587-1DD3-4CC3-9F6C-75EAF8711D10}" srcOrd="1" destOrd="0" parTransId="{306DA544-AE38-424C-B452-E75542B6930A}" sibTransId="{C54FE8BE-2C70-4D85-9DDE-FCBBBCDBC5A3}"/>
    <dgm:cxn modelId="{FED695FB-F8DE-4520-9C2B-8EECF8651598}" type="presOf" srcId="{0FC1267D-774B-4178-91D0-53287F02507D}" destId="{C37E75A9-0717-4F97-B20A-B6B672615744}" srcOrd="0" destOrd="0" presId="urn:microsoft.com/office/officeart/2005/8/layout/default"/>
    <dgm:cxn modelId="{72A2290D-34F4-4EE1-8F2A-97C6BDE56382}" type="presOf" srcId="{DA7D0D47-941A-4E90-A8C9-1BC23F98B0E9}" destId="{1905D24B-D380-4979-986A-4CC763A3ABBA}" srcOrd="0" destOrd="0" presId="urn:microsoft.com/office/officeart/2005/8/layout/default"/>
    <dgm:cxn modelId="{835FBE2C-B697-4F57-86A2-E3CC14651C1A}" type="presOf" srcId="{36FE9671-A017-4AF2-97BD-13559F0DD70F}" destId="{F2CA87C4-7BF9-425D-90B0-5D45FDABD5BF}" srcOrd="0" destOrd="0" presId="urn:microsoft.com/office/officeart/2005/8/layout/default"/>
    <dgm:cxn modelId="{0979B354-14CA-4FCC-9046-1F7399A57060}" type="presParOf" srcId="{1905D24B-D380-4979-986A-4CC763A3ABBA}" destId="{C37E75A9-0717-4F97-B20A-B6B672615744}" srcOrd="0" destOrd="0" presId="urn:microsoft.com/office/officeart/2005/8/layout/default"/>
    <dgm:cxn modelId="{93C36435-5953-4F0F-A09F-978B1AFD538A}" type="presParOf" srcId="{1905D24B-D380-4979-986A-4CC763A3ABBA}" destId="{8352C673-ED4A-449F-90F9-F24FD8C0ABDC}" srcOrd="1" destOrd="0" presId="urn:microsoft.com/office/officeart/2005/8/layout/default"/>
    <dgm:cxn modelId="{DDB4372C-8BB4-4294-A5EA-E65E8732BB2C}" type="presParOf" srcId="{1905D24B-D380-4979-986A-4CC763A3ABBA}" destId="{4104FE28-4C24-4F96-9F09-CF22C7929C2E}" srcOrd="2" destOrd="0" presId="urn:microsoft.com/office/officeart/2005/8/layout/default"/>
    <dgm:cxn modelId="{964C5A11-9479-489E-836A-80656A30A815}" type="presParOf" srcId="{1905D24B-D380-4979-986A-4CC763A3ABBA}" destId="{EE602C76-0FB4-480D-BB07-7F7772DB9BC4}" srcOrd="3" destOrd="0" presId="urn:microsoft.com/office/officeart/2005/8/layout/default"/>
    <dgm:cxn modelId="{EB633926-3FC8-4FF5-A429-01391A3CF5F6}" type="presParOf" srcId="{1905D24B-D380-4979-986A-4CC763A3ABBA}" destId="{C2DAFC14-2F54-4DF2-ADD9-B89D5EFF836B}" srcOrd="4" destOrd="0" presId="urn:microsoft.com/office/officeart/2005/8/layout/default"/>
    <dgm:cxn modelId="{B1CFBCFF-3809-4F0B-AEC5-10DC7B84C5FC}" type="presParOf" srcId="{1905D24B-D380-4979-986A-4CC763A3ABBA}" destId="{B0FC6150-7871-48BD-8379-776058563598}" srcOrd="5" destOrd="0" presId="urn:microsoft.com/office/officeart/2005/8/layout/default"/>
    <dgm:cxn modelId="{FE952AD2-EBA2-4830-BEF7-B682A382948F}" type="presParOf" srcId="{1905D24B-D380-4979-986A-4CC763A3ABBA}" destId="{520DD30E-9F5B-4C4A-A5DC-0DF78E4FBA26}" srcOrd="6" destOrd="0" presId="urn:microsoft.com/office/officeart/2005/8/layout/default"/>
    <dgm:cxn modelId="{7A207D38-5A53-4BC7-A4BA-1938462D0D73}" type="presParOf" srcId="{1905D24B-D380-4979-986A-4CC763A3ABBA}" destId="{48F0288F-568A-478A-953B-B2CD8E367952}" srcOrd="7" destOrd="0" presId="urn:microsoft.com/office/officeart/2005/8/layout/default"/>
    <dgm:cxn modelId="{5D010112-5FC8-4B7A-B071-F1E72A08DFCD}" type="presParOf" srcId="{1905D24B-D380-4979-986A-4CC763A3ABBA}" destId="{1C4681E6-90A5-43A5-AF1D-054F12F18D4F}" srcOrd="8" destOrd="0" presId="urn:microsoft.com/office/officeart/2005/8/layout/default"/>
    <dgm:cxn modelId="{48AAEA3F-3147-4F00-AF6F-EB4A9E4FAF36}" type="presParOf" srcId="{1905D24B-D380-4979-986A-4CC763A3ABBA}" destId="{862E3471-0FE7-49B9-AA4E-55C70D4D5C34}" srcOrd="9" destOrd="0" presId="urn:microsoft.com/office/officeart/2005/8/layout/default"/>
    <dgm:cxn modelId="{F039EF32-FEAD-482F-8111-9700C322E776}" type="presParOf" srcId="{1905D24B-D380-4979-986A-4CC763A3ABBA}" destId="{DEA41B82-6E90-4349-AD1B-B9B98F11E069}" srcOrd="10" destOrd="0" presId="urn:microsoft.com/office/officeart/2005/8/layout/default"/>
    <dgm:cxn modelId="{8B4E7A00-9169-401E-9543-07B52186794B}" type="presParOf" srcId="{1905D24B-D380-4979-986A-4CC763A3ABBA}" destId="{55C78CCE-1119-4DCA-A332-4C69EFE995F6}" srcOrd="11" destOrd="0" presId="urn:microsoft.com/office/officeart/2005/8/layout/default"/>
    <dgm:cxn modelId="{473BDC03-8464-4C93-B77C-402F756FC01D}" type="presParOf" srcId="{1905D24B-D380-4979-986A-4CC763A3ABBA}" destId="{04506B76-3E30-4CD8-8F67-F8597089510D}" srcOrd="12" destOrd="0" presId="urn:microsoft.com/office/officeart/2005/8/layout/default"/>
    <dgm:cxn modelId="{0E122081-CD2C-4008-AD14-203E300F2C82}" type="presParOf" srcId="{1905D24B-D380-4979-986A-4CC763A3ABBA}" destId="{74AAAEF3-ECA8-42FF-B263-A626BFD517C0}" srcOrd="13" destOrd="0" presId="urn:microsoft.com/office/officeart/2005/8/layout/default"/>
    <dgm:cxn modelId="{B32F7B8D-55C4-4FA8-B8B3-D6C7ABADEBBD}" type="presParOf" srcId="{1905D24B-D380-4979-986A-4CC763A3ABBA}" destId="{F2CA87C4-7BF9-425D-90B0-5D45FDABD5B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44F563-5448-4EAF-8B6F-F9B570758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7E12E8B-7789-400F-9794-7CF27A2AA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7D26E30-F0AE-47FF-A275-42A978481391}"/>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14509DCC-A43C-473D-BD5D-7406B17AB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40797F9-B52C-4F40-9C91-51A5DFF05935}"/>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2200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57DE8-1BD3-42CF-81A9-0711B9CBBE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42E2F5B-28A3-495B-94AE-843A6D8A30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511E3DC-1DD5-4713-8E4B-27B491A13B72}"/>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048B2C3D-596A-4FCE-ADA1-345245362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A6D4FB6-FFC5-42C0-9736-CFDE228E3E6D}"/>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207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18D389-DEF8-4742-81AD-66F291EE2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C6AB7D0-AA87-4D80-85B5-0E9D2CE64A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742176-7B18-45DA-A582-2E0B93A27FC6}"/>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88A9A0D3-490A-4A9C-899F-FA34BE21C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5123BB-9E7F-4D41-AE39-61C5436F426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2279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5BEA8E-C18A-4B51-B954-2506E80A5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B0CD9A7-0600-424F-9140-9DE80DD380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94B4FD3-55C6-4233-82EC-643EE7C4D423}"/>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3FAE2A83-6391-48EF-8111-14D78515A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15D32F-22EB-4E1E-8EA4-024C392233FF}"/>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4920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6BAA7-B7B1-4D2C-AEFA-7115C75BF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A974AF7-0457-44D4-8F48-1A145B5B2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776E5E1-2EE8-4A7F-BD1C-1E4A830CD5A3}"/>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8633053A-5A49-4A71-99DF-7A934D3EB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722784E-203B-438F-B2E7-8C78F749F88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37758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FF0B98-C86F-4E33-BD52-7D2746ADB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67BB0FC-7A6C-41A0-B600-E03D6F840C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522A99C-31D2-4612-9303-7A584F0E68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D894365-66B7-4D17-BEA7-76B435D8A89C}"/>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6" name="Footer Placeholder 5">
            <a:extLst>
              <a:ext uri="{FF2B5EF4-FFF2-40B4-BE49-F238E27FC236}">
                <a16:creationId xmlns="" xmlns:a16="http://schemas.microsoft.com/office/drawing/2014/main" id="{1C859067-E34A-4A43-A50F-0128A4EC9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6007750-081C-48B8-ACC6-8AA860610D27}"/>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63769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818377-3B8B-4E05-93B2-8201883756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B240A1D-26F3-406B-84B4-9A54EC9DF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25849A7-DB99-4271-9E5E-21EC4B196B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4E364E0-0981-4174-AC8C-7B8AFC62E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58EA8E32-50E2-46E5-A16A-22A64FDAA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0E340B1-FB27-46EB-AA7B-3BC20D9BB7B4}"/>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8" name="Footer Placeholder 7">
            <a:extLst>
              <a:ext uri="{FF2B5EF4-FFF2-40B4-BE49-F238E27FC236}">
                <a16:creationId xmlns="" xmlns:a16="http://schemas.microsoft.com/office/drawing/2014/main" id="{46F24CC1-C65F-438B-989F-5A5C772A0A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5A43C97-0878-443E-8A4A-8784569E98CA}"/>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01292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168A2-739C-4634-AB65-CA0330512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39BE235-0A77-4007-8E51-B7533A470979}"/>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4" name="Footer Placeholder 3">
            <a:extLst>
              <a:ext uri="{FF2B5EF4-FFF2-40B4-BE49-F238E27FC236}">
                <a16:creationId xmlns="" xmlns:a16="http://schemas.microsoft.com/office/drawing/2014/main" id="{9EDB3B65-5A4F-485C-AD6F-22F538895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3CB8EDC-7C1E-4067-A419-C5E74435A39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47777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80415F0-37C0-4850-AEDE-601A7B0E07F3}"/>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3" name="Footer Placeholder 2">
            <a:extLst>
              <a:ext uri="{FF2B5EF4-FFF2-40B4-BE49-F238E27FC236}">
                <a16:creationId xmlns="" xmlns:a16="http://schemas.microsoft.com/office/drawing/2014/main" id="{5104897F-BA1F-48DA-80F2-5045C65EA8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175411A-CF7F-4589-A565-3C176BC2FCFB}"/>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7178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235511-3DF4-4020-95C4-18FB47839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A4D04AB-B5D8-4B82-9D73-3EF126AF8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FEE2382-862A-4E2C-9FE8-F0E71D0FF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46910F6-A697-4C21-A616-704346753F9C}"/>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6" name="Footer Placeholder 5">
            <a:extLst>
              <a:ext uri="{FF2B5EF4-FFF2-40B4-BE49-F238E27FC236}">
                <a16:creationId xmlns="" xmlns:a16="http://schemas.microsoft.com/office/drawing/2014/main" id="{B4B8ADB9-7AD5-48F9-9120-21624D66E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90C602F-DECC-4B30-A311-A15B0C46EF88}"/>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65563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81427F-7317-4BE5-8DFC-10DFBFA5E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892DDD3-12E2-4156-B6FB-0BA20E00A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D4344B-1395-45DF-8273-DCFA24501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1A8F40F-77BA-4BE7-A1CA-531F21DBB954}"/>
              </a:ext>
            </a:extLst>
          </p:cNvPr>
          <p:cNvSpPr>
            <a:spLocks noGrp="1"/>
          </p:cNvSpPr>
          <p:nvPr>
            <p:ph type="dt" sz="half" idx="10"/>
          </p:nvPr>
        </p:nvSpPr>
        <p:spPr/>
        <p:txBody>
          <a:bodyPr/>
          <a:lstStyle/>
          <a:p>
            <a:fld id="{5350A35F-9558-483A-A635-992D7AE24C3F}" type="datetimeFigureOut">
              <a:rPr lang="en-US" smtClean="0"/>
              <a:t>1/11/2019</a:t>
            </a:fld>
            <a:endParaRPr lang="en-US"/>
          </a:p>
        </p:txBody>
      </p:sp>
      <p:sp>
        <p:nvSpPr>
          <p:cNvPr id="6" name="Footer Placeholder 5">
            <a:extLst>
              <a:ext uri="{FF2B5EF4-FFF2-40B4-BE49-F238E27FC236}">
                <a16:creationId xmlns="" xmlns:a16="http://schemas.microsoft.com/office/drawing/2014/main" id="{FC0474DE-98DF-43B9-9D71-67662A2B9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DD7CBB2-B021-4387-B661-E944EBB2EA21}"/>
              </a:ext>
            </a:extLst>
          </p:cNvPr>
          <p:cNvSpPr>
            <a:spLocks noGrp="1"/>
          </p:cNvSpPr>
          <p:nvPr>
            <p:ph type="sldNum" sz="quarter" idx="12"/>
          </p:nvPr>
        </p:nvSpPr>
        <p:spPr/>
        <p:txBody>
          <a:bodyPr/>
          <a:lstStyle/>
          <a:p>
            <a:fld id="{2C6102A3-540B-47C0-9E60-07C15AED6042}" type="slidenum">
              <a:rPr lang="en-US" smtClean="0"/>
              <a:t>‹#›</a:t>
            </a:fld>
            <a:endParaRPr lang="en-US"/>
          </a:p>
        </p:txBody>
      </p:sp>
    </p:spTree>
    <p:extLst>
      <p:ext uri="{BB962C8B-B14F-4D97-AF65-F5344CB8AC3E}">
        <p14:creationId xmlns:p14="http://schemas.microsoft.com/office/powerpoint/2010/main" val="183736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C33EF8F-4111-44EE-B1B1-51EDB7D49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022F8FA-F705-444C-B437-AEE644D54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3AEC2B4-1320-4034-BE3C-1E2D3E5C9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A35F-9558-483A-A635-992D7AE24C3F}" type="datetimeFigureOut">
              <a:rPr lang="en-US" smtClean="0"/>
              <a:t>1/11/2019</a:t>
            </a:fld>
            <a:endParaRPr lang="en-US"/>
          </a:p>
        </p:txBody>
      </p:sp>
      <p:sp>
        <p:nvSpPr>
          <p:cNvPr id="5" name="Footer Placeholder 4">
            <a:extLst>
              <a:ext uri="{FF2B5EF4-FFF2-40B4-BE49-F238E27FC236}">
                <a16:creationId xmlns="" xmlns:a16="http://schemas.microsoft.com/office/drawing/2014/main" id="{0423CE32-0466-494D-9A5B-22ED39119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03A22C7-1BE4-4CB3-BA50-A5994143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102A3-540B-47C0-9E60-07C15AED6042}" type="slidenum">
              <a:rPr lang="en-US" smtClean="0"/>
              <a:t>‹#›</a:t>
            </a:fld>
            <a:endParaRPr lang="en-US"/>
          </a:p>
        </p:txBody>
      </p:sp>
    </p:spTree>
    <p:extLst>
      <p:ext uri="{BB962C8B-B14F-4D97-AF65-F5344CB8AC3E}">
        <p14:creationId xmlns:p14="http://schemas.microsoft.com/office/powerpoint/2010/main" val="131367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 xmlns:a16="http://schemas.microsoft.com/office/drawing/2014/main" id="{86197D16-FE75-4A0E-A0C9-28C0F04A43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 xmlns:a16="http://schemas.microsoft.com/office/drawing/2014/main" id="{FA8FCEC6-4B30-4FF2-8B32-504BEAEA3A1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4" name="Title 3">
            <a:extLst>
              <a:ext uri="{FF2B5EF4-FFF2-40B4-BE49-F238E27FC236}">
                <a16:creationId xmlns="" xmlns:a16="http://schemas.microsoft.com/office/drawing/2014/main" id="{122EE555-3ACA-4199-99BB-87FE54C092EB}"/>
              </a:ext>
            </a:extLst>
          </p:cNvPr>
          <p:cNvSpPr>
            <a:spLocks noGrp="1"/>
          </p:cNvSpPr>
          <p:nvPr>
            <p:ph type="ctrTitle"/>
          </p:nvPr>
        </p:nvSpPr>
        <p:spPr>
          <a:xfrm>
            <a:off x="804484" y="1191796"/>
            <a:ext cx="10021446" cy="2976344"/>
          </a:xfrm>
        </p:spPr>
        <p:txBody>
          <a:bodyPr anchor="ctr">
            <a:normAutofit/>
          </a:bodyPr>
          <a:lstStyle/>
          <a:p>
            <a:pPr algn="l"/>
            <a:r>
              <a:rPr lang="en-US" sz="6600" dirty="0" smtClean="0">
                <a:solidFill>
                  <a:srgbClr val="FFFFFF"/>
                </a:solidFill>
              </a:rPr>
              <a:t>LOAN MANAGEMENT</a:t>
            </a:r>
            <a:br>
              <a:rPr lang="en-US" sz="6600" dirty="0" smtClean="0">
                <a:solidFill>
                  <a:srgbClr val="FFFFFF"/>
                </a:solidFill>
              </a:rPr>
            </a:br>
            <a:r>
              <a:rPr lang="en-US" sz="6600" dirty="0" smtClean="0">
                <a:solidFill>
                  <a:srgbClr val="FFFFFF"/>
                </a:solidFill>
              </a:rPr>
              <a:t>SYSTEM</a:t>
            </a:r>
            <a:endParaRPr lang="en-US" sz="6600" dirty="0">
              <a:solidFill>
                <a:srgbClr val="FFFFFF"/>
              </a:solidFill>
            </a:endParaRPr>
          </a:p>
        </p:txBody>
      </p:sp>
      <p:sp>
        <p:nvSpPr>
          <p:cNvPr id="7" name="Rectangle 6">
            <a:extLst>
              <a:ext uri="{FF2B5EF4-FFF2-40B4-BE49-F238E27FC236}">
                <a16:creationId xmlns="" xmlns:a16="http://schemas.microsoft.com/office/drawing/2014/main" id="{3960A389-03AB-4B30-9F27-F0DF0A70DE8A}"/>
              </a:ext>
            </a:extLst>
          </p:cNvPr>
          <p:cNvSpPr/>
          <p:nvPr/>
        </p:nvSpPr>
        <p:spPr>
          <a:xfrm>
            <a:off x="1052945"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2451D676-3FC8-4DBC-9CB5-7C2EFDC790F6}"/>
              </a:ext>
            </a:extLst>
          </p:cNvPr>
          <p:cNvSpPr/>
          <p:nvPr/>
        </p:nvSpPr>
        <p:spPr>
          <a:xfrm>
            <a:off x="3692100"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2AEF7A21-610F-487A-A600-078E317B26CF}"/>
              </a:ext>
            </a:extLst>
          </p:cNvPr>
          <p:cNvSpPr/>
          <p:nvPr/>
        </p:nvSpPr>
        <p:spPr>
          <a:xfrm>
            <a:off x="6579716" y="4907933"/>
            <a:ext cx="2687782" cy="263236"/>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java transparent">
            <a:extLst>
              <a:ext uri="{FF2B5EF4-FFF2-40B4-BE49-F238E27FC236}">
                <a16:creationId xmlns="" xmlns:a16="http://schemas.microsoft.com/office/drawing/2014/main" id="{5302CC2A-27EB-4AA2-BF40-8CA2324F61A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297166" y="452003"/>
            <a:ext cx="3261559" cy="3261559"/>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Image result for jp morgan logo">
            <a:extLst>
              <a:ext uri="{FF2B5EF4-FFF2-40B4-BE49-F238E27FC236}">
                <a16:creationId xmlns="" xmlns:a16="http://schemas.microsoft.com/office/drawing/2014/main" id="{5B537254-EC8D-4A8E-A8AF-00A12521CF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6684" y="6217278"/>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E01CCD4B-C97E-4B2D-88DA-C2B9DC50D1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885" y="6277826"/>
            <a:ext cx="2611159" cy="319734"/>
          </a:xfrm>
          <a:prstGeom prst="rect">
            <a:avLst/>
          </a:prstGeom>
        </p:spPr>
      </p:pic>
      <p:cxnSp>
        <p:nvCxnSpPr>
          <p:cNvPr id="22" name="Straight Connector 21">
            <a:extLst>
              <a:ext uri="{FF2B5EF4-FFF2-40B4-BE49-F238E27FC236}">
                <a16:creationId xmlns="" xmlns:a16="http://schemas.microsoft.com/office/drawing/2014/main" id="{0987F9F2-E377-41DE-86F1-743D1271034C}"/>
              </a:ext>
            </a:extLst>
          </p:cNvPr>
          <p:cNvCxnSpPr/>
          <p:nvPr/>
        </p:nvCxnSpPr>
        <p:spPr>
          <a:xfrm>
            <a:off x="3740727" y="6175713"/>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1B391BDD-F07B-4C67-9224-9651E39ECBE6}"/>
              </a:ext>
            </a:extLst>
          </p:cNvPr>
          <p:cNvSpPr/>
          <p:nvPr/>
        </p:nvSpPr>
        <p:spPr>
          <a:xfrm>
            <a:off x="1016997" y="6665"/>
            <a:ext cx="1379839" cy="1379839"/>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D3CE994F-D446-480C-830E-2B479874648A}"/>
              </a:ext>
            </a:extLst>
          </p:cNvPr>
          <p:cNvSpPr/>
          <p:nvPr/>
        </p:nvSpPr>
        <p:spPr>
          <a:xfrm>
            <a:off x="4114757" y="0"/>
            <a:ext cx="1379839" cy="1379839"/>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E1EE4A63-195E-4F13-8952-73A7C7A166F6}"/>
              </a:ext>
            </a:extLst>
          </p:cNvPr>
          <p:cNvSpPr/>
          <p:nvPr/>
        </p:nvSpPr>
        <p:spPr>
          <a:xfrm>
            <a:off x="7331659" y="6665"/>
            <a:ext cx="1379839" cy="1379839"/>
          </a:xfrm>
          <a:prstGeom prst="rect">
            <a:avLst/>
          </a:prstGeom>
          <a:blipFill dpi="0" rotWithShape="1">
            <a:blip r:embed="rId9">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5649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5793"/>
          </a:xfrm>
          <a:solidFill>
            <a:srgbClr val="0070C0"/>
          </a:solidFill>
        </p:spPr>
        <p:txBody>
          <a:bodyPr/>
          <a:lstStyle/>
          <a:p>
            <a:r>
              <a:rPr lang="en-US" dirty="0"/>
              <a:t>                </a:t>
            </a:r>
            <a:r>
              <a:rPr lang="en-US" dirty="0">
                <a:solidFill>
                  <a:srgbClr val="FFFFFF"/>
                </a:solidFill>
              </a:rPr>
              <a:t>Swim Lane 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3949"/>
            <a:ext cx="10515600" cy="5364051"/>
          </a:xfrm>
        </p:spPr>
      </p:pic>
    </p:spTree>
    <p:extLst>
      <p:ext uri="{BB962C8B-B14F-4D97-AF65-F5344CB8AC3E}">
        <p14:creationId xmlns:p14="http://schemas.microsoft.com/office/powerpoint/2010/main" val="2992121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 xmlns:a16="http://schemas.microsoft.com/office/drawing/2014/main" id="{5F8A7F7F-DD1A-4F41-98AC-B9CE2A620C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 xmlns:a16="http://schemas.microsoft.com/office/drawing/2014/main" id="{CEF47228-EB7C-4EBA-BE01-DA6CB24102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 xmlns:a16="http://schemas.microsoft.com/office/drawing/2014/main" id="{3D2FD25A-EFFD-4F5C-9258-981F5907DE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 xmlns:a16="http://schemas.microsoft.com/office/drawing/2014/main" id="{DCF573BC-A06F-4036-A3A8-9D07DDE622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 xmlns:a16="http://schemas.microsoft.com/office/drawing/2014/main" id="{E86C33C2-EC09-4F45-A2C8-AC9A692B69C0}"/>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Assumptions and Scope of project </a:t>
            </a:r>
          </a:p>
        </p:txBody>
      </p:sp>
      <p:sp>
        <p:nvSpPr>
          <p:cNvPr id="3" name="Content Placeholder 2">
            <a:extLst>
              <a:ext uri="{FF2B5EF4-FFF2-40B4-BE49-F238E27FC236}">
                <a16:creationId xmlns="" xmlns:a16="http://schemas.microsoft.com/office/drawing/2014/main" id="{27553A2F-B4A9-4593-AC58-5C5AD66E898A}"/>
              </a:ext>
            </a:extLst>
          </p:cNvPr>
          <p:cNvSpPr>
            <a:spLocks noGrp="1"/>
          </p:cNvSpPr>
          <p:nvPr>
            <p:ph idx="1"/>
          </p:nvPr>
        </p:nvSpPr>
        <p:spPr>
          <a:xfrm>
            <a:off x="5120640" y="804672"/>
            <a:ext cx="6281928" cy="5248656"/>
          </a:xfrm>
        </p:spPr>
        <p:txBody>
          <a:bodyPr anchor="ctr">
            <a:normAutofit/>
          </a:bodyPr>
          <a:lstStyle/>
          <a:p>
            <a:r>
              <a:rPr lang="en-US" sz="2400" b="1" u="sng" dirty="0" smtClean="0">
                <a:latin typeface="Arial" panose="020B0604020202020204" pitchFamily="34" charset="0"/>
                <a:cs typeface="Arial" panose="020B0604020202020204" pitchFamily="34" charset="0"/>
              </a:rPr>
              <a:t>Assumptions</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Credit Limit System, Document Verifyier and Property Assessor Systems are third party systems</a:t>
            </a:r>
            <a:endParaRPr lang="en-US" sz="2000" dirty="0" smtClean="0"/>
          </a:p>
          <a:p>
            <a:r>
              <a:rPr lang="en-US" sz="2400" b="1" u="sng" dirty="0">
                <a:latin typeface="Arial" panose="020B0604020202020204" pitchFamily="34" charset="0"/>
                <a:cs typeface="Arial" panose="020B0604020202020204" pitchFamily="34" charset="0"/>
              </a:rPr>
              <a:t>Scope of the Projects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Online Application Process</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Offline Application submitted by Bank </a:t>
            </a:r>
            <a:r>
              <a:rPr lang="en-US" sz="2000" dirty="0" smtClean="0">
                <a:latin typeface="Arial" panose="020B0604020202020204" pitchFamily="34" charset="0"/>
                <a:cs typeface="Arial" panose="020B0604020202020204" pitchFamily="34" charset="0"/>
              </a:rPr>
              <a:t>Officer</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Credit history of the Prospect</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Assessing the property against which the loan is taken</a:t>
            </a: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1600" dirty="0"/>
          </a:p>
        </p:txBody>
      </p:sp>
    </p:spTree>
    <p:extLst>
      <p:ext uri="{BB962C8B-B14F-4D97-AF65-F5344CB8AC3E}">
        <p14:creationId xmlns:p14="http://schemas.microsoft.com/office/powerpoint/2010/main" val="601521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FA67CD3-AB4E-4A7A-BEB8-53C445D8C4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close up of a logo&#10;&#10;Description generated with very high confidence">
            <a:extLst>
              <a:ext uri="{FF2B5EF4-FFF2-40B4-BE49-F238E27FC236}">
                <a16:creationId xmlns="" xmlns:a16="http://schemas.microsoft.com/office/drawing/2014/main" id="{07CF545F-9C2E-4446-97CD-AD92990C2B6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Freeform 62">
            <a:extLst>
              <a:ext uri="{FF2B5EF4-FFF2-40B4-BE49-F238E27FC236}">
                <a16:creationId xmlns="" xmlns:a16="http://schemas.microsoft.com/office/drawing/2014/main" id="{339C8D78-A644-462F-B674-F440635E53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Gears">
            <a:extLst>
              <a:ext uri="{FF2B5EF4-FFF2-40B4-BE49-F238E27FC236}">
                <a16:creationId xmlns="" xmlns:a16="http://schemas.microsoft.com/office/drawing/2014/main" id="{AB50267D-C728-4E8B-B0D3-A745AA0629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 xmlns:a16="http://schemas.microsoft.com/office/drawing/2014/main" id="{F2EAA055-ED20-46A5-B19C-8C9ABE0D7A53}"/>
              </a:ext>
            </a:extLst>
          </p:cNvPr>
          <p:cNvSpPr>
            <a:spLocks noGrp="1"/>
          </p:cNvSpPr>
          <p:nvPr>
            <p:ph idx="1"/>
          </p:nvPr>
        </p:nvSpPr>
        <p:spPr>
          <a:xfrm>
            <a:off x="4803820" y="1944711"/>
            <a:ext cx="7388180" cy="4559120"/>
          </a:xfrm>
        </p:spPr>
        <p:txBody>
          <a:bodyPr anchor="ctr">
            <a:normAutofit lnSpcReduction="10000"/>
          </a:bodyPr>
          <a:lstStyle/>
          <a:p>
            <a:r>
              <a:rPr lang="en-US" sz="2400" b="1" u="sng" dirty="0">
                <a:solidFill>
                  <a:srgbClr val="000000"/>
                </a:solidFill>
                <a:latin typeface="Arial" panose="020B0604020202020204" pitchFamily="34" charset="0"/>
                <a:cs typeface="Arial" panose="020B0604020202020204" pitchFamily="34" charset="0"/>
              </a:rPr>
              <a:t>FRONTEND TECHNOLOGIES &amp; FRAMEWORKS</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Angular 7.0.6</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HTML5</a:t>
            </a:r>
          </a:p>
          <a:p>
            <a:pPr lvl="1">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Bootstrap v3.4.0</a:t>
            </a:r>
          </a:p>
          <a:p>
            <a:pPr lvl="1">
              <a:buFont typeface="Wingdings" panose="05000000000000000000" pitchFamily="2" charset="2"/>
              <a:buChar char="Ø"/>
            </a:pPr>
            <a:r>
              <a:rPr lang="en-US" sz="2000" dirty="0" smtClean="0">
                <a:solidFill>
                  <a:srgbClr val="000000"/>
                </a:solidFill>
                <a:latin typeface="Arial" panose="020B0604020202020204" pitchFamily="34" charset="0"/>
                <a:cs typeface="Arial" panose="020B0604020202020204" pitchFamily="34" charset="0"/>
              </a:rPr>
              <a:t>CSS</a:t>
            </a:r>
            <a:endParaRPr lang="en-US" sz="2000" dirty="0">
              <a:solidFill>
                <a:srgbClr val="000000"/>
              </a:solidFill>
              <a:latin typeface="Arial" panose="020B0604020202020204" pitchFamily="34" charset="0"/>
              <a:cs typeface="Arial" panose="020B0604020202020204" pitchFamily="34" charset="0"/>
            </a:endParaRPr>
          </a:p>
          <a:p>
            <a:endParaRPr lang="en-US" sz="2000" dirty="0" smtClean="0">
              <a:solidFill>
                <a:srgbClr val="000000"/>
              </a:solidFill>
              <a:latin typeface="Arial" panose="020B0604020202020204" pitchFamily="34" charset="0"/>
              <a:cs typeface="Arial" panose="020B0604020202020204" pitchFamily="34" charset="0"/>
            </a:endParaRPr>
          </a:p>
          <a:p>
            <a:r>
              <a:rPr lang="en-US" sz="2400" b="1" u="sng" dirty="0" smtClean="0">
                <a:solidFill>
                  <a:srgbClr val="000000"/>
                </a:solidFill>
                <a:latin typeface="Arial" panose="020B0604020202020204" pitchFamily="34" charset="0"/>
                <a:cs typeface="Arial" panose="020B0604020202020204" pitchFamily="34" charset="0"/>
              </a:rPr>
              <a:t>BACKEND TECHNOLOGIES &amp; FRAMEWORKS</a:t>
            </a:r>
          </a:p>
          <a:p>
            <a:pPr lvl="1"/>
            <a:r>
              <a:rPr lang="en-US" sz="2000" dirty="0" smtClean="0">
                <a:solidFill>
                  <a:srgbClr val="000000"/>
                </a:solidFill>
                <a:latin typeface="Arial" panose="020B0604020202020204" pitchFamily="34" charset="0"/>
                <a:cs typeface="Arial" panose="020B0604020202020204" pitchFamily="34" charset="0"/>
              </a:rPr>
              <a:t>JAVA 1.8</a:t>
            </a:r>
          </a:p>
          <a:p>
            <a:pPr lvl="1"/>
            <a:r>
              <a:rPr lang="en-US" sz="2000" dirty="0" smtClean="0">
                <a:solidFill>
                  <a:srgbClr val="000000"/>
                </a:solidFill>
                <a:latin typeface="Arial" panose="020B0604020202020204" pitchFamily="34" charset="0"/>
                <a:cs typeface="Arial" panose="020B0604020202020204" pitchFamily="34" charset="0"/>
              </a:rPr>
              <a:t>SpringBoot Framework – 2.1.1</a:t>
            </a:r>
          </a:p>
          <a:p>
            <a:pPr lvl="1"/>
            <a:r>
              <a:rPr lang="en-US" sz="2000" dirty="0" smtClean="0">
                <a:solidFill>
                  <a:srgbClr val="000000"/>
                </a:solidFill>
                <a:latin typeface="Arial" panose="020B0604020202020204" pitchFamily="34" charset="0"/>
                <a:cs typeface="Arial" panose="020B0604020202020204" pitchFamily="34" charset="0"/>
              </a:rPr>
              <a:t>JPA </a:t>
            </a:r>
          </a:p>
          <a:p>
            <a:pPr lvl="1"/>
            <a:r>
              <a:rPr lang="en-US" sz="2000" dirty="0" smtClean="0">
                <a:solidFill>
                  <a:srgbClr val="000000"/>
                </a:solidFill>
                <a:latin typeface="Arial" panose="020B0604020202020204" pitchFamily="34" charset="0"/>
                <a:cs typeface="Arial" panose="020B0604020202020204" pitchFamily="34" charset="0"/>
              </a:rPr>
              <a:t>Oracle 11G</a:t>
            </a:r>
          </a:p>
          <a:p>
            <a:endParaRPr lang="en-US" sz="2000" dirty="0" smtClean="0">
              <a:solidFill>
                <a:srgbClr val="000000"/>
              </a:solidFill>
            </a:endParaRPr>
          </a:p>
          <a:p>
            <a:pPr marL="457200" lvl="1" indent="0">
              <a:buNone/>
            </a:pPr>
            <a:r>
              <a:rPr lang="en-US" sz="1600" dirty="0">
                <a:solidFill>
                  <a:srgbClr val="000000"/>
                </a:solidFill>
              </a:rPr>
              <a:t>	</a:t>
            </a:r>
            <a:r>
              <a:rPr lang="en-US" sz="1600" dirty="0" smtClean="0">
                <a:solidFill>
                  <a:srgbClr val="000000"/>
                </a:solidFill>
              </a:rPr>
              <a:t>	</a:t>
            </a:r>
            <a:endParaRPr lang="en-US" sz="1600" dirty="0">
              <a:solidFill>
                <a:srgbClr val="000000"/>
              </a:solidFill>
            </a:endParaRPr>
          </a:p>
        </p:txBody>
      </p:sp>
      <p:sp>
        <p:nvSpPr>
          <p:cNvPr id="4" name="Title 3"/>
          <p:cNvSpPr>
            <a:spLocks noGrp="1"/>
          </p:cNvSpPr>
          <p:nvPr>
            <p:ph type="title"/>
          </p:nvPr>
        </p:nvSpPr>
        <p:spPr>
          <a:xfrm>
            <a:off x="838200" y="365125"/>
            <a:ext cx="10515600" cy="909795"/>
          </a:xfrm>
          <a:solidFill>
            <a:srgbClr val="0070C0"/>
          </a:solidFill>
        </p:spPr>
        <p:txBody>
          <a:bodyPr/>
          <a:lstStyle/>
          <a:p>
            <a:r>
              <a:rPr lang="en-US" dirty="0" smtClean="0"/>
              <a:t>         </a:t>
            </a:r>
            <a:r>
              <a:rPr lang="en-US" dirty="0" smtClean="0">
                <a:solidFill>
                  <a:srgbClr val="FFFFFF"/>
                </a:solidFill>
              </a:rPr>
              <a:t>TECHNOLOGIES AND FRAMEWORKS</a:t>
            </a:r>
            <a:endParaRPr lang="en-US" dirty="0">
              <a:solidFill>
                <a:srgbClr val="FFFFFF"/>
              </a:solidFill>
            </a:endParaRPr>
          </a:p>
        </p:txBody>
      </p:sp>
    </p:spTree>
    <p:extLst>
      <p:ext uri="{BB962C8B-B14F-4D97-AF65-F5344CB8AC3E}">
        <p14:creationId xmlns:p14="http://schemas.microsoft.com/office/powerpoint/2010/main" val="801145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B10E8C48-75FF-4B7B-8956-0B000A5C036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Salient features of the project</a:t>
            </a:r>
          </a:p>
        </p:txBody>
      </p:sp>
      <p:graphicFrame>
        <p:nvGraphicFramePr>
          <p:cNvPr id="20" name="Content Placeholder 2">
            <a:extLst>
              <a:ext uri="{FF2B5EF4-FFF2-40B4-BE49-F238E27FC236}">
                <a16:creationId xmlns="" xmlns:a16="http://schemas.microsoft.com/office/drawing/2014/main" id="{C7FA9842-EEDC-4B43-ABE3-A18B3F95207D}"/>
              </a:ext>
            </a:extLst>
          </p:cNvPr>
          <p:cNvGraphicFramePr>
            <a:graphicFrameLocks noGrp="1"/>
          </p:cNvGraphicFramePr>
          <p:nvPr>
            <p:ph idx="1"/>
            <p:extLst>
              <p:ext uri="{D42A27DB-BD31-4B8C-83A1-F6EECF244321}">
                <p14:modId xmlns:p14="http://schemas.microsoft.com/office/powerpoint/2010/main" val="2610155987"/>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82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4AA099-DFCF-40F0-9DF9-51DCDD3D2329}"/>
              </a:ext>
            </a:extLst>
          </p:cNvPr>
          <p:cNvSpPr>
            <a:spLocks noGrp="1"/>
          </p:cNvSpPr>
          <p:nvPr>
            <p:ph type="title"/>
          </p:nvPr>
        </p:nvSpPr>
        <p:spPr>
          <a:xfrm>
            <a:off x="838200" y="365125"/>
            <a:ext cx="10515600" cy="690943"/>
          </a:xfrm>
          <a:solidFill>
            <a:srgbClr val="0070C0"/>
          </a:solidFill>
        </p:spPr>
        <p:txBody>
          <a:bodyPr vert="horz" lIns="91440" tIns="45720" rIns="91440" bIns="45720" rtlCol="0" anchor="ctr">
            <a:normAutofit fontScale="90000"/>
          </a:bodyPr>
          <a:lstStyle/>
          <a:p>
            <a:r>
              <a:rPr lang="en-US" dirty="0" smtClean="0"/>
              <a:t>                   </a:t>
            </a:r>
            <a:r>
              <a:rPr lang="en-US" dirty="0" smtClean="0">
                <a:solidFill>
                  <a:srgbClr val="FFFFFF"/>
                </a:solidFill>
              </a:rPr>
              <a:t>APPLICATION ARCHITECTURE</a:t>
            </a:r>
            <a:endParaRPr lang="en-US" kern="1200" dirty="0">
              <a:solidFill>
                <a:srgbClr val="FFFFFF"/>
              </a:solidFill>
            </a:endParaRPr>
          </a:p>
        </p:txBody>
      </p:sp>
      <p:sp>
        <p:nvSpPr>
          <p:cNvPr id="4" name="Can 3"/>
          <p:cNvSpPr/>
          <p:nvPr/>
        </p:nvSpPr>
        <p:spPr>
          <a:xfrm>
            <a:off x="10380372" y="2614410"/>
            <a:ext cx="1326524" cy="19704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560676" y="3387144"/>
            <a:ext cx="1030310" cy="646331"/>
          </a:xfrm>
          <a:prstGeom prst="rect">
            <a:avLst/>
          </a:prstGeom>
          <a:noFill/>
        </p:spPr>
        <p:txBody>
          <a:bodyPr wrap="square" rtlCol="0">
            <a:spAutoFit/>
          </a:bodyPr>
          <a:lstStyle/>
          <a:p>
            <a:r>
              <a:rPr lang="en-US" dirty="0" smtClean="0">
                <a:solidFill>
                  <a:schemeClr val="bg1"/>
                </a:solidFill>
              </a:rPr>
              <a:t>ORACLE DB</a:t>
            </a:r>
            <a:endParaRPr lang="en-US" dirty="0">
              <a:solidFill>
                <a:schemeClr val="bg1"/>
              </a:solidFill>
            </a:endParaRPr>
          </a:p>
        </p:txBody>
      </p:sp>
      <p:sp>
        <p:nvSpPr>
          <p:cNvPr id="7" name="Rectangle 6"/>
          <p:cNvSpPr/>
          <p:nvPr/>
        </p:nvSpPr>
        <p:spPr>
          <a:xfrm>
            <a:off x="8216721"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4146" y="3387144"/>
            <a:ext cx="837127" cy="646331"/>
          </a:xfrm>
          <a:prstGeom prst="rect">
            <a:avLst/>
          </a:prstGeom>
          <a:noFill/>
        </p:spPr>
        <p:txBody>
          <a:bodyPr wrap="square" rtlCol="0">
            <a:spAutoFit/>
          </a:bodyPr>
          <a:lstStyle/>
          <a:p>
            <a:r>
              <a:rPr lang="en-US" dirty="0" smtClean="0">
                <a:solidFill>
                  <a:schemeClr val="bg1"/>
                </a:solidFill>
              </a:rPr>
              <a:t>DAO LAYER</a:t>
            </a:r>
            <a:endParaRPr lang="en-US" dirty="0">
              <a:solidFill>
                <a:schemeClr val="bg1"/>
              </a:solidFill>
            </a:endParaRPr>
          </a:p>
        </p:txBody>
      </p:sp>
      <p:sp>
        <p:nvSpPr>
          <p:cNvPr id="11" name="Rectangle 10"/>
          <p:cNvSpPr/>
          <p:nvPr/>
        </p:nvSpPr>
        <p:spPr>
          <a:xfrm>
            <a:off x="6555346"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13301" y="3324723"/>
            <a:ext cx="1171978" cy="923330"/>
          </a:xfrm>
          <a:prstGeom prst="rect">
            <a:avLst/>
          </a:prstGeom>
          <a:noFill/>
        </p:spPr>
        <p:txBody>
          <a:bodyPr wrap="square" rtlCol="0">
            <a:spAutoFit/>
          </a:bodyPr>
          <a:lstStyle/>
          <a:p>
            <a:r>
              <a:rPr lang="en-US" dirty="0" smtClean="0">
                <a:solidFill>
                  <a:schemeClr val="bg1"/>
                </a:solidFill>
              </a:rPr>
              <a:t>BUSINESS LOGIC LAYER</a:t>
            </a:r>
            <a:endParaRPr lang="en-US" dirty="0">
              <a:solidFill>
                <a:schemeClr val="bg1"/>
              </a:solidFill>
            </a:endParaRPr>
          </a:p>
        </p:txBody>
      </p:sp>
      <p:sp>
        <p:nvSpPr>
          <p:cNvPr id="13" name="Rectangle 12"/>
          <p:cNvSpPr/>
          <p:nvPr/>
        </p:nvSpPr>
        <p:spPr>
          <a:xfrm>
            <a:off x="4864994" y="1416676"/>
            <a:ext cx="1171978"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977684" y="3387143"/>
            <a:ext cx="1171978" cy="646331"/>
          </a:xfrm>
          <a:prstGeom prst="rect">
            <a:avLst/>
          </a:prstGeom>
          <a:noFill/>
        </p:spPr>
        <p:txBody>
          <a:bodyPr wrap="square" rtlCol="0">
            <a:spAutoFit/>
          </a:bodyPr>
          <a:lstStyle/>
          <a:p>
            <a:r>
              <a:rPr lang="en-US" dirty="0" smtClean="0">
                <a:solidFill>
                  <a:schemeClr val="bg1"/>
                </a:solidFill>
              </a:rPr>
              <a:t>  SERVICE              LAYER</a:t>
            </a:r>
            <a:endParaRPr lang="en-US" dirty="0">
              <a:solidFill>
                <a:schemeClr val="bg1"/>
              </a:solidFill>
            </a:endParaRPr>
          </a:p>
        </p:txBody>
      </p:sp>
      <p:sp>
        <p:nvSpPr>
          <p:cNvPr id="16" name="Rectangle 15"/>
          <p:cNvSpPr/>
          <p:nvPr/>
        </p:nvSpPr>
        <p:spPr>
          <a:xfrm>
            <a:off x="3002386" y="1416676"/>
            <a:ext cx="1461753" cy="5048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02385" y="3387143"/>
            <a:ext cx="1461753" cy="646331"/>
          </a:xfrm>
          <a:prstGeom prst="rect">
            <a:avLst/>
          </a:prstGeom>
          <a:noFill/>
        </p:spPr>
        <p:txBody>
          <a:bodyPr wrap="square" rtlCol="0">
            <a:spAutoFit/>
          </a:bodyPr>
          <a:lstStyle/>
          <a:p>
            <a:r>
              <a:rPr lang="en-US" dirty="0" smtClean="0">
                <a:solidFill>
                  <a:schemeClr val="bg1"/>
                </a:solidFill>
              </a:rPr>
              <a:t>REST CONTROLLER</a:t>
            </a:r>
            <a:endParaRPr lang="en-US" dirty="0">
              <a:solidFill>
                <a:schemeClr val="bg1"/>
              </a:solidFill>
            </a:endParaRPr>
          </a:p>
        </p:txBody>
      </p:sp>
      <p:sp>
        <p:nvSpPr>
          <p:cNvPr id="18" name="Bevel 17"/>
          <p:cNvSpPr/>
          <p:nvPr/>
        </p:nvSpPr>
        <p:spPr>
          <a:xfrm>
            <a:off x="167425" y="2614410"/>
            <a:ext cx="1725769" cy="234395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1720" y="3525642"/>
            <a:ext cx="1064115" cy="523220"/>
          </a:xfrm>
          <a:prstGeom prst="rect">
            <a:avLst/>
          </a:prstGeom>
          <a:noFill/>
        </p:spPr>
        <p:txBody>
          <a:bodyPr wrap="square" rtlCol="0">
            <a:spAutoFit/>
          </a:bodyPr>
          <a:lstStyle/>
          <a:p>
            <a:r>
              <a:rPr lang="en-US" dirty="0" smtClean="0"/>
              <a:t>  </a:t>
            </a:r>
            <a:r>
              <a:rPr lang="en-US" sz="2800" dirty="0" smtClean="0">
                <a:solidFill>
                  <a:srgbClr val="FFFFFF"/>
                </a:solidFill>
              </a:rPr>
              <a:t>MVC</a:t>
            </a:r>
          </a:p>
        </p:txBody>
      </p:sp>
      <p:cxnSp>
        <p:nvCxnSpPr>
          <p:cNvPr id="21" name="Straight Arrow Connector 20"/>
          <p:cNvCxnSpPr/>
          <p:nvPr/>
        </p:nvCxnSpPr>
        <p:spPr>
          <a:xfrm>
            <a:off x="9388699" y="3786388"/>
            <a:ext cx="9916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594761" y="3417056"/>
            <a:ext cx="785611" cy="369332"/>
          </a:xfrm>
          <a:prstGeom prst="rect">
            <a:avLst/>
          </a:prstGeom>
          <a:noFill/>
        </p:spPr>
        <p:txBody>
          <a:bodyPr wrap="square" rtlCol="0">
            <a:spAutoFit/>
          </a:bodyPr>
          <a:lstStyle/>
          <a:p>
            <a:r>
              <a:rPr lang="en-US" dirty="0" smtClean="0"/>
              <a:t>JPA</a:t>
            </a:r>
            <a:endParaRPr lang="en-US" dirty="0"/>
          </a:p>
        </p:txBody>
      </p:sp>
      <p:cxnSp>
        <p:nvCxnSpPr>
          <p:cNvPr id="24" name="Straight Arrow Connector 23"/>
          <p:cNvCxnSpPr>
            <a:stCxn id="18" idx="0"/>
          </p:cNvCxnSpPr>
          <p:nvPr/>
        </p:nvCxnSpPr>
        <p:spPr>
          <a:xfrm>
            <a:off x="1893194" y="3786388"/>
            <a:ext cx="11091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93194" y="3387143"/>
            <a:ext cx="1109191" cy="369332"/>
          </a:xfrm>
          <a:prstGeom prst="rect">
            <a:avLst/>
          </a:prstGeom>
          <a:noFill/>
        </p:spPr>
        <p:txBody>
          <a:bodyPr wrap="square" rtlCol="0">
            <a:spAutoFit/>
          </a:bodyPr>
          <a:lstStyle/>
          <a:p>
            <a:r>
              <a:rPr lang="en-US" dirty="0" smtClean="0"/>
              <a:t>   JSON</a:t>
            </a:r>
            <a:endParaRPr lang="en-US" dirty="0"/>
          </a:p>
        </p:txBody>
      </p:sp>
      <p:sp>
        <p:nvSpPr>
          <p:cNvPr id="26" name="TextBox 25"/>
          <p:cNvSpPr txBox="1"/>
          <p:nvPr/>
        </p:nvSpPr>
        <p:spPr>
          <a:xfrm>
            <a:off x="1893193" y="3848808"/>
            <a:ext cx="1109191" cy="369332"/>
          </a:xfrm>
          <a:prstGeom prst="rect">
            <a:avLst/>
          </a:prstGeom>
          <a:noFill/>
        </p:spPr>
        <p:txBody>
          <a:bodyPr wrap="square" rtlCol="0">
            <a:spAutoFit/>
          </a:bodyPr>
          <a:lstStyle/>
          <a:p>
            <a:r>
              <a:rPr lang="en-US" dirty="0" smtClean="0"/>
              <a:t>   CORS</a:t>
            </a:r>
            <a:endParaRPr lang="en-US" dirty="0"/>
          </a:p>
        </p:txBody>
      </p:sp>
      <p:sp>
        <p:nvSpPr>
          <p:cNvPr id="27" name="TextBox 26"/>
          <p:cNvSpPr txBox="1"/>
          <p:nvPr/>
        </p:nvSpPr>
        <p:spPr>
          <a:xfrm>
            <a:off x="167425" y="2215166"/>
            <a:ext cx="1725768" cy="369332"/>
          </a:xfrm>
          <a:prstGeom prst="rect">
            <a:avLst/>
          </a:prstGeom>
          <a:solidFill>
            <a:srgbClr val="FFC000"/>
          </a:solidFill>
        </p:spPr>
        <p:txBody>
          <a:bodyPr wrap="square" rtlCol="0">
            <a:spAutoFit/>
          </a:bodyPr>
          <a:lstStyle/>
          <a:p>
            <a:r>
              <a:rPr lang="en-US" dirty="0" smtClean="0"/>
              <a:t>       ANGULAR</a:t>
            </a:r>
            <a:endParaRPr lang="en-US" dirty="0"/>
          </a:p>
        </p:txBody>
      </p:sp>
      <p:cxnSp>
        <p:nvCxnSpPr>
          <p:cNvPr id="29" name="Straight Arrow Connector 28"/>
          <p:cNvCxnSpPr/>
          <p:nvPr/>
        </p:nvCxnSpPr>
        <p:spPr>
          <a:xfrm>
            <a:off x="4464138" y="3786388"/>
            <a:ext cx="4008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036972" y="3848808"/>
            <a:ext cx="51837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727324" y="3835928"/>
            <a:ext cx="489397" cy="12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51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F56F5174-31D9-4DBB-AAB7-A1FD7BDB13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 xmlns:a16="http://schemas.microsoft.com/office/drawing/2014/main" id="{AE113210-7872-481A-ADE6-3A05CCAF5EB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00FE4BDB-FA27-4988-842A-013233981027}"/>
              </a:ext>
            </a:extLst>
          </p:cNvPr>
          <p:cNvSpPr>
            <a:spLocks noGrp="1"/>
          </p:cNvSpPr>
          <p:nvPr>
            <p:ph type="title"/>
          </p:nvPr>
        </p:nvSpPr>
        <p:spPr>
          <a:xfrm>
            <a:off x="6094105" y="802955"/>
            <a:ext cx="4977976" cy="1454051"/>
          </a:xfrm>
        </p:spPr>
        <p:txBody>
          <a:bodyPr>
            <a:normAutofit/>
          </a:bodyPr>
          <a:lstStyle/>
          <a:p>
            <a:r>
              <a:rPr lang="en-US">
                <a:solidFill>
                  <a:srgbClr val="000000"/>
                </a:solidFill>
              </a:rPr>
              <a:t>What next?  Future plan</a:t>
            </a:r>
          </a:p>
        </p:txBody>
      </p:sp>
      <p:sp>
        <p:nvSpPr>
          <p:cNvPr id="77" name="Freeform 62">
            <a:extLst>
              <a:ext uri="{FF2B5EF4-FFF2-40B4-BE49-F238E27FC236}">
                <a16:creationId xmlns="" xmlns:a16="http://schemas.microsoft.com/office/drawing/2014/main" id="{F9A95BEE-6BB1-4A28-A8E6-A34B2E42E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Related image">
            <a:extLst>
              <a:ext uri="{FF2B5EF4-FFF2-40B4-BE49-F238E27FC236}">
                <a16:creationId xmlns="" xmlns:a16="http://schemas.microsoft.com/office/drawing/2014/main" id="{345FD299-6018-48DC-881A-D6C7DBFD512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1820" r="14645" b="2"/>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 xmlns:a16="http://schemas.microsoft.com/office/drawing/2014/main" id="{B6499A7D-CDC7-43C6-8B31-0179BC810139}"/>
              </a:ext>
            </a:extLst>
          </p:cNvPr>
          <p:cNvSpPr>
            <a:spLocks noGrp="1"/>
          </p:cNvSpPr>
          <p:nvPr>
            <p:ph idx="1"/>
          </p:nvPr>
        </p:nvSpPr>
        <p:spPr>
          <a:xfrm>
            <a:off x="6090574" y="2421682"/>
            <a:ext cx="4977578" cy="3639289"/>
          </a:xfrm>
        </p:spPr>
        <p:txBody>
          <a:bodyPr anchor="ctr">
            <a:normAutofit/>
          </a:bodyPr>
          <a:lstStyle/>
          <a:p>
            <a:r>
              <a:rPr lang="en-US" sz="2000" dirty="0" smtClean="0">
                <a:solidFill>
                  <a:srgbClr val="000000"/>
                </a:solidFill>
              </a:rPr>
              <a:t>Implement the Document Verification Module</a:t>
            </a:r>
          </a:p>
          <a:p>
            <a:r>
              <a:rPr lang="en-US" sz="2000" dirty="0" smtClean="0">
                <a:solidFill>
                  <a:srgbClr val="000000"/>
                </a:solidFill>
              </a:rPr>
              <a:t>Implement User, Customer and Bank employee login</a:t>
            </a:r>
            <a:endParaRPr lang="en-US" sz="2000" dirty="0">
              <a:solidFill>
                <a:srgbClr val="000000"/>
              </a:solidFill>
            </a:endParaRPr>
          </a:p>
        </p:txBody>
      </p:sp>
    </p:spTree>
    <p:extLst>
      <p:ext uri="{BB962C8B-B14F-4D97-AF65-F5344CB8AC3E}">
        <p14:creationId xmlns:p14="http://schemas.microsoft.com/office/powerpoint/2010/main" val="105041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DE5C918-E452-41B9-A5F2-EFA4F9294C74}"/>
              </a:ext>
            </a:extLst>
          </p:cNvPr>
          <p:cNvSpPr>
            <a:spLocks noGrp="1"/>
          </p:cNvSpPr>
          <p:nvPr>
            <p:ph type="title"/>
          </p:nvPr>
        </p:nvSpPr>
        <p:spPr>
          <a:xfrm>
            <a:off x="1382597" y="3424348"/>
            <a:ext cx="9426806" cy="1424410"/>
          </a:xfrm>
        </p:spPr>
        <p:txBody>
          <a:bodyPr vert="horz" lIns="91440" tIns="45720" rIns="91440" bIns="45720" rtlCol="0" anchor="b">
            <a:normAutofit/>
          </a:bodyPr>
          <a:lstStyle/>
          <a:p>
            <a:pPr algn="ctr"/>
            <a:r>
              <a:rPr lang="en-US" sz="5400" dirty="0">
                <a:solidFill>
                  <a:srgbClr val="1B1B1B"/>
                </a:solidFill>
              </a:rPr>
              <a:t>Thank you</a:t>
            </a:r>
          </a:p>
        </p:txBody>
      </p:sp>
      <p:sp>
        <p:nvSpPr>
          <p:cNvPr id="5" name="Text Placeholder 4">
            <a:extLst>
              <a:ext uri="{FF2B5EF4-FFF2-40B4-BE49-F238E27FC236}">
                <a16:creationId xmlns="" xmlns:a16="http://schemas.microsoft.com/office/drawing/2014/main" id="{7910FB3A-C533-4698-B23B-C4973933FC66}"/>
              </a:ext>
            </a:extLst>
          </p:cNvPr>
          <p:cNvSpPr>
            <a:spLocks noGrp="1"/>
          </p:cNvSpPr>
          <p:nvPr>
            <p:ph type="body" idx="1"/>
          </p:nvPr>
        </p:nvSpPr>
        <p:spPr>
          <a:xfrm>
            <a:off x="1382597" y="5121033"/>
            <a:ext cx="9426806" cy="564199"/>
          </a:xfrm>
        </p:spPr>
        <p:txBody>
          <a:bodyPr vert="horz" lIns="91440" tIns="45720" rIns="91440" bIns="45720" rtlCol="0">
            <a:normAutofit/>
          </a:bodyPr>
          <a:lstStyle/>
          <a:p>
            <a:pPr algn="ctr"/>
            <a:endParaRPr lang="en-US" sz="2200">
              <a:solidFill>
                <a:srgbClr val="1B1B1B"/>
              </a:solidFill>
            </a:endParaRPr>
          </a:p>
        </p:txBody>
      </p:sp>
      <p:sp>
        <p:nvSpPr>
          <p:cNvPr id="135" name="Oval 134">
            <a:extLst>
              <a:ext uri="{FF2B5EF4-FFF2-40B4-BE49-F238E27FC236}">
                <a16:creationId xmlns="" xmlns:a16="http://schemas.microsoft.com/office/drawing/2014/main" id="{FBC3EAFD-A275-4F9B-8F62-72B6678F35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08526" y="933319"/>
            <a:ext cx="2463430" cy="2486070"/>
          </a:xfrm>
          <a:prstGeom prst="ellipse">
            <a:avLst/>
          </a:prstGeom>
          <a:solidFill>
            <a:srgbClr val="745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 xmlns:a16="http://schemas.microsoft.com/office/drawing/2014/main" id="{06E64A6D-2B9F-4AAD-AB42-A61BAF01AC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17592" y="1268361"/>
            <a:ext cx="1956816" cy="1953058"/>
          </a:xfrm>
          <a:prstGeom prst="ellipse">
            <a:avLst/>
          </a:prstGeom>
          <a:solidFill>
            <a:srgbClr val="FFFFFF"/>
          </a:solidFill>
          <a:ln>
            <a:solidFill>
              <a:srgbClr val="7450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Vote of thanks">
            <a:extLst>
              <a:ext uri="{FF2B5EF4-FFF2-40B4-BE49-F238E27FC236}">
                <a16:creationId xmlns="" xmlns:a16="http://schemas.microsoft.com/office/drawing/2014/main" id="{C34D6FB8-9F9B-4CE6-8C11-FD184C218FB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527" r="23924" b="-4"/>
          <a:stretch/>
        </p:blipFill>
        <p:spPr bwMode="auto">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 xmlns:a16="http://schemas.microsoft.com/office/drawing/2014/main" id="{C51881DD-AD85-41BE-8A49-C2FB45800E1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141" name="Straight Connector 140">
            <a:extLst>
              <a:ext uri="{FF2B5EF4-FFF2-40B4-BE49-F238E27FC236}">
                <a16:creationId xmlns="" xmlns:a16="http://schemas.microsoft.com/office/drawing/2014/main" id="{9AD20FE8-ED02-4CDE-83B1-A1436305C3D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775960" y="4971278"/>
            <a:ext cx="640080" cy="0"/>
          </a:xfrm>
          <a:prstGeom prst="line">
            <a:avLst/>
          </a:prstGeom>
          <a:ln w="28575">
            <a:solidFill>
              <a:srgbClr val="D5A06E"/>
            </a:solidFill>
          </a:ln>
        </p:spPr>
        <p:style>
          <a:lnRef idx="1">
            <a:schemeClr val="accent1"/>
          </a:lnRef>
          <a:fillRef idx="0">
            <a:schemeClr val="accent1"/>
          </a:fillRef>
          <a:effectRef idx="0">
            <a:schemeClr val="accent1"/>
          </a:effectRef>
          <a:fontRef idx="minor">
            <a:schemeClr val="tx1"/>
          </a:fontRef>
        </p:style>
      </p:cxnSp>
      <p:pic>
        <p:nvPicPr>
          <p:cNvPr id="17" name="Picture 6" descr="Image result for jp morgan logo">
            <a:extLst>
              <a:ext uri="{FF2B5EF4-FFF2-40B4-BE49-F238E27FC236}">
                <a16:creationId xmlns="" xmlns:a16="http://schemas.microsoft.com/office/drawing/2014/main" id="{C98A6394-6E49-41D6-B142-3B6C32F349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0809" y="432059"/>
            <a:ext cx="1985202" cy="496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 xmlns:a16="http://schemas.microsoft.com/office/drawing/2014/main" id="{7E771955-898D-4E7A-8F45-8EA79F1647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010" y="492607"/>
            <a:ext cx="2611159" cy="319734"/>
          </a:xfrm>
          <a:prstGeom prst="rect">
            <a:avLst/>
          </a:prstGeom>
        </p:spPr>
      </p:pic>
      <p:cxnSp>
        <p:nvCxnSpPr>
          <p:cNvPr id="19" name="Straight Connector 18">
            <a:extLst>
              <a:ext uri="{FF2B5EF4-FFF2-40B4-BE49-F238E27FC236}">
                <a16:creationId xmlns="" xmlns:a16="http://schemas.microsoft.com/office/drawing/2014/main" id="{70B1E49D-0FB5-4423-893A-767B43E3FD54}"/>
              </a:ext>
            </a:extLst>
          </p:cNvPr>
          <p:cNvCxnSpPr/>
          <p:nvPr/>
        </p:nvCxnSpPr>
        <p:spPr>
          <a:xfrm>
            <a:off x="6054852" y="390494"/>
            <a:ext cx="0" cy="49630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16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11571D7C-99F9-4A30-B5A2-A2988F091A34}"/>
              </a:ext>
            </a:extLst>
          </p:cNvPr>
          <p:cNvSpPr>
            <a:spLocks noGrp="1"/>
          </p:cNvSpPr>
          <p:nvPr>
            <p:ph type="title"/>
          </p:nvPr>
        </p:nvSpPr>
        <p:spPr>
          <a:xfrm>
            <a:off x="640079" y="2053641"/>
            <a:ext cx="3669161" cy="2760098"/>
          </a:xfrm>
        </p:spPr>
        <p:txBody>
          <a:bodyPr>
            <a:normAutofit/>
          </a:bodyPr>
          <a:lstStyle/>
          <a:p>
            <a:r>
              <a:rPr lang="en-US" sz="3600" dirty="0">
                <a:solidFill>
                  <a:srgbClr val="FFFFFF"/>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 xmlns:a16="http://schemas.microsoft.com/office/drawing/2014/main" id="{114BDB89-D0C0-4AD8-941E-BFC9D031585F}"/>
              </a:ext>
            </a:extLst>
          </p:cNvPr>
          <p:cNvSpPr>
            <a:spLocks noGrp="1"/>
          </p:cNvSpPr>
          <p:nvPr>
            <p:ph idx="1"/>
          </p:nvPr>
        </p:nvSpPr>
        <p:spPr>
          <a:xfrm>
            <a:off x="6090573" y="1"/>
            <a:ext cx="5925415" cy="6858000"/>
          </a:xfrm>
        </p:spPr>
        <p:txBody>
          <a:bodyPr anchor="ctr">
            <a:normAutofit fontScale="85000" lnSpcReduction="10000"/>
          </a:bodyPr>
          <a:lstStyle/>
          <a:p>
            <a:pPr marL="0" indent="0">
              <a:buNone/>
            </a:pPr>
            <a:endParaRPr lang="en-US" sz="2600" dirty="0" smtClean="0">
              <a:latin typeface="Arial" panose="020B0604020202020204" pitchFamily="34" charset="0"/>
              <a:cs typeface="Arial" panose="020B0604020202020204" pitchFamily="34" charset="0"/>
            </a:endParaRPr>
          </a:p>
          <a:p>
            <a:pPr marL="0" indent="0">
              <a:buNone/>
            </a:pPr>
            <a:endParaRPr lang="en-US" sz="2600" dirty="0">
              <a:latin typeface="Arial" panose="020B0604020202020204" pitchFamily="34" charset="0"/>
              <a:cs typeface="Arial" panose="020B0604020202020204" pitchFamily="34" charset="0"/>
            </a:endParaRPr>
          </a:p>
          <a:p>
            <a:pPr marL="0" indent="0">
              <a:buNone/>
            </a:pPr>
            <a:r>
              <a:rPr lang="en-US" sz="2600" dirty="0" smtClean="0">
                <a:latin typeface="Arial" panose="020B0604020202020204" pitchFamily="34" charset="0"/>
                <a:cs typeface="Arial" panose="020B0604020202020204" pitchFamily="34" charset="0"/>
              </a:rPr>
              <a:t>Getting a loan is very tiring and complicated process in India. It may take weeks or months for loan to get approved and people have to visit the loan office again and again. “LBI” portal is a web application that can be used for applying for loan online without visiting any bank branch. Applying for loan online helps people get around despite the fact that they have to visit branch for any bank related work. The individual who needs loan can just visit our online portal. This system increases customer retention and simplify loan and EMI management. This project is designed to be used by any individual for home loan, Vehicle loan or Education loan. It is an online system through which customer can view available services its benefits and other information related to loan. The system will be based that takes the individual information and then verify if user meets the eligibility criteria. If user is satisfying all the requirements, then loan gets approved.</a:t>
            </a:r>
          </a:p>
          <a:p>
            <a:pPr marL="0" indent="0">
              <a:buNone/>
            </a:pPr>
            <a:endParaRPr lang="en-US" sz="2600" dirty="0" smtClean="0">
              <a:latin typeface="Arial" panose="020B0604020202020204" pitchFamily="34" charset="0"/>
              <a:cs typeface="Arial" panose="020B0604020202020204" pitchFamily="34" charset="0"/>
            </a:endParaRPr>
          </a:p>
          <a:p>
            <a:endParaRPr lang="en-US" sz="2400" dirty="0">
              <a:solidFill>
                <a:srgbClr val="000000"/>
              </a:solidFill>
            </a:endParaRPr>
          </a:p>
        </p:txBody>
      </p:sp>
    </p:spTree>
    <p:extLst>
      <p:ext uri="{BB962C8B-B14F-4D97-AF65-F5344CB8AC3E}">
        <p14:creationId xmlns:p14="http://schemas.microsoft.com/office/powerpoint/2010/main" val="3415263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C:\Users\Administrator\Downloads\UML.png"/>
          <p:cNvPicPr/>
          <p:nvPr/>
        </p:nvPicPr>
        <p:blipFill>
          <a:blip r:embed="rId2">
            <a:extLst>
              <a:ext uri="{28A0092B-C50C-407E-A947-70E740481C1C}">
                <a14:useLocalDpi xmlns:a14="http://schemas.microsoft.com/office/drawing/2010/main" val="0"/>
              </a:ext>
            </a:extLst>
          </a:blip>
          <a:srcRect/>
          <a:stretch>
            <a:fillRect/>
          </a:stretch>
        </p:blipFill>
        <p:spPr bwMode="auto">
          <a:xfrm>
            <a:off x="824248" y="126856"/>
            <a:ext cx="10303098" cy="6731143"/>
          </a:xfrm>
          <a:prstGeom prst="rect">
            <a:avLst/>
          </a:prstGeom>
          <a:noFill/>
          <a:ln>
            <a:noFill/>
          </a:ln>
        </p:spPr>
      </p:pic>
    </p:spTree>
    <p:extLst>
      <p:ext uri="{BB962C8B-B14F-4D97-AF65-F5344CB8AC3E}">
        <p14:creationId xmlns:p14="http://schemas.microsoft.com/office/powerpoint/2010/main" val="4003415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11571D7C-99F9-4A30-B5A2-A2988F091A34}"/>
              </a:ext>
            </a:extLst>
          </p:cNvPr>
          <p:cNvSpPr>
            <a:spLocks noGrp="1"/>
          </p:cNvSpPr>
          <p:nvPr>
            <p:ph type="title"/>
          </p:nvPr>
        </p:nvSpPr>
        <p:spPr>
          <a:xfrm>
            <a:off x="640079" y="2053641"/>
            <a:ext cx="3669161" cy="2760098"/>
          </a:xfrm>
        </p:spPr>
        <p:txBody>
          <a:bodyPr>
            <a:normAutofit/>
          </a:bodyPr>
          <a:lstStyle/>
          <a:p>
            <a:r>
              <a:rPr lang="en-US" sz="3600" dirty="0" smtClean="0">
                <a:solidFill>
                  <a:srgbClr val="FFFFFF"/>
                </a:solidFill>
                <a:latin typeface="Arial" panose="020B0604020202020204" pitchFamily="34" charset="0"/>
                <a:cs typeface="Arial" panose="020B0604020202020204" pitchFamily="34" charset="0"/>
              </a:rPr>
              <a:t>ER Diagram</a:t>
            </a:r>
            <a:endParaRPr lang="en-US" sz="36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70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0"/>
            <a:ext cx="12192001" cy="6857999"/>
          </a:xfrm>
          <a:prstGeom prst="rect">
            <a:avLst/>
          </a:prstGeom>
        </p:spPr>
      </p:pic>
    </p:spTree>
    <p:extLst>
      <p:ext uri="{BB962C8B-B14F-4D97-AF65-F5344CB8AC3E}">
        <p14:creationId xmlns:p14="http://schemas.microsoft.com/office/powerpoint/2010/main" val="1250098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1AEB8A9-B768-4E30-BA55-D919E66873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EB4AA099-DFCF-40F0-9DF9-51DCDD3D2329}"/>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dirty="0">
                <a:solidFill>
                  <a:srgbClr val="FFFFFF"/>
                </a:solidFill>
                <a:latin typeface="+mj-lt"/>
                <a:ea typeface="+mj-ea"/>
                <a:cs typeface="+mj-cs"/>
              </a:rPr>
              <a:t>Class Diagram</a:t>
            </a:r>
          </a:p>
        </p:txBody>
      </p:sp>
      <p:pic>
        <p:nvPicPr>
          <p:cNvPr id="5" name="Content Placeholder 4" descr="A close up of an object&#10;&#10;Description generated with high confidence">
            <a:extLst>
              <a:ext uri="{FF2B5EF4-FFF2-40B4-BE49-F238E27FC236}">
                <a16:creationId xmlns="" xmlns:a16="http://schemas.microsoft.com/office/drawing/2014/main" id="{0B43767B-3861-4880-9DCE-DB2297AAE746}"/>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583695" y="1393371"/>
            <a:ext cx="6760498" cy="4512633"/>
          </a:xfrm>
          <a:prstGeom prst="rect">
            <a:avLst/>
          </a:prstGeom>
        </p:spPr>
      </p:pic>
    </p:spTree>
    <p:extLst>
      <p:ext uri="{BB962C8B-B14F-4D97-AF65-F5344CB8AC3E}">
        <p14:creationId xmlns:p14="http://schemas.microsoft.com/office/powerpoint/2010/main" val="174545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4706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66" y="253795"/>
            <a:ext cx="11735934" cy="6250244"/>
          </a:xfrm>
          <a:prstGeom prst="rect">
            <a:avLst/>
          </a:prstGeom>
        </p:spPr>
      </p:pic>
    </p:spTree>
    <p:extLst>
      <p:ext uri="{BB962C8B-B14F-4D97-AF65-F5344CB8AC3E}">
        <p14:creationId xmlns:p14="http://schemas.microsoft.com/office/powerpoint/2010/main" val="48178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9932" cy="6858000"/>
          </a:xfrm>
          <a:prstGeom prst="rect">
            <a:avLst/>
          </a:prstGeom>
        </p:spPr>
      </p:pic>
    </p:spTree>
    <p:extLst>
      <p:ext uri="{BB962C8B-B14F-4D97-AF65-F5344CB8AC3E}">
        <p14:creationId xmlns:p14="http://schemas.microsoft.com/office/powerpoint/2010/main" val="2808774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271</TotalTime>
  <Words>369</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LOAN MANAGEMENT SYSTEM</vt:lpstr>
      <vt:lpstr>Problem Statement</vt:lpstr>
      <vt:lpstr>PowerPoint Presentation</vt:lpstr>
      <vt:lpstr>ER Diagram</vt:lpstr>
      <vt:lpstr>PowerPoint Presentation</vt:lpstr>
      <vt:lpstr>Class Diagram</vt:lpstr>
      <vt:lpstr>PowerPoint Presentation</vt:lpstr>
      <vt:lpstr>PowerPoint Presentation</vt:lpstr>
      <vt:lpstr>PowerPoint Presentation</vt:lpstr>
      <vt:lpstr>                Swim Lane Activity Diagram</vt:lpstr>
      <vt:lpstr>Assumptions and Scope of project </vt:lpstr>
      <vt:lpstr>         TECHNOLOGIES AND FRAMEWORKS</vt:lpstr>
      <vt:lpstr>Salient features of the project</vt:lpstr>
      <vt:lpstr>                   APPLICATION ARCHITECTURE</vt:lpstr>
      <vt:lpstr>What next?  Future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Corriea</dc:creator>
  <cp:lastModifiedBy>USER</cp:lastModifiedBy>
  <cp:revision>41</cp:revision>
  <dcterms:created xsi:type="dcterms:W3CDTF">2019-01-08T03:40:34Z</dcterms:created>
  <dcterms:modified xsi:type="dcterms:W3CDTF">2019-01-11T07:00:19Z</dcterms:modified>
</cp:coreProperties>
</file>