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57" r:id="rId3"/>
    <p:sldId id="259" r:id="rId4"/>
    <p:sldId id="276" r:id="rId5"/>
    <p:sldId id="277" r:id="rId6"/>
    <p:sldId id="280" r:id="rId7"/>
    <p:sldId id="267" r:id="rId8"/>
    <p:sldId id="274" r:id="rId9"/>
    <p:sldId id="272" r:id="rId10"/>
    <p:sldId id="273" r:id="rId11"/>
    <p:sldId id="278" r:id="rId12"/>
    <p:sldId id="270" r:id="rId13"/>
    <p:sldId id="263" r:id="rId14"/>
    <p:sldId id="260" r:id="rId15"/>
    <p:sldId id="264" r:id="rId16"/>
    <p:sldId id="266" r:id="rId17"/>
    <p:sldId id="268" r:id="rId18"/>
    <p:sldId id="279"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C80500"/>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6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4">
  <dgm:title val=""/>
  <dgm:desc val=""/>
  <dgm:catLst>
    <dgm:cat type="accent1" pri="11400"/>
  </dgm:catLst>
  <dgm:styleLbl name="node0">
    <dgm:fillClrLst meth="cycle">
      <a:schemeClr val="accent1">
        <a:shade val="60000"/>
      </a:schemeClr>
    </dgm:fillClrLst>
    <dgm:linClrLst meth="repeat">
      <a:schemeClr val="lt1"/>
    </dgm:linClrLst>
    <dgm:effectClrLst/>
    <dgm:txLinClrLst/>
    <dgm:txFillClrLst/>
    <dgm:txEffectClrLst/>
  </dgm:styleLbl>
  <dgm:styleLbl name="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alignNode1">
    <dgm:fillClrLst meth="cycle">
      <a:schemeClr val="accent1">
        <a:shade val="50000"/>
      </a:schemeClr>
      <a:schemeClr val="accent1">
        <a:tint val="55000"/>
      </a:schemeClr>
    </dgm:fillClrLst>
    <dgm:linClrLst meth="cycle">
      <a:schemeClr val="accent1">
        <a:shade val="50000"/>
      </a:schemeClr>
      <a:schemeClr val="accent1">
        <a:tint val="55000"/>
      </a:schemeClr>
    </dgm:linClrLst>
    <dgm:effectClrLst/>
    <dgm:txLinClrLst/>
    <dgm:txFillClrLst/>
    <dgm:txEffectClrLst/>
  </dgm:styleLbl>
  <dgm:styleLbl name="ln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vennNode1">
    <dgm:fillClrLst meth="cycle">
      <a:schemeClr val="accent1">
        <a:shade val="80000"/>
        <a:alpha val="50000"/>
      </a:schemeClr>
      <a:schemeClr val="accent1">
        <a:tint val="50000"/>
        <a:alpha val="50000"/>
      </a:schemeClr>
    </dgm:fillClrLst>
    <dgm:linClrLst meth="repeat">
      <a:schemeClr val="lt1"/>
    </dgm:linClrLst>
    <dgm:effectClrLst/>
    <dgm:txLinClrLst/>
    <dgm:txFillClrLst/>
    <dgm:txEffectClrLst/>
  </dgm:styleLbl>
  <dgm:styleLbl name="node2">
    <dgm:fillClrLst>
      <a:schemeClr val="accent1">
        <a:shade val="80000"/>
      </a:schemeClr>
    </dgm:fillClrLst>
    <dgm:linClrLst meth="repeat">
      <a:schemeClr val="lt1"/>
    </dgm:linClrLst>
    <dgm:effectClrLst/>
    <dgm:txLinClrLst/>
    <dgm:txFillClrLst/>
    <dgm:txEffectClrLst/>
  </dgm:styleLbl>
  <dgm:styleLbl name="node3">
    <dgm:fillClrLst>
      <a:schemeClr val="accent1">
        <a:tint val="99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f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b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sibTrans1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0000"/>
      </a:schemeClr>
    </dgm:fillClrLst>
    <dgm:linClrLst meth="repeat">
      <a:schemeClr val="lt1"/>
    </dgm:linClrLst>
    <dgm:effectClrLst/>
    <dgm:txLinClrLst/>
    <dgm:txFillClrLst/>
    <dgm:txEffectClrLst/>
  </dgm:styleLbl>
  <dgm:styleLbl name="asst3">
    <dgm:fillClrLst>
      <a:schemeClr val="accent1">
        <a:tint val="70000"/>
      </a:schemeClr>
    </dgm:fillClrLst>
    <dgm:linClrLst meth="repeat">
      <a:schemeClr val="lt1"/>
    </dgm:linClrLst>
    <dgm:effectClrLst/>
    <dgm:txLinClrLst/>
    <dgm:txFillClrLst/>
    <dgm:txEffectClrLst/>
  </dgm:styleLbl>
  <dgm:styleLbl name="asst4">
    <dgm:fillClrLst>
      <a:schemeClr val="accent1">
        <a:tint val="5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align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bgAccFollowNode1">
    <dgm:fillClrLst meth="repeat">
      <a:schemeClr val="accent1">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55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A7D0D47-941A-4E90-A8C9-1BC23F98B0E9}" type="doc">
      <dgm:prSet loTypeId="urn:microsoft.com/office/officeart/2005/8/layout/default" loCatId="list" qsTypeId="urn:microsoft.com/office/officeart/2005/8/quickstyle/simple2" qsCatId="simple" csTypeId="urn:microsoft.com/office/officeart/2005/8/colors/accent1_4" csCatId="accent1" phldr="1"/>
      <dgm:spPr/>
      <dgm:t>
        <a:bodyPr/>
        <a:lstStyle/>
        <a:p>
          <a:endParaRPr lang="en-US"/>
        </a:p>
      </dgm:t>
    </dgm:pt>
    <dgm:pt modelId="{0FC1267D-774B-4178-91D0-53287F02507D}">
      <dgm:prSet/>
      <dgm:spPr/>
      <dgm:t>
        <a:bodyPr/>
        <a:lstStyle/>
        <a:p>
          <a:r>
            <a:rPr lang="en-US" dirty="0" smtClean="0"/>
            <a:t>Online Loan Application by Prospect</a:t>
          </a:r>
          <a:endParaRPr lang="en-US" dirty="0"/>
        </a:p>
      </dgm:t>
    </dgm:pt>
    <dgm:pt modelId="{D86E059E-3AB6-428A-9B79-1722D1B6EF62}" type="parTrans" cxnId="{545173DF-3F81-40B1-9D9D-55A5C269E023}">
      <dgm:prSet/>
      <dgm:spPr/>
      <dgm:t>
        <a:bodyPr/>
        <a:lstStyle/>
        <a:p>
          <a:endParaRPr lang="en-US"/>
        </a:p>
      </dgm:t>
    </dgm:pt>
    <dgm:pt modelId="{9296892A-5C46-4167-B5DE-6B34F30DE6DF}" type="sibTrans" cxnId="{545173DF-3F81-40B1-9D9D-55A5C269E023}">
      <dgm:prSet/>
      <dgm:spPr/>
      <dgm:t>
        <a:bodyPr/>
        <a:lstStyle/>
        <a:p>
          <a:endParaRPr lang="en-US"/>
        </a:p>
      </dgm:t>
    </dgm:pt>
    <dgm:pt modelId="{6C9D3587-1DD3-4CC3-9F6C-75EAF8711D10}">
      <dgm:prSet/>
      <dgm:spPr/>
      <dgm:t>
        <a:bodyPr/>
        <a:lstStyle/>
        <a:p>
          <a:r>
            <a:rPr lang="en-US" dirty="0" smtClean="0"/>
            <a:t>View Prospect List by the Bank Officer </a:t>
          </a:r>
          <a:endParaRPr lang="en-US" dirty="0"/>
        </a:p>
      </dgm:t>
    </dgm:pt>
    <dgm:pt modelId="{306DA544-AE38-424C-B452-E75542B6930A}" type="parTrans" cxnId="{28B5B00C-93BF-4CDE-BB2B-3156F485DAA3}">
      <dgm:prSet/>
      <dgm:spPr/>
      <dgm:t>
        <a:bodyPr/>
        <a:lstStyle/>
        <a:p>
          <a:endParaRPr lang="en-US"/>
        </a:p>
      </dgm:t>
    </dgm:pt>
    <dgm:pt modelId="{C54FE8BE-2C70-4D85-9DDE-FCBBBCDBC5A3}" type="sibTrans" cxnId="{28B5B00C-93BF-4CDE-BB2B-3156F485DAA3}">
      <dgm:prSet/>
      <dgm:spPr/>
      <dgm:t>
        <a:bodyPr/>
        <a:lstStyle/>
        <a:p>
          <a:endParaRPr lang="en-US"/>
        </a:p>
      </dgm:t>
    </dgm:pt>
    <dgm:pt modelId="{E74D1812-5660-4F93-97AD-35A104ED8F5C}">
      <dgm:prSet/>
      <dgm:spPr/>
      <dgm:t>
        <a:bodyPr/>
        <a:lstStyle/>
        <a:p>
          <a:r>
            <a:rPr lang="en-US" dirty="0" smtClean="0"/>
            <a:t>View Prospect's Details </a:t>
          </a:r>
          <a:endParaRPr lang="en-US" dirty="0"/>
        </a:p>
      </dgm:t>
    </dgm:pt>
    <dgm:pt modelId="{09CF62A9-4587-42CC-9DFC-E38532C55D1B}" type="parTrans" cxnId="{FF5C2F0C-24C6-48D4-9878-B1A55812749B}">
      <dgm:prSet/>
      <dgm:spPr/>
      <dgm:t>
        <a:bodyPr/>
        <a:lstStyle/>
        <a:p>
          <a:endParaRPr lang="en-US"/>
        </a:p>
      </dgm:t>
    </dgm:pt>
    <dgm:pt modelId="{60D463AC-5031-4A2F-9999-AEC8B3AA1A01}" type="sibTrans" cxnId="{FF5C2F0C-24C6-48D4-9878-B1A55812749B}">
      <dgm:prSet/>
      <dgm:spPr/>
      <dgm:t>
        <a:bodyPr/>
        <a:lstStyle/>
        <a:p>
          <a:endParaRPr lang="en-US"/>
        </a:p>
      </dgm:t>
    </dgm:pt>
    <dgm:pt modelId="{779B84F6-4D08-4CD4-B405-3CBEC0B76463}">
      <dgm:prSet/>
      <dgm:spPr/>
      <dgm:t>
        <a:bodyPr/>
        <a:lstStyle/>
        <a:p>
          <a:r>
            <a:rPr lang="en-US" dirty="0" smtClean="0"/>
            <a:t>Retrieve Applicant’s Credit History</a:t>
          </a:r>
          <a:endParaRPr lang="en-US" dirty="0"/>
        </a:p>
      </dgm:t>
    </dgm:pt>
    <dgm:pt modelId="{B8C7C023-6B19-48FA-8D65-A11D157E152F}" type="parTrans" cxnId="{2FC287AE-37CA-4EB7-97B8-ECC49E794A92}">
      <dgm:prSet/>
      <dgm:spPr/>
      <dgm:t>
        <a:bodyPr/>
        <a:lstStyle/>
        <a:p>
          <a:endParaRPr lang="en-US"/>
        </a:p>
      </dgm:t>
    </dgm:pt>
    <dgm:pt modelId="{23AAF287-7DB5-4543-B322-1118B1FA6B8B}" type="sibTrans" cxnId="{2FC287AE-37CA-4EB7-97B8-ECC49E794A92}">
      <dgm:prSet/>
      <dgm:spPr/>
      <dgm:t>
        <a:bodyPr/>
        <a:lstStyle/>
        <a:p>
          <a:endParaRPr lang="en-US"/>
        </a:p>
      </dgm:t>
    </dgm:pt>
    <dgm:pt modelId="{9EAD06F8-FABE-43D5-919E-A10C347A0BB3}">
      <dgm:prSet/>
      <dgm:spPr/>
      <dgm:t>
        <a:bodyPr/>
        <a:lstStyle/>
        <a:p>
          <a:r>
            <a:rPr lang="en-US" dirty="0" smtClean="0"/>
            <a:t>Approving the Credit Limit by Bank Officer</a:t>
          </a:r>
          <a:endParaRPr lang="en-US" dirty="0"/>
        </a:p>
      </dgm:t>
    </dgm:pt>
    <dgm:pt modelId="{11B47052-1EE3-40F8-A745-F978F529D30A}" type="parTrans" cxnId="{5DBF5A53-DEF5-4776-9774-5595AB746EE0}">
      <dgm:prSet/>
      <dgm:spPr/>
      <dgm:t>
        <a:bodyPr/>
        <a:lstStyle/>
        <a:p>
          <a:endParaRPr lang="en-US"/>
        </a:p>
      </dgm:t>
    </dgm:pt>
    <dgm:pt modelId="{DEA2219B-A436-4D5F-87CE-C26D3B3FCD7A}" type="sibTrans" cxnId="{5DBF5A53-DEF5-4776-9774-5595AB746EE0}">
      <dgm:prSet/>
      <dgm:spPr/>
      <dgm:t>
        <a:bodyPr/>
        <a:lstStyle/>
        <a:p>
          <a:endParaRPr lang="en-US"/>
        </a:p>
      </dgm:t>
    </dgm:pt>
    <dgm:pt modelId="{BD4F5DE4-1CB7-4AE6-9F54-C8E00A659DFE}">
      <dgm:prSet/>
      <dgm:spPr/>
      <dgm:t>
        <a:bodyPr/>
        <a:lstStyle/>
        <a:p>
          <a:r>
            <a:rPr lang="en-US" dirty="0" smtClean="0"/>
            <a:t>Retrieving the Property Valuation from the Assessor</a:t>
          </a:r>
          <a:endParaRPr lang="en-US" dirty="0"/>
        </a:p>
      </dgm:t>
    </dgm:pt>
    <dgm:pt modelId="{2D4B59F1-2499-4514-AF91-E94D60EF9B21}" type="parTrans" cxnId="{99E565EA-907E-4C33-ACAF-89EE466F63C0}">
      <dgm:prSet/>
      <dgm:spPr/>
      <dgm:t>
        <a:bodyPr/>
        <a:lstStyle/>
        <a:p>
          <a:endParaRPr lang="en-US"/>
        </a:p>
      </dgm:t>
    </dgm:pt>
    <dgm:pt modelId="{1F75260A-6106-4F94-9F12-8611EF55389F}" type="sibTrans" cxnId="{99E565EA-907E-4C33-ACAF-89EE466F63C0}">
      <dgm:prSet/>
      <dgm:spPr/>
      <dgm:t>
        <a:bodyPr/>
        <a:lstStyle/>
        <a:p>
          <a:endParaRPr lang="en-US"/>
        </a:p>
      </dgm:t>
    </dgm:pt>
    <dgm:pt modelId="{65D476E5-9F40-4D58-8999-B602D1EC245E}">
      <dgm:prSet/>
      <dgm:spPr/>
      <dgm:t>
        <a:bodyPr/>
        <a:lstStyle/>
        <a:p>
          <a:r>
            <a:rPr lang="en-US" dirty="0" smtClean="0"/>
            <a:t>Approving Loan Application based on the Assessment</a:t>
          </a:r>
          <a:endParaRPr lang="en-US" dirty="0"/>
        </a:p>
      </dgm:t>
    </dgm:pt>
    <dgm:pt modelId="{9319B468-6782-45A8-9D6B-2194444F47B2}" type="parTrans" cxnId="{3B53D00B-7A41-4E41-89A3-CE90BEF64EEC}">
      <dgm:prSet/>
      <dgm:spPr/>
      <dgm:t>
        <a:bodyPr/>
        <a:lstStyle/>
        <a:p>
          <a:endParaRPr lang="en-US"/>
        </a:p>
      </dgm:t>
    </dgm:pt>
    <dgm:pt modelId="{6D559A66-CECD-4E3B-ABB9-E739F0E85395}" type="sibTrans" cxnId="{3B53D00B-7A41-4E41-89A3-CE90BEF64EEC}">
      <dgm:prSet/>
      <dgm:spPr/>
      <dgm:t>
        <a:bodyPr/>
        <a:lstStyle/>
        <a:p>
          <a:endParaRPr lang="en-US"/>
        </a:p>
      </dgm:t>
    </dgm:pt>
    <dgm:pt modelId="{36FE9671-A017-4AF2-97BD-13559F0DD70F}">
      <dgm:prSet/>
      <dgm:spPr/>
      <dgm:t>
        <a:bodyPr/>
        <a:lstStyle/>
        <a:p>
          <a:r>
            <a:rPr lang="en-US" dirty="0" smtClean="0"/>
            <a:t>Rejecting the Loan </a:t>
          </a:r>
          <a:r>
            <a:rPr lang="en-US" dirty="0" smtClean="0"/>
            <a:t>Application</a:t>
          </a:r>
          <a:endParaRPr lang="en-US" dirty="0"/>
        </a:p>
      </dgm:t>
    </dgm:pt>
    <dgm:pt modelId="{868B9A7B-4C5E-455A-8A25-CF770D50E5B3}" type="parTrans" cxnId="{A08379DF-5948-4332-AFEE-638314E65472}">
      <dgm:prSet/>
      <dgm:spPr/>
      <dgm:t>
        <a:bodyPr/>
        <a:lstStyle/>
        <a:p>
          <a:endParaRPr lang="en-US"/>
        </a:p>
      </dgm:t>
    </dgm:pt>
    <dgm:pt modelId="{4D0BE685-6BD1-4D53-9C4B-E9A2CA16ED31}" type="sibTrans" cxnId="{A08379DF-5948-4332-AFEE-638314E65472}">
      <dgm:prSet/>
      <dgm:spPr/>
      <dgm:t>
        <a:bodyPr/>
        <a:lstStyle/>
        <a:p>
          <a:endParaRPr lang="en-US"/>
        </a:p>
      </dgm:t>
    </dgm:pt>
    <dgm:pt modelId="{E61548DB-BCFD-4512-A773-D97903DA4143}">
      <dgm:prSet/>
      <dgm:spPr/>
      <dgm:t>
        <a:bodyPr/>
        <a:lstStyle/>
        <a:p>
          <a:r>
            <a:rPr lang="en-US" dirty="0" smtClean="0"/>
            <a:t>Employee Login and Role based Security</a:t>
          </a:r>
          <a:endParaRPr lang="en-US" dirty="0"/>
        </a:p>
      </dgm:t>
    </dgm:pt>
    <dgm:pt modelId="{A9425ADF-4122-4C47-8EFC-EB0DC227CD10}" type="parTrans" cxnId="{C5CF993A-C6FE-4361-9741-CB107AB5FFA0}">
      <dgm:prSet/>
      <dgm:spPr/>
      <dgm:t>
        <a:bodyPr/>
        <a:lstStyle/>
        <a:p>
          <a:endParaRPr lang="en-US"/>
        </a:p>
      </dgm:t>
    </dgm:pt>
    <dgm:pt modelId="{7EF4CE5F-02F4-4A52-A3AA-9D46FEE5D79E}" type="sibTrans" cxnId="{C5CF993A-C6FE-4361-9741-CB107AB5FFA0}">
      <dgm:prSet/>
      <dgm:spPr/>
      <dgm:t>
        <a:bodyPr/>
        <a:lstStyle/>
        <a:p>
          <a:endParaRPr lang="en-US"/>
        </a:p>
      </dgm:t>
    </dgm:pt>
    <dgm:pt modelId="{1905D24B-D380-4979-986A-4CC763A3ABBA}" type="pres">
      <dgm:prSet presAssocID="{DA7D0D47-941A-4E90-A8C9-1BC23F98B0E9}" presName="diagram" presStyleCnt="0">
        <dgm:presLayoutVars>
          <dgm:dir/>
          <dgm:resizeHandles val="exact"/>
        </dgm:presLayoutVars>
      </dgm:prSet>
      <dgm:spPr/>
      <dgm:t>
        <a:bodyPr/>
        <a:lstStyle/>
        <a:p>
          <a:endParaRPr lang="en-US"/>
        </a:p>
      </dgm:t>
    </dgm:pt>
    <dgm:pt modelId="{C37E75A9-0717-4F97-B20A-B6B672615744}" type="pres">
      <dgm:prSet presAssocID="{0FC1267D-774B-4178-91D0-53287F02507D}" presName="node" presStyleLbl="node1" presStyleIdx="0" presStyleCnt="9">
        <dgm:presLayoutVars>
          <dgm:bulletEnabled val="1"/>
        </dgm:presLayoutVars>
      </dgm:prSet>
      <dgm:spPr/>
      <dgm:t>
        <a:bodyPr/>
        <a:lstStyle/>
        <a:p>
          <a:endParaRPr lang="en-US"/>
        </a:p>
      </dgm:t>
    </dgm:pt>
    <dgm:pt modelId="{8352C673-ED4A-449F-90F9-F24FD8C0ABDC}" type="pres">
      <dgm:prSet presAssocID="{9296892A-5C46-4167-B5DE-6B34F30DE6DF}" presName="sibTrans" presStyleCnt="0"/>
      <dgm:spPr/>
    </dgm:pt>
    <dgm:pt modelId="{4104FE28-4C24-4F96-9F09-CF22C7929C2E}" type="pres">
      <dgm:prSet presAssocID="{6C9D3587-1DD3-4CC3-9F6C-75EAF8711D10}" presName="node" presStyleLbl="node1" presStyleIdx="1" presStyleCnt="9">
        <dgm:presLayoutVars>
          <dgm:bulletEnabled val="1"/>
        </dgm:presLayoutVars>
      </dgm:prSet>
      <dgm:spPr/>
      <dgm:t>
        <a:bodyPr/>
        <a:lstStyle/>
        <a:p>
          <a:endParaRPr lang="en-US"/>
        </a:p>
      </dgm:t>
    </dgm:pt>
    <dgm:pt modelId="{EE602C76-0FB4-480D-BB07-7F7772DB9BC4}" type="pres">
      <dgm:prSet presAssocID="{C54FE8BE-2C70-4D85-9DDE-FCBBBCDBC5A3}" presName="sibTrans" presStyleCnt="0"/>
      <dgm:spPr/>
    </dgm:pt>
    <dgm:pt modelId="{C2DAFC14-2F54-4DF2-ADD9-B89D5EFF836B}" type="pres">
      <dgm:prSet presAssocID="{E74D1812-5660-4F93-97AD-35A104ED8F5C}" presName="node" presStyleLbl="node1" presStyleIdx="2" presStyleCnt="9">
        <dgm:presLayoutVars>
          <dgm:bulletEnabled val="1"/>
        </dgm:presLayoutVars>
      </dgm:prSet>
      <dgm:spPr/>
      <dgm:t>
        <a:bodyPr/>
        <a:lstStyle/>
        <a:p>
          <a:endParaRPr lang="en-US"/>
        </a:p>
      </dgm:t>
    </dgm:pt>
    <dgm:pt modelId="{B0FC6150-7871-48BD-8379-776058563598}" type="pres">
      <dgm:prSet presAssocID="{60D463AC-5031-4A2F-9999-AEC8B3AA1A01}" presName="sibTrans" presStyleCnt="0"/>
      <dgm:spPr/>
    </dgm:pt>
    <dgm:pt modelId="{520DD30E-9F5B-4C4A-A5DC-0DF78E4FBA26}" type="pres">
      <dgm:prSet presAssocID="{779B84F6-4D08-4CD4-B405-3CBEC0B76463}" presName="node" presStyleLbl="node1" presStyleIdx="3" presStyleCnt="9">
        <dgm:presLayoutVars>
          <dgm:bulletEnabled val="1"/>
        </dgm:presLayoutVars>
      </dgm:prSet>
      <dgm:spPr/>
      <dgm:t>
        <a:bodyPr/>
        <a:lstStyle/>
        <a:p>
          <a:endParaRPr lang="en-US"/>
        </a:p>
      </dgm:t>
    </dgm:pt>
    <dgm:pt modelId="{48F0288F-568A-478A-953B-B2CD8E367952}" type="pres">
      <dgm:prSet presAssocID="{23AAF287-7DB5-4543-B322-1118B1FA6B8B}" presName="sibTrans" presStyleCnt="0"/>
      <dgm:spPr/>
    </dgm:pt>
    <dgm:pt modelId="{1C4681E6-90A5-43A5-AF1D-054F12F18D4F}" type="pres">
      <dgm:prSet presAssocID="{9EAD06F8-FABE-43D5-919E-A10C347A0BB3}" presName="node" presStyleLbl="node1" presStyleIdx="4" presStyleCnt="9">
        <dgm:presLayoutVars>
          <dgm:bulletEnabled val="1"/>
        </dgm:presLayoutVars>
      </dgm:prSet>
      <dgm:spPr/>
      <dgm:t>
        <a:bodyPr/>
        <a:lstStyle/>
        <a:p>
          <a:endParaRPr lang="en-US"/>
        </a:p>
      </dgm:t>
    </dgm:pt>
    <dgm:pt modelId="{862E3471-0FE7-49B9-AA4E-55C70D4D5C34}" type="pres">
      <dgm:prSet presAssocID="{DEA2219B-A436-4D5F-87CE-C26D3B3FCD7A}" presName="sibTrans" presStyleCnt="0"/>
      <dgm:spPr/>
    </dgm:pt>
    <dgm:pt modelId="{DEA41B82-6E90-4349-AD1B-B9B98F11E069}" type="pres">
      <dgm:prSet presAssocID="{BD4F5DE4-1CB7-4AE6-9F54-C8E00A659DFE}" presName="node" presStyleLbl="node1" presStyleIdx="5" presStyleCnt="9">
        <dgm:presLayoutVars>
          <dgm:bulletEnabled val="1"/>
        </dgm:presLayoutVars>
      </dgm:prSet>
      <dgm:spPr/>
      <dgm:t>
        <a:bodyPr/>
        <a:lstStyle/>
        <a:p>
          <a:endParaRPr lang="en-US"/>
        </a:p>
      </dgm:t>
    </dgm:pt>
    <dgm:pt modelId="{55C78CCE-1119-4DCA-A332-4C69EFE995F6}" type="pres">
      <dgm:prSet presAssocID="{1F75260A-6106-4F94-9F12-8611EF55389F}" presName="sibTrans" presStyleCnt="0"/>
      <dgm:spPr/>
    </dgm:pt>
    <dgm:pt modelId="{04506B76-3E30-4CD8-8F67-F8597089510D}" type="pres">
      <dgm:prSet presAssocID="{65D476E5-9F40-4D58-8999-B602D1EC245E}" presName="node" presStyleLbl="node1" presStyleIdx="6" presStyleCnt="9">
        <dgm:presLayoutVars>
          <dgm:bulletEnabled val="1"/>
        </dgm:presLayoutVars>
      </dgm:prSet>
      <dgm:spPr/>
      <dgm:t>
        <a:bodyPr/>
        <a:lstStyle/>
        <a:p>
          <a:endParaRPr lang="en-US"/>
        </a:p>
      </dgm:t>
    </dgm:pt>
    <dgm:pt modelId="{74AAAEF3-ECA8-42FF-B263-A626BFD517C0}" type="pres">
      <dgm:prSet presAssocID="{6D559A66-CECD-4E3B-ABB9-E739F0E85395}" presName="sibTrans" presStyleCnt="0"/>
      <dgm:spPr/>
    </dgm:pt>
    <dgm:pt modelId="{F2CA87C4-7BF9-425D-90B0-5D45FDABD5BF}" type="pres">
      <dgm:prSet presAssocID="{36FE9671-A017-4AF2-97BD-13559F0DD70F}" presName="node" presStyleLbl="node1" presStyleIdx="7" presStyleCnt="9">
        <dgm:presLayoutVars>
          <dgm:bulletEnabled val="1"/>
        </dgm:presLayoutVars>
      </dgm:prSet>
      <dgm:spPr/>
      <dgm:t>
        <a:bodyPr/>
        <a:lstStyle/>
        <a:p>
          <a:endParaRPr lang="en-US"/>
        </a:p>
      </dgm:t>
    </dgm:pt>
    <dgm:pt modelId="{A842994B-71F4-42B4-9A90-9A3E0D9F651F}" type="pres">
      <dgm:prSet presAssocID="{4D0BE685-6BD1-4D53-9C4B-E9A2CA16ED31}" presName="sibTrans" presStyleCnt="0"/>
      <dgm:spPr/>
    </dgm:pt>
    <dgm:pt modelId="{66EA05A0-03C5-407E-A3DE-138738BB25DC}" type="pres">
      <dgm:prSet presAssocID="{E61548DB-BCFD-4512-A773-D97903DA4143}" presName="node" presStyleLbl="node1" presStyleIdx="8" presStyleCnt="9">
        <dgm:presLayoutVars>
          <dgm:bulletEnabled val="1"/>
        </dgm:presLayoutVars>
      </dgm:prSet>
      <dgm:spPr/>
      <dgm:t>
        <a:bodyPr/>
        <a:lstStyle/>
        <a:p>
          <a:endParaRPr lang="en-US"/>
        </a:p>
      </dgm:t>
    </dgm:pt>
  </dgm:ptLst>
  <dgm:cxnLst>
    <dgm:cxn modelId="{82ECDEF1-1700-4CA2-B2F8-ADE186F097C4}" type="presOf" srcId="{BD4F5DE4-1CB7-4AE6-9F54-C8E00A659DFE}" destId="{DEA41B82-6E90-4349-AD1B-B9B98F11E069}" srcOrd="0" destOrd="0" presId="urn:microsoft.com/office/officeart/2005/8/layout/default"/>
    <dgm:cxn modelId="{2FC287AE-37CA-4EB7-97B8-ECC49E794A92}" srcId="{DA7D0D47-941A-4E90-A8C9-1BC23F98B0E9}" destId="{779B84F6-4D08-4CD4-B405-3CBEC0B76463}" srcOrd="3" destOrd="0" parTransId="{B8C7C023-6B19-48FA-8D65-A11D157E152F}" sibTransId="{23AAF287-7DB5-4543-B322-1118B1FA6B8B}"/>
    <dgm:cxn modelId="{AE286009-FD02-4B38-BF60-0D7CE2299399}" type="presOf" srcId="{E61548DB-BCFD-4512-A773-D97903DA4143}" destId="{66EA05A0-03C5-407E-A3DE-138738BB25DC}" srcOrd="0" destOrd="0" presId="urn:microsoft.com/office/officeart/2005/8/layout/default"/>
    <dgm:cxn modelId="{C2A799F9-0F93-49DD-9204-07AD1013C847}" type="presOf" srcId="{65D476E5-9F40-4D58-8999-B602D1EC245E}" destId="{04506B76-3E30-4CD8-8F67-F8597089510D}" srcOrd="0" destOrd="0" presId="urn:microsoft.com/office/officeart/2005/8/layout/default"/>
    <dgm:cxn modelId="{3CDEA188-1D21-4720-9EC9-E6E5DEA491E2}" type="presOf" srcId="{E74D1812-5660-4F93-97AD-35A104ED8F5C}" destId="{C2DAFC14-2F54-4DF2-ADD9-B89D5EFF836B}" srcOrd="0" destOrd="0" presId="urn:microsoft.com/office/officeart/2005/8/layout/default"/>
    <dgm:cxn modelId="{34CFF7DB-4555-44FC-A17A-55485E055DA1}" type="presOf" srcId="{779B84F6-4D08-4CD4-B405-3CBEC0B76463}" destId="{520DD30E-9F5B-4C4A-A5DC-0DF78E4FBA26}" srcOrd="0" destOrd="0" presId="urn:microsoft.com/office/officeart/2005/8/layout/default"/>
    <dgm:cxn modelId="{5DBF5A53-DEF5-4776-9774-5595AB746EE0}" srcId="{DA7D0D47-941A-4E90-A8C9-1BC23F98B0E9}" destId="{9EAD06F8-FABE-43D5-919E-A10C347A0BB3}" srcOrd="4" destOrd="0" parTransId="{11B47052-1EE3-40F8-A745-F978F529D30A}" sibTransId="{DEA2219B-A436-4D5F-87CE-C26D3B3FCD7A}"/>
    <dgm:cxn modelId="{FF5C2F0C-24C6-48D4-9878-B1A55812749B}" srcId="{DA7D0D47-941A-4E90-A8C9-1BC23F98B0E9}" destId="{E74D1812-5660-4F93-97AD-35A104ED8F5C}" srcOrd="2" destOrd="0" parTransId="{09CF62A9-4587-42CC-9DFC-E38532C55D1B}" sibTransId="{60D463AC-5031-4A2F-9999-AEC8B3AA1A01}"/>
    <dgm:cxn modelId="{72A2290D-34F4-4EE1-8F2A-97C6BDE56382}" type="presOf" srcId="{DA7D0D47-941A-4E90-A8C9-1BC23F98B0E9}" destId="{1905D24B-D380-4979-986A-4CC763A3ABBA}" srcOrd="0" destOrd="0" presId="urn:microsoft.com/office/officeart/2005/8/layout/default"/>
    <dgm:cxn modelId="{3B53D00B-7A41-4E41-89A3-CE90BEF64EEC}" srcId="{DA7D0D47-941A-4E90-A8C9-1BC23F98B0E9}" destId="{65D476E5-9F40-4D58-8999-B602D1EC245E}" srcOrd="6" destOrd="0" parTransId="{9319B468-6782-45A8-9D6B-2194444F47B2}" sibTransId="{6D559A66-CECD-4E3B-ABB9-E739F0E85395}"/>
    <dgm:cxn modelId="{D8FBF167-0BE6-46B1-B1AC-B89EF22040F0}" type="presOf" srcId="{9EAD06F8-FABE-43D5-919E-A10C347A0BB3}" destId="{1C4681E6-90A5-43A5-AF1D-054F12F18D4F}" srcOrd="0" destOrd="0" presId="urn:microsoft.com/office/officeart/2005/8/layout/default"/>
    <dgm:cxn modelId="{783DEDDE-6C64-41C9-B049-2E5EBFAB05FE}" type="presOf" srcId="{6C9D3587-1DD3-4CC3-9F6C-75EAF8711D10}" destId="{4104FE28-4C24-4F96-9F09-CF22C7929C2E}" srcOrd="0" destOrd="0" presId="urn:microsoft.com/office/officeart/2005/8/layout/default"/>
    <dgm:cxn modelId="{28B5B00C-93BF-4CDE-BB2B-3156F485DAA3}" srcId="{DA7D0D47-941A-4E90-A8C9-1BC23F98B0E9}" destId="{6C9D3587-1DD3-4CC3-9F6C-75EAF8711D10}" srcOrd="1" destOrd="0" parTransId="{306DA544-AE38-424C-B452-E75542B6930A}" sibTransId="{C54FE8BE-2C70-4D85-9DDE-FCBBBCDBC5A3}"/>
    <dgm:cxn modelId="{FED695FB-F8DE-4520-9C2B-8EECF8651598}" type="presOf" srcId="{0FC1267D-774B-4178-91D0-53287F02507D}" destId="{C37E75A9-0717-4F97-B20A-B6B672615744}" srcOrd="0" destOrd="0" presId="urn:microsoft.com/office/officeart/2005/8/layout/default"/>
    <dgm:cxn modelId="{99E565EA-907E-4C33-ACAF-89EE466F63C0}" srcId="{DA7D0D47-941A-4E90-A8C9-1BC23F98B0E9}" destId="{BD4F5DE4-1CB7-4AE6-9F54-C8E00A659DFE}" srcOrd="5" destOrd="0" parTransId="{2D4B59F1-2499-4514-AF91-E94D60EF9B21}" sibTransId="{1F75260A-6106-4F94-9F12-8611EF55389F}"/>
    <dgm:cxn modelId="{835FBE2C-B697-4F57-86A2-E3CC14651C1A}" type="presOf" srcId="{36FE9671-A017-4AF2-97BD-13559F0DD70F}" destId="{F2CA87C4-7BF9-425D-90B0-5D45FDABD5BF}" srcOrd="0" destOrd="0" presId="urn:microsoft.com/office/officeart/2005/8/layout/default"/>
    <dgm:cxn modelId="{545173DF-3F81-40B1-9D9D-55A5C269E023}" srcId="{DA7D0D47-941A-4E90-A8C9-1BC23F98B0E9}" destId="{0FC1267D-774B-4178-91D0-53287F02507D}" srcOrd="0" destOrd="0" parTransId="{D86E059E-3AB6-428A-9B79-1722D1B6EF62}" sibTransId="{9296892A-5C46-4167-B5DE-6B34F30DE6DF}"/>
    <dgm:cxn modelId="{C5CF993A-C6FE-4361-9741-CB107AB5FFA0}" srcId="{DA7D0D47-941A-4E90-A8C9-1BC23F98B0E9}" destId="{E61548DB-BCFD-4512-A773-D97903DA4143}" srcOrd="8" destOrd="0" parTransId="{A9425ADF-4122-4C47-8EFC-EB0DC227CD10}" sibTransId="{7EF4CE5F-02F4-4A52-A3AA-9D46FEE5D79E}"/>
    <dgm:cxn modelId="{A08379DF-5948-4332-AFEE-638314E65472}" srcId="{DA7D0D47-941A-4E90-A8C9-1BC23F98B0E9}" destId="{36FE9671-A017-4AF2-97BD-13559F0DD70F}" srcOrd="7" destOrd="0" parTransId="{868B9A7B-4C5E-455A-8A25-CF770D50E5B3}" sibTransId="{4D0BE685-6BD1-4D53-9C4B-E9A2CA16ED31}"/>
    <dgm:cxn modelId="{0979B354-14CA-4FCC-9046-1F7399A57060}" type="presParOf" srcId="{1905D24B-D380-4979-986A-4CC763A3ABBA}" destId="{C37E75A9-0717-4F97-B20A-B6B672615744}" srcOrd="0" destOrd="0" presId="urn:microsoft.com/office/officeart/2005/8/layout/default"/>
    <dgm:cxn modelId="{93C36435-5953-4F0F-A09F-978B1AFD538A}" type="presParOf" srcId="{1905D24B-D380-4979-986A-4CC763A3ABBA}" destId="{8352C673-ED4A-449F-90F9-F24FD8C0ABDC}" srcOrd="1" destOrd="0" presId="urn:microsoft.com/office/officeart/2005/8/layout/default"/>
    <dgm:cxn modelId="{DDB4372C-8BB4-4294-A5EA-E65E8732BB2C}" type="presParOf" srcId="{1905D24B-D380-4979-986A-4CC763A3ABBA}" destId="{4104FE28-4C24-4F96-9F09-CF22C7929C2E}" srcOrd="2" destOrd="0" presId="urn:microsoft.com/office/officeart/2005/8/layout/default"/>
    <dgm:cxn modelId="{964C5A11-9479-489E-836A-80656A30A815}" type="presParOf" srcId="{1905D24B-D380-4979-986A-4CC763A3ABBA}" destId="{EE602C76-0FB4-480D-BB07-7F7772DB9BC4}" srcOrd="3" destOrd="0" presId="urn:microsoft.com/office/officeart/2005/8/layout/default"/>
    <dgm:cxn modelId="{EB633926-3FC8-4FF5-A429-01391A3CF5F6}" type="presParOf" srcId="{1905D24B-D380-4979-986A-4CC763A3ABBA}" destId="{C2DAFC14-2F54-4DF2-ADD9-B89D5EFF836B}" srcOrd="4" destOrd="0" presId="urn:microsoft.com/office/officeart/2005/8/layout/default"/>
    <dgm:cxn modelId="{B1CFBCFF-3809-4F0B-AEC5-10DC7B84C5FC}" type="presParOf" srcId="{1905D24B-D380-4979-986A-4CC763A3ABBA}" destId="{B0FC6150-7871-48BD-8379-776058563598}" srcOrd="5" destOrd="0" presId="urn:microsoft.com/office/officeart/2005/8/layout/default"/>
    <dgm:cxn modelId="{FE952AD2-EBA2-4830-BEF7-B682A382948F}" type="presParOf" srcId="{1905D24B-D380-4979-986A-4CC763A3ABBA}" destId="{520DD30E-9F5B-4C4A-A5DC-0DF78E4FBA26}" srcOrd="6" destOrd="0" presId="urn:microsoft.com/office/officeart/2005/8/layout/default"/>
    <dgm:cxn modelId="{7A207D38-5A53-4BC7-A4BA-1938462D0D73}" type="presParOf" srcId="{1905D24B-D380-4979-986A-4CC763A3ABBA}" destId="{48F0288F-568A-478A-953B-B2CD8E367952}" srcOrd="7" destOrd="0" presId="urn:microsoft.com/office/officeart/2005/8/layout/default"/>
    <dgm:cxn modelId="{5D010112-5FC8-4B7A-B071-F1E72A08DFCD}" type="presParOf" srcId="{1905D24B-D380-4979-986A-4CC763A3ABBA}" destId="{1C4681E6-90A5-43A5-AF1D-054F12F18D4F}" srcOrd="8" destOrd="0" presId="urn:microsoft.com/office/officeart/2005/8/layout/default"/>
    <dgm:cxn modelId="{48AAEA3F-3147-4F00-AF6F-EB4A9E4FAF36}" type="presParOf" srcId="{1905D24B-D380-4979-986A-4CC763A3ABBA}" destId="{862E3471-0FE7-49B9-AA4E-55C70D4D5C34}" srcOrd="9" destOrd="0" presId="urn:microsoft.com/office/officeart/2005/8/layout/default"/>
    <dgm:cxn modelId="{F039EF32-FEAD-482F-8111-9700C322E776}" type="presParOf" srcId="{1905D24B-D380-4979-986A-4CC763A3ABBA}" destId="{DEA41B82-6E90-4349-AD1B-B9B98F11E069}" srcOrd="10" destOrd="0" presId="urn:microsoft.com/office/officeart/2005/8/layout/default"/>
    <dgm:cxn modelId="{8B4E7A00-9169-401E-9543-07B52186794B}" type="presParOf" srcId="{1905D24B-D380-4979-986A-4CC763A3ABBA}" destId="{55C78CCE-1119-4DCA-A332-4C69EFE995F6}" srcOrd="11" destOrd="0" presId="urn:microsoft.com/office/officeart/2005/8/layout/default"/>
    <dgm:cxn modelId="{473BDC03-8464-4C93-B77C-402F756FC01D}" type="presParOf" srcId="{1905D24B-D380-4979-986A-4CC763A3ABBA}" destId="{04506B76-3E30-4CD8-8F67-F8597089510D}" srcOrd="12" destOrd="0" presId="urn:microsoft.com/office/officeart/2005/8/layout/default"/>
    <dgm:cxn modelId="{0E122081-CD2C-4008-AD14-203E300F2C82}" type="presParOf" srcId="{1905D24B-D380-4979-986A-4CC763A3ABBA}" destId="{74AAAEF3-ECA8-42FF-B263-A626BFD517C0}" srcOrd="13" destOrd="0" presId="urn:microsoft.com/office/officeart/2005/8/layout/default"/>
    <dgm:cxn modelId="{B32F7B8D-55C4-4FA8-B8B3-D6C7ABADEBBD}" type="presParOf" srcId="{1905D24B-D380-4979-986A-4CC763A3ABBA}" destId="{F2CA87C4-7BF9-425D-90B0-5D45FDABD5BF}" srcOrd="14" destOrd="0" presId="urn:microsoft.com/office/officeart/2005/8/layout/default"/>
    <dgm:cxn modelId="{B7464C85-A5EA-4D5C-A6F9-C8AB6314E82A}" type="presParOf" srcId="{1905D24B-D380-4979-986A-4CC763A3ABBA}" destId="{A842994B-71F4-42B4-9A90-9A3E0D9F651F}" srcOrd="15" destOrd="0" presId="urn:microsoft.com/office/officeart/2005/8/layout/default"/>
    <dgm:cxn modelId="{DB611C8E-55E3-4644-93D0-42CF81CF7016}" type="presParOf" srcId="{1905D24B-D380-4979-986A-4CC763A3ABBA}" destId="{66EA05A0-03C5-407E-A3DE-138738BB25DC}" srcOrd="16"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37E75A9-0717-4F97-B20A-B6B672615744}">
      <dsp:nvSpPr>
        <dsp:cNvPr id="0" name=""/>
        <dsp:cNvSpPr/>
      </dsp:nvSpPr>
      <dsp:spPr>
        <a:xfrm>
          <a:off x="40005" y="1356"/>
          <a:ext cx="2260996" cy="1356598"/>
        </a:xfrm>
        <a:prstGeom prst="rect">
          <a:avLst/>
        </a:prstGeom>
        <a:solidFill>
          <a:schemeClr val="accent1">
            <a:shade val="50000"/>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US" sz="2100" kern="1200" dirty="0" smtClean="0"/>
            <a:t>Online Loan Application by Prospect</a:t>
          </a:r>
          <a:endParaRPr lang="en-US" sz="2100" kern="1200" dirty="0"/>
        </a:p>
      </dsp:txBody>
      <dsp:txXfrm>
        <a:off x="40005" y="1356"/>
        <a:ext cx="2260996" cy="1356598"/>
      </dsp:txXfrm>
    </dsp:sp>
    <dsp:sp modelId="{4104FE28-4C24-4F96-9F09-CF22C7929C2E}">
      <dsp:nvSpPr>
        <dsp:cNvPr id="0" name=""/>
        <dsp:cNvSpPr/>
      </dsp:nvSpPr>
      <dsp:spPr>
        <a:xfrm>
          <a:off x="2527101" y="1356"/>
          <a:ext cx="2260996" cy="1356598"/>
        </a:xfrm>
        <a:prstGeom prst="rect">
          <a:avLst/>
        </a:prstGeom>
        <a:solidFill>
          <a:schemeClr val="accent1">
            <a:shade val="50000"/>
            <a:hueOff val="173450"/>
            <a:satOff val="-10019"/>
            <a:lumOff val="11009"/>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US" sz="2100" kern="1200" dirty="0" smtClean="0"/>
            <a:t>View Prospect List by the Bank Officer </a:t>
          </a:r>
          <a:endParaRPr lang="en-US" sz="2100" kern="1200" dirty="0"/>
        </a:p>
      </dsp:txBody>
      <dsp:txXfrm>
        <a:off x="2527101" y="1356"/>
        <a:ext cx="2260996" cy="1356598"/>
      </dsp:txXfrm>
    </dsp:sp>
    <dsp:sp modelId="{C2DAFC14-2F54-4DF2-ADD9-B89D5EFF836B}">
      <dsp:nvSpPr>
        <dsp:cNvPr id="0" name=""/>
        <dsp:cNvSpPr/>
      </dsp:nvSpPr>
      <dsp:spPr>
        <a:xfrm>
          <a:off x="5014198" y="1356"/>
          <a:ext cx="2260996" cy="1356598"/>
        </a:xfrm>
        <a:prstGeom prst="rect">
          <a:avLst/>
        </a:prstGeom>
        <a:solidFill>
          <a:schemeClr val="accent1">
            <a:shade val="50000"/>
            <a:hueOff val="346900"/>
            <a:satOff val="-20038"/>
            <a:lumOff val="22017"/>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US" sz="2100" kern="1200" dirty="0" smtClean="0"/>
            <a:t>View Prospect's Details </a:t>
          </a:r>
          <a:endParaRPr lang="en-US" sz="2100" kern="1200" dirty="0"/>
        </a:p>
      </dsp:txBody>
      <dsp:txXfrm>
        <a:off x="5014198" y="1356"/>
        <a:ext cx="2260996" cy="1356598"/>
      </dsp:txXfrm>
    </dsp:sp>
    <dsp:sp modelId="{520DD30E-9F5B-4C4A-A5DC-0DF78E4FBA26}">
      <dsp:nvSpPr>
        <dsp:cNvPr id="0" name=""/>
        <dsp:cNvSpPr/>
      </dsp:nvSpPr>
      <dsp:spPr>
        <a:xfrm>
          <a:off x="40005" y="1584053"/>
          <a:ext cx="2260996" cy="1356598"/>
        </a:xfrm>
        <a:prstGeom prst="rect">
          <a:avLst/>
        </a:prstGeom>
        <a:solidFill>
          <a:schemeClr val="accent1">
            <a:shade val="50000"/>
            <a:hueOff val="520350"/>
            <a:satOff val="-30057"/>
            <a:lumOff val="33026"/>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US" sz="2100" kern="1200" dirty="0" smtClean="0"/>
            <a:t>Retrieve Applicant’s Credit History</a:t>
          </a:r>
          <a:endParaRPr lang="en-US" sz="2100" kern="1200" dirty="0"/>
        </a:p>
      </dsp:txBody>
      <dsp:txXfrm>
        <a:off x="40005" y="1584053"/>
        <a:ext cx="2260996" cy="1356598"/>
      </dsp:txXfrm>
    </dsp:sp>
    <dsp:sp modelId="{1C4681E6-90A5-43A5-AF1D-054F12F18D4F}">
      <dsp:nvSpPr>
        <dsp:cNvPr id="0" name=""/>
        <dsp:cNvSpPr/>
      </dsp:nvSpPr>
      <dsp:spPr>
        <a:xfrm>
          <a:off x="2527101" y="1584053"/>
          <a:ext cx="2260996" cy="1356598"/>
        </a:xfrm>
        <a:prstGeom prst="rect">
          <a:avLst/>
        </a:prstGeom>
        <a:solidFill>
          <a:schemeClr val="accent1">
            <a:shade val="50000"/>
            <a:hueOff val="693800"/>
            <a:satOff val="-40076"/>
            <a:lumOff val="44035"/>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US" sz="2100" kern="1200" dirty="0" smtClean="0"/>
            <a:t>Approving the Credit Limit by Bank Officer</a:t>
          </a:r>
          <a:endParaRPr lang="en-US" sz="2100" kern="1200" dirty="0"/>
        </a:p>
      </dsp:txBody>
      <dsp:txXfrm>
        <a:off x="2527101" y="1584053"/>
        <a:ext cx="2260996" cy="1356598"/>
      </dsp:txXfrm>
    </dsp:sp>
    <dsp:sp modelId="{DEA41B82-6E90-4349-AD1B-B9B98F11E069}">
      <dsp:nvSpPr>
        <dsp:cNvPr id="0" name=""/>
        <dsp:cNvSpPr/>
      </dsp:nvSpPr>
      <dsp:spPr>
        <a:xfrm>
          <a:off x="5014198" y="1584053"/>
          <a:ext cx="2260996" cy="1356598"/>
        </a:xfrm>
        <a:prstGeom prst="rect">
          <a:avLst/>
        </a:prstGeom>
        <a:solidFill>
          <a:schemeClr val="accent1">
            <a:shade val="50000"/>
            <a:hueOff val="693800"/>
            <a:satOff val="-40076"/>
            <a:lumOff val="44035"/>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US" sz="2100" kern="1200" dirty="0" smtClean="0"/>
            <a:t>Retrieving the Property Valuation from the Assessor</a:t>
          </a:r>
          <a:endParaRPr lang="en-US" sz="2100" kern="1200" dirty="0"/>
        </a:p>
      </dsp:txBody>
      <dsp:txXfrm>
        <a:off x="5014198" y="1584053"/>
        <a:ext cx="2260996" cy="1356598"/>
      </dsp:txXfrm>
    </dsp:sp>
    <dsp:sp modelId="{04506B76-3E30-4CD8-8F67-F8597089510D}">
      <dsp:nvSpPr>
        <dsp:cNvPr id="0" name=""/>
        <dsp:cNvSpPr/>
      </dsp:nvSpPr>
      <dsp:spPr>
        <a:xfrm>
          <a:off x="40005" y="3166751"/>
          <a:ext cx="2260996" cy="1356598"/>
        </a:xfrm>
        <a:prstGeom prst="rect">
          <a:avLst/>
        </a:prstGeom>
        <a:solidFill>
          <a:schemeClr val="accent1">
            <a:shade val="50000"/>
            <a:hueOff val="520350"/>
            <a:satOff val="-30057"/>
            <a:lumOff val="33026"/>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US" sz="2100" kern="1200" dirty="0" smtClean="0"/>
            <a:t>Approving Loan Application based on the Assessment</a:t>
          </a:r>
          <a:endParaRPr lang="en-US" sz="2100" kern="1200" dirty="0"/>
        </a:p>
      </dsp:txBody>
      <dsp:txXfrm>
        <a:off x="40005" y="3166751"/>
        <a:ext cx="2260996" cy="1356598"/>
      </dsp:txXfrm>
    </dsp:sp>
    <dsp:sp modelId="{F2CA87C4-7BF9-425D-90B0-5D45FDABD5BF}">
      <dsp:nvSpPr>
        <dsp:cNvPr id="0" name=""/>
        <dsp:cNvSpPr/>
      </dsp:nvSpPr>
      <dsp:spPr>
        <a:xfrm>
          <a:off x="2527101" y="3166751"/>
          <a:ext cx="2260996" cy="1356598"/>
        </a:xfrm>
        <a:prstGeom prst="rect">
          <a:avLst/>
        </a:prstGeom>
        <a:solidFill>
          <a:schemeClr val="accent1">
            <a:shade val="50000"/>
            <a:hueOff val="346900"/>
            <a:satOff val="-20038"/>
            <a:lumOff val="22017"/>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US" sz="2100" kern="1200" dirty="0" smtClean="0"/>
            <a:t>Rejecting the Loan </a:t>
          </a:r>
          <a:r>
            <a:rPr lang="en-US" sz="2100" kern="1200" dirty="0" smtClean="0"/>
            <a:t>Application</a:t>
          </a:r>
          <a:endParaRPr lang="en-US" sz="2100" kern="1200" dirty="0"/>
        </a:p>
      </dsp:txBody>
      <dsp:txXfrm>
        <a:off x="2527101" y="3166751"/>
        <a:ext cx="2260996" cy="1356598"/>
      </dsp:txXfrm>
    </dsp:sp>
    <dsp:sp modelId="{66EA05A0-03C5-407E-A3DE-138738BB25DC}">
      <dsp:nvSpPr>
        <dsp:cNvPr id="0" name=""/>
        <dsp:cNvSpPr/>
      </dsp:nvSpPr>
      <dsp:spPr>
        <a:xfrm>
          <a:off x="5014198" y="3166751"/>
          <a:ext cx="2260996" cy="1356598"/>
        </a:xfrm>
        <a:prstGeom prst="rect">
          <a:avLst/>
        </a:prstGeom>
        <a:solidFill>
          <a:schemeClr val="accent1">
            <a:shade val="50000"/>
            <a:hueOff val="173450"/>
            <a:satOff val="-10019"/>
            <a:lumOff val="11009"/>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US" sz="2100" kern="1200" dirty="0" smtClean="0"/>
            <a:t>Employee Login and Role based Security</a:t>
          </a:r>
          <a:endParaRPr lang="en-US" sz="2100" kern="1200" dirty="0"/>
        </a:p>
      </dsp:txBody>
      <dsp:txXfrm>
        <a:off x="5014198" y="3166751"/>
        <a:ext cx="2260996" cy="1356598"/>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644F563-5448-4EAF-8B6F-F9B570758BE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17E12E8B-7789-400F-9794-7CF27A2AA13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F7D26E30-F0AE-47FF-A275-42A978481391}"/>
              </a:ext>
            </a:extLst>
          </p:cNvPr>
          <p:cNvSpPr>
            <a:spLocks noGrp="1"/>
          </p:cNvSpPr>
          <p:nvPr>
            <p:ph type="dt" sz="half" idx="10"/>
          </p:nvPr>
        </p:nvSpPr>
        <p:spPr/>
        <p:txBody>
          <a:bodyPr/>
          <a:lstStyle/>
          <a:p>
            <a:fld id="{5350A35F-9558-483A-A635-992D7AE24C3F}" type="datetimeFigureOut">
              <a:rPr lang="en-US" smtClean="0"/>
              <a:t>1/11/2019</a:t>
            </a:fld>
            <a:endParaRPr lang="en-US" dirty="0"/>
          </a:p>
        </p:txBody>
      </p:sp>
      <p:sp>
        <p:nvSpPr>
          <p:cNvPr id="5" name="Footer Placeholder 4">
            <a:extLst>
              <a:ext uri="{FF2B5EF4-FFF2-40B4-BE49-F238E27FC236}">
                <a16:creationId xmlns:a16="http://schemas.microsoft.com/office/drawing/2014/main" xmlns="" id="{14509DCC-A43C-473D-BD5D-7406B17AB70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F40797F9-B52C-4F40-9C91-51A5DFF05935}"/>
              </a:ext>
            </a:extLst>
          </p:cNvPr>
          <p:cNvSpPr>
            <a:spLocks noGrp="1"/>
          </p:cNvSpPr>
          <p:nvPr>
            <p:ph type="sldNum" sz="quarter" idx="12"/>
          </p:nvPr>
        </p:nvSpPr>
        <p:spPr/>
        <p:txBody>
          <a:bodyPr/>
          <a:lstStyle/>
          <a:p>
            <a:fld id="{2C6102A3-540B-47C0-9E60-07C15AED6042}" type="slidenum">
              <a:rPr lang="en-US" smtClean="0"/>
              <a:t>‹#›</a:t>
            </a:fld>
            <a:endParaRPr lang="en-US" dirty="0"/>
          </a:p>
        </p:txBody>
      </p:sp>
    </p:spTree>
    <p:extLst>
      <p:ext uri="{BB962C8B-B14F-4D97-AF65-F5344CB8AC3E}">
        <p14:creationId xmlns:p14="http://schemas.microsoft.com/office/powerpoint/2010/main" val="42200754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3857DE8-1BD3-42CF-81A9-0711B9CBBE1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A42E2F5B-28A3-495B-94AE-843A6D8A30D0}"/>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7511E3DC-1DD5-4713-8E4B-27B491A13B72}"/>
              </a:ext>
            </a:extLst>
          </p:cNvPr>
          <p:cNvSpPr>
            <a:spLocks noGrp="1"/>
          </p:cNvSpPr>
          <p:nvPr>
            <p:ph type="dt" sz="half" idx="10"/>
          </p:nvPr>
        </p:nvSpPr>
        <p:spPr/>
        <p:txBody>
          <a:bodyPr/>
          <a:lstStyle/>
          <a:p>
            <a:fld id="{5350A35F-9558-483A-A635-992D7AE24C3F}" type="datetimeFigureOut">
              <a:rPr lang="en-US" smtClean="0"/>
              <a:t>1/11/2019</a:t>
            </a:fld>
            <a:endParaRPr lang="en-US" dirty="0"/>
          </a:p>
        </p:txBody>
      </p:sp>
      <p:sp>
        <p:nvSpPr>
          <p:cNvPr id="5" name="Footer Placeholder 4">
            <a:extLst>
              <a:ext uri="{FF2B5EF4-FFF2-40B4-BE49-F238E27FC236}">
                <a16:creationId xmlns:a16="http://schemas.microsoft.com/office/drawing/2014/main" xmlns="" id="{048B2C3D-596A-4FCE-ADA1-34524536253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AA6D4FB6-FFC5-42C0-9736-CFDE228E3E6D}"/>
              </a:ext>
            </a:extLst>
          </p:cNvPr>
          <p:cNvSpPr>
            <a:spLocks noGrp="1"/>
          </p:cNvSpPr>
          <p:nvPr>
            <p:ph type="sldNum" sz="quarter" idx="12"/>
          </p:nvPr>
        </p:nvSpPr>
        <p:spPr/>
        <p:txBody>
          <a:bodyPr/>
          <a:lstStyle/>
          <a:p>
            <a:fld id="{2C6102A3-540B-47C0-9E60-07C15AED6042}" type="slidenum">
              <a:rPr lang="en-US" smtClean="0"/>
              <a:t>‹#›</a:t>
            </a:fld>
            <a:endParaRPr lang="en-US" dirty="0"/>
          </a:p>
        </p:txBody>
      </p:sp>
    </p:spTree>
    <p:extLst>
      <p:ext uri="{BB962C8B-B14F-4D97-AF65-F5344CB8AC3E}">
        <p14:creationId xmlns:p14="http://schemas.microsoft.com/office/powerpoint/2010/main" val="17120765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0218D389-DEF8-4742-81AD-66F291EE260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0C6AB7D0-AA87-4D80-85B5-0E9D2CE64AB0}"/>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02742176-7B18-45DA-A582-2E0B93A27FC6}"/>
              </a:ext>
            </a:extLst>
          </p:cNvPr>
          <p:cNvSpPr>
            <a:spLocks noGrp="1"/>
          </p:cNvSpPr>
          <p:nvPr>
            <p:ph type="dt" sz="half" idx="10"/>
          </p:nvPr>
        </p:nvSpPr>
        <p:spPr/>
        <p:txBody>
          <a:bodyPr/>
          <a:lstStyle/>
          <a:p>
            <a:fld id="{5350A35F-9558-483A-A635-992D7AE24C3F}" type="datetimeFigureOut">
              <a:rPr lang="en-US" smtClean="0"/>
              <a:t>1/11/2019</a:t>
            </a:fld>
            <a:endParaRPr lang="en-US" dirty="0"/>
          </a:p>
        </p:txBody>
      </p:sp>
      <p:sp>
        <p:nvSpPr>
          <p:cNvPr id="5" name="Footer Placeholder 4">
            <a:extLst>
              <a:ext uri="{FF2B5EF4-FFF2-40B4-BE49-F238E27FC236}">
                <a16:creationId xmlns:a16="http://schemas.microsoft.com/office/drawing/2014/main" xmlns="" id="{88A9A0D3-490A-4A9C-899F-FA34BE21C1F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385123BB-9E7F-4D41-AE39-61C5436F4268}"/>
              </a:ext>
            </a:extLst>
          </p:cNvPr>
          <p:cNvSpPr>
            <a:spLocks noGrp="1"/>
          </p:cNvSpPr>
          <p:nvPr>
            <p:ph type="sldNum" sz="quarter" idx="12"/>
          </p:nvPr>
        </p:nvSpPr>
        <p:spPr/>
        <p:txBody>
          <a:bodyPr/>
          <a:lstStyle/>
          <a:p>
            <a:fld id="{2C6102A3-540B-47C0-9E60-07C15AED6042}" type="slidenum">
              <a:rPr lang="en-US" smtClean="0"/>
              <a:t>‹#›</a:t>
            </a:fld>
            <a:endParaRPr lang="en-US" dirty="0"/>
          </a:p>
        </p:txBody>
      </p:sp>
    </p:spTree>
    <p:extLst>
      <p:ext uri="{BB962C8B-B14F-4D97-AF65-F5344CB8AC3E}">
        <p14:creationId xmlns:p14="http://schemas.microsoft.com/office/powerpoint/2010/main" val="32279756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15BEA8E-C18A-4B51-B954-2506E80A5A5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2B0CD9A7-0600-424F-9140-9DE80DD38006}"/>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594B4FD3-55C6-4233-82EC-643EE7C4D423}"/>
              </a:ext>
            </a:extLst>
          </p:cNvPr>
          <p:cNvSpPr>
            <a:spLocks noGrp="1"/>
          </p:cNvSpPr>
          <p:nvPr>
            <p:ph type="dt" sz="half" idx="10"/>
          </p:nvPr>
        </p:nvSpPr>
        <p:spPr/>
        <p:txBody>
          <a:bodyPr/>
          <a:lstStyle/>
          <a:p>
            <a:fld id="{5350A35F-9558-483A-A635-992D7AE24C3F}" type="datetimeFigureOut">
              <a:rPr lang="en-US" smtClean="0"/>
              <a:t>1/11/2019</a:t>
            </a:fld>
            <a:endParaRPr lang="en-US" dirty="0"/>
          </a:p>
        </p:txBody>
      </p:sp>
      <p:sp>
        <p:nvSpPr>
          <p:cNvPr id="5" name="Footer Placeholder 4">
            <a:extLst>
              <a:ext uri="{FF2B5EF4-FFF2-40B4-BE49-F238E27FC236}">
                <a16:creationId xmlns:a16="http://schemas.microsoft.com/office/drawing/2014/main" xmlns="" id="{3FAE2A83-6391-48EF-8111-14D78515A68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D115D32F-22EB-4E1E-8EA4-024C392233FF}"/>
              </a:ext>
            </a:extLst>
          </p:cNvPr>
          <p:cNvSpPr>
            <a:spLocks noGrp="1"/>
          </p:cNvSpPr>
          <p:nvPr>
            <p:ph type="sldNum" sz="quarter" idx="12"/>
          </p:nvPr>
        </p:nvSpPr>
        <p:spPr/>
        <p:txBody>
          <a:bodyPr/>
          <a:lstStyle/>
          <a:p>
            <a:fld id="{2C6102A3-540B-47C0-9E60-07C15AED6042}" type="slidenum">
              <a:rPr lang="en-US" smtClean="0"/>
              <a:t>‹#›</a:t>
            </a:fld>
            <a:endParaRPr lang="en-US" dirty="0"/>
          </a:p>
        </p:txBody>
      </p:sp>
    </p:spTree>
    <p:extLst>
      <p:ext uri="{BB962C8B-B14F-4D97-AF65-F5344CB8AC3E}">
        <p14:creationId xmlns:p14="http://schemas.microsoft.com/office/powerpoint/2010/main" val="40492030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E46BAA7-B7B1-4D2C-AEFA-7115C75BFDE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FA974AF7-0457-44D4-8F48-1A145B5B29D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xmlns="" id="{5776E5E1-2EE8-4A7F-BD1C-1E4A830CD5A3}"/>
              </a:ext>
            </a:extLst>
          </p:cNvPr>
          <p:cNvSpPr>
            <a:spLocks noGrp="1"/>
          </p:cNvSpPr>
          <p:nvPr>
            <p:ph type="dt" sz="half" idx="10"/>
          </p:nvPr>
        </p:nvSpPr>
        <p:spPr/>
        <p:txBody>
          <a:bodyPr/>
          <a:lstStyle/>
          <a:p>
            <a:fld id="{5350A35F-9558-483A-A635-992D7AE24C3F}" type="datetimeFigureOut">
              <a:rPr lang="en-US" smtClean="0"/>
              <a:t>1/11/2019</a:t>
            </a:fld>
            <a:endParaRPr lang="en-US" dirty="0"/>
          </a:p>
        </p:txBody>
      </p:sp>
      <p:sp>
        <p:nvSpPr>
          <p:cNvPr id="5" name="Footer Placeholder 4">
            <a:extLst>
              <a:ext uri="{FF2B5EF4-FFF2-40B4-BE49-F238E27FC236}">
                <a16:creationId xmlns:a16="http://schemas.microsoft.com/office/drawing/2014/main" xmlns="" id="{8633053A-5A49-4A71-99DF-7A934D3EB44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1722784E-203B-438F-B2E7-8C78F749F88A}"/>
              </a:ext>
            </a:extLst>
          </p:cNvPr>
          <p:cNvSpPr>
            <a:spLocks noGrp="1"/>
          </p:cNvSpPr>
          <p:nvPr>
            <p:ph type="sldNum" sz="quarter" idx="12"/>
          </p:nvPr>
        </p:nvSpPr>
        <p:spPr/>
        <p:txBody>
          <a:bodyPr/>
          <a:lstStyle/>
          <a:p>
            <a:fld id="{2C6102A3-540B-47C0-9E60-07C15AED6042}" type="slidenum">
              <a:rPr lang="en-US" smtClean="0"/>
              <a:t>‹#›</a:t>
            </a:fld>
            <a:endParaRPr lang="en-US" dirty="0"/>
          </a:p>
        </p:txBody>
      </p:sp>
    </p:spTree>
    <p:extLst>
      <p:ext uri="{BB962C8B-B14F-4D97-AF65-F5344CB8AC3E}">
        <p14:creationId xmlns:p14="http://schemas.microsoft.com/office/powerpoint/2010/main" val="3775827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CFF0B98-C86F-4E33-BD52-7D2746ADBF8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767BB0FC-7A6C-41A0-B600-E03D6F840CD2}"/>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4522A99C-31D2-4612-9303-7A584F0E6838}"/>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0D894365-66B7-4D17-BEA7-76B435D8A89C}"/>
              </a:ext>
            </a:extLst>
          </p:cNvPr>
          <p:cNvSpPr>
            <a:spLocks noGrp="1"/>
          </p:cNvSpPr>
          <p:nvPr>
            <p:ph type="dt" sz="half" idx="10"/>
          </p:nvPr>
        </p:nvSpPr>
        <p:spPr/>
        <p:txBody>
          <a:bodyPr/>
          <a:lstStyle/>
          <a:p>
            <a:fld id="{5350A35F-9558-483A-A635-992D7AE24C3F}" type="datetimeFigureOut">
              <a:rPr lang="en-US" smtClean="0"/>
              <a:t>1/11/2019</a:t>
            </a:fld>
            <a:endParaRPr lang="en-US" dirty="0"/>
          </a:p>
        </p:txBody>
      </p:sp>
      <p:sp>
        <p:nvSpPr>
          <p:cNvPr id="6" name="Footer Placeholder 5">
            <a:extLst>
              <a:ext uri="{FF2B5EF4-FFF2-40B4-BE49-F238E27FC236}">
                <a16:creationId xmlns:a16="http://schemas.microsoft.com/office/drawing/2014/main" xmlns="" id="{1C859067-E34A-4A43-A50F-0128A4EC970D}"/>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xmlns="" id="{D6007750-081C-48B8-ACC6-8AA860610D27}"/>
              </a:ext>
            </a:extLst>
          </p:cNvPr>
          <p:cNvSpPr>
            <a:spLocks noGrp="1"/>
          </p:cNvSpPr>
          <p:nvPr>
            <p:ph type="sldNum" sz="quarter" idx="12"/>
          </p:nvPr>
        </p:nvSpPr>
        <p:spPr/>
        <p:txBody>
          <a:bodyPr/>
          <a:lstStyle/>
          <a:p>
            <a:fld id="{2C6102A3-540B-47C0-9E60-07C15AED6042}" type="slidenum">
              <a:rPr lang="en-US" smtClean="0"/>
              <a:t>‹#›</a:t>
            </a:fld>
            <a:endParaRPr lang="en-US" dirty="0"/>
          </a:p>
        </p:txBody>
      </p:sp>
    </p:spTree>
    <p:extLst>
      <p:ext uri="{BB962C8B-B14F-4D97-AF65-F5344CB8AC3E}">
        <p14:creationId xmlns:p14="http://schemas.microsoft.com/office/powerpoint/2010/main" val="6376963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6818377-3B8B-4E05-93B2-8201883756A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FB240A1D-26F3-406B-84B4-9A54EC9DFB9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xmlns="" id="{B25849A7-DB99-4271-9E5E-21EC4B196BF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84E364E0-0981-4174-AC8C-7B8AFC62E47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xmlns="" id="{58EA8E32-50E2-46E5-A16A-22A64FDAAE71}"/>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D0E340B1-FB27-46EB-AA7B-3BC20D9BB7B4}"/>
              </a:ext>
            </a:extLst>
          </p:cNvPr>
          <p:cNvSpPr>
            <a:spLocks noGrp="1"/>
          </p:cNvSpPr>
          <p:nvPr>
            <p:ph type="dt" sz="half" idx="10"/>
          </p:nvPr>
        </p:nvSpPr>
        <p:spPr/>
        <p:txBody>
          <a:bodyPr/>
          <a:lstStyle/>
          <a:p>
            <a:fld id="{5350A35F-9558-483A-A635-992D7AE24C3F}" type="datetimeFigureOut">
              <a:rPr lang="en-US" smtClean="0"/>
              <a:t>1/11/2019</a:t>
            </a:fld>
            <a:endParaRPr lang="en-US" dirty="0"/>
          </a:p>
        </p:txBody>
      </p:sp>
      <p:sp>
        <p:nvSpPr>
          <p:cNvPr id="8" name="Footer Placeholder 7">
            <a:extLst>
              <a:ext uri="{FF2B5EF4-FFF2-40B4-BE49-F238E27FC236}">
                <a16:creationId xmlns:a16="http://schemas.microsoft.com/office/drawing/2014/main" xmlns="" id="{46F24CC1-C65F-438B-989F-5A5C772A0A2C}"/>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xmlns="" id="{35A43C97-0878-443E-8A4A-8784569E98CA}"/>
              </a:ext>
            </a:extLst>
          </p:cNvPr>
          <p:cNvSpPr>
            <a:spLocks noGrp="1"/>
          </p:cNvSpPr>
          <p:nvPr>
            <p:ph type="sldNum" sz="quarter" idx="12"/>
          </p:nvPr>
        </p:nvSpPr>
        <p:spPr/>
        <p:txBody>
          <a:bodyPr/>
          <a:lstStyle/>
          <a:p>
            <a:fld id="{2C6102A3-540B-47C0-9E60-07C15AED6042}" type="slidenum">
              <a:rPr lang="en-US" smtClean="0"/>
              <a:t>‹#›</a:t>
            </a:fld>
            <a:endParaRPr lang="en-US" dirty="0"/>
          </a:p>
        </p:txBody>
      </p:sp>
    </p:spTree>
    <p:extLst>
      <p:ext uri="{BB962C8B-B14F-4D97-AF65-F5344CB8AC3E}">
        <p14:creationId xmlns:p14="http://schemas.microsoft.com/office/powerpoint/2010/main" val="40129249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B2168A2-739C-4634-AB65-CA033051269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539BE235-0A77-4007-8E51-B7533A470979}"/>
              </a:ext>
            </a:extLst>
          </p:cNvPr>
          <p:cNvSpPr>
            <a:spLocks noGrp="1"/>
          </p:cNvSpPr>
          <p:nvPr>
            <p:ph type="dt" sz="half" idx="10"/>
          </p:nvPr>
        </p:nvSpPr>
        <p:spPr/>
        <p:txBody>
          <a:bodyPr/>
          <a:lstStyle/>
          <a:p>
            <a:fld id="{5350A35F-9558-483A-A635-992D7AE24C3F}" type="datetimeFigureOut">
              <a:rPr lang="en-US" smtClean="0"/>
              <a:t>1/11/2019</a:t>
            </a:fld>
            <a:endParaRPr lang="en-US" dirty="0"/>
          </a:p>
        </p:txBody>
      </p:sp>
      <p:sp>
        <p:nvSpPr>
          <p:cNvPr id="4" name="Footer Placeholder 3">
            <a:extLst>
              <a:ext uri="{FF2B5EF4-FFF2-40B4-BE49-F238E27FC236}">
                <a16:creationId xmlns:a16="http://schemas.microsoft.com/office/drawing/2014/main" xmlns="" id="{9EDB3B65-5A4F-485C-AD6F-22F538895B97}"/>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xmlns="" id="{A3CB8EDC-7C1E-4067-A419-C5E74435A391}"/>
              </a:ext>
            </a:extLst>
          </p:cNvPr>
          <p:cNvSpPr>
            <a:spLocks noGrp="1"/>
          </p:cNvSpPr>
          <p:nvPr>
            <p:ph type="sldNum" sz="quarter" idx="12"/>
          </p:nvPr>
        </p:nvSpPr>
        <p:spPr/>
        <p:txBody>
          <a:bodyPr/>
          <a:lstStyle/>
          <a:p>
            <a:fld id="{2C6102A3-540B-47C0-9E60-07C15AED6042}" type="slidenum">
              <a:rPr lang="en-US" smtClean="0"/>
              <a:t>‹#›</a:t>
            </a:fld>
            <a:endParaRPr lang="en-US" dirty="0"/>
          </a:p>
        </p:txBody>
      </p:sp>
    </p:spTree>
    <p:extLst>
      <p:ext uri="{BB962C8B-B14F-4D97-AF65-F5344CB8AC3E}">
        <p14:creationId xmlns:p14="http://schemas.microsoft.com/office/powerpoint/2010/main" val="4777775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480415F0-37C0-4850-AEDE-601A7B0E07F3}"/>
              </a:ext>
            </a:extLst>
          </p:cNvPr>
          <p:cNvSpPr>
            <a:spLocks noGrp="1"/>
          </p:cNvSpPr>
          <p:nvPr>
            <p:ph type="dt" sz="half" idx="10"/>
          </p:nvPr>
        </p:nvSpPr>
        <p:spPr/>
        <p:txBody>
          <a:bodyPr/>
          <a:lstStyle/>
          <a:p>
            <a:fld id="{5350A35F-9558-483A-A635-992D7AE24C3F}" type="datetimeFigureOut">
              <a:rPr lang="en-US" smtClean="0"/>
              <a:t>1/11/2019</a:t>
            </a:fld>
            <a:endParaRPr lang="en-US" dirty="0"/>
          </a:p>
        </p:txBody>
      </p:sp>
      <p:sp>
        <p:nvSpPr>
          <p:cNvPr id="3" name="Footer Placeholder 2">
            <a:extLst>
              <a:ext uri="{FF2B5EF4-FFF2-40B4-BE49-F238E27FC236}">
                <a16:creationId xmlns:a16="http://schemas.microsoft.com/office/drawing/2014/main" xmlns="" id="{5104897F-BA1F-48DA-80F2-5045C65EA82D}"/>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xmlns="" id="{7175411A-CF7F-4589-A565-3C176BC2FCFB}"/>
              </a:ext>
            </a:extLst>
          </p:cNvPr>
          <p:cNvSpPr>
            <a:spLocks noGrp="1"/>
          </p:cNvSpPr>
          <p:nvPr>
            <p:ph type="sldNum" sz="quarter" idx="12"/>
          </p:nvPr>
        </p:nvSpPr>
        <p:spPr/>
        <p:txBody>
          <a:bodyPr/>
          <a:lstStyle/>
          <a:p>
            <a:fld id="{2C6102A3-540B-47C0-9E60-07C15AED6042}" type="slidenum">
              <a:rPr lang="en-US" smtClean="0"/>
              <a:t>‹#›</a:t>
            </a:fld>
            <a:endParaRPr lang="en-US" dirty="0"/>
          </a:p>
        </p:txBody>
      </p:sp>
    </p:spTree>
    <p:extLst>
      <p:ext uri="{BB962C8B-B14F-4D97-AF65-F5344CB8AC3E}">
        <p14:creationId xmlns:p14="http://schemas.microsoft.com/office/powerpoint/2010/main" val="17178324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8235511-3DF4-4020-95C4-18FB4783973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2A4D04AB-B5D8-4B82-9D73-3EF126AF8C7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2FEE2382-862A-4E2C-9FE8-F0E71D0FFDC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B46910F6-A697-4C21-A616-704346753F9C}"/>
              </a:ext>
            </a:extLst>
          </p:cNvPr>
          <p:cNvSpPr>
            <a:spLocks noGrp="1"/>
          </p:cNvSpPr>
          <p:nvPr>
            <p:ph type="dt" sz="half" idx="10"/>
          </p:nvPr>
        </p:nvSpPr>
        <p:spPr/>
        <p:txBody>
          <a:bodyPr/>
          <a:lstStyle/>
          <a:p>
            <a:fld id="{5350A35F-9558-483A-A635-992D7AE24C3F}" type="datetimeFigureOut">
              <a:rPr lang="en-US" smtClean="0"/>
              <a:t>1/11/2019</a:t>
            </a:fld>
            <a:endParaRPr lang="en-US" dirty="0"/>
          </a:p>
        </p:txBody>
      </p:sp>
      <p:sp>
        <p:nvSpPr>
          <p:cNvPr id="6" name="Footer Placeholder 5">
            <a:extLst>
              <a:ext uri="{FF2B5EF4-FFF2-40B4-BE49-F238E27FC236}">
                <a16:creationId xmlns:a16="http://schemas.microsoft.com/office/drawing/2014/main" xmlns="" id="{B4B8ADB9-7AD5-48F9-9120-21624D66E19F}"/>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xmlns="" id="{090C602F-DECC-4B30-A311-A15B0C46EF88}"/>
              </a:ext>
            </a:extLst>
          </p:cNvPr>
          <p:cNvSpPr>
            <a:spLocks noGrp="1"/>
          </p:cNvSpPr>
          <p:nvPr>
            <p:ph type="sldNum" sz="quarter" idx="12"/>
          </p:nvPr>
        </p:nvSpPr>
        <p:spPr/>
        <p:txBody>
          <a:bodyPr/>
          <a:lstStyle/>
          <a:p>
            <a:fld id="{2C6102A3-540B-47C0-9E60-07C15AED6042}" type="slidenum">
              <a:rPr lang="en-US" smtClean="0"/>
              <a:t>‹#›</a:t>
            </a:fld>
            <a:endParaRPr lang="en-US" dirty="0"/>
          </a:p>
        </p:txBody>
      </p:sp>
    </p:spTree>
    <p:extLst>
      <p:ext uri="{BB962C8B-B14F-4D97-AF65-F5344CB8AC3E}">
        <p14:creationId xmlns:p14="http://schemas.microsoft.com/office/powerpoint/2010/main" val="16556330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A81427F-7317-4BE5-8DFC-10DFBFA5E30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6892DDD3-12E2-4156-B6FB-0BA20E00A49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xmlns="" id="{22D4344B-1395-45DF-8273-DCFA24501AF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81A8F40F-77BA-4BE7-A1CA-531F21DBB954}"/>
              </a:ext>
            </a:extLst>
          </p:cNvPr>
          <p:cNvSpPr>
            <a:spLocks noGrp="1"/>
          </p:cNvSpPr>
          <p:nvPr>
            <p:ph type="dt" sz="half" idx="10"/>
          </p:nvPr>
        </p:nvSpPr>
        <p:spPr/>
        <p:txBody>
          <a:bodyPr/>
          <a:lstStyle/>
          <a:p>
            <a:fld id="{5350A35F-9558-483A-A635-992D7AE24C3F}" type="datetimeFigureOut">
              <a:rPr lang="en-US" smtClean="0"/>
              <a:t>1/11/2019</a:t>
            </a:fld>
            <a:endParaRPr lang="en-US" dirty="0"/>
          </a:p>
        </p:txBody>
      </p:sp>
      <p:sp>
        <p:nvSpPr>
          <p:cNvPr id="6" name="Footer Placeholder 5">
            <a:extLst>
              <a:ext uri="{FF2B5EF4-FFF2-40B4-BE49-F238E27FC236}">
                <a16:creationId xmlns:a16="http://schemas.microsoft.com/office/drawing/2014/main" xmlns="" id="{FC0474DE-98DF-43B9-9D71-67662A2B95C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xmlns="" id="{9DD7CBB2-B021-4387-B661-E944EBB2EA21}"/>
              </a:ext>
            </a:extLst>
          </p:cNvPr>
          <p:cNvSpPr>
            <a:spLocks noGrp="1"/>
          </p:cNvSpPr>
          <p:nvPr>
            <p:ph type="sldNum" sz="quarter" idx="12"/>
          </p:nvPr>
        </p:nvSpPr>
        <p:spPr/>
        <p:txBody>
          <a:bodyPr/>
          <a:lstStyle/>
          <a:p>
            <a:fld id="{2C6102A3-540B-47C0-9E60-07C15AED6042}" type="slidenum">
              <a:rPr lang="en-US" smtClean="0"/>
              <a:t>‹#›</a:t>
            </a:fld>
            <a:endParaRPr lang="en-US" dirty="0"/>
          </a:p>
        </p:txBody>
      </p:sp>
    </p:spTree>
    <p:extLst>
      <p:ext uri="{BB962C8B-B14F-4D97-AF65-F5344CB8AC3E}">
        <p14:creationId xmlns:p14="http://schemas.microsoft.com/office/powerpoint/2010/main" val="18373615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5C33EF8F-4111-44EE-B1B1-51EDB7D49D0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B022F8FA-F705-444C-B437-AEE644D54C3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23AEC2B4-1320-4034-BE3C-1E2D3E5C9C2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50A35F-9558-483A-A635-992D7AE24C3F}" type="datetimeFigureOut">
              <a:rPr lang="en-US" smtClean="0"/>
              <a:t>1/11/2019</a:t>
            </a:fld>
            <a:endParaRPr lang="en-US" dirty="0"/>
          </a:p>
        </p:txBody>
      </p:sp>
      <p:sp>
        <p:nvSpPr>
          <p:cNvPr id="5" name="Footer Placeholder 4">
            <a:extLst>
              <a:ext uri="{FF2B5EF4-FFF2-40B4-BE49-F238E27FC236}">
                <a16:creationId xmlns:a16="http://schemas.microsoft.com/office/drawing/2014/main" xmlns="" id="{0423CE32-0466-494D-9A5B-22ED3911909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xmlns="" id="{703A22C7-1BE4-4CB3-BA50-A599414354F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C6102A3-540B-47C0-9E60-07C15AED6042}" type="slidenum">
              <a:rPr lang="en-US" smtClean="0"/>
              <a:t>‹#›</a:t>
            </a:fld>
            <a:endParaRPr lang="en-US" dirty="0"/>
          </a:p>
        </p:txBody>
      </p:sp>
    </p:spTree>
    <p:extLst>
      <p:ext uri="{BB962C8B-B14F-4D97-AF65-F5344CB8AC3E}">
        <p14:creationId xmlns:p14="http://schemas.microsoft.com/office/powerpoint/2010/main" val="13136791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jpg"/><Relationship Id="rId3" Type="http://schemas.openxmlformats.org/officeDocument/2006/relationships/image" Target="../media/image2.png"/><Relationship Id="rId7" Type="http://schemas.openxmlformats.org/officeDocument/2006/relationships/image" Target="../media/image6.jpe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23.svg"/></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6.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jpeg"/><Relationship Id="rId1" Type="http://schemas.openxmlformats.org/officeDocument/2006/relationships/slideLayout" Target="../slideLayouts/slideLayout3.xml"/><Relationship Id="rId5" Type="http://schemas.openxmlformats.org/officeDocument/2006/relationships/image" Target="../media/image3.jpeg"/><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jpeg"/><Relationship Id="rId1" Type="http://schemas.openxmlformats.org/officeDocument/2006/relationships/slideLayout" Target="../slideLayouts/slideLayout3.xml"/><Relationship Id="rId5" Type="http://schemas.openxmlformats.org/officeDocument/2006/relationships/image" Target="../media/image3.jpe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9">
            <a:extLst>
              <a:ext uri="{FF2B5EF4-FFF2-40B4-BE49-F238E27FC236}">
                <a16:creationId xmlns:a16="http://schemas.microsoft.com/office/drawing/2014/main" xmlns="" id="{86197D16-FE75-4A0E-A0C9-28C0F04A43D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557022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5" name="Picture 11">
            <a:extLst>
              <a:ext uri="{FF2B5EF4-FFF2-40B4-BE49-F238E27FC236}">
                <a16:creationId xmlns:a16="http://schemas.microsoft.com/office/drawing/2014/main" xmlns="" id="{FA8FCEC6-4B30-4FF2-8B32-504BEAEA3A16}"/>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2">
            <a:extLst>
              <a:ext uri="{28A0092B-C50C-407E-A947-70E740481C1C}">
                <a14:useLocalDpi xmlns:a14="http://schemas.microsoft.com/office/drawing/2010/main" val="0"/>
              </a:ext>
            </a:extLst>
          </a:blip>
          <a:srcRect t="45716" b="9820"/>
          <a:stretch>
            <a:fillRect/>
          </a:stretch>
        </p:blipFill>
        <p:spPr>
          <a:xfrm>
            <a:off x="0" y="3808676"/>
            <a:ext cx="12192000" cy="3049325"/>
          </a:xfrm>
          <a:custGeom>
            <a:avLst/>
            <a:gdLst>
              <a:gd name="connsiteX0" fmla="*/ 0 w 12192000"/>
              <a:gd name="connsiteY0" fmla="*/ 0 h 3049325"/>
              <a:gd name="connsiteX1" fmla="*/ 12192000 w 12192000"/>
              <a:gd name="connsiteY1" fmla="*/ 0 h 3049325"/>
              <a:gd name="connsiteX2" fmla="*/ 12192000 w 12192000"/>
              <a:gd name="connsiteY2" fmla="*/ 3049325 h 3049325"/>
              <a:gd name="connsiteX3" fmla="*/ 0 w 12192000"/>
              <a:gd name="connsiteY3" fmla="*/ 3049325 h 3049325"/>
            </a:gdLst>
            <a:ahLst/>
            <a:cxnLst>
              <a:cxn ang="0">
                <a:pos x="connsiteX0" y="connsiteY0"/>
              </a:cxn>
              <a:cxn ang="0">
                <a:pos x="connsiteX1" y="connsiteY1"/>
              </a:cxn>
              <a:cxn ang="0">
                <a:pos x="connsiteX2" y="connsiteY2"/>
              </a:cxn>
              <a:cxn ang="0">
                <a:pos x="connsiteX3" y="connsiteY3"/>
              </a:cxn>
            </a:cxnLst>
            <a:rect l="l" t="t" r="r" b="b"/>
            <a:pathLst>
              <a:path w="12192000" h="3049325">
                <a:moveTo>
                  <a:pt x="0" y="0"/>
                </a:moveTo>
                <a:lnTo>
                  <a:pt x="12192000" y="0"/>
                </a:lnTo>
                <a:lnTo>
                  <a:pt x="12192000" y="3049325"/>
                </a:lnTo>
                <a:lnTo>
                  <a:pt x="0" y="3049325"/>
                </a:lnTo>
                <a:close/>
              </a:path>
            </a:pathLst>
          </a:custGeom>
        </p:spPr>
      </p:pic>
      <p:sp>
        <p:nvSpPr>
          <p:cNvPr id="7" name="Rectangle 6">
            <a:extLst>
              <a:ext uri="{FF2B5EF4-FFF2-40B4-BE49-F238E27FC236}">
                <a16:creationId xmlns:a16="http://schemas.microsoft.com/office/drawing/2014/main" xmlns="" id="{3960A389-03AB-4B30-9F27-F0DF0A70DE8A}"/>
              </a:ext>
            </a:extLst>
          </p:cNvPr>
          <p:cNvSpPr/>
          <p:nvPr/>
        </p:nvSpPr>
        <p:spPr>
          <a:xfrm>
            <a:off x="1052945" y="4907933"/>
            <a:ext cx="2687782" cy="263236"/>
          </a:xfrm>
          <a:prstGeom prst="rect">
            <a:avLst/>
          </a:prstGeom>
          <a:solidFill>
            <a:srgbClr val="FFFFFF">
              <a:alpha val="6705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xmlns="" id="{2451D676-3FC8-4DBC-9CB5-7C2EFDC790F6}"/>
              </a:ext>
            </a:extLst>
          </p:cNvPr>
          <p:cNvSpPr/>
          <p:nvPr/>
        </p:nvSpPr>
        <p:spPr>
          <a:xfrm>
            <a:off x="3692100" y="4907933"/>
            <a:ext cx="2687782" cy="263236"/>
          </a:xfrm>
          <a:prstGeom prst="rect">
            <a:avLst/>
          </a:prstGeom>
          <a:solidFill>
            <a:srgbClr val="FFFFFF">
              <a:alpha val="6705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xmlns="" id="{2AEF7A21-610F-487A-A600-078E317B26CF}"/>
              </a:ext>
            </a:extLst>
          </p:cNvPr>
          <p:cNvSpPr/>
          <p:nvPr/>
        </p:nvSpPr>
        <p:spPr>
          <a:xfrm>
            <a:off x="6579716" y="4907933"/>
            <a:ext cx="2687782" cy="263236"/>
          </a:xfrm>
          <a:prstGeom prst="rect">
            <a:avLst/>
          </a:prstGeom>
          <a:solidFill>
            <a:srgbClr val="FFFFFF">
              <a:alpha val="6705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078" name="Picture 6" descr="Image result for jp morgan logo">
            <a:extLst>
              <a:ext uri="{FF2B5EF4-FFF2-40B4-BE49-F238E27FC236}">
                <a16:creationId xmlns:a16="http://schemas.microsoft.com/office/drawing/2014/main" xmlns="" id="{5B537254-EC8D-4A8E-A8AF-00A12521CFA0}"/>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26684" y="6217278"/>
            <a:ext cx="1985202" cy="49630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xmlns="" id="{E01CCD4B-C97E-4B2D-88DA-C2B9DC50D1C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63885" y="6277826"/>
            <a:ext cx="2611159" cy="319734"/>
          </a:xfrm>
          <a:prstGeom prst="rect">
            <a:avLst/>
          </a:prstGeom>
        </p:spPr>
      </p:pic>
      <p:cxnSp>
        <p:nvCxnSpPr>
          <p:cNvPr id="22" name="Straight Connector 21">
            <a:extLst>
              <a:ext uri="{FF2B5EF4-FFF2-40B4-BE49-F238E27FC236}">
                <a16:creationId xmlns:a16="http://schemas.microsoft.com/office/drawing/2014/main" xmlns="" id="{0987F9F2-E377-41DE-86F1-743D1271034C}"/>
              </a:ext>
            </a:extLst>
          </p:cNvPr>
          <p:cNvCxnSpPr/>
          <p:nvPr/>
        </p:nvCxnSpPr>
        <p:spPr>
          <a:xfrm>
            <a:off x="3740727" y="6175713"/>
            <a:ext cx="0" cy="496301"/>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xmlns="" id="{1B391BDD-F07B-4C67-9224-9651E39ECBE6}"/>
              </a:ext>
            </a:extLst>
          </p:cNvPr>
          <p:cNvSpPr/>
          <p:nvPr/>
        </p:nvSpPr>
        <p:spPr>
          <a:xfrm>
            <a:off x="1016997" y="6665"/>
            <a:ext cx="1379839" cy="1379839"/>
          </a:xfrm>
          <a:prstGeom prst="rect">
            <a:avLst/>
          </a:prstGeom>
          <a:blipFill dpi="0" rotWithShape="1">
            <a:blip r:embed="rId5">
              <a:extLst>
                <a:ext uri="{28A0092B-C50C-407E-A947-70E740481C1C}">
                  <a14:useLocalDpi xmlns:a14="http://schemas.microsoft.com/office/drawing/2010/main" val="0"/>
                </a:ext>
              </a:extLst>
            </a:blip>
            <a:srcRect/>
            <a:stretch>
              <a:fillRect/>
            </a:stretch>
          </a:bli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xmlns="" id="{D3CE994F-D446-480C-830E-2B479874648A}"/>
              </a:ext>
            </a:extLst>
          </p:cNvPr>
          <p:cNvSpPr/>
          <p:nvPr/>
        </p:nvSpPr>
        <p:spPr>
          <a:xfrm>
            <a:off x="4114757" y="0"/>
            <a:ext cx="1379839" cy="1379839"/>
          </a:xfrm>
          <a:prstGeom prst="rect">
            <a:avLst/>
          </a:prstGeom>
          <a:blipFill dpi="0" rotWithShape="1">
            <a:blip r:embed="rId6">
              <a:extLst>
                <a:ext uri="{28A0092B-C50C-407E-A947-70E740481C1C}">
                  <a14:useLocalDpi xmlns:a14="http://schemas.microsoft.com/office/drawing/2010/main" val="0"/>
                </a:ext>
              </a:extLst>
            </a:blip>
            <a:srcRect/>
            <a:stretch>
              <a:fillRect/>
            </a:stretch>
          </a:bli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xmlns="" id="{E1EE4A63-195E-4F13-8952-73A7C7A166F6}"/>
              </a:ext>
            </a:extLst>
          </p:cNvPr>
          <p:cNvSpPr/>
          <p:nvPr/>
        </p:nvSpPr>
        <p:spPr>
          <a:xfrm>
            <a:off x="7331659" y="6665"/>
            <a:ext cx="1379839" cy="1379839"/>
          </a:xfrm>
          <a:prstGeom prst="rect">
            <a:avLst/>
          </a:prstGeom>
          <a:blipFill dpi="0" rotWithShape="1">
            <a:blip r:embed="rId7">
              <a:extLst>
                <a:ext uri="{28A0092B-C50C-407E-A947-70E740481C1C}">
                  <a14:useLocalDpi xmlns:a14="http://schemas.microsoft.com/office/drawing/2010/main" val="0"/>
                </a:ext>
              </a:extLst>
            </a:blip>
            <a:srcRect/>
            <a:stretch>
              <a:fillRect/>
            </a:stretch>
          </a:bli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 name="Picture 1"/>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475044" y="2634685"/>
            <a:ext cx="3326995" cy="1488392"/>
          </a:xfrm>
          <a:prstGeom prst="rect">
            <a:avLst/>
          </a:prstGeom>
        </p:spPr>
      </p:pic>
      <p:sp>
        <p:nvSpPr>
          <p:cNvPr id="3" name="TextBox 2"/>
          <p:cNvSpPr txBox="1"/>
          <p:nvPr/>
        </p:nvSpPr>
        <p:spPr>
          <a:xfrm>
            <a:off x="1016997" y="1661062"/>
            <a:ext cx="1648930" cy="369332"/>
          </a:xfrm>
          <a:prstGeom prst="rect">
            <a:avLst/>
          </a:prstGeom>
          <a:noFill/>
        </p:spPr>
        <p:txBody>
          <a:bodyPr wrap="square" rtlCol="0">
            <a:spAutoFit/>
          </a:bodyPr>
          <a:lstStyle/>
          <a:p>
            <a:r>
              <a:rPr lang="en-US" b="1" dirty="0" smtClean="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rPr>
              <a:t>NEHA DAWDA</a:t>
            </a:r>
            <a:endParaRPr lang="en-US"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ndParaRPr>
          </a:p>
        </p:txBody>
      </p:sp>
      <p:sp>
        <p:nvSpPr>
          <p:cNvPr id="21" name="TextBox 20"/>
          <p:cNvSpPr txBox="1"/>
          <p:nvPr/>
        </p:nvSpPr>
        <p:spPr>
          <a:xfrm>
            <a:off x="3980210" y="1661062"/>
            <a:ext cx="2098617" cy="369332"/>
          </a:xfrm>
          <a:prstGeom prst="rect">
            <a:avLst/>
          </a:prstGeom>
          <a:noFill/>
        </p:spPr>
        <p:txBody>
          <a:bodyPr wrap="square" rtlCol="0">
            <a:spAutoFit/>
          </a:bodyPr>
          <a:lstStyle/>
          <a:p>
            <a:r>
              <a:rPr lang="en-US" b="1" dirty="0" smtClean="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rPr>
              <a:t>SWATI DESHPANDE</a:t>
            </a:r>
            <a:endParaRPr lang="en-US"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ndParaRPr>
          </a:p>
        </p:txBody>
      </p:sp>
      <p:sp>
        <p:nvSpPr>
          <p:cNvPr id="23" name="TextBox 22"/>
          <p:cNvSpPr txBox="1"/>
          <p:nvPr/>
        </p:nvSpPr>
        <p:spPr>
          <a:xfrm>
            <a:off x="7168882" y="1661062"/>
            <a:ext cx="1691784" cy="369332"/>
          </a:xfrm>
          <a:prstGeom prst="rect">
            <a:avLst/>
          </a:prstGeom>
          <a:noFill/>
        </p:spPr>
        <p:txBody>
          <a:bodyPr wrap="square" rtlCol="0">
            <a:spAutoFit/>
          </a:bodyPr>
          <a:lstStyle/>
          <a:p>
            <a:r>
              <a:rPr lang="en-US" b="1" dirty="0" smtClean="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rPr>
              <a:t>ANIL AWASTHI</a:t>
            </a:r>
            <a:endParaRPr lang="en-US"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ndParaRPr>
          </a:p>
        </p:txBody>
      </p:sp>
    </p:spTree>
    <p:extLst>
      <p:ext uri="{BB962C8B-B14F-4D97-AF65-F5344CB8AC3E}">
        <p14:creationId xmlns:p14="http://schemas.microsoft.com/office/powerpoint/2010/main" val="61564935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19432"/>
            <a:ext cx="12169932" cy="6238568"/>
          </a:xfrm>
          <a:prstGeom prst="rect">
            <a:avLst/>
          </a:prstGeom>
        </p:spPr>
      </p:pic>
      <p:sp>
        <p:nvSpPr>
          <p:cNvPr id="3" name="TextBox 2"/>
          <p:cNvSpPr txBox="1"/>
          <p:nvPr/>
        </p:nvSpPr>
        <p:spPr>
          <a:xfrm>
            <a:off x="4675239" y="176981"/>
            <a:ext cx="2536722" cy="369332"/>
          </a:xfrm>
          <a:prstGeom prst="rect">
            <a:avLst/>
          </a:prstGeom>
          <a:noFill/>
        </p:spPr>
        <p:txBody>
          <a:bodyPr wrap="square" rtlCol="0">
            <a:spAutoFit/>
          </a:bodyPr>
          <a:lstStyle/>
          <a:p>
            <a:pPr algn="ctr"/>
            <a:r>
              <a:rPr lang="en-US" dirty="0" smtClean="0"/>
              <a:t>SERVICES</a:t>
            </a:r>
            <a:endParaRPr lang="en-US" dirty="0"/>
          </a:p>
        </p:txBody>
      </p:sp>
    </p:spTree>
    <p:extLst>
      <p:ext uri="{BB962C8B-B14F-4D97-AF65-F5344CB8AC3E}">
        <p14:creationId xmlns:p14="http://schemas.microsoft.com/office/powerpoint/2010/main" val="280877457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71948"/>
            <a:ext cx="12192000" cy="6386052"/>
          </a:xfrm>
          <a:prstGeom prst="rect">
            <a:avLst/>
          </a:prstGeom>
        </p:spPr>
      </p:pic>
      <p:sp>
        <p:nvSpPr>
          <p:cNvPr id="4" name="TextBox 3"/>
          <p:cNvSpPr txBox="1"/>
          <p:nvPr/>
        </p:nvSpPr>
        <p:spPr>
          <a:xfrm>
            <a:off x="4675239" y="176981"/>
            <a:ext cx="2536722" cy="369332"/>
          </a:xfrm>
          <a:prstGeom prst="rect">
            <a:avLst/>
          </a:prstGeom>
          <a:noFill/>
        </p:spPr>
        <p:txBody>
          <a:bodyPr wrap="square" rtlCol="0">
            <a:spAutoFit/>
          </a:bodyPr>
          <a:lstStyle/>
          <a:p>
            <a:pPr algn="ctr"/>
            <a:r>
              <a:rPr lang="en-US" dirty="0" smtClean="0"/>
              <a:t>CONTROLLERS</a:t>
            </a:r>
            <a:endParaRPr lang="en-US" dirty="0"/>
          </a:p>
        </p:txBody>
      </p:sp>
    </p:spTree>
    <p:extLst>
      <p:ext uri="{BB962C8B-B14F-4D97-AF65-F5344CB8AC3E}">
        <p14:creationId xmlns:p14="http://schemas.microsoft.com/office/powerpoint/2010/main" val="75702292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25793"/>
          </a:xfrm>
          <a:solidFill>
            <a:srgbClr val="0070C0"/>
          </a:solidFill>
        </p:spPr>
        <p:txBody>
          <a:bodyPr/>
          <a:lstStyle/>
          <a:p>
            <a:r>
              <a:rPr lang="en-US" dirty="0"/>
              <a:t>                </a:t>
            </a:r>
            <a:r>
              <a:rPr lang="en-US" dirty="0">
                <a:solidFill>
                  <a:srgbClr val="FFFFFF"/>
                </a:solidFill>
              </a:rPr>
              <a:t>Swim Lane Activity Diagram</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493949"/>
            <a:ext cx="10515600" cy="5364051"/>
          </a:xfrm>
        </p:spPr>
      </p:pic>
    </p:spTree>
    <p:extLst>
      <p:ext uri="{BB962C8B-B14F-4D97-AF65-F5344CB8AC3E}">
        <p14:creationId xmlns:p14="http://schemas.microsoft.com/office/powerpoint/2010/main" val="299212140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15911E3A-C35B-4EF7-A355-B84E9A14AF4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10" name="Group 9">
            <a:extLst>
              <a:ext uri="{FF2B5EF4-FFF2-40B4-BE49-F238E27FC236}">
                <a16:creationId xmlns:a16="http://schemas.microsoft.com/office/drawing/2014/main" xmlns="" id="{E21ADB3D-AD65-44B4-847D-5E90E90A5D16}"/>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417513" y="0"/>
            <a:ext cx="12584114" cy="6853238"/>
            <a:chOff x="-417513" y="0"/>
            <a:chExt cx="12584114" cy="6853238"/>
          </a:xfrm>
        </p:grpSpPr>
        <p:sp>
          <p:nvSpPr>
            <p:cNvPr id="11" name="Freeform 5">
              <a:extLst>
                <a:ext uri="{FF2B5EF4-FFF2-40B4-BE49-F238E27FC236}">
                  <a16:creationId xmlns:a16="http://schemas.microsoft.com/office/drawing/2014/main" xmlns="" id="{CF580C70-814C-4845-B645-919BFFBD16B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 name="Freeform 6">
              <a:extLst>
                <a:ext uri="{FF2B5EF4-FFF2-40B4-BE49-F238E27FC236}">
                  <a16:creationId xmlns:a16="http://schemas.microsoft.com/office/drawing/2014/main" xmlns="" id="{34D7BF57-4CAA-45B2-9EF0-0AA1FCF70B1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7">
              <a:extLst>
                <a:ext uri="{FF2B5EF4-FFF2-40B4-BE49-F238E27FC236}">
                  <a16:creationId xmlns:a16="http://schemas.microsoft.com/office/drawing/2014/main" xmlns="" id="{7886F306-C03A-40C6-8FD5-DCE3D4595D6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8">
              <a:extLst>
                <a:ext uri="{FF2B5EF4-FFF2-40B4-BE49-F238E27FC236}">
                  <a16:creationId xmlns:a16="http://schemas.microsoft.com/office/drawing/2014/main" xmlns="" id="{2FDC9A36-C7C3-47D7-A64E-ED25C47EC70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5" name="Freeform 9">
              <a:extLst>
                <a:ext uri="{FF2B5EF4-FFF2-40B4-BE49-F238E27FC236}">
                  <a16:creationId xmlns:a16="http://schemas.microsoft.com/office/drawing/2014/main" xmlns="" id="{BB19BC37-158A-43DC-9A9E-E45CC71954D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10">
              <a:extLst>
                <a:ext uri="{FF2B5EF4-FFF2-40B4-BE49-F238E27FC236}">
                  <a16:creationId xmlns:a16="http://schemas.microsoft.com/office/drawing/2014/main" xmlns="" id="{077654CC-108F-48D5-B5E9-437F164F52A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 name="Freeform 11">
              <a:extLst>
                <a:ext uri="{FF2B5EF4-FFF2-40B4-BE49-F238E27FC236}">
                  <a16:creationId xmlns:a16="http://schemas.microsoft.com/office/drawing/2014/main" xmlns="" id="{A3CF3A63-1C1E-4E85-A78A-FDC16431E3A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2">
              <a:extLst>
                <a:ext uri="{FF2B5EF4-FFF2-40B4-BE49-F238E27FC236}">
                  <a16:creationId xmlns:a16="http://schemas.microsoft.com/office/drawing/2014/main" xmlns="" id="{8740FC9A-72DD-4D9B-BA25-1CCED135240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3">
              <a:extLst>
                <a:ext uri="{FF2B5EF4-FFF2-40B4-BE49-F238E27FC236}">
                  <a16:creationId xmlns:a16="http://schemas.microsoft.com/office/drawing/2014/main" xmlns="" id="{7FBF5743-F2AE-4D0D-BCD1-01F7686D012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4">
              <a:extLst>
                <a:ext uri="{FF2B5EF4-FFF2-40B4-BE49-F238E27FC236}">
                  <a16:creationId xmlns:a16="http://schemas.microsoft.com/office/drawing/2014/main" xmlns="" id="{CED32316-D4F7-4795-BBE0-DEBB60E27CE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5">
              <a:extLst>
                <a:ext uri="{FF2B5EF4-FFF2-40B4-BE49-F238E27FC236}">
                  <a16:creationId xmlns:a16="http://schemas.microsoft.com/office/drawing/2014/main" xmlns="" id="{583B23C9-B9B7-4E93-9538-CBE316F83FD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6">
              <a:extLst>
                <a:ext uri="{FF2B5EF4-FFF2-40B4-BE49-F238E27FC236}">
                  <a16:creationId xmlns:a16="http://schemas.microsoft.com/office/drawing/2014/main" xmlns="" id="{5B144260-9F2C-4ADB-A37C-1CFB4B428B1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7">
              <a:extLst>
                <a:ext uri="{FF2B5EF4-FFF2-40B4-BE49-F238E27FC236}">
                  <a16:creationId xmlns:a16="http://schemas.microsoft.com/office/drawing/2014/main" xmlns="" id="{53FF918D-79D3-4F55-A68C-0DD5880DABD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8">
              <a:extLst>
                <a:ext uri="{FF2B5EF4-FFF2-40B4-BE49-F238E27FC236}">
                  <a16:creationId xmlns:a16="http://schemas.microsoft.com/office/drawing/2014/main" xmlns="" id="{B9FC1440-933F-44FE-8D77-4827DD0F99A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9">
              <a:extLst>
                <a:ext uri="{FF2B5EF4-FFF2-40B4-BE49-F238E27FC236}">
                  <a16:creationId xmlns:a16="http://schemas.microsoft.com/office/drawing/2014/main" xmlns="" id="{0F67F308-A67C-4D2E-B081-59BB31D8EC5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0">
              <a:extLst>
                <a:ext uri="{FF2B5EF4-FFF2-40B4-BE49-F238E27FC236}">
                  <a16:creationId xmlns:a16="http://schemas.microsoft.com/office/drawing/2014/main" xmlns="" id="{80112F01-90EB-4AEC-A39C-5C6875FFB99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7" name="Freeform 21">
              <a:extLst>
                <a:ext uri="{FF2B5EF4-FFF2-40B4-BE49-F238E27FC236}">
                  <a16:creationId xmlns:a16="http://schemas.microsoft.com/office/drawing/2014/main" xmlns="" id="{893F6B05-90EB-4C75-A0F0-C7247553BD8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8" name="Freeform 22">
              <a:extLst>
                <a:ext uri="{FF2B5EF4-FFF2-40B4-BE49-F238E27FC236}">
                  <a16:creationId xmlns:a16="http://schemas.microsoft.com/office/drawing/2014/main" xmlns="" id="{227B563B-E0C0-4D81-966D-B5E2DBAAE8B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 name="Freeform 23">
              <a:extLst>
                <a:ext uri="{FF2B5EF4-FFF2-40B4-BE49-F238E27FC236}">
                  <a16:creationId xmlns:a16="http://schemas.microsoft.com/office/drawing/2014/main" xmlns="" id="{130DF93D-D1FF-477A-BDCE-C8B01C3B476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4">
              <a:extLst>
                <a:ext uri="{FF2B5EF4-FFF2-40B4-BE49-F238E27FC236}">
                  <a16:creationId xmlns:a16="http://schemas.microsoft.com/office/drawing/2014/main" xmlns="" id="{44ED67A1-C6FE-4AC8-8473-11DAC03DCD3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25">
              <a:extLst>
                <a:ext uri="{FF2B5EF4-FFF2-40B4-BE49-F238E27FC236}">
                  <a16:creationId xmlns:a16="http://schemas.microsoft.com/office/drawing/2014/main" xmlns="" id="{213A54F3-15FA-4C8F-8ABF-CE77E721965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33" name="Group 32">
            <a:extLst>
              <a:ext uri="{FF2B5EF4-FFF2-40B4-BE49-F238E27FC236}">
                <a16:creationId xmlns:a16="http://schemas.microsoft.com/office/drawing/2014/main" xmlns="" id="{5F8A7F7F-DD1A-4F41-98AC-B9CE2A620CDC}"/>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800144" y="1699589"/>
            <a:ext cx="3674476" cy="3470421"/>
            <a:chOff x="697883" y="1816768"/>
            <a:chExt cx="3674476" cy="3470421"/>
          </a:xfrm>
        </p:grpSpPr>
        <p:sp>
          <p:nvSpPr>
            <p:cNvPr id="34" name="Rectangle 33">
              <a:extLst>
                <a:ext uri="{FF2B5EF4-FFF2-40B4-BE49-F238E27FC236}">
                  <a16:creationId xmlns:a16="http://schemas.microsoft.com/office/drawing/2014/main" xmlns="" id="{CEF47228-EB7C-4EBA-BE01-DA6CB241028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5" name="Isosceles Triangle 22">
              <a:extLst>
                <a:ext uri="{FF2B5EF4-FFF2-40B4-BE49-F238E27FC236}">
                  <a16:creationId xmlns:a16="http://schemas.microsoft.com/office/drawing/2014/main" xmlns="" id="{3D2FD25A-EFFD-4F5C-9258-981F5907DE2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6" name="Rectangle 35">
              <a:extLst>
                <a:ext uri="{FF2B5EF4-FFF2-40B4-BE49-F238E27FC236}">
                  <a16:creationId xmlns:a16="http://schemas.microsoft.com/office/drawing/2014/main" xmlns="" id="{DCF573BC-A06F-4036-A3A8-9D07DDE6225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a:extLst>
              <a:ext uri="{FF2B5EF4-FFF2-40B4-BE49-F238E27FC236}">
                <a16:creationId xmlns:a16="http://schemas.microsoft.com/office/drawing/2014/main" xmlns="" id="{E86C33C2-EC09-4F45-A2C8-AC9A692B69C0}"/>
              </a:ext>
            </a:extLst>
          </p:cNvPr>
          <p:cNvSpPr>
            <a:spLocks noGrp="1"/>
          </p:cNvSpPr>
          <p:nvPr>
            <p:ph type="title"/>
          </p:nvPr>
        </p:nvSpPr>
        <p:spPr>
          <a:xfrm>
            <a:off x="904877" y="2415322"/>
            <a:ext cx="3451730" cy="2399869"/>
          </a:xfrm>
        </p:spPr>
        <p:txBody>
          <a:bodyPr>
            <a:normAutofit/>
          </a:bodyPr>
          <a:lstStyle/>
          <a:p>
            <a:pPr algn="ctr"/>
            <a:r>
              <a:rPr lang="en-US" sz="4000" dirty="0">
                <a:solidFill>
                  <a:srgbClr val="FFFFFF"/>
                </a:solidFill>
              </a:rPr>
              <a:t>Assumptions and Scope of project </a:t>
            </a:r>
          </a:p>
        </p:txBody>
      </p:sp>
      <p:sp>
        <p:nvSpPr>
          <p:cNvPr id="3" name="Content Placeholder 2">
            <a:extLst>
              <a:ext uri="{FF2B5EF4-FFF2-40B4-BE49-F238E27FC236}">
                <a16:creationId xmlns:a16="http://schemas.microsoft.com/office/drawing/2014/main" xmlns="" id="{27553A2F-B4A9-4593-AC58-5C5AD66E898A}"/>
              </a:ext>
            </a:extLst>
          </p:cNvPr>
          <p:cNvSpPr>
            <a:spLocks noGrp="1"/>
          </p:cNvSpPr>
          <p:nvPr>
            <p:ph idx="1"/>
          </p:nvPr>
        </p:nvSpPr>
        <p:spPr>
          <a:xfrm>
            <a:off x="5120640" y="804672"/>
            <a:ext cx="6281928" cy="5248656"/>
          </a:xfrm>
        </p:spPr>
        <p:txBody>
          <a:bodyPr anchor="ctr">
            <a:normAutofit/>
          </a:bodyPr>
          <a:lstStyle/>
          <a:p>
            <a:r>
              <a:rPr lang="en-US" sz="2400" b="1" u="sng" dirty="0" smtClean="0">
                <a:latin typeface="Arial" panose="020B0604020202020204" pitchFamily="34" charset="0"/>
                <a:cs typeface="Arial" panose="020B0604020202020204" pitchFamily="34" charset="0"/>
              </a:rPr>
              <a:t>Assumptions</a:t>
            </a:r>
          </a:p>
          <a:p>
            <a:pPr lvl="1">
              <a:buFont typeface="Wingdings" panose="05000000000000000000" pitchFamily="2" charset="2"/>
              <a:buChar char="Ø"/>
            </a:pPr>
            <a:r>
              <a:rPr lang="en-US" sz="2000" dirty="0" smtClean="0">
                <a:latin typeface="Arial" panose="020B0604020202020204" pitchFamily="34" charset="0"/>
                <a:cs typeface="Arial" panose="020B0604020202020204" pitchFamily="34" charset="0"/>
              </a:rPr>
              <a:t>Credit Limit System, Document </a:t>
            </a:r>
            <a:r>
              <a:rPr lang="en-US" sz="2000" dirty="0" smtClean="0">
                <a:latin typeface="Arial" panose="020B0604020202020204" pitchFamily="34" charset="0"/>
                <a:cs typeface="Arial" panose="020B0604020202020204" pitchFamily="34" charset="0"/>
              </a:rPr>
              <a:t>Verifier </a:t>
            </a:r>
            <a:r>
              <a:rPr lang="en-US" sz="2000" dirty="0" smtClean="0">
                <a:latin typeface="Arial" panose="020B0604020202020204" pitchFamily="34" charset="0"/>
                <a:cs typeface="Arial" panose="020B0604020202020204" pitchFamily="34" charset="0"/>
              </a:rPr>
              <a:t>and Property Assessor Systems are third party systems</a:t>
            </a:r>
            <a:endParaRPr lang="en-US" sz="2000" dirty="0" smtClean="0"/>
          </a:p>
          <a:p>
            <a:r>
              <a:rPr lang="en-US" sz="2400" b="1" u="sng" dirty="0">
                <a:latin typeface="Arial" panose="020B0604020202020204" pitchFamily="34" charset="0"/>
                <a:cs typeface="Arial" panose="020B0604020202020204" pitchFamily="34" charset="0"/>
              </a:rPr>
              <a:t>Scope of the Projects</a:t>
            </a:r>
          </a:p>
          <a:p>
            <a:pPr lvl="1">
              <a:buFont typeface="Wingdings" panose="05000000000000000000" pitchFamily="2" charset="2"/>
              <a:buChar char="Ø"/>
            </a:pPr>
            <a:r>
              <a:rPr lang="en-US" sz="2000" dirty="0">
                <a:latin typeface="Arial" panose="020B0604020202020204" pitchFamily="34" charset="0"/>
                <a:cs typeface="Arial" panose="020B0604020202020204" pitchFamily="34" charset="0"/>
              </a:rPr>
              <a:t>Online </a:t>
            </a:r>
            <a:r>
              <a:rPr lang="en-US" sz="2000" dirty="0" smtClean="0">
                <a:latin typeface="Arial" panose="020B0604020202020204" pitchFamily="34" charset="0"/>
                <a:cs typeface="Arial" panose="020B0604020202020204" pitchFamily="34" charset="0"/>
              </a:rPr>
              <a:t>Loan Application for Home </a:t>
            </a:r>
            <a:r>
              <a:rPr lang="en-US" sz="2000" dirty="0" smtClean="0">
                <a:latin typeface="Arial" panose="020B0604020202020204" pitchFamily="34" charset="0"/>
                <a:cs typeface="Arial" panose="020B0604020202020204" pitchFamily="34" charset="0"/>
              </a:rPr>
              <a:t>Loan </a:t>
            </a:r>
            <a:r>
              <a:rPr lang="en-US" sz="2000" dirty="0" smtClean="0">
                <a:latin typeface="Arial" panose="020B0604020202020204" pitchFamily="34" charset="0"/>
                <a:cs typeface="Arial" panose="020B0604020202020204" pitchFamily="34" charset="0"/>
              </a:rPr>
              <a:t>Process</a:t>
            </a:r>
            <a:endParaRPr lang="en-US" sz="2000" dirty="0">
              <a:latin typeface="Arial" panose="020B0604020202020204" pitchFamily="34" charset="0"/>
              <a:cs typeface="Arial" panose="020B0604020202020204" pitchFamily="34" charset="0"/>
            </a:endParaRPr>
          </a:p>
          <a:p>
            <a:pPr lvl="1">
              <a:buFont typeface="Wingdings" panose="05000000000000000000" pitchFamily="2" charset="2"/>
              <a:buChar char="Ø"/>
            </a:pPr>
            <a:r>
              <a:rPr lang="en-US" sz="2000" dirty="0">
                <a:latin typeface="Arial" panose="020B0604020202020204" pitchFamily="34" charset="0"/>
                <a:cs typeface="Arial" panose="020B0604020202020204" pitchFamily="34" charset="0"/>
              </a:rPr>
              <a:t>Offline Application submitted by Bank </a:t>
            </a:r>
            <a:r>
              <a:rPr lang="en-US" sz="2000" dirty="0" smtClean="0">
                <a:latin typeface="Arial" panose="020B0604020202020204" pitchFamily="34" charset="0"/>
                <a:cs typeface="Arial" panose="020B0604020202020204" pitchFamily="34" charset="0"/>
              </a:rPr>
              <a:t>Officer</a:t>
            </a:r>
          </a:p>
          <a:p>
            <a:pPr lvl="1">
              <a:buFont typeface="Wingdings" panose="05000000000000000000" pitchFamily="2" charset="2"/>
              <a:buChar char="Ø"/>
            </a:pPr>
            <a:r>
              <a:rPr lang="en-US" sz="2000" dirty="0" smtClean="0">
                <a:latin typeface="Arial" panose="020B0604020202020204" pitchFamily="34" charset="0"/>
                <a:cs typeface="Arial" panose="020B0604020202020204" pitchFamily="34" charset="0"/>
              </a:rPr>
              <a:t>Assessing the Credit history of the Prospect</a:t>
            </a:r>
          </a:p>
          <a:p>
            <a:pPr lvl="1">
              <a:buFont typeface="Wingdings" panose="05000000000000000000" pitchFamily="2" charset="2"/>
              <a:buChar char="Ø"/>
            </a:pPr>
            <a:r>
              <a:rPr lang="en-US" sz="2000" dirty="0" smtClean="0">
                <a:latin typeface="Arial" panose="020B0604020202020204" pitchFamily="34" charset="0"/>
                <a:cs typeface="Arial" panose="020B0604020202020204" pitchFamily="34" charset="0"/>
              </a:rPr>
              <a:t>Assessing the property against which the loan is </a:t>
            </a:r>
            <a:r>
              <a:rPr lang="en-US" sz="2000" dirty="0" smtClean="0">
                <a:latin typeface="Arial" panose="020B0604020202020204" pitchFamily="34" charset="0"/>
                <a:cs typeface="Arial" panose="020B0604020202020204" pitchFamily="34" charset="0"/>
              </a:rPr>
              <a:t>taken</a:t>
            </a:r>
          </a:p>
          <a:p>
            <a:pPr lvl="1">
              <a:buFont typeface="Wingdings" panose="05000000000000000000" pitchFamily="2" charset="2"/>
              <a:buChar char="Ø"/>
            </a:pPr>
            <a:r>
              <a:rPr lang="en-US" sz="2000" dirty="0" smtClean="0">
                <a:latin typeface="Arial" panose="020B0604020202020204" pitchFamily="34" charset="0"/>
                <a:cs typeface="Arial" panose="020B0604020202020204" pitchFamily="34" charset="0"/>
              </a:rPr>
              <a:t>Employee login and role based security</a:t>
            </a:r>
            <a:endParaRPr lang="en-US" sz="2000" dirty="0">
              <a:latin typeface="Arial" panose="020B0604020202020204" pitchFamily="34" charset="0"/>
              <a:cs typeface="Arial" panose="020B0604020202020204" pitchFamily="34" charset="0"/>
            </a:endParaRPr>
          </a:p>
          <a:p>
            <a:pPr lvl="1">
              <a:buFont typeface="Wingdings" panose="05000000000000000000" pitchFamily="2" charset="2"/>
              <a:buChar char="Ø"/>
            </a:pPr>
            <a:endParaRPr lang="en-US" sz="1600" dirty="0"/>
          </a:p>
        </p:txBody>
      </p:sp>
    </p:spTree>
    <p:extLst>
      <p:ext uri="{BB962C8B-B14F-4D97-AF65-F5344CB8AC3E}">
        <p14:creationId xmlns:p14="http://schemas.microsoft.com/office/powerpoint/2010/main" val="60152148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xmlns="" id="{AFA67CD3-AB4E-4A7A-BEB8-53C445D8C44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3726"/>
            <a:ext cx="5614875"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9" name="Picture 18" descr="A close up of a logo&#10;&#10;Description generated with very high confidence">
            <a:extLst>
              <a:ext uri="{FF2B5EF4-FFF2-40B4-BE49-F238E27FC236}">
                <a16:creationId xmlns:a16="http://schemas.microsoft.com/office/drawing/2014/main" xmlns="" id="{07CF545F-9C2E-4446-97CD-AD92990C2B68}"/>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1" name="Freeform 62">
            <a:extLst>
              <a:ext uri="{FF2B5EF4-FFF2-40B4-BE49-F238E27FC236}">
                <a16:creationId xmlns:a16="http://schemas.microsoft.com/office/drawing/2014/main" xmlns="" id="{339C8D78-A644-462F-B674-F440635E535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738619"/>
            <a:ext cx="5000438" cy="5400962"/>
          </a:xfrm>
          <a:custGeom>
            <a:avLst/>
            <a:gdLst>
              <a:gd name="connsiteX0" fmla="*/ 2299956 w 5000438"/>
              <a:gd name="connsiteY0" fmla="*/ 0 h 5400962"/>
              <a:gd name="connsiteX1" fmla="*/ 5000438 w 5000438"/>
              <a:gd name="connsiteY1" fmla="*/ 2700481 h 5400962"/>
              <a:gd name="connsiteX2" fmla="*/ 2299956 w 5000438"/>
              <a:gd name="connsiteY2" fmla="*/ 5400962 h 5400962"/>
              <a:gd name="connsiteX3" fmla="*/ 60675 w 5000438"/>
              <a:gd name="connsiteY3" fmla="*/ 4210346 h 5400962"/>
              <a:gd name="connsiteX4" fmla="*/ 0 w 5000438"/>
              <a:gd name="connsiteY4" fmla="*/ 4110472 h 5400962"/>
              <a:gd name="connsiteX5" fmla="*/ 0 w 5000438"/>
              <a:gd name="connsiteY5" fmla="*/ 1290491 h 5400962"/>
              <a:gd name="connsiteX6" fmla="*/ 60675 w 5000438"/>
              <a:gd name="connsiteY6" fmla="*/ 1190617 h 5400962"/>
              <a:gd name="connsiteX7" fmla="*/ 2299956 w 5000438"/>
              <a:gd name="connsiteY7" fmla="*/ 0 h 5400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00438" h="5400962">
                <a:moveTo>
                  <a:pt x="2299956" y="0"/>
                </a:moveTo>
                <a:cubicBezTo>
                  <a:pt x="3791390" y="0"/>
                  <a:pt x="5000438" y="1209047"/>
                  <a:pt x="5000438" y="2700481"/>
                </a:cubicBezTo>
                <a:cubicBezTo>
                  <a:pt x="5000438" y="4191915"/>
                  <a:pt x="3791390" y="5400962"/>
                  <a:pt x="2299956" y="5400962"/>
                </a:cubicBezTo>
                <a:cubicBezTo>
                  <a:pt x="1367810" y="5400962"/>
                  <a:pt x="545971" y="4928678"/>
                  <a:pt x="60675" y="4210346"/>
                </a:cubicBezTo>
                <a:lnTo>
                  <a:pt x="0" y="4110472"/>
                </a:lnTo>
                <a:lnTo>
                  <a:pt x="0" y="1290491"/>
                </a:lnTo>
                <a:lnTo>
                  <a:pt x="60675" y="1190617"/>
                </a:lnTo>
                <a:cubicBezTo>
                  <a:pt x="545971" y="472284"/>
                  <a:pt x="1367810" y="0"/>
                  <a:pt x="2299956"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85000"/>
                  </a:schemeClr>
                </a:gs>
                <a:gs pos="100000">
                  <a:schemeClr val="bg2">
                    <a:lumMod val="8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14" name="Graphic 13" descr="Gears">
            <a:extLst>
              <a:ext uri="{FF2B5EF4-FFF2-40B4-BE49-F238E27FC236}">
                <a16:creationId xmlns:a16="http://schemas.microsoft.com/office/drawing/2014/main" xmlns="" id="{AB50267D-C728-4E8B-B0D3-A745AA06291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450254" y="1629089"/>
            <a:ext cx="3620021" cy="3620021"/>
          </a:xfrm>
          <a:prstGeom prst="rect">
            <a:avLst/>
          </a:prstGeom>
        </p:spPr>
      </p:pic>
      <p:sp>
        <p:nvSpPr>
          <p:cNvPr id="3" name="Content Placeholder 2">
            <a:extLst>
              <a:ext uri="{FF2B5EF4-FFF2-40B4-BE49-F238E27FC236}">
                <a16:creationId xmlns:a16="http://schemas.microsoft.com/office/drawing/2014/main" xmlns="" id="{F2EAA055-ED20-46A5-B19C-8C9ABE0D7A53}"/>
              </a:ext>
            </a:extLst>
          </p:cNvPr>
          <p:cNvSpPr>
            <a:spLocks noGrp="1"/>
          </p:cNvSpPr>
          <p:nvPr>
            <p:ph idx="1"/>
          </p:nvPr>
        </p:nvSpPr>
        <p:spPr>
          <a:xfrm>
            <a:off x="4803820" y="1944711"/>
            <a:ext cx="7388180" cy="4559120"/>
          </a:xfrm>
        </p:spPr>
        <p:txBody>
          <a:bodyPr anchor="ctr">
            <a:normAutofit fontScale="92500" lnSpcReduction="10000"/>
          </a:bodyPr>
          <a:lstStyle/>
          <a:p>
            <a:r>
              <a:rPr lang="en-US" sz="2400" b="1" u="sng" dirty="0">
                <a:solidFill>
                  <a:srgbClr val="000000"/>
                </a:solidFill>
                <a:latin typeface="Arial" panose="020B0604020202020204" pitchFamily="34" charset="0"/>
                <a:cs typeface="Arial" panose="020B0604020202020204" pitchFamily="34" charset="0"/>
              </a:rPr>
              <a:t>FRONTEND TECHNOLOGIES &amp; FRAMEWORKS</a:t>
            </a:r>
          </a:p>
          <a:p>
            <a:pPr lvl="1">
              <a:buFont typeface="Wingdings" panose="05000000000000000000" pitchFamily="2" charset="2"/>
              <a:buChar char="Ø"/>
            </a:pPr>
            <a:r>
              <a:rPr lang="en-US" sz="2000" dirty="0">
                <a:solidFill>
                  <a:srgbClr val="000000"/>
                </a:solidFill>
                <a:latin typeface="Arial" panose="020B0604020202020204" pitchFamily="34" charset="0"/>
                <a:cs typeface="Arial" panose="020B0604020202020204" pitchFamily="34" charset="0"/>
              </a:rPr>
              <a:t>Angular 7.0.6</a:t>
            </a:r>
          </a:p>
          <a:p>
            <a:pPr lvl="1">
              <a:buFont typeface="Wingdings" panose="05000000000000000000" pitchFamily="2" charset="2"/>
              <a:buChar char="Ø"/>
            </a:pPr>
            <a:r>
              <a:rPr lang="en-US" sz="2000" dirty="0">
                <a:solidFill>
                  <a:srgbClr val="000000"/>
                </a:solidFill>
                <a:latin typeface="Arial" panose="020B0604020202020204" pitchFamily="34" charset="0"/>
                <a:cs typeface="Arial" panose="020B0604020202020204" pitchFamily="34" charset="0"/>
              </a:rPr>
              <a:t>HTML5</a:t>
            </a:r>
          </a:p>
          <a:p>
            <a:pPr lvl="1">
              <a:buFont typeface="Wingdings" panose="05000000000000000000" pitchFamily="2" charset="2"/>
              <a:buChar char="Ø"/>
            </a:pPr>
            <a:r>
              <a:rPr lang="en-US" sz="2000" dirty="0">
                <a:solidFill>
                  <a:srgbClr val="000000"/>
                </a:solidFill>
                <a:latin typeface="Arial" panose="020B0604020202020204" pitchFamily="34" charset="0"/>
                <a:cs typeface="Arial" panose="020B0604020202020204" pitchFamily="34" charset="0"/>
              </a:rPr>
              <a:t>Bootstrap v3.4.0</a:t>
            </a:r>
          </a:p>
          <a:p>
            <a:pPr lvl="1">
              <a:buFont typeface="Wingdings" panose="05000000000000000000" pitchFamily="2" charset="2"/>
              <a:buChar char="Ø"/>
            </a:pPr>
            <a:r>
              <a:rPr lang="en-US" sz="2000" dirty="0" smtClean="0">
                <a:solidFill>
                  <a:srgbClr val="000000"/>
                </a:solidFill>
                <a:latin typeface="Arial" panose="020B0604020202020204" pitchFamily="34" charset="0"/>
                <a:cs typeface="Arial" panose="020B0604020202020204" pitchFamily="34" charset="0"/>
              </a:rPr>
              <a:t>CSS</a:t>
            </a:r>
            <a:endParaRPr lang="en-US" sz="2000" dirty="0">
              <a:solidFill>
                <a:srgbClr val="000000"/>
              </a:solidFill>
              <a:latin typeface="Arial" panose="020B0604020202020204" pitchFamily="34" charset="0"/>
              <a:cs typeface="Arial" panose="020B0604020202020204" pitchFamily="34" charset="0"/>
            </a:endParaRPr>
          </a:p>
          <a:p>
            <a:endParaRPr lang="en-US" sz="2000" dirty="0" smtClean="0">
              <a:solidFill>
                <a:srgbClr val="000000"/>
              </a:solidFill>
              <a:latin typeface="Arial" panose="020B0604020202020204" pitchFamily="34" charset="0"/>
              <a:cs typeface="Arial" panose="020B0604020202020204" pitchFamily="34" charset="0"/>
            </a:endParaRPr>
          </a:p>
          <a:p>
            <a:r>
              <a:rPr lang="en-US" sz="2400" b="1" u="sng" dirty="0" smtClean="0">
                <a:solidFill>
                  <a:srgbClr val="000000"/>
                </a:solidFill>
                <a:latin typeface="Arial" panose="020B0604020202020204" pitchFamily="34" charset="0"/>
                <a:cs typeface="Arial" panose="020B0604020202020204" pitchFamily="34" charset="0"/>
              </a:rPr>
              <a:t>BACKEND TECHNOLOGIES &amp; FRAMEWORKS</a:t>
            </a:r>
          </a:p>
          <a:p>
            <a:pPr lvl="1"/>
            <a:r>
              <a:rPr lang="en-US" sz="2000" dirty="0" smtClean="0">
                <a:solidFill>
                  <a:srgbClr val="000000"/>
                </a:solidFill>
                <a:latin typeface="Arial" panose="020B0604020202020204" pitchFamily="34" charset="0"/>
                <a:cs typeface="Arial" panose="020B0604020202020204" pitchFamily="34" charset="0"/>
              </a:rPr>
              <a:t>JAVA 1.8</a:t>
            </a:r>
          </a:p>
          <a:p>
            <a:pPr lvl="1"/>
            <a:r>
              <a:rPr lang="en-US" sz="2000" dirty="0" smtClean="0">
                <a:solidFill>
                  <a:srgbClr val="000000"/>
                </a:solidFill>
                <a:latin typeface="Arial" panose="020B0604020202020204" pitchFamily="34" charset="0"/>
                <a:cs typeface="Arial" panose="020B0604020202020204" pitchFamily="34" charset="0"/>
              </a:rPr>
              <a:t>SpringBoot Framework – 2.1.1</a:t>
            </a:r>
          </a:p>
          <a:p>
            <a:pPr lvl="1"/>
            <a:r>
              <a:rPr lang="en-US" sz="2000" dirty="0" smtClean="0">
                <a:solidFill>
                  <a:srgbClr val="000000"/>
                </a:solidFill>
                <a:latin typeface="Arial" panose="020B0604020202020204" pitchFamily="34" charset="0"/>
                <a:cs typeface="Arial" panose="020B0604020202020204" pitchFamily="34" charset="0"/>
              </a:rPr>
              <a:t>JPA </a:t>
            </a:r>
          </a:p>
          <a:p>
            <a:pPr lvl="1"/>
            <a:r>
              <a:rPr lang="en-US" sz="2000" dirty="0" smtClean="0">
                <a:solidFill>
                  <a:srgbClr val="000000"/>
                </a:solidFill>
                <a:latin typeface="Arial" panose="020B0604020202020204" pitchFamily="34" charset="0"/>
                <a:cs typeface="Arial" panose="020B0604020202020204" pitchFamily="34" charset="0"/>
              </a:rPr>
              <a:t>Oracle </a:t>
            </a:r>
            <a:r>
              <a:rPr lang="en-US" sz="2000" dirty="0" smtClean="0">
                <a:solidFill>
                  <a:srgbClr val="000000"/>
                </a:solidFill>
                <a:latin typeface="Arial" panose="020B0604020202020204" pitchFamily="34" charset="0"/>
                <a:cs typeface="Arial" panose="020B0604020202020204" pitchFamily="34" charset="0"/>
              </a:rPr>
              <a:t>11G</a:t>
            </a:r>
          </a:p>
          <a:p>
            <a:pPr lvl="1"/>
            <a:r>
              <a:rPr lang="en-US" sz="2000" dirty="0" smtClean="0">
                <a:solidFill>
                  <a:srgbClr val="000000"/>
                </a:solidFill>
                <a:latin typeface="Arial" panose="020B0604020202020204" pitchFamily="34" charset="0"/>
                <a:cs typeface="Arial" panose="020B0604020202020204" pitchFamily="34" charset="0"/>
              </a:rPr>
              <a:t>JSON Server</a:t>
            </a:r>
            <a:endParaRPr lang="en-US" sz="2000" dirty="0" smtClean="0">
              <a:solidFill>
                <a:srgbClr val="000000"/>
              </a:solidFill>
              <a:latin typeface="Arial" panose="020B0604020202020204" pitchFamily="34" charset="0"/>
              <a:cs typeface="Arial" panose="020B0604020202020204" pitchFamily="34" charset="0"/>
            </a:endParaRPr>
          </a:p>
          <a:p>
            <a:endParaRPr lang="en-US" sz="2000" dirty="0" smtClean="0">
              <a:solidFill>
                <a:srgbClr val="000000"/>
              </a:solidFill>
            </a:endParaRPr>
          </a:p>
          <a:p>
            <a:pPr marL="457200" lvl="1" indent="0">
              <a:buNone/>
            </a:pPr>
            <a:r>
              <a:rPr lang="en-US" sz="1600" dirty="0">
                <a:solidFill>
                  <a:srgbClr val="000000"/>
                </a:solidFill>
              </a:rPr>
              <a:t>	</a:t>
            </a:r>
            <a:r>
              <a:rPr lang="en-US" sz="1600" dirty="0" smtClean="0">
                <a:solidFill>
                  <a:srgbClr val="000000"/>
                </a:solidFill>
              </a:rPr>
              <a:t>	</a:t>
            </a:r>
            <a:endParaRPr lang="en-US" sz="1600" dirty="0">
              <a:solidFill>
                <a:srgbClr val="000000"/>
              </a:solidFill>
            </a:endParaRPr>
          </a:p>
        </p:txBody>
      </p:sp>
      <p:sp>
        <p:nvSpPr>
          <p:cNvPr id="4" name="Title 3"/>
          <p:cNvSpPr>
            <a:spLocks noGrp="1"/>
          </p:cNvSpPr>
          <p:nvPr>
            <p:ph type="title"/>
          </p:nvPr>
        </p:nvSpPr>
        <p:spPr>
          <a:xfrm>
            <a:off x="838200" y="365125"/>
            <a:ext cx="10515600" cy="909795"/>
          </a:xfrm>
          <a:solidFill>
            <a:srgbClr val="0070C0"/>
          </a:solidFill>
        </p:spPr>
        <p:txBody>
          <a:bodyPr/>
          <a:lstStyle/>
          <a:p>
            <a:r>
              <a:rPr lang="en-US" dirty="0" smtClean="0"/>
              <a:t>         </a:t>
            </a:r>
            <a:r>
              <a:rPr lang="en-US" dirty="0" smtClean="0">
                <a:solidFill>
                  <a:srgbClr val="FFFFFF"/>
                </a:solidFill>
              </a:rPr>
              <a:t>TECHNOLOGIES AND FRAMEWORKS</a:t>
            </a:r>
            <a:endParaRPr lang="en-US" dirty="0">
              <a:solidFill>
                <a:srgbClr val="FFFFFF"/>
              </a:solidFill>
            </a:endParaRPr>
          </a:p>
        </p:txBody>
      </p:sp>
    </p:spTree>
    <p:extLst>
      <p:ext uri="{BB962C8B-B14F-4D97-AF65-F5344CB8AC3E}">
        <p14:creationId xmlns:p14="http://schemas.microsoft.com/office/powerpoint/2010/main" val="80114546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6">
            <a:extLst>
              <a:ext uri="{FF2B5EF4-FFF2-40B4-BE49-F238E27FC236}">
                <a16:creationId xmlns:a16="http://schemas.microsoft.com/office/drawing/2014/main" xmlns="" id="{42A5316D-ED2F-4F89-B4B4-8D9240B1A34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xmlns="" id="{B10E8C48-75FF-4B7B-8956-0B000A5C0363}"/>
              </a:ext>
            </a:extLst>
          </p:cNvPr>
          <p:cNvSpPr>
            <a:spLocks noGrp="1"/>
          </p:cNvSpPr>
          <p:nvPr>
            <p:ph type="title"/>
          </p:nvPr>
        </p:nvSpPr>
        <p:spPr>
          <a:xfrm>
            <a:off x="838200" y="2057400"/>
            <a:ext cx="2743200" cy="2743200"/>
          </a:xfrm>
          <a:prstGeom prst="ellipse">
            <a:avLst/>
          </a:prstGeom>
          <a:solidFill>
            <a:srgbClr val="262626"/>
          </a:solidFill>
          <a:ln w="174625" cmpd="thinThick">
            <a:solidFill>
              <a:srgbClr val="262626"/>
            </a:solidFill>
          </a:ln>
        </p:spPr>
        <p:txBody>
          <a:bodyPr anchor="ctr">
            <a:normAutofit/>
          </a:bodyPr>
          <a:lstStyle/>
          <a:p>
            <a:pPr algn="ctr"/>
            <a:r>
              <a:rPr lang="en-US" sz="2400" dirty="0">
                <a:solidFill>
                  <a:srgbClr val="FFFFFF"/>
                </a:solidFill>
              </a:rPr>
              <a:t>Salient features of the project</a:t>
            </a:r>
          </a:p>
        </p:txBody>
      </p:sp>
      <p:graphicFrame>
        <p:nvGraphicFramePr>
          <p:cNvPr id="20" name="Content Placeholder 2">
            <a:extLst>
              <a:ext uri="{FF2B5EF4-FFF2-40B4-BE49-F238E27FC236}">
                <a16:creationId xmlns:a16="http://schemas.microsoft.com/office/drawing/2014/main" xmlns="" id="{C7FA9842-EEDC-4B43-ABE3-A18B3F95207D}"/>
              </a:ext>
            </a:extLst>
          </p:cNvPr>
          <p:cNvGraphicFramePr>
            <a:graphicFrameLocks noGrp="1"/>
          </p:cNvGraphicFramePr>
          <p:nvPr>
            <p:ph idx="1"/>
            <p:extLst>
              <p:ext uri="{D42A27DB-BD31-4B8C-83A1-F6EECF244321}">
                <p14:modId xmlns:p14="http://schemas.microsoft.com/office/powerpoint/2010/main" val="2825519428"/>
              </p:ext>
            </p:extLst>
          </p:nvPr>
        </p:nvGraphicFramePr>
        <p:xfrm>
          <a:off x="4038600" y="1166648"/>
          <a:ext cx="7315200" cy="452470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5282646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 name="Rectangle 72">
            <a:extLst>
              <a:ext uri="{FF2B5EF4-FFF2-40B4-BE49-F238E27FC236}">
                <a16:creationId xmlns:a16="http://schemas.microsoft.com/office/drawing/2014/main" xmlns="" id="{F56F5174-31D9-4DBB-AAB7-A1FD7BDB135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0"/>
            <a:ext cx="5614875"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5" name="Picture 74">
            <a:extLst>
              <a:ext uri="{FF2B5EF4-FFF2-40B4-BE49-F238E27FC236}">
                <a16:creationId xmlns:a16="http://schemas.microsoft.com/office/drawing/2014/main" xmlns="" id="{AE113210-7872-481A-ADE6-3A05CCAF5EB2}"/>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xmlns="" id="{00FE4BDB-FA27-4988-842A-013233981027}"/>
              </a:ext>
            </a:extLst>
          </p:cNvPr>
          <p:cNvSpPr>
            <a:spLocks noGrp="1"/>
          </p:cNvSpPr>
          <p:nvPr>
            <p:ph type="title"/>
          </p:nvPr>
        </p:nvSpPr>
        <p:spPr>
          <a:xfrm>
            <a:off x="6094105" y="802955"/>
            <a:ext cx="4977976" cy="1454051"/>
          </a:xfrm>
        </p:spPr>
        <p:txBody>
          <a:bodyPr>
            <a:normAutofit/>
          </a:bodyPr>
          <a:lstStyle/>
          <a:p>
            <a:r>
              <a:rPr lang="en-US" dirty="0">
                <a:solidFill>
                  <a:srgbClr val="000000"/>
                </a:solidFill>
              </a:rPr>
              <a:t>What next?  Future plan</a:t>
            </a:r>
          </a:p>
        </p:txBody>
      </p:sp>
      <p:sp>
        <p:nvSpPr>
          <p:cNvPr id="77" name="Freeform 62">
            <a:extLst>
              <a:ext uri="{FF2B5EF4-FFF2-40B4-BE49-F238E27FC236}">
                <a16:creationId xmlns:a16="http://schemas.microsoft.com/office/drawing/2014/main" xmlns="" id="{F9A95BEE-6BB1-4A28-A8E6-A34B2E42EF8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738619"/>
            <a:ext cx="5000438" cy="5400962"/>
          </a:xfrm>
          <a:custGeom>
            <a:avLst/>
            <a:gdLst>
              <a:gd name="connsiteX0" fmla="*/ 2299956 w 5000438"/>
              <a:gd name="connsiteY0" fmla="*/ 0 h 5400962"/>
              <a:gd name="connsiteX1" fmla="*/ 5000438 w 5000438"/>
              <a:gd name="connsiteY1" fmla="*/ 2700481 h 5400962"/>
              <a:gd name="connsiteX2" fmla="*/ 2299956 w 5000438"/>
              <a:gd name="connsiteY2" fmla="*/ 5400962 h 5400962"/>
              <a:gd name="connsiteX3" fmla="*/ 60675 w 5000438"/>
              <a:gd name="connsiteY3" fmla="*/ 4210346 h 5400962"/>
              <a:gd name="connsiteX4" fmla="*/ 0 w 5000438"/>
              <a:gd name="connsiteY4" fmla="*/ 4110472 h 5400962"/>
              <a:gd name="connsiteX5" fmla="*/ 0 w 5000438"/>
              <a:gd name="connsiteY5" fmla="*/ 1290491 h 5400962"/>
              <a:gd name="connsiteX6" fmla="*/ 60675 w 5000438"/>
              <a:gd name="connsiteY6" fmla="*/ 1190617 h 5400962"/>
              <a:gd name="connsiteX7" fmla="*/ 2299956 w 5000438"/>
              <a:gd name="connsiteY7" fmla="*/ 0 h 5400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00438" h="5400962">
                <a:moveTo>
                  <a:pt x="2299956" y="0"/>
                </a:moveTo>
                <a:cubicBezTo>
                  <a:pt x="3791390" y="0"/>
                  <a:pt x="5000438" y="1209047"/>
                  <a:pt x="5000438" y="2700481"/>
                </a:cubicBezTo>
                <a:cubicBezTo>
                  <a:pt x="5000438" y="4191915"/>
                  <a:pt x="3791390" y="5400962"/>
                  <a:pt x="2299956" y="5400962"/>
                </a:cubicBezTo>
                <a:cubicBezTo>
                  <a:pt x="1367810" y="5400962"/>
                  <a:pt x="545971" y="4928678"/>
                  <a:pt x="60675" y="4210346"/>
                </a:cubicBezTo>
                <a:lnTo>
                  <a:pt x="0" y="4110472"/>
                </a:lnTo>
                <a:lnTo>
                  <a:pt x="0" y="1290491"/>
                </a:lnTo>
                <a:lnTo>
                  <a:pt x="60675" y="1190617"/>
                </a:lnTo>
                <a:cubicBezTo>
                  <a:pt x="545971" y="472284"/>
                  <a:pt x="1367810" y="0"/>
                  <a:pt x="2299956" y="0"/>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1028" name="Picture 4" descr="Related image">
            <a:extLst>
              <a:ext uri="{FF2B5EF4-FFF2-40B4-BE49-F238E27FC236}">
                <a16:creationId xmlns:a16="http://schemas.microsoft.com/office/drawing/2014/main" xmlns="" id="{345FD299-6018-48DC-881A-D6C7DBFD512B}"/>
              </a:ext>
            </a:extLst>
          </p:cNvPr>
          <p:cNvPicPr>
            <a:picLocks noChangeAspect="1" noChangeArrowheads="1"/>
          </p:cNvPicPr>
          <p:nvPr/>
        </p:nvPicPr>
        <p:blipFill rotWithShape="1">
          <a:blip r:embed="rId3">
            <a:alphaModFix/>
            <a:extLst>
              <a:ext uri="{28A0092B-C50C-407E-A947-70E740481C1C}">
                <a14:useLocalDpi xmlns:a14="http://schemas.microsoft.com/office/drawing/2010/main" val="0"/>
              </a:ext>
            </a:extLst>
          </a:blip>
          <a:srcRect l="21820" r="14645" b="2"/>
          <a:stretch/>
        </p:blipFill>
        <p:spPr bwMode="auto">
          <a:xfrm>
            <a:off x="20" y="907231"/>
            <a:ext cx="4838021" cy="5063738"/>
          </a:xfrm>
          <a:custGeom>
            <a:avLst/>
            <a:gdLst>
              <a:gd name="connsiteX0" fmla="*/ 2306172 w 4838041"/>
              <a:gd name="connsiteY0" fmla="*/ 0 h 5063738"/>
              <a:gd name="connsiteX1" fmla="*/ 4838041 w 4838041"/>
              <a:gd name="connsiteY1" fmla="*/ 2531869 h 5063738"/>
              <a:gd name="connsiteX2" fmla="*/ 2306172 w 4838041"/>
              <a:gd name="connsiteY2" fmla="*/ 5063738 h 5063738"/>
              <a:gd name="connsiteX3" fmla="*/ 79886 w 4838041"/>
              <a:gd name="connsiteY3" fmla="*/ 3738709 h 5063738"/>
              <a:gd name="connsiteX4" fmla="*/ 0 w 4838041"/>
              <a:gd name="connsiteY4" fmla="*/ 3572876 h 5063738"/>
              <a:gd name="connsiteX5" fmla="*/ 0 w 4838041"/>
              <a:gd name="connsiteY5" fmla="*/ 1490863 h 5063738"/>
              <a:gd name="connsiteX6" fmla="*/ 79886 w 4838041"/>
              <a:gd name="connsiteY6" fmla="*/ 1325030 h 5063738"/>
              <a:gd name="connsiteX7" fmla="*/ 2306172 w 4838041"/>
              <a:gd name="connsiteY7" fmla="*/ 0 h 5063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38041" h="5063738">
                <a:moveTo>
                  <a:pt x="2306172" y="0"/>
                </a:moveTo>
                <a:cubicBezTo>
                  <a:pt x="3704485" y="0"/>
                  <a:pt x="4838041" y="1133556"/>
                  <a:pt x="4838041" y="2531869"/>
                </a:cubicBezTo>
                <a:cubicBezTo>
                  <a:pt x="4838041" y="3930182"/>
                  <a:pt x="3704485" y="5063738"/>
                  <a:pt x="2306172" y="5063738"/>
                </a:cubicBezTo>
                <a:cubicBezTo>
                  <a:pt x="1344832" y="5063738"/>
                  <a:pt x="508631" y="4527956"/>
                  <a:pt x="79886" y="3738709"/>
                </a:cubicBezTo>
                <a:lnTo>
                  <a:pt x="0" y="3572876"/>
                </a:lnTo>
                <a:lnTo>
                  <a:pt x="0" y="1490863"/>
                </a:lnTo>
                <a:lnTo>
                  <a:pt x="79886" y="1325030"/>
                </a:lnTo>
                <a:cubicBezTo>
                  <a:pt x="508631" y="535783"/>
                  <a:pt x="1344832" y="0"/>
                  <a:pt x="2306172" y="0"/>
                </a:cubicBezTo>
                <a:close/>
              </a:path>
            </a:pathLst>
          </a:custGeom>
          <a:noFill/>
          <a:effectLst>
            <a:softEdge rad="0"/>
          </a:effectLst>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xmlns="" id="{B6499A7D-CDC7-43C6-8B31-0179BC810139}"/>
              </a:ext>
            </a:extLst>
          </p:cNvPr>
          <p:cNvSpPr>
            <a:spLocks noGrp="1"/>
          </p:cNvSpPr>
          <p:nvPr>
            <p:ph idx="1"/>
          </p:nvPr>
        </p:nvSpPr>
        <p:spPr>
          <a:xfrm>
            <a:off x="6090574" y="2421682"/>
            <a:ext cx="4977578" cy="3639289"/>
          </a:xfrm>
        </p:spPr>
        <p:txBody>
          <a:bodyPr anchor="ctr">
            <a:normAutofit/>
          </a:bodyPr>
          <a:lstStyle/>
          <a:p>
            <a:r>
              <a:rPr lang="en-US" sz="2000" dirty="0" smtClean="0">
                <a:solidFill>
                  <a:srgbClr val="000000"/>
                </a:solidFill>
              </a:rPr>
              <a:t>Implement the Document Verification Module</a:t>
            </a:r>
          </a:p>
          <a:p>
            <a:r>
              <a:rPr lang="en-US" sz="2000" dirty="0" smtClean="0">
                <a:solidFill>
                  <a:srgbClr val="000000"/>
                </a:solidFill>
              </a:rPr>
              <a:t>Applications for Vehicle and Education Loans</a:t>
            </a:r>
          </a:p>
          <a:p>
            <a:r>
              <a:rPr lang="en-US" sz="2000" dirty="0" smtClean="0">
                <a:solidFill>
                  <a:srgbClr val="000000"/>
                </a:solidFill>
              </a:rPr>
              <a:t>Implement Customer workflows</a:t>
            </a:r>
            <a:endParaRPr lang="en-US" sz="2000" dirty="0">
              <a:solidFill>
                <a:srgbClr val="000000"/>
              </a:solidFill>
            </a:endParaRPr>
          </a:p>
        </p:txBody>
      </p:sp>
    </p:spTree>
    <p:extLst>
      <p:ext uri="{BB962C8B-B14F-4D97-AF65-F5344CB8AC3E}">
        <p14:creationId xmlns:p14="http://schemas.microsoft.com/office/powerpoint/2010/main" val="105041033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8DE5C918-E452-41B9-A5F2-EFA4F9294C74}"/>
              </a:ext>
            </a:extLst>
          </p:cNvPr>
          <p:cNvSpPr>
            <a:spLocks noGrp="1"/>
          </p:cNvSpPr>
          <p:nvPr>
            <p:ph type="title"/>
          </p:nvPr>
        </p:nvSpPr>
        <p:spPr>
          <a:xfrm>
            <a:off x="1382597" y="3424348"/>
            <a:ext cx="9426806" cy="1424410"/>
          </a:xfrm>
        </p:spPr>
        <p:txBody>
          <a:bodyPr vert="horz" lIns="91440" tIns="45720" rIns="91440" bIns="45720" rtlCol="0" anchor="b">
            <a:normAutofit/>
          </a:bodyPr>
          <a:lstStyle/>
          <a:p>
            <a:pPr algn="ctr"/>
            <a:r>
              <a:rPr lang="en-US" sz="5400" dirty="0" smtClean="0">
                <a:solidFill>
                  <a:srgbClr val="1B1B1B"/>
                </a:solidFill>
              </a:rPr>
              <a:t>Application Demo &amp; Feedback</a:t>
            </a:r>
            <a:endParaRPr lang="en-US" sz="5400" dirty="0">
              <a:solidFill>
                <a:srgbClr val="1B1B1B"/>
              </a:solidFill>
            </a:endParaRPr>
          </a:p>
        </p:txBody>
      </p:sp>
      <p:sp>
        <p:nvSpPr>
          <p:cNvPr id="5" name="Text Placeholder 4">
            <a:extLst>
              <a:ext uri="{FF2B5EF4-FFF2-40B4-BE49-F238E27FC236}">
                <a16:creationId xmlns:a16="http://schemas.microsoft.com/office/drawing/2014/main" xmlns="" id="{7910FB3A-C533-4698-B23B-C4973933FC66}"/>
              </a:ext>
            </a:extLst>
          </p:cNvPr>
          <p:cNvSpPr>
            <a:spLocks noGrp="1"/>
          </p:cNvSpPr>
          <p:nvPr>
            <p:ph type="body" idx="1"/>
          </p:nvPr>
        </p:nvSpPr>
        <p:spPr>
          <a:xfrm>
            <a:off x="1382597" y="5121033"/>
            <a:ext cx="9426806" cy="564199"/>
          </a:xfrm>
        </p:spPr>
        <p:txBody>
          <a:bodyPr vert="horz" lIns="91440" tIns="45720" rIns="91440" bIns="45720" rtlCol="0">
            <a:normAutofit/>
          </a:bodyPr>
          <a:lstStyle/>
          <a:p>
            <a:pPr algn="ctr"/>
            <a:endParaRPr lang="en-US" sz="2200" dirty="0">
              <a:solidFill>
                <a:srgbClr val="1B1B1B"/>
              </a:solidFill>
            </a:endParaRPr>
          </a:p>
        </p:txBody>
      </p:sp>
      <p:sp>
        <p:nvSpPr>
          <p:cNvPr id="135" name="Oval 134">
            <a:extLst>
              <a:ext uri="{FF2B5EF4-FFF2-40B4-BE49-F238E27FC236}">
                <a16:creationId xmlns:a16="http://schemas.microsoft.com/office/drawing/2014/main" xmlns="" id="{FBC3EAFD-A275-4F9B-8F62-72B6678F35A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908526" y="933319"/>
            <a:ext cx="2463430" cy="2486070"/>
          </a:xfrm>
          <a:prstGeom prst="ellipse">
            <a:avLst/>
          </a:prstGeom>
          <a:solidFill>
            <a:srgbClr val="7450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7" name="Oval 136">
            <a:extLst>
              <a:ext uri="{FF2B5EF4-FFF2-40B4-BE49-F238E27FC236}">
                <a16:creationId xmlns:a16="http://schemas.microsoft.com/office/drawing/2014/main" xmlns="" id="{06E64A6D-2B9F-4AAD-AB42-A61BAF01AC1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5117592" y="1268361"/>
            <a:ext cx="1956816" cy="1953058"/>
          </a:xfrm>
          <a:prstGeom prst="ellipse">
            <a:avLst/>
          </a:prstGeom>
          <a:solidFill>
            <a:srgbClr val="FFFFFF"/>
          </a:solidFill>
          <a:ln>
            <a:solidFill>
              <a:srgbClr val="7450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50" name="Picture 2" descr="Image result for Vote of thanks">
            <a:extLst>
              <a:ext uri="{FF2B5EF4-FFF2-40B4-BE49-F238E27FC236}">
                <a16:creationId xmlns:a16="http://schemas.microsoft.com/office/drawing/2014/main" xmlns="" id="{C34D6FB8-9F9B-4CE6-8C11-FD184C218FBD}"/>
              </a:ext>
            </a:extLst>
          </p:cNvPr>
          <p:cNvPicPr>
            <a:picLocks noChangeAspect="1" noChangeArrowheads="1"/>
          </p:cNvPicPr>
          <p:nvPr/>
        </p:nvPicPr>
        <p:blipFill rotWithShape="1">
          <a:blip r:embed="rId2">
            <a:alphaModFix/>
            <a:extLst>
              <a:ext uri="{28A0092B-C50C-407E-A947-70E740481C1C}">
                <a14:useLocalDpi xmlns:a14="http://schemas.microsoft.com/office/drawing/2010/main" val="0"/>
              </a:ext>
            </a:extLst>
          </a:blip>
          <a:srcRect l="9527" r="23924" b="-4"/>
          <a:stretch/>
        </p:blipFill>
        <p:spPr bwMode="auto">
          <a:xfrm>
            <a:off x="5181600" y="1330490"/>
            <a:ext cx="1828800" cy="1828800"/>
          </a:xfrm>
          <a:custGeom>
            <a:avLst/>
            <a:gdLst>
              <a:gd name="connsiteX0" fmla="*/ 3028805 w 6057610"/>
              <a:gd name="connsiteY0" fmla="*/ 0 h 6057610"/>
              <a:gd name="connsiteX1" fmla="*/ 6057610 w 6057610"/>
              <a:gd name="connsiteY1" fmla="*/ 3028805 h 6057610"/>
              <a:gd name="connsiteX2" fmla="*/ 3028805 w 6057610"/>
              <a:gd name="connsiteY2" fmla="*/ 6057610 h 6057610"/>
              <a:gd name="connsiteX3" fmla="*/ 0 w 6057610"/>
              <a:gd name="connsiteY3" fmla="*/ 3028805 h 6057610"/>
              <a:gd name="connsiteX4" fmla="*/ 3028805 w 6057610"/>
              <a:gd name="connsiteY4" fmla="*/ 0 h 6057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57610" h="6057610">
                <a:moveTo>
                  <a:pt x="3028805" y="0"/>
                </a:moveTo>
                <a:cubicBezTo>
                  <a:pt x="4701568" y="0"/>
                  <a:pt x="6057610" y="1356042"/>
                  <a:pt x="6057610" y="3028805"/>
                </a:cubicBezTo>
                <a:cubicBezTo>
                  <a:pt x="6057610" y="4701568"/>
                  <a:pt x="4701568" y="6057610"/>
                  <a:pt x="3028805" y="6057610"/>
                </a:cubicBezTo>
                <a:cubicBezTo>
                  <a:pt x="1356042" y="6057610"/>
                  <a:pt x="0" y="4701568"/>
                  <a:pt x="0" y="3028805"/>
                </a:cubicBezTo>
                <a:cubicBezTo>
                  <a:pt x="0" y="1356042"/>
                  <a:pt x="1356042" y="0"/>
                  <a:pt x="3028805" y="0"/>
                </a:cubicBezTo>
                <a:close/>
              </a:path>
            </a:pathLst>
          </a:custGeom>
          <a:noFill/>
          <a:effectLst>
            <a:softEdge rad="0"/>
          </a:effectLst>
          <a:extLst>
            <a:ext uri="{909E8E84-426E-40DD-AFC4-6F175D3DCCD1}">
              <a14:hiddenFill xmlns:a14="http://schemas.microsoft.com/office/drawing/2010/main">
                <a:solidFill>
                  <a:srgbClr val="FFFFFF"/>
                </a:solidFill>
              </a14:hiddenFill>
            </a:ext>
          </a:extLst>
        </p:spPr>
      </p:pic>
      <p:pic>
        <p:nvPicPr>
          <p:cNvPr id="139" name="Picture 138">
            <a:extLst>
              <a:ext uri="{FF2B5EF4-FFF2-40B4-BE49-F238E27FC236}">
                <a16:creationId xmlns:a16="http://schemas.microsoft.com/office/drawing/2014/main" xmlns="" id="{C51881DD-AD85-41BE-8A49-C2FB45800E10}"/>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3" cstate="print">
            <a:extLst>
              <a:ext uri="{28A0092B-C50C-407E-A947-70E740481C1C}">
                <a14:useLocalDpi xmlns:a14="http://schemas.microsoft.com/office/drawing/2010/main" val="0"/>
              </a:ext>
            </a:extLst>
          </a:blip>
          <a:srcRect l="33525" t="5243" r="33525" b="36180"/>
          <a:stretch>
            <a:fillRect/>
          </a:stretch>
        </p:blipFill>
        <p:spPr>
          <a:xfrm>
            <a:off x="4860081" y="896194"/>
            <a:ext cx="2560320" cy="2560320"/>
          </a:xfrm>
          <a:custGeom>
            <a:avLst/>
            <a:gdLst>
              <a:gd name="connsiteX0" fmla="*/ 2008598 w 4017196"/>
              <a:gd name="connsiteY0" fmla="*/ 0 h 4017196"/>
              <a:gd name="connsiteX1" fmla="*/ 4017196 w 4017196"/>
              <a:gd name="connsiteY1" fmla="*/ 2008598 h 4017196"/>
              <a:gd name="connsiteX2" fmla="*/ 2008598 w 4017196"/>
              <a:gd name="connsiteY2" fmla="*/ 4017196 h 4017196"/>
              <a:gd name="connsiteX3" fmla="*/ 0 w 4017196"/>
              <a:gd name="connsiteY3" fmla="*/ 2008598 h 4017196"/>
              <a:gd name="connsiteX4" fmla="*/ 2008598 w 4017196"/>
              <a:gd name="connsiteY4" fmla="*/ 0 h 40171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17196" h="4017196">
                <a:moveTo>
                  <a:pt x="2008598" y="0"/>
                </a:moveTo>
                <a:cubicBezTo>
                  <a:pt x="3117916" y="0"/>
                  <a:pt x="4017196" y="899280"/>
                  <a:pt x="4017196" y="2008598"/>
                </a:cubicBezTo>
                <a:cubicBezTo>
                  <a:pt x="4017196" y="3117916"/>
                  <a:pt x="3117916" y="4017196"/>
                  <a:pt x="2008598" y="4017196"/>
                </a:cubicBezTo>
                <a:cubicBezTo>
                  <a:pt x="899280" y="4017196"/>
                  <a:pt x="0" y="3117916"/>
                  <a:pt x="0" y="2008598"/>
                </a:cubicBezTo>
                <a:cubicBezTo>
                  <a:pt x="0" y="899280"/>
                  <a:pt x="899280" y="0"/>
                  <a:pt x="2008598" y="0"/>
                </a:cubicBezTo>
                <a:close/>
              </a:path>
            </a:pathLst>
          </a:custGeom>
        </p:spPr>
      </p:pic>
      <p:cxnSp>
        <p:nvCxnSpPr>
          <p:cNvPr id="141" name="Straight Connector 140">
            <a:extLst>
              <a:ext uri="{FF2B5EF4-FFF2-40B4-BE49-F238E27FC236}">
                <a16:creationId xmlns:a16="http://schemas.microsoft.com/office/drawing/2014/main" xmlns="" id="{9AD20FE8-ED02-4CDE-83B1-A1436305C3DC}"/>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5775960" y="4971278"/>
            <a:ext cx="640080" cy="0"/>
          </a:xfrm>
          <a:prstGeom prst="line">
            <a:avLst/>
          </a:prstGeom>
          <a:ln w="28575">
            <a:solidFill>
              <a:srgbClr val="D5A06E"/>
            </a:solidFill>
          </a:ln>
        </p:spPr>
        <p:style>
          <a:lnRef idx="1">
            <a:schemeClr val="accent1"/>
          </a:lnRef>
          <a:fillRef idx="0">
            <a:schemeClr val="accent1"/>
          </a:fillRef>
          <a:effectRef idx="0">
            <a:schemeClr val="accent1"/>
          </a:effectRef>
          <a:fontRef idx="minor">
            <a:schemeClr val="tx1"/>
          </a:fontRef>
        </p:style>
      </p:cxnSp>
      <p:pic>
        <p:nvPicPr>
          <p:cNvPr id="17" name="Picture 6" descr="Image result for jp morgan logo">
            <a:extLst>
              <a:ext uri="{FF2B5EF4-FFF2-40B4-BE49-F238E27FC236}">
                <a16:creationId xmlns:a16="http://schemas.microsoft.com/office/drawing/2014/main" xmlns="" id="{C98A6394-6E49-41D6-B142-3B6C32F3492C}"/>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240809" y="432059"/>
            <a:ext cx="1985202" cy="496301"/>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7">
            <a:extLst>
              <a:ext uri="{FF2B5EF4-FFF2-40B4-BE49-F238E27FC236}">
                <a16:creationId xmlns:a16="http://schemas.microsoft.com/office/drawing/2014/main" xmlns="" id="{7E771955-898D-4E7A-8F45-8EA79F1647DC}"/>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178010" y="492607"/>
            <a:ext cx="2611159" cy="319734"/>
          </a:xfrm>
          <a:prstGeom prst="rect">
            <a:avLst/>
          </a:prstGeom>
        </p:spPr>
      </p:pic>
      <p:cxnSp>
        <p:nvCxnSpPr>
          <p:cNvPr id="19" name="Straight Connector 18">
            <a:extLst>
              <a:ext uri="{FF2B5EF4-FFF2-40B4-BE49-F238E27FC236}">
                <a16:creationId xmlns:a16="http://schemas.microsoft.com/office/drawing/2014/main" xmlns="" id="{70B1E49D-0FB5-4423-893A-767B43E3FD54}"/>
              </a:ext>
            </a:extLst>
          </p:cNvPr>
          <p:cNvCxnSpPr/>
          <p:nvPr/>
        </p:nvCxnSpPr>
        <p:spPr>
          <a:xfrm>
            <a:off x="6054852" y="390494"/>
            <a:ext cx="0" cy="496301"/>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7416943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8DE5C918-E452-41B9-A5F2-EFA4F9294C74}"/>
              </a:ext>
            </a:extLst>
          </p:cNvPr>
          <p:cNvSpPr>
            <a:spLocks noGrp="1"/>
          </p:cNvSpPr>
          <p:nvPr>
            <p:ph type="title"/>
          </p:nvPr>
        </p:nvSpPr>
        <p:spPr>
          <a:xfrm>
            <a:off x="1382597" y="3424348"/>
            <a:ext cx="9426806" cy="1424410"/>
          </a:xfrm>
        </p:spPr>
        <p:txBody>
          <a:bodyPr vert="horz" lIns="91440" tIns="45720" rIns="91440" bIns="45720" rtlCol="0" anchor="b">
            <a:normAutofit/>
          </a:bodyPr>
          <a:lstStyle/>
          <a:p>
            <a:pPr algn="ctr"/>
            <a:r>
              <a:rPr lang="en-US" sz="5400" dirty="0">
                <a:solidFill>
                  <a:srgbClr val="1B1B1B"/>
                </a:solidFill>
              </a:rPr>
              <a:t>Thank you</a:t>
            </a:r>
          </a:p>
        </p:txBody>
      </p:sp>
      <p:sp>
        <p:nvSpPr>
          <p:cNvPr id="5" name="Text Placeholder 4">
            <a:extLst>
              <a:ext uri="{FF2B5EF4-FFF2-40B4-BE49-F238E27FC236}">
                <a16:creationId xmlns:a16="http://schemas.microsoft.com/office/drawing/2014/main" xmlns="" id="{7910FB3A-C533-4698-B23B-C4973933FC66}"/>
              </a:ext>
            </a:extLst>
          </p:cNvPr>
          <p:cNvSpPr>
            <a:spLocks noGrp="1"/>
          </p:cNvSpPr>
          <p:nvPr>
            <p:ph type="body" idx="1"/>
          </p:nvPr>
        </p:nvSpPr>
        <p:spPr>
          <a:xfrm>
            <a:off x="1382597" y="5121033"/>
            <a:ext cx="9426806" cy="564199"/>
          </a:xfrm>
        </p:spPr>
        <p:txBody>
          <a:bodyPr vert="horz" lIns="91440" tIns="45720" rIns="91440" bIns="45720" rtlCol="0">
            <a:normAutofit/>
          </a:bodyPr>
          <a:lstStyle/>
          <a:p>
            <a:pPr algn="ctr"/>
            <a:endParaRPr lang="en-US" sz="2200" dirty="0">
              <a:solidFill>
                <a:srgbClr val="1B1B1B"/>
              </a:solidFill>
            </a:endParaRPr>
          </a:p>
        </p:txBody>
      </p:sp>
      <p:sp>
        <p:nvSpPr>
          <p:cNvPr id="135" name="Oval 134">
            <a:extLst>
              <a:ext uri="{FF2B5EF4-FFF2-40B4-BE49-F238E27FC236}">
                <a16:creationId xmlns:a16="http://schemas.microsoft.com/office/drawing/2014/main" xmlns="" id="{FBC3EAFD-A275-4F9B-8F62-72B6678F35A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908526" y="933319"/>
            <a:ext cx="2463430" cy="2486070"/>
          </a:xfrm>
          <a:prstGeom prst="ellipse">
            <a:avLst/>
          </a:prstGeom>
          <a:solidFill>
            <a:srgbClr val="7450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7" name="Oval 136">
            <a:extLst>
              <a:ext uri="{FF2B5EF4-FFF2-40B4-BE49-F238E27FC236}">
                <a16:creationId xmlns:a16="http://schemas.microsoft.com/office/drawing/2014/main" xmlns="" id="{06E64A6D-2B9F-4AAD-AB42-A61BAF01AC1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5117592" y="1268361"/>
            <a:ext cx="1956816" cy="1953058"/>
          </a:xfrm>
          <a:prstGeom prst="ellipse">
            <a:avLst/>
          </a:prstGeom>
          <a:solidFill>
            <a:srgbClr val="FFFFFF"/>
          </a:solidFill>
          <a:ln>
            <a:solidFill>
              <a:srgbClr val="7450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50" name="Picture 2" descr="Image result for Vote of thanks">
            <a:extLst>
              <a:ext uri="{FF2B5EF4-FFF2-40B4-BE49-F238E27FC236}">
                <a16:creationId xmlns:a16="http://schemas.microsoft.com/office/drawing/2014/main" xmlns="" id="{C34D6FB8-9F9B-4CE6-8C11-FD184C218FBD}"/>
              </a:ext>
            </a:extLst>
          </p:cNvPr>
          <p:cNvPicPr>
            <a:picLocks noChangeAspect="1" noChangeArrowheads="1"/>
          </p:cNvPicPr>
          <p:nvPr/>
        </p:nvPicPr>
        <p:blipFill rotWithShape="1">
          <a:blip r:embed="rId2">
            <a:alphaModFix/>
            <a:extLst>
              <a:ext uri="{28A0092B-C50C-407E-A947-70E740481C1C}">
                <a14:useLocalDpi xmlns:a14="http://schemas.microsoft.com/office/drawing/2010/main" val="0"/>
              </a:ext>
            </a:extLst>
          </a:blip>
          <a:srcRect l="9527" r="23924" b="-4"/>
          <a:stretch/>
        </p:blipFill>
        <p:spPr bwMode="auto">
          <a:xfrm>
            <a:off x="5181600" y="1330490"/>
            <a:ext cx="1828800" cy="1828800"/>
          </a:xfrm>
          <a:custGeom>
            <a:avLst/>
            <a:gdLst>
              <a:gd name="connsiteX0" fmla="*/ 3028805 w 6057610"/>
              <a:gd name="connsiteY0" fmla="*/ 0 h 6057610"/>
              <a:gd name="connsiteX1" fmla="*/ 6057610 w 6057610"/>
              <a:gd name="connsiteY1" fmla="*/ 3028805 h 6057610"/>
              <a:gd name="connsiteX2" fmla="*/ 3028805 w 6057610"/>
              <a:gd name="connsiteY2" fmla="*/ 6057610 h 6057610"/>
              <a:gd name="connsiteX3" fmla="*/ 0 w 6057610"/>
              <a:gd name="connsiteY3" fmla="*/ 3028805 h 6057610"/>
              <a:gd name="connsiteX4" fmla="*/ 3028805 w 6057610"/>
              <a:gd name="connsiteY4" fmla="*/ 0 h 6057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57610" h="6057610">
                <a:moveTo>
                  <a:pt x="3028805" y="0"/>
                </a:moveTo>
                <a:cubicBezTo>
                  <a:pt x="4701568" y="0"/>
                  <a:pt x="6057610" y="1356042"/>
                  <a:pt x="6057610" y="3028805"/>
                </a:cubicBezTo>
                <a:cubicBezTo>
                  <a:pt x="6057610" y="4701568"/>
                  <a:pt x="4701568" y="6057610"/>
                  <a:pt x="3028805" y="6057610"/>
                </a:cubicBezTo>
                <a:cubicBezTo>
                  <a:pt x="1356042" y="6057610"/>
                  <a:pt x="0" y="4701568"/>
                  <a:pt x="0" y="3028805"/>
                </a:cubicBezTo>
                <a:cubicBezTo>
                  <a:pt x="0" y="1356042"/>
                  <a:pt x="1356042" y="0"/>
                  <a:pt x="3028805" y="0"/>
                </a:cubicBezTo>
                <a:close/>
              </a:path>
            </a:pathLst>
          </a:custGeom>
          <a:noFill/>
          <a:effectLst>
            <a:softEdge rad="0"/>
          </a:effectLst>
          <a:extLst>
            <a:ext uri="{909E8E84-426E-40DD-AFC4-6F175D3DCCD1}">
              <a14:hiddenFill xmlns:a14="http://schemas.microsoft.com/office/drawing/2010/main">
                <a:solidFill>
                  <a:srgbClr val="FFFFFF"/>
                </a:solidFill>
              </a14:hiddenFill>
            </a:ext>
          </a:extLst>
        </p:spPr>
      </p:pic>
      <p:pic>
        <p:nvPicPr>
          <p:cNvPr id="139" name="Picture 138">
            <a:extLst>
              <a:ext uri="{FF2B5EF4-FFF2-40B4-BE49-F238E27FC236}">
                <a16:creationId xmlns:a16="http://schemas.microsoft.com/office/drawing/2014/main" xmlns="" id="{C51881DD-AD85-41BE-8A49-C2FB45800E10}"/>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3" cstate="print">
            <a:extLst>
              <a:ext uri="{28A0092B-C50C-407E-A947-70E740481C1C}">
                <a14:useLocalDpi xmlns:a14="http://schemas.microsoft.com/office/drawing/2010/main" val="0"/>
              </a:ext>
            </a:extLst>
          </a:blip>
          <a:srcRect l="33525" t="5243" r="33525" b="36180"/>
          <a:stretch>
            <a:fillRect/>
          </a:stretch>
        </p:blipFill>
        <p:spPr>
          <a:xfrm>
            <a:off x="4860081" y="896194"/>
            <a:ext cx="2560320" cy="2560320"/>
          </a:xfrm>
          <a:custGeom>
            <a:avLst/>
            <a:gdLst>
              <a:gd name="connsiteX0" fmla="*/ 2008598 w 4017196"/>
              <a:gd name="connsiteY0" fmla="*/ 0 h 4017196"/>
              <a:gd name="connsiteX1" fmla="*/ 4017196 w 4017196"/>
              <a:gd name="connsiteY1" fmla="*/ 2008598 h 4017196"/>
              <a:gd name="connsiteX2" fmla="*/ 2008598 w 4017196"/>
              <a:gd name="connsiteY2" fmla="*/ 4017196 h 4017196"/>
              <a:gd name="connsiteX3" fmla="*/ 0 w 4017196"/>
              <a:gd name="connsiteY3" fmla="*/ 2008598 h 4017196"/>
              <a:gd name="connsiteX4" fmla="*/ 2008598 w 4017196"/>
              <a:gd name="connsiteY4" fmla="*/ 0 h 40171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17196" h="4017196">
                <a:moveTo>
                  <a:pt x="2008598" y="0"/>
                </a:moveTo>
                <a:cubicBezTo>
                  <a:pt x="3117916" y="0"/>
                  <a:pt x="4017196" y="899280"/>
                  <a:pt x="4017196" y="2008598"/>
                </a:cubicBezTo>
                <a:cubicBezTo>
                  <a:pt x="4017196" y="3117916"/>
                  <a:pt x="3117916" y="4017196"/>
                  <a:pt x="2008598" y="4017196"/>
                </a:cubicBezTo>
                <a:cubicBezTo>
                  <a:pt x="899280" y="4017196"/>
                  <a:pt x="0" y="3117916"/>
                  <a:pt x="0" y="2008598"/>
                </a:cubicBezTo>
                <a:cubicBezTo>
                  <a:pt x="0" y="899280"/>
                  <a:pt x="899280" y="0"/>
                  <a:pt x="2008598" y="0"/>
                </a:cubicBezTo>
                <a:close/>
              </a:path>
            </a:pathLst>
          </a:custGeom>
        </p:spPr>
      </p:pic>
      <p:cxnSp>
        <p:nvCxnSpPr>
          <p:cNvPr id="141" name="Straight Connector 140">
            <a:extLst>
              <a:ext uri="{FF2B5EF4-FFF2-40B4-BE49-F238E27FC236}">
                <a16:creationId xmlns:a16="http://schemas.microsoft.com/office/drawing/2014/main" xmlns="" id="{9AD20FE8-ED02-4CDE-83B1-A1436305C3DC}"/>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5775960" y="4971278"/>
            <a:ext cx="640080" cy="0"/>
          </a:xfrm>
          <a:prstGeom prst="line">
            <a:avLst/>
          </a:prstGeom>
          <a:ln w="28575">
            <a:solidFill>
              <a:srgbClr val="D5A06E"/>
            </a:solidFill>
          </a:ln>
        </p:spPr>
        <p:style>
          <a:lnRef idx="1">
            <a:schemeClr val="accent1"/>
          </a:lnRef>
          <a:fillRef idx="0">
            <a:schemeClr val="accent1"/>
          </a:fillRef>
          <a:effectRef idx="0">
            <a:schemeClr val="accent1"/>
          </a:effectRef>
          <a:fontRef idx="minor">
            <a:schemeClr val="tx1"/>
          </a:fontRef>
        </p:style>
      </p:cxnSp>
      <p:pic>
        <p:nvPicPr>
          <p:cNvPr id="17" name="Picture 6" descr="Image result for jp morgan logo">
            <a:extLst>
              <a:ext uri="{FF2B5EF4-FFF2-40B4-BE49-F238E27FC236}">
                <a16:creationId xmlns:a16="http://schemas.microsoft.com/office/drawing/2014/main" xmlns="" id="{C98A6394-6E49-41D6-B142-3B6C32F3492C}"/>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240809" y="432059"/>
            <a:ext cx="1985202" cy="496301"/>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7">
            <a:extLst>
              <a:ext uri="{FF2B5EF4-FFF2-40B4-BE49-F238E27FC236}">
                <a16:creationId xmlns:a16="http://schemas.microsoft.com/office/drawing/2014/main" xmlns="" id="{7E771955-898D-4E7A-8F45-8EA79F1647DC}"/>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178010" y="492607"/>
            <a:ext cx="2611159" cy="319734"/>
          </a:xfrm>
          <a:prstGeom prst="rect">
            <a:avLst/>
          </a:prstGeom>
        </p:spPr>
      </p:pic>
      <p:cxnSp>
        <p:nvCxnSpPr>
          <p:cNvPr id="19" name="Straight Connector 18">
            <a:extLst>
              <a:ext uri="{FF2B5EF4-FFF2-40B4-BE49-F238E27FC236}">
                <a16:creationId xmlns:a16="http://schemas.microsoft.com/office/drawing/2014/main" xmlns="" id="{70B1E49D-0FB5-4423-893A-767B43E3FD54}"/>
              </a:ext>
            </a:extLst>
          </p:cNvPr>
          <p:cNvCxnSpPr/>
          <p:nvPr/>
        </p:nvCxnSpPr>
        <p:spPr>
          <a:xfrm>
            <a:off x="6054852" y="390494"/>
            <a:ext cx="0" cy="496301"/>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7471491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3B854194-185D-494D-905C-7C7CB2E30F6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xmlns="" id="{B4F5FA0D-0104-4987-8241-EFF7C85B88D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11">
            <a:extLst>
              <a:ext uri="{FF2B5EF4-FFF2-40B4-BE49-F238E27FC236}">
                <a16:creationId xmlns:a16="http://schemas.microsoft.com/office/drawing/2014/main" xmlns="" id="{2897127E-6CEF-446C-BE87-93B7C46E49D1}"/>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xmlns="" id="{11571D7C-99F9-4A30-B5A2-A2988F091A34}"/>
              </a:ext>
            </a:extLst>
          </p:cNvPr>
          <p:cNvSpPr>
            <a:spLocks noGrp="1"/>
          </p:cNvSpPr>
          <p:nvPr>
            <p:ph type="title"/>
          </p:nvPr>
        </p:nvSpPr>
        <p:spPr>
          <a:xfrm>
            <a:off x="640079" y="2053641"/>
            <a:ext cx="3669161" cy="2760098"/>
          </a:xfrm>
        </p:spPr>
        <p:txBody>
          <a:bodyPr>
            <a:normAutofit/>
          </a:bodyPr>
          <a:lstStyle/>
          <a:p>
            <a:r>
              <a:rPr lang="en-US" sz="3600" dirty="0">
                <a:solidFill>
                  <a:srgbClr val="FFFFFF"/>
                </a:solidFill>
                <a:latin typeface="Arial" panose="020B0604020202020204" pitchFamily="34" charset="0"/>
                <a:cs typeface="Arial" panose="020B0604020202020204" pitchFamily="34" charset="0"/>
              </a:rPr>
              <a:t>Problem Statement</a:t>
            </a:r>
          </a:p>
        </p:txBody>
      </p:sp>
      <p:sp>
        <p:nvSpPr>
          <p:cNvPr id="3" name="Content Placeholder 2">
            <a:extLst>
              <a:ext uri="{FF2B5EF4-FFF2-40B4-BE49-F238E27FC236}">
                <a16:creationId xmlns:a16="http://schemas.microsoft.com/office/drawing/2014/main" xmlns="" id="{114BDB89-D0C0-4AD8-941E-BFC9D031585F}"/>
              </a:ext>
            </a:extLst>
          </p:cNvPr>
          <p:cNvSpPr>
            <a:spLocks noGrp="1"/>
          </p:cNvSpPr>
          <p:nvPr>
            <p:ph idx="1"/>
          </p:nvPr>
        </p:nvSpPr>
        <p:spPr>
          <a:xfrm>
            <a:off x="6090573" y="1"/>
            <a:ext cx="5925415" cy="6858000"/>
          </a:xfrm>
        </p:spPr>
        <p:txBody>
          <a:bodyPr anchor="ctr">
            <a:normAutofit/>
          </a:bodyPr>
          <a:lstStyle/>
          <a:p>
            <a:pPr marL="0" indent="0">
              <a:buNone/>
            </a:pPr>
            <a:endParaRPr lang="en-US" sz="2600" dirty="0" smtClean="0">
              <a:latin typeface="Arial" panose="020B0604020202020204" pitchFamily="34" charset="0"/>
              <a:cs typeface="Arial" panose="020B0604020202020204" pitchFamily="34" charset="0"/>
            </a:endParaRPr>
          </a:p>
          <a:p>
            <a:pPr marL="0" indent="0">
              <a:buNone/>
            </a:pPr>
            <a:endParaRPr lang="en-US" sz="2600" dirty="0">
              <a:latin typeface="Arial" panose="020B0604020202020204" pitchFamily="34" charset="0"/>
              <a:cs typeface="Arial" panose="020B0604020202020204" pitchFamily="34" charset="0"/>
            </a:endParaRPr>
          </a:p>
          <a:p>
            <a:pPr marL="0" indent="0">
              <a:buNone/>
            </a:pPr>
            <a:r>
              <a:rPr lang="en-US" sz="2600" dirty="0" smtClean="0">
                <a:latin typeface="Arial" panose="020B0604020202020204" pitchFamily="34" charset="0"/>
                <a:cs typeface="Arial" panose="020B0604020202020204" pitchFamily="34" charset="0"/>
              </a:rPr>
              <a:t>Getting a loan is very tiring and complicated process in India. It may take weeks or months for loan to get approved and people have to visit the loan office again and again. </a:t>
            </a:r>
            <a:endParaRPr lang="en-US" sz="2600" dirty="0" smtClean="0">
              <a:latin typeface="Arial" panose="020B0604020202020204" pitchFamily="34" charset="0"/>
              <a:cs typeface="Arial" panose="020B0604020202020204" pitchFamily="34" charset="0"/>
            </a:endParaRPr>
          </a:p>
          <a:p>
            <a:pPr marL="0" indent="0">
              <a:buNone/>
            </a:pPr>
            <a:endParaRPr lang="en-US" sz="2600" dirty="0">
              <a:latin typeface="Arial" panose="020B0604020202020204" pitchFamily="34" charset="0"/>
              <a:cs typeface="Arial" panose="020B0604020202020204" pitchFamily="34" charset="0"/>
            </a:endParaRPr>
          </a:p>
          <a:p>
            <a:pPr>
              <a:buFont typeface="Wingdings" panose="05000000000000000000" pitchFamily="2" charset="2"/>
              <a:buChar char="Ø"/>
            </a:pPr>
            <a:r>
              <a:rPr lang="en-US" sz="2600" dirty="0" smtClean="0">
                <a:latin typeface="Arial" panose="020B0604020202020204" pitchFamily="34" charset="0"/>
                <a:cs typeface="Arial" panose="020B0604020202020204" pitchFamily="34" charset="0"/>
              </a:rPr>
              <a:t>Design a online loan application form for an applicant</a:t>
            </a:r>
          </a:p>
          <a:p>
            <a:pPr>
              <a:buFont typeface="Wingdings" panose="05000000000000000000" pitchFamily="2" charset="2"/>
              <a:buChar char="Ø"/>
            </a:pPr>
            <a:r>
              <a:rPr lang="en-US" sz="2600" dirty="0" smtClean="0">
                <a:latin typeface="Arial" panose="020B0604020202020204" pitchFamily="34" charset="0"/>
                <a:cs typeface="Arial" panose="020B0604020202020204" pitchFamily="34" charset="0"/>
              </a:rPr>
              <a:t>Manage the loan processing by the loan officer</a:t>
            </a:r>
          </a:p>
          <a:p>
            <a:pPr>
              <a:buFont typeface="Wingdings" panose="05000000000000000000" pitchFamily="2" charset="2"/>
              <a:buChar char="Ø"/>
            </a:pPr>
            <a:r>
              <a:rPr lang="en-US" sz="2600" dirty="0" smtClean="0">
                <a:latin typeface="Arial" panose="020B0604020202020204" pitchFamily="34" charset="0"/>
                <a:cs typeface="Arial" panose="020B0604020202020204" pitchFamily="34" charset="0"/>
              </a:rPr>
              <a:t>Approval of the loan</a:t>
            </a:r>
          </a:p>
          <a:p>
            <a:pPr marL="0" indent="0">
              <a:buNone/>
            </a:pPr>
            <a:endParaRPr lang="en-US" sz="2600" dirty="0" smtClean="0">
              <a:latin typeface="Arial" panose="020B0604020202020204" pitchFamily="34" charset="0"/>
              <a:cs typeface="Arial" panose="020B0604020202020204" pitchFamily="34" charset="0"/>
            </a:endParaRPr>
          </a:p>
          <a:p>
            <a:endParaRPr lang="en-US" sz="2400" dirty="0">
              <a:solidFill>
                <a:srgbClr val="000000"/>
              </a:solidFill>
            </a:endParaRPr>
          </a:p>
        </p:txBody>
      </p:sp>
    </p:spTree>
    <p:extLst>
      <p:ext uri="{BB962C8B-B14F-4D97-AF65-F5344CB8AC3E}">
        <p14:creationId xmlns:p14="http://schemas.microsoft.com/office/powerpoint/2010/main" val="341526327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descr="C:\Users\Administrator\Downloads\UML_Project.png"/>
          <p:cNvPicPr/>
          <p:nvPr/>
        </p:nvPicPr>
        <p:blipFill>
          <a:blip r:embed="rId2">
            <a:extLst>
              <a:ext uri="{28A0092B-C50C-407E-A947-70E740481C1C}">
                <a14:useLocalDpi xmlns:a14="http://schemas.microsoft.com/office/drawing/2010/main" val="0"/>
              </a:ext>
            </a:extLst>
          </a:blip>
          <a:srcRect/>
          <a:stretch>
            <a:fillRect/>
          </a:stretch>
        </p:blipFill>
        <p:spPr bwMode="auto">
          <a:xfrm>
            <a:off x="373487" y="128790"/>
            <a:ext cx="11256135" cy="6729210"/>
          </a:xfrm>
          <a:prstGeom prst="rect">
            <a:avLst/>
          </a:prstGeom>
          <a:noFill/>
          <a:ln>
            <a:noFill/>
          </a:ln>
        </p:spPr>
      </p:pic>
    </p:spTree>
    <p:extLst>
      <p:ext uri="{BB962C8B-B14F-4D97-AF65-F5344CB8AC3E}">
        <p14:creationId xmlns:p14="http://schemas.microsoft.com/office/powerpoint/2010/main" val="400341508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3B854194-185D-494D-905C-7C7CB2E30F6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xmlns="" id="{B4F5FA0D-0104-4987-8241-EFF7C85B88D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11">
            <a:extLst>
              <a:ext uri="{FF2B5EF4-FFF2-40B4-BE49-F238E27FC236}">
                <a16:creationId xmlns:a16="http://schemas.microsoft.com/office/drawing/2014/main" xmlns="" id="{2897127E-6CEF-446C-BE87-93B7C46E49D1}"/>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xmlns="" id="{11571D7C-99F9-4A30-B5A2-A2988F091A34}"/>
              </a:ext>
            </a:extLst>
          </p:cNvPr>
          <p:cNvSpPr>
            <a:spLocks noGrp="1"/>
          </p:cNvSpPr>
          <p:nvPr>
            <p:ph type="title"/>
          </p:nvPr>
        </p:nvSpPr>
        <p:spPr>
          <a:xfrm>
            <a:off x="640079" y="2053641"/>
            <a:ext cx="3669161" cy="2760098"/>
          </a:xfrm>
        </p:spPr>
        <p:txBody>
          <a:bodyPr>
            <a:normAutofit/>
          </a:bodyPr>
          <a:lstStyle/>
          <a:p>
            <a:r>
              <a:rPr lang="en-US" sz="3600" dirty="0" smtClean="0">
                <a:solidFill>
                  <a:srgbClr val="FFFFFF"/>
                </a:solidFill>
                <a:latin typeface="Arial" panose="020B0604020202020204" pitchFamily="34" charset="0"/>
                <a:cs typeface="Arial" panose="020B0604020202020204" pitchFamily="34" charset="0"/>
              </a:rPr>
              <a:t>ER Diagram</a:t>
            </a:r>
            <a:endParaRPr lang="en-US" sz="3600" dirty="0">
              <a:solidFill>
                <a:srgbClr val="FFFFFF"/>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2897057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 y="0"/>
            <a:ext cx="12192001" cy="6857999"/>
          </a:xfrm>
          <a:prstGeom prst="rect">
            <a:avLst/>
          </a:prstGeom>
        </p:spPr>
      </p:pic>
    </p:spTree>
    <p:extLst>
      <p:ext uri="{BB962C8B-B14F-4D97-AF65-F5344CB8AC3E}">
        <p14:creationId xmlns:p14="http://schemas.microsoft.com/office/powerpoint/2010/main" val="125009817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B4AA099-DFCF-40F0-9DF9-51DCDD3D2329}"/>
              </a:ext>
            </a:extLst>
          </p:cNvPr>
          <p:cNvSpPr>
            <a:spLocks noGrp="1"/>
          </p:cNvSpPr>
          <p:nvPr>
            <p:ph type="title"/>
          </p:nvPr>
        </p:nvSpPr>
        <p:spPr>
          <a:xfrm>
            <a:off x="838200" y="365125"/>
            <a:ext cx="10515600" cy="690943"/>
          </a:xfrm>
          <a:solidFill>
            <a:srgbClr val="0070C0"/>
          </a:solidFill>
        </p:spPr>
        <p:txBody>
          <a:bodyPr vert="horz" lIns="91440" tIns="45720" rIns="91440" bIns="45720" rtlCol="0" anchor="ctr">
            <a:normAutofit fontScale="90000"/>
          </a:bodyPr>
          <a:lstStyle/>
          <a:p>
            <a:r>
              <a:rPr lang="en-US" dirty="0" smtClean="0"/>
              <a:t>                   </a:t>
            </a:r>
            <a:r>
              <a:rPr lang="en-US" dirty="0" smtClean="0">
                <a:solidFill>
                  <a:srgbClr val="FFFFFF"/>
                </a:solidFill>
              </a:rPr>
              <a:t>APPLICATION ARCHITECTURE</a:t>
            </a:r>
            <a:endParaRPr lang="en-US" kern="1200" dirty="0">
              <a:solidFill>
                <a:srgbClr val="FFFFFF"/>
              </a:solidFill>
            </a:endParaRPr>
          </a:p>
        </p:txBody>
      </p:sp>
      <p:sp>
        <p:nvSpPr>
          <p:cNvPr id="4" name="Can 3"/>
          <p:cNvSpPr/>
          <p:nvPr/>
        </p:nvSpPr>
        <p:spPr>
          <a:xfrm>
            <a:off x="10380372" y="2614410"/>
            <a:ext cx="1326524" cy="1970469"/>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p:cNvSpPr txBox="1"/>
          <p:nvPr/>
        </p:nvSpPr>
        <p:spPr>
          <a:xfrm>
            <a:off x="10560676" y="3387144"/>
            <a:ext cx="1030310" cy="646331"/>
          </a:xfrm>
          <a:prstGeom prst="rect">
            <a:avLst/>
          </a:prstGeom>
          <a:noFill/>
        </p:spPr>
        <p:txBody>
          <a:bodyPr wrap="square" rtlCol="0">
            <a:spAutoFit/>
          </a:bodyPr>
          <a:lstStyle/>
          <a:p>
            <a:r>
              <a:rPr lang="en-US" dirty="0" smtClean="0">
                <a:solidFill>
                  <a:schemeClr val="bg1"/>
                </a:solidFill>
              </a:rPr>
              <a:t>ORACLE DB</a:t>
            </a:r>
            <a:endParaRPr lang="en-US" dirty="0">
              <a:solidFill>
                <a:schemeClr val="bg1"/>
              </a:solidFill>
            </a:endParaRPr>
          </a:p>
        </p:txBody>
      </p:sp>
      <p:sp>
        <p:nvSpPr>
          <p:cNvPr id="7" name="Rectangle 6"/>
          <p:cNvSpPr/>
          <p:nvPr/>
        </p:nvSpPr>
        <p:spPr>
          <a:xfrm>
            <a:off x="8216721" y="1416676"/>
            <a:ext cx="1171978" cy="50485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p:cNvSpPr txBox="1"/>
          <p:nvPr/>
        </p:nvSpPr>
        <p:spPr>
          <a:xfrm>
            <a:off x="8384146" y="3387144"/>
            <a:ext cx="837127" cy="646331"/>
          </a:xfrm>
          <a:prstGeom prst="rect">
            <a:avLst/>
          </a:prstGeom>
          <a:noFill/>
        </p:spPr>
        <p:txBody>
          <a:bodyPr wrap="square" rtlCol="0">
            <a:spAutoFit/>
          </a:bodyPr>
          <a:lstStyle/>
          <a:p>
            <a:r>
              <a:rPr lang="en-US" dirty="0" smtClean="0">
                <a:solidFill>
                  <a:schemeClr val="bg1"/>
                </a:solidFill>
              </a:rPr>
              <a:t>DAO LAYER</a:t>
            </a:r>
            <a:endParaRPr lang="en-US" dirty="0">
              <a:solidFill>
                <a:schemeClr val="bg1"/>
              </a:solidFill>
            </a:endParaRPr>
          </a:p>
        </p:txBody>
      </p:sp>
      <p:sp>
        <p:nvSpPr>
          <p:cNvPr id="11" name="Rectangle 10"/>
          <p:cNvSpPr/>
          <p:nvPr/>
        </p:nvSpPr>
        <p:spPr>
          <a:xfrm>
            <a:off x="6181859" y="1416676"/>
            <a:ext cx="1545465" cy="50485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Box 11"/>
          <p:cNvSpPr txBox="1"/>
          <p:nvPr/>
        </p:nvSpPr>
        <p:spPr>
          <a:xfrm>
            <a:off x="6181859" y="3324723"/>
            <a:ext cx="1603420" cy="923330"/>
          </a:xfrm>
          <a:prstGeom prst="rect">
            <a:avLst/>
          </a:prstGeom>
          <a:noFill/>
        </p:spPr>
        <p:txBody>
          <a:bodyPr wrap="square" rtlCol="0">
            <a:spAutoFit/>
          </a:bodyPr>
          <a:lstStyle/>
          <a:p>
            <a:r>
              <a:rPr lang="en-US" dirty="0" smtClean="0">
                <a:solidFill>
                  <a:schemeClr val="bg1"/>
                </a:solidFill>
              </a:rPr>
              <a:t>SERVICE/ BUSINESS </a:t>
            </a:r>
            <a:r>
              <a:rPr lang="en-US" dirty="0" smtClean="0">
                <a:solidFill>
                  <a:schemeClr val="bg1"/>
                </a:solidFill>
              </a:rPr>
              <a:t>LOGIC LAYER</a:t>
            </a:r>
            <a:endParaRPr lang="en-US" dirty="0">
              <a:solidFill>
                <a:schemeClr val="bg1"/>
              </a:solidFill>
            </a:endParaRPr>
          </a:p>
        </p:txBody>
      </p:sp>
      <p:sp>
        <p:nvSpPr>
          <p:cNvPr id="16" name="Rectangle 15"/>
          <p:cNvSpPr/>
          <p:nvPr/>
        </p:nvSpPr>
        <p:spPr>
          <a:xfrm>
            <a:off x="4204951" y="1416676"/>
            <a:ext cx="1461753" cy="50485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extBox 16"/>
          <p:cNvSpPr txBox="1"/>
          <p:nvPr/>
        </p:nvSpPr>
        <p:spPr>
          <a:xfrm>
            <a:off x="4262906" y="3525642"/>
            <a:ext cx="1461753" cy="646331"/>
          </a:xfrm>
          <a:prstGeom prst="rect">
            <a:avLst/>
          </a:prstGeom>
          <a:noFill/>
        </p:spPr>
        <p:txBody>
          <a:bodyPr wrap="square" rtlCol="0">
            <a:spAutoFit/>
          </a:bodyPr>
          <a:lstStyle/>
          <a:p>
            <a:r>
              <a:rPr lang="en-US" dirty="0" smtClean="0">
                <a:solidFill>
                  <a:schemeClr val="bg1"/>
                </a:solidFill>
              </a:rPr>
              <a:t>REST CONTROLLER</a:t>
            </a:r>
            <a:endParaRPr lang="en-US" dirty="0">
              <a:solidFill>
                <a:schemeClr val="bg1"/>
              </a:solidFill>
            </a:endParaRPr>
          </a:p>
        </p:txBody>
      </p:sp>
      <p:sp>
        <p:nvSpPr>
          <p:cNvPr id="18" name="Bevel 17"/>
          <p:cNvSpPr/>
          <p:nvPr/>
        </p:nvSpPr>
        <p:spPr>
          <a:xfrm>
            <a:off x="1387701" y="2943152"/>
            <a:ext cx="1725769" cy="2343956"/>
          </a:xfrm>
          <a:prstGeom prst="beve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TextBox 18"/>
          <p:cNvSpPr txBox="1"/>
          <p:nvPr/>
        </p:nvSpPr>
        <p:spPr>
          <a:xfrm>
            <a:off x="1731402" y="3720882"/>
            <a:ext cx="1064115" cy="523220"/>
          </a:xfrm>
          <a:prstGeom prst="rect">
            <a:avLst/>
          </a:prstGeom>
          <a:noFill/>
        </p:spPr>
        <p:txBody>
          <a:bodyPr wrap="square" rtlCol="0">
            <a:spAutoFit/>
          </a:bodyPr>
          <a:lstStyle/>
          <a:p>
            <a:r>
              <a:rPr lang="en-US" dirty="0" smtClean="0"/>
              <a:t>  </a:t>
            </a:r>
            <a:r>
              <a:rPr lang="en-US" sz="2800" dirty="0" smtClean="0">
                <a:solidFill>
                  <a:srgbClr val="FFFFFF"/>
                </a:solidFill>
              </a:rPr>
              <a:t>MVC</a:t>
            </a:r>
          </a:p>
        </p:txBody>
      </p:sp>
      <p:cxnSp>
        <p:nvCxnSpPr>
          <p:cNvPr id="21" name="Straight Arrow Connector 20"/>
          <p:cNvCxnSpPr/>
          <p:nvPr/>
        </p:nvCxnSpPr>
        <p:spPr>
          <a:xfrm>
            <a:off x="9388699" y="3786388"/>
            <a:ext cx="991673"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9594761" y="3417056"/>
            <a:ext cx="785611" cy="369332"/>
          </a:xfrm>
          <a:prstGeom prst="rect">
            <a:avLst/>
          </a:prstGeom>
          <a:noFill/>
        </p:spPr>
        <p:txBody>
          <a:bodyPr wrap="square" rtlCol="0">
            <a:spAutoFit/>
          </a:bodyPr>
          <a:lstStyle/>
          <a:p>
            <a:r>
              <a:rPr lang="en-US" dirty="0" smtClean="0"/>
              <a:t>JPA</a:t>
            </a:r>
            <a:endParaRPr lang="en-US" dirty="0"/>
          </a:p>
        </p:txBody>
      </p:sp>
      <p:cxnSp>
        <p:nvCxnSpPr>
          <p:cNvPr id="24" name="Straight Arrow Connector 23"/>
          <p:cNvCxnSpPr/>
          <p:nvPr/>
        </p:nvCxnSpPr>
        <p:spPr>
          <a:xfrm>
            <a:off x="3095760" y="3848807"/>
            <a:ext cx="1109191"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3153715" y="3479475"/>
            <a:ext cx="1109191" cy="369332"/>
          </a:xfrm>
          <a:prstGeom prst="rect">
            <a:avLst/>
          </a:prstGeom>
          <a:noFill/>
        </p:spPr>
        <p:txBody>
          <a:bodyPr wrap="square" rtlCol="0">
            <a:spAutoFit/>
          </a:bodyPr>
          <a:lstStyle/>
          <a:p>
            <a:r>
              <a:rPr lang="en-US" dirty="0" smtClean="0"/>
              <a:t>   JSON</a:t>
            </a:r>
            <a:endParaRPr lang="en-US" dirty="0"/>
          </a:p>
        </p:txBody>
      </p:sp>
      <p:sp>
        <p:nvSpPr>
          <p:cNvPr id="26" name="TextBox 25"/>
          <p:cNvSpPr txBox="1"/>
          <p:nvPr/>
        </p:nvSpPr>
        <p:spPr>
          <a:xfrm>
            <a:off x="3193155" y="3987307"/>
            <a:ext cx="1109191" cy="369332"/>
          </a:xfrm>
          <a:prstGeom prst="rect">
            <a:avLst/>
          </a:prstGeom>
          <a:noFill/>
        </p:spPr>
        <p:txBody>
          <a:bodyPr wrap="square" rtlCol="0">
            <a:spAutoFit/>
          </a:bodyPr>
          <a:lstStyle/>
          <a:p>
            <a:r>
              <a:rPr lang="en-US" dirty="0" smtClean="0"/>
              <a:t>   CORS</a:t>
            </a:r>
            <a:endParaRPr lang="en-US" dirty="0"/>
          </a:p>
        </p:txBody>
      </p:sp>
      <p:sp>
        <p:nvSpPr>
          <p:cNvPr id="27" name="TextBox 26"/>
          <p:cNvSpPr txBox="1"/>
          <p:nvPr/>
        </p:nvSpPr>
        <p:spPr>
          <a:xfrm>
            <a:off x="1427947" y="5542274"/>
            <a:ext cx="1725768" cy="369332"/>
          </a:xfrm>
          <a:prstGeom prst="rect">
            <a:avLst/>
          </a:prstGeom>
          <a:solidFill>
            <a:srgbClr val="FFC000"/>
          </a:solidFill>
        </p:spPr>
        <p:txBody>
          <a:bodyPr wrap="square" rtlCol="0">
            <a:spAutoFit/>
          </a:bodyPr>
          <a:lstStyle/>
          <a:p>
            <a:r>
              <a:rPr lang="en-US" dirty="0" smtClean="0"/>
              <a:t>       ANGULAR</a:t>
            </a:r>
            <a:endParaRPr lang="en-US" dirty="0"/>
          </a:p>
        </p:txBody>
      </p:sp>
      <p:cxnSp>
        <p:nvCxnSpPr>
          <p:cNvPr id="32" name="Straight Arrow Connector 31"/>
          <p:cNvCxnSpPr/>
          <p:nvPr/>
        </p:nvCxnSpPr>
        <p:spPr>
          <a:xfrm>
            <a:off x="5666704" y="3833953"/>
            <a:ext cx="518374"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a:off x="7727324" y="3835928"/>
            <a:ext cx="489397" cy="1288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8" name="Can 27"/>
          <p:cNvSpPr/>
          <p:nvPr/>
        </p:nvSpPr>
        <p:spPr>
          <a:xfrm>
            <a:off x="1587323" y="1525380"/>
            <a:ext cx="1326524" cy="860126"/>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TextBox 29"/>
          <p:cNvSpPr txBox="1"/>
          <p:nvPr/>
        </p:nvSpPr>
        <p:spPr>
          <a:xfrm>
            <a:off x="1775676" y="1774896"/>
            <a:ext cx="1030310" cy="646331"/>
          </a:xfrm>
          <a:prstGeom prst="rect">
            <a:avLst/>
          </a:prstGeom>
          <a:noFill/>
        </p:spPr>
        <p:txBody>
          <a:bodyPr wrap="square" rtlCol="0">
            <a:spAutoFit/>
          </a:bodyPr>
          <a:lstStyle/>
          <a:p>
            <a:r>
              <a:rPr lang="en-US" dirty="0" smtClean="0">
                <a:solidFill>
                  <a:schemeClr val="bg1"/>
                </a:solidFill>
              </a:rPr>
              <a:t>JSON Server</a:t>
            </a:r>
            <a:endParaRPr lang="en-US" dirty="0">
              <a:solidFill>
                <a:schemeClr val="bg1"/>
              </a:solidFill>
            </a:endParaRPr>
          </a:p>
        </p:txBody>
      </p:sp>
      <p:cxnSp>
        <p:nvCxnSpPr>
          <p:cNvPr id="5" name="Straight Arrow Connector 4"/>
          <p:cNvCxnSpPr>
            <a:stCxn id="28" idx="3"/>
            <a:endCxn id="18" idx="6"/>
          </p:cNvCxnSpPr>
          <p:nvPr/>
        </p:nvCxnSpPr>
        <p:spPr>
          <a:xfrm>
            <a:off x="2250585" y="2385506"/>
            <a:ext cx="1" cy="557646"/>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6066232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81AEB8A9-B768-4E30-BA55-D919E668734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001" y="-2"/>
            <a:ext cx="4069936" cy="68580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xmlns="" id="{EB4AA099-DFCF-40F0-9DF9-51DCDD3D2329}"/>
              </a:ext>
            </a:extLst>
          </p:cNvPr>
          <p:cNvSpPr>
            <a:spLocks noGrp="1"/>
          </p:cNvSpPr>
          <p:nvPr>
            <p:ph type="title"/>
          </p:nvPr>
        </p:nvSpPr>
        <p:spPr/>
        <p:txBody>
          <a:bodyPr vert="horz" lIns="91440" tIns="45720" rIns="91440" bIns="45720" rtlCol="0" anchor="ctr">
            <a:normAutofit/>
          </a:bodyPr>
          <a:lstStyle/>
          <a:p>
            <a:r>
              <a:rPr lang="en-US" kern="1200" dirty="0">
                <a:solidFill>
                  <a:srgbClr val="FFFFFF"/>
                </a:solidFill>
                <a:latin typeface="+mj-lt"/>
                <a:ea typeface="+mj-ea"/>
                <a:cs typeface="+mj-cs"/>
              </a:rPr>
              <a:t>Class Diagram</a:t>
            </a:r>
          </a:p>
        </p:txBody>
      </p:sp>
      <p:sp>
        <p:nvSpPr>
          <p:cNvPr id="3" name="Content Placeholder 2"/>
          <p:cNvSpPr>
            <a:spLocks noGrp="1"/>
          </p:cNvSpPr>
          <p:nvPr>
            <p:ph idx="1"/>
          </p:nvPr>
        </p:nvSpPr>
        <p:spPr/>
        <p:txBody>
          <a:bodyPr/>
          <a:lstStyle/>
          <a:p>
            <a:r>
              <a:rPr lang="en-US" dirty="0" smtClean="0"/>
              <a:t>Entities</a:t>
            </a:r>
          </a:p>
          <a:p>
            <a:r>
              <a:rPr lang="en-US" dirty="0" err="1" smtClean="0"/>
              <a:t>Daos</a:t>
            </a:r>
            <a:endParaRPr lang="en-US" dirty="0" smtClean="0"/>
          </a:p>
          <a:p>
            <a:r>
              <a:rPr lang="en-US" dirty="0" smtClean="0"/>
              <a:t>Services</a:t>
            </a:r>
          </a:p>
          <a:p>
            <a:r>
              <a:rPr lang="en-US" dirty="0" smtClean="0"/>
              <a:t>Controllers</a:t>
            </a:r>
          </a:p>
          <a:p>
            <a:endParaRPr lang="en-US" dirty="0"/>
          </a:p>
        </p:txBody>
      </p:sp>
    </p:spTree>
    <p:extLst>
      <p:ext uri="{BB962C8B-B14F-4D97-AF65-F5344CB8AC3E}">
        <p14:creationId xmlns:p14="http://schemas.microsoft.com/office/powerpoint/2010/main" val="174545331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675239" y="176981"/>
            <a:ext cx="2536722" cy="369332"/>
          </a:xfrm>
          <a:prstGeom prst="rect">
            <a:avLst/>
          </a:prstGeom>
          <a:noFill/>
        </p:spPr>
        <p:txBody>
          <a:bodyPr wrap="square" rtlCol="0">
            <a:spAutoFit/>
          </a:bodyPr>
          <a:lstStyle/>
          <a:p>
            <a:pPr algn="ctr"/>
            <a:r>
              <a:rPr lang="en-US" dirty="0" smtClean="0"/>
              <a:t>ENTITIES</a:t>
            </a:r>
            <a:endParaRPr lang="en-US" dirty="0"/>
          </a:p>
        </p:txBody>
      </p:sp>
      <p:pic>
        <p:nvPicPr>
          <p:cNvPr id="4" name="Picture 3"/>
          <p:cNvPicPr>
            <a:picLocks noChangeAspect="1"/>
          </p:cNvPicPr>
          <p:nvPr/>
        </p:nvPicPr>
        <p:blipFill rotWithShape="1">
          <a:blip r:embed="rId2"/>
          <a:srcRect l="634" r="794"/>
          <a:stretch/>
        </p:blipFill>
        <p:spPr>
          <a:xfrm>
            <a:off x="360608" y="734096"/>
            <a:ext cx="11513713" cy="6123904"/>
          </a:xfrm>
          <a:prstGeom prst="rect">
            <a:avLst/>
          </a:prstGeom>
        </p:spPr>
      </p:pic>
    </p:spTree>
    <p:extLst>
      <p:ext uri="{BB962C8B-B14F-4D97-AF65-F5344CB8AC3E}">
        <p14:creationId xmlns:p14="http://schemas.microsoft.com/office/powerpoint/2010/main" val="204470615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5666" y="607756"/>
            <a:ext cx="11735934" cy="6250244"/>
          </a:xfrm>
          <a:prstGeom prst="rect">
            <a:avLst/>
          </a:prstGeom>
        </p:spPr>
      </p:pic>
      <p:sp>
        <p:nvSpPr>
          <p:cNvPr id="3" name="TextBox 2"/>
          <p:cNvSpPr txBox="1"/>
          <p:nvPr/>
        </p:nvSpPr>
        <p:spPr>
          <a:xfrm>
            <a:off x="4675239" y="176981"/>
            <a:ext cx="2536722" cy="369332"/>
          </a:xfrm>
          <a:prstGeom prst="rect">
            <a:avLst/>
          </a:prstGeom>
          <a:noFill/>
        </p:spPr>
        <p:txBody>
          <a:bodyPr wrap="square" rtlCol="0">
            <a:spAutoFit/>
          </a:bodyPr>
          <a:lstStyle/>
          <a:p>
            <a:pPr algn="ctr"/>
            <a:r>
              <a:rPr lang="en-US" dirty="0" smtClean="0"/>
              <a:t>DAOS</a:t>
            </a:r>
            <a:endParaRPr lang="en-US" dirty="0"/>
          </a:p>
        </p:txBody>
      </p:sp>
    </p:spTree>
    <p:extLst>
      <p:ext uri="{BB962C8B-B14F-4D97-AF65-F5344CB8AC3E}">
        <p14:creationId xmlns:p14="http://schemas.microsoft.com/office/powerpoint/2010/main" val="4817889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548</TotalTime>
  <Words>274</Words>
  <Application>Microsoft Office PowerPoint</Application>
  <PresentationFormat>Widescreen</PresentationFormat>
  <Paragraphs>73</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Calibri Light</vt:lpstr>
      <vt:lpstr>Wingdings</vt:lpstr>
      <vt:lpstr>Office Theme</vt:lpstr>
      <vt:lpstr>PowerPoint Presentation</vt:lpstr>
      <vt:lpstr>Problem Statement</vt:lpstr>
      <vt:lpstr>PowerPoint Presentation</vt:lpstr>
      <vt:lpstr>ER Diagram</vt:lpstr>
      <vt:lpstr>PowerPoint Presentation</vt:lpstr>
      <vt:lpstr>                   APPLICATION ARCHITECTURE</vt:lpstr>
      <vt:lpstr>Class Diagram</vt:lpstr>
      <vt:lpstr>PowerPoint Presentation</vt:lpstr>
      <vt:lpstr>PowerPoint Presentation</vt:lpstr>
      <vt:lpstr>PowerPoint Presentation</vt:lpstr>
      <vt:lpstr>PowerPoint Presentation</vt:lpstr>
      <vt:lpstr>                Swim Lane Activity Diagram</vt:lpstr>
      <vt:lpstr>Assumptions and Scope of project </vt:lpstr>
      <vt:lpstr>         TECHNOLOGIES AND FRAMEWORKS</vt:lpstr>
      <vt:lpstr>Salient features of the project</vt:lpstr>
      <vt:lpstr>What next?  Future plan</vt:lpstr>
      <vt:lpstr>Application Demo &amp; Feedback</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Manish Corriea</dc:creator>
  <cp:lastModifiedBy>USER</cp:lastModifiedBy>
  <cp:revision>57</cp:revision>
  <dcterms:created xsi:type="dcterms:W3CDTF">2019-01-08T03:40:34Z</dcterms:created>
  <dcterms:modified xsi:type="dcterms:W3CDTF">2019-01-11T12:43:24Z</dcterms:modified>
</cp:coreProperties>
</file>