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56" r:id="rId7"/>
    <p:sldId id="257" r:id="rId8"/>
    <p:sldId id="280" r:id="rId9"/>
    <p:sldId id="281" r:id="rId10"/>
    <p:sldId id="282" r:id="rId11"/>
    <p:sldId id="283" r:id="rId12"/>
    <p:sldId id="285" r:id="rId13"/>
    <p:sldId id="284" r:id="rId14"/>
    <p:sldId id="286" r:id="rId15"/>
    <p:sldId id="287" r:id="rId16"/>
    <p:sldId id="259" r:id="rId17"/>
    <p:sldId id="291" r:id="rId18"/>
    <p:sldId id="260" r:id="rId19"/>
    <p:sldId id="261" r:id="rId20"/>
    <p:sldId id="262" r:id="rId21"/>
    <p:sldId id="263" r:id="rId22"/>
    <p:sldId id="264" r:id="rId23"/>
    <p:sldId id="265" r:id="rId24"/>
    <p:sldId id="290" r:id="rId25"/>
    <p:sldId id="289" r:id="rId26"/>
    <p:sldId id="266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69C9-2B86-4AF3-8AB8-579547962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A5B7-4B0F-4EF8-969E-B8A5CF5E9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19D2-A437-4767-A753-36E017D20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D572-C014-4559-8AA1-51115423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E1B0-1A2D-4149-BB02-84F6F0C4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B8E1-7F74-45F6-93ED-D13C1D03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53FFE-BE7E-4A8B-B8E6-DF9DEE077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71EC-A21C-4A42-9184-F86C60C5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B8C4-4EAD-444F-9165-AA141D76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F1690-C9A6-41AE-AA29-99A5D0F7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8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4A30B-181C-4CF6-B010-90BAA4C1E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A9F02-92D0-4147-A938-DBC111D98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B985-07D0-4A21-AC07-1B74D4C0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D39E-429C-4552-8A10-E291C373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6C8D-9A11-41C6-A9D4-F5B12FCE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4D94-5D81-4974-B75B-4B2C000D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8942-6A47-4538-986D-5D65BBC2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11DD-C151-4486-BD80-9641100F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24B2-B9C4-4F1F-A5AD-2CA0DC88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E7CF-8005-4C49-BBE9-783E586B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C54D-888C-4715-8746-ECEEBA2E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661C-7AB8-4DFF-A2F0-F8481B00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2FF0-6F47-41D4-B0EE-F0D10FCC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E5C53-512D-4D44-939C-DC98BFA1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ECE0-C3D3-4ED9-B107-22B89F68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26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8B74-68DF-4AE4-B76E-F0E10023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5740-B252-44AB-9411-8CE10B71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02E74-74F7-4242-806C-0088C0B73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DFE0-0E07-4C0D-8A62-2C35774D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860D7-F0D1-4CE5-A26A-1C94609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8394-9EDE-4458-9050-1AB05A01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02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E999-DA14-45F8-885F-94A509DE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4206-F4A7-4D76-91D2-D7307AB1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C107D-7032-466A-BDDB-6AF08B30C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F5172-B0F0-4F92-9641-A2B58D5FE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870CB-8896-4CCA-8E89-9AB258827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6B11-ECF2-43A6-A6AD-4BD072CE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CE148-E979-485C-BB51-5E365301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435E8-95C4-4536-BC70-D51D8EF5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58DB-723D-4555-B90B-FB68EE08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7B3B4-C741-4FE0-AB85-CEF5C454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0B5A0-C583-4AB1-9C9D-961C0D6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039AC-095D-4A04-83B1-7466C232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54C5A-4A0D-451C-9409-E69F4351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25991-9421-4A5F-8934-110B8435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B440B-094C-4E9B-81D1-001FC999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54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2A44-C28F-4B0C-8948-43076FAC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7ACF-81C0-4409-A07A-A680696D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A590F-1EEF-4F21-92FF-655F854F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393C9-CE62-4689-BBDE-09575622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EF85E-E5DA-4C0F-BDCF-8F6598BE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45135-1B95-4116-84C0-A9DA4E8C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4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E26-741B-4C0E-BA01-7CDA5A1C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894D3-B26C-4947-97FD-52852C54B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702E-B3D7-4547-B55F-E31B2DC28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174C8-AF0C-4B3A-8741-99068BD3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65EE5-42A5-4646-96F0-FBDF4679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E705D-4E2E-4CD0-946C-C742AEF8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4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CA6DF-1FE8-4569-9E60-D19B016B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172E-0FFE-4AD2-9EA9-696899CB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152B0-66F9-4D24-BAD4-F8102E87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2DD8D-C289-4159-95DC-402657E08F5E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1242E-2F67-4906-AFA4-1DB3D64A1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3BAB-7020-4CEA-BFE5-0E472019D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7BD0-92C7-4ECE-B759-79F759CA7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3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96188E-305F-41A9-A2AC-5B2A2FDD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30695" cy="6858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AC321E-6222-4F71-9CF9-C92E20D1FC43}"/>
              </a:ext>
            </a:extLst>
          </p:cNvPr>
          <p:cNvSpPr txBox="1"/>
          <p:nvPr/>
        </p:nvSpPr>
        <p:spPr>
          <a:xfrm>
            <a:off x="7652824" y="623581"/>
            <a:ext cx="42906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rgbClr val="FFFF00"/>
                </a:solidFill>
              </a:rPr>
              <a:t>HR Analysis </a:t>
            </a:r>
          </a:p>
          <a:p>
            <a:pPr algn="ctr"/>
            <a:r>
              <a:rPr lang="en-GB" sz="4000" dirty="0">
                <a:solidFill>
                  <a:srgbClr val="FFFF00"/>
                </a:solidFill>
              </a:rPr>
              <a:t> with </a:t>
            </a:r>
          </a:p>
          <a:p>
            <a:pPr algn="ctr"/>
            <a:r>
              <a:rPr lang="en-GB" sz="4000" dirty="0">
                <a:solidFill>
                  <a:srgbClr val="FFFF00"/>
                </a:solidFill>
              </a:rPr>
              <a:t>Power BI and Excel</a:t>
            </a:r>
          </a:p>
          <a:p>
            <a:pPr algn="ctr"/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A7635-CCAF-4265-9C55-D6321C17D770}"/>
              </a:ext>
            </a:extLst>
          </p:cNvPr>
          <p:cNvSpPr txBox="1"/>
          <p:nvPr/>
        </p:nvSpPr>
        <p:spPr>
          <a:xfrm>
            <a:off x="7247256" y="6034364"/>
            <a:ext cx="5101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PYSILQ  Internship Project Presented by :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Neha Goyal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877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375-2B74-4BD9-BDA1-A9EA21B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BF96-FDC2-47B9-AE60-D831BDF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570CE-E83F-4402-9E25-BE311B81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EF8D94-309B-4EEA-A40F-3693B51BC55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Identify and clean any missing or inconsistent data in the "Department" column.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D33F2-8F78-472E-8AF9-789E4C0DAB42}"/>
              </a:ext>
            </a:extLst>
          </p:cNvPr>
          <p:cNvSpPr txBox="1">
            <a:spLocks/>
          </p:cNvSpPr>
          <p:nvPr/>
        </p:nvSpPr>
        <p:spPr>
          <a:xfrm>
            <a:off x="990600" y="17090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308626">
              <a:lnSpc>
                <a:spcPct val="104200"/>
              </a:lnSpc>
              <a:spcBef>
                <a:spcPts val="775"/>
              </a:spcBef>
            </a:pPr>
            <a:r>
              <a:rPr lang="en-GB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missing values in the Department column.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8C00B-31C6-42C4-994C-E358F415EC4F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13E6C-091C-43F0-B066-DC7489EB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920" y="2240160"/>
            <a:ext cx="618258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344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375-2B74-4BD9-BDA1-A9EA21B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BF96-FDC2-47B9-AE60-D831BDF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B3F6B-578E-441E-AD0A-8AC0DD759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B6F7E42-9EF7-494C-8941-4B2D575E3B6F}"/>
              </a:ext>
            </a:extLst>
          </p:cNvPr>
          <p:cNvSpPr txBox="1">
            <a:spLocks/>
          </p:cNvSpPr>
          <p:nvPr/>
        </p:nvSpPr>
        <p:spPr>
          <a:xfrm>
            <a:off x="865414" y="634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 Power BI, establish a relationship between the "</a:t>
            </a:r>
            <a:r>
              <a:rPr lang="en-GB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in the employee data and the "</a:t>
            </a:r>
            <a:r>
              <a:rPr lang="en-GB" sz="20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in the time tracking data.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8AC95-0C72-49E5-8B3C-305B26237A4F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8DE734-C550-4398-9FC8-1236ECC0B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785" y="2011686"/>
            <a:ext cx="7962326" cy="39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472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375-2B74-4BD9-BDA1-A9EA21B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BF96-FDC2-47B9-AE60-D831BDF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9712C-B011-40FA-A3CB-D528A2050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CC162D-4B9B-47F6-A6F7-0DF055155312}"/>
              </a:ext>
            </a:extLst>
          </p:cNvPr>
          <p:cNvSpPr txBox="1">
            <a:spLocks/>
          </p:cNvSpPr>
          <p:nvPr/>
        </p:nvSpPr>
        <p:spPr>
          <a:xfrm>
            <a:off x="865414" y="9220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Using DAX, create a calculated column that calculates the average years an employee has spent with their current manager.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10B6C-7C77-47EA-B94C-4914C4B1C2CC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CE4CF-F78E-4259-8DC2-2CE42BA73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83" y="2452159"/>
            <a:ext cx="7604911" cy="443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3F62CE-0C21-496F-8A6C-B27585CCB0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3806" y="3589459"/>
            <a:ext cx="3440317" cy="1792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687158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375-2B74-4BD9-BDA1-A9EA21B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BF96-FDC2-47B9-AE60-D831BDF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DB0BD-F1BD-4F09-A0E6-3AA6B12D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475ED3D-7240-4F5B-81DA-32C74D978622}"/>
              </a:ext>
            </a:extLst>
          </p:cNvPr>
          <p:cNvSpPr txBox="1">
            <a:spLocks/>
          </p:cNvSpPr>
          <p:nvPr/>
        </p:nvSpPr>
        <p:spPr>
          <a:xfrm>
            <a:off x="865414" y="1046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Using Excel, create a pivot table that displays the count of employees in each Marital Status category, segmented by Department.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9B7D012-6ED6-4535-B299-8A4393BD52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822970"/>
              </p:ext>
            </p:extLst>
          </p:nvPr>
        </p:nvGraphicFramePr>
        <p:xfrm>
          <a:off x="3745375" y="2435895"/>
          <a:ext cx="5113704" cy="3806735"/>
        </p:xfrm>
        <a:graphic>
          <a:graphicData uri="http://schemas.openxmlformats.org/drawingml/2006/table">
            <a:tbl>
              <a:tblPr/>
              <a:tblGrid>
                <a:gridCol w="3202889">
                  <a:extLst>
                    <a:ext uri="{9D8B030D-6E8A-4147-A177-3AD203B41FA5}">
                      <a16:colId xmlns:a16="http://schemas.microsoft.com/office/drawing/2014/main" val="4263385252"/>
                    </a:ext>
                  </a:extLst>
                </a:gridCol>
                <a:gridCol w="1910815">
                  <a:extLst>
                    <a:ext uri="{9D8B030D-6E8A-4147-A177-3AD203B41FA5}">
                      <a16:colId xmlns:a16="http://schemas.microsoft.com/office/drawing/2014/main" val="1673659163"/>
                    </a:ext>
                  </a:extLst>
                </a:gridCol>
              </a:tblGrid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Marital status under Department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Count of EmployeeID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46843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78061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Divorced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443100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775879"/>
                  </a:ext>
                </a:extLst>
              </a:tr>
              <a:tr h="25414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795671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2883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82811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Divorced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082170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44248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81637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76298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Divorced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793659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Married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9089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Single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513306"/>
                  </a:ext>
                </a:extLst>
              </a:tr>
              <a:tr h="27327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4410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954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F409BE-ACA9-4569-912B-14FD4BD3F392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592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375-2B74-4BD9-BDA1-A9EA21B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BF96-FDC2-47B9-AE60-D831BDF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43A95-AAE5-49A3-BFA7-1A0AA7754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0ACED0-FCAC-41AC-B401-502BF4727F48}"/>
              </a:ext>
            </a:extLst>
          </p:cNvPr>
          <p:cNvSpPr txBox="1">
            <a:spLocks/>
          </p:cNvSpPr>
          <p:nvPr/>
        </p:nvSpPr>
        <p:spPr>
          <a:xfrm>
            <a:off x="865414" y="6340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Apply conditional formatting to highlight employees with both above-average Monthly Income and above-average Job Satisfaction.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1481C80-D53A-46B9-B385-0194591D1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6770830"/>
              </p:ext>
            </p:extLst>
          </p:nvPr>
        </p:nvGraphicFramePr>
        <p:xfrm>
          <a:off x="4173600" y="1825625"/>
          <a:ext cx="4323286" cy="4606680"/>
        </p:xfrm>
        <a:graphic>
          <a:graphicData uri="http://schemas.openxmlformats.org/drawingml/2006/table">
            <a:tbl>
              <a:tblPr/>
              <a:tblGrid>
                <a:gridCol w="1229558">
                  <a:extLst>
                    <a:ext uri="{9D8B030D-6E8A-4147-A177-3AD203B41FA5}">
                      <a16:colId xmlns:a16="http://schemas.microsoft.com/office/drawing/2014/main" val="839691167"/>
                    </a:ext>
                  </a:extLst>
                </a:gridCol>
                <a:gridCol w="1586527">
                  <a:extLst>
                    <a:ext uri="{9D8B030D-6E8A-4147-A177-3AD203B41FA5}">
                      <a16:colId xmlns:a16="http://schemas.microsoft.com/office/drawing/2014/main" val="2423999103"/>
                    </a:ext>
                  </a:extLst>
                </a:gridCol>
                <a:gridCol w="1507201">
                  <a:extLst>
                    <a:ext uri="{9D8B030D-6E8A-4147-A177-3AD203B41FA5}">
                      <a16:colId xmlns:a16="http://schemas.microsoft.com/office/drawing/2014/main" val="3679090421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44192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131160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250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41890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60465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193280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492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83210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54595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23420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079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40710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3059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58130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98785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31430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213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20440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458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134640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5096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79910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5777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33770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1328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55380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66685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57620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2205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25920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287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53460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1000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42130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6496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41270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518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24380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344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68700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63355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104470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97214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96670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16436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21480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065" marR="9065" marT="90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9852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C23B0D-F0AE-411F-BF14-CE66D8C53804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3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375-2B74-4BD9-BDA1-A9EA21B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BF96-FDC2-47B9-AE60-D831BDF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39A93-854F-4A94-977B-AA16A1BE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D87808-2AB0-4258-857E-4122DCD27F07}"/>
              </a:ext>
            </a:extLst>
          </p:cNvPr>
          <p:cNvSpPr txBox="1">
            <a:spLocks/>
          </p:cNvSpPr>
          <p:nvPr/>
        </p:nvSpPr>
        <p:spPr>
          <a:xfrm>
            <a:off x="838200" y="8895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In Power BI, create a line chart that visualizes the trend of Employee Attrition over the years.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57221-F151-455A-85F8-4FCE13284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89" y="2215070"/>
            <a:ext cx="6355022" cy="4096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8D2A5-1E92-484D-85E4-CDFACDDCB9DC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316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DBEEB0-5724-4765-A64D-70A01618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0D3D2C-C4C4-4B33-8928-1FC4269B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F55FD-8A20-4ED1-AC73-BD70733F9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94"/>
            <a:ext cx="1224642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BEE8F0A-2FAF-4B9B-9B71-38D73E5716A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Describe how you would create a star schema for this dataset, explaining the benefits of doing so.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E90267-CCAA-4E2B-AFCC-D6D978E3B5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star schema for this dataset:</a:t>
            </a:r>
            <a:endParaRPr lang="en-IN" sz="20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Fact Table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Choose a central fact table containing core HR metrics like Monthly Income, Performance Rating, and </a:t>
            </a:r>
            <a:r>
              <a:rPr lang="en-GB" sz="1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YearsAtCompany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Dimension Tables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Design separate dimension tables for attributes such as </a:t>
            </a:r>
            <a:r>
              <a:rPr lang="en-GB" sz="1800" b="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Department, Job Role, and Survey responses.</a:t>
            </a:r>
          </a:p>
          <a:p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Relationships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Define relationships between the fact table and dimension tables using primary and foreign keys to link related data.</a:t>
            </a:r>
          </a:p>
          <a:p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 star schema's simplified structure to enhance query performance, as it reduces the need for complex joins.</a:t>
            </a:r>
          </a:p>
          <a:p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Scalability and Analysis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Enjoy the benefits of scalability and streamlined analysis, allowing for efficient reporting and adaptable data management as HR needs to evolve.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69D9D-B397-4D2E-8DE2-1B5CA6526E13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903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DBEEB0-5724-4765-A64D-70A01618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0D3D2C-C4C4-4B33-8928-1FC4269B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DF55FD-8A20-4ED1-AC73-BD70733F9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94"/>
            <a:ext cx="1224642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BEE8F0A-2FAF-4B9B-9B71-38D73E5716A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Describe how you would create a star schema for this dataset, explaining the benefits of doing so.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E90267-CCAA-4E2B-AFCC-D6D978E3B521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N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are: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Fact Table: Choose a central fact table containing core HR metrics like Monthly Income, Performance Rating, and </a:t>
            </a:r>
            <a:r>
              <a:rPr lang="en-GB" sz="180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YearsAtCompany</a:t>
            </a:r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Dimension Tables: Design separate dimension tables for attributes such as </a:t>
            </a:r>
            <a:r>
              <a:rPr lang="en-GB" sz="1800" i="0" u="none" strike="noStrike" baseline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Department, Job Role, and Survey responses.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Relationships: Define relationships between the fact table and dimension tables using primary and foreign keys to link related data.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Performance: Utilize star schema's simplified structure to enhance query performance, as it reduces the need for complex joins.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Scalability and Analysis: Enjoy the benefits of scalability and streamlined analysis, allowing for efficient reporting and adaptable data management as HR needs to evolve.</a:t>
            </a:r>
          </a:p>
          <a:p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69D9D-B397-4D2E-8DE2-1B5CA6526E13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75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C48A9-B6E5-4422-B52E-6B894F9D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DC183C-1334-4ED7-A41C-98A7207D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9364B-D93A-45CE-90D4-7E587A56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4571B09-5181-4F67-97D8-1873AF6852F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Q-12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DAX, calculate the rolling 3-month average of Monthly Income for each employee.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608FF-6F35-497D-9A80-8A1087AFBB2F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E53CC-9A76-402C-9E98-4FB67260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65" y="2088579"/>
            <a:ext cx="6542058" cy="33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4370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2D3D9E-A468-4DAB-9B74-85E1EFF9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0F833D-BC2F-4E7D-8C30-9F7FE6274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351E8-350B-4067-8D0E-771F083E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CB2E4ED-E176-4058-863A-54D61BB6CAD9}"/>
              </a:ext>
            </a:extLst>
          </p:cNvPr>
          <p:cNvSpPr txBox="1">
            <a:spLocks/>
          </p:cNvSpPr>
          <p:nvPr/>
        </p:nvSpPr>
        <p:spPr>
          <a:xfrm>
            <a:off x="865414" y="8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Q-13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hierarchy in Power BI that allows users to drill down from Department to Job Role to further narrow their analysis.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2A9C475-73DB-47D4-A0C0-D805B472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11" y="4767802"/>
            <a:ext cx="4100401" cy="11035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609B93-1995-4770-90B2-309F9F50DE3D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71F89-17DC-4F71-B389-8D91E1AE0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182" y="2137866"/>
            <a:ext cx="5488470" cy="2106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7224AB-E501-41B2-85DA-70F9EC157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793" y="2173447"/>
            <a:ext cx="3048000" cy="2053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3EF595-B26F-482C-A72C-B132C26EE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5" y="4342074"/>
            <a:ext cx="6357590" cy="23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25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6369F-E5E8-4DDA-8A0E-C700B0D6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E73601-1531-4535-8308-70537E0F13FF}"/>
              </a:ext>
            </a:extLst>
          </p:cNvPr>
          <p:cNvSpPr txBox="1"/>
          <p:nvPr/>
        </p:nvSpPr>
        <p:spPr>
          <a:xfrm>
            <a:off x="1007165" y="1526139"/>
            <a:ext cx="6347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  About Dataset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  Entity Relationship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  Objective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 Problem Statements with Solutions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 Dashboard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</a:rPr>
              <a:t>  Insights</a:t>
            </a:r>
          </a:p>
          <a:p>
            <a:endParaRPr lang="en-IN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46D40-65C0-4897-B525-C7855A323FB5}"/>
              </a:ext>
            </a:extLst>
          </p:cNvPr>
          <p:cNvSpPr txBox="1"/>
          <p:nvPr/>
        </p:nvSpPr>
        <p:spPr>
          <a:xfrm>
            <a:off x="4797287" y="263390"/>
            <a:ext cx="3074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Contents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32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7D15A-6DF4-4FCC-AABC-E2E9D7BF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B91DDC-7CD7-49CA-BA69-A400BB1A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DC315-2CF6-48F8-811D-D6F11175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5643CF-CEB6-457D-9044-4A8DC017954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How can you set up parameterized queries in Power BI to allow users to filter data based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of 2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Distance from Home column?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6EFC26-989C-426A-BFF4-AE7D4EB67C53}"/>
              </a:ext>
            </a:extLst>
          </p:cNvPr>
          <p:cNvSpPr txBox="1">
            <a:spLocks/>
          </p:cNvSpPr>
          <p:nvPr/>
        </p:nvSpPr>
        <p:spPr>
          <a:xfrm>
            <a:off x="990600" y="20558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To set Parameterized in </a:t>
            </a:r>
            <a:r>
              <a:rPr lang="en-GB" sz="18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PowerBI</a:t>
            </a:r>
            <a:r>
              <a:rPr lang="en-GB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</a:t>
            </a:r>
          </a:p>
          <a:p>
            <a:pPr marL="0" indent="0" algn="just">
              <a:buNone/>
            </a:pPr>
            <a:endParaRPr lang="en-GB" sz="1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r>
              <a:rPr lang="en-GB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Open Query Editor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Access Power BI's Query Editor. </a:t>
            </a:r>
          </a:p>
          <a:p>
            <a:pPr algn="just"/>
            <a:r>
              <a:rPr lang="en-GB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Create Parameters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Make two parameters for Minimum and Maximum Distance values. </a:t>
            </a:r>
          </a:p>
          <a:p>
            <a:pPr algn="just"/>
            <a:r>
              <a:rPr lang="en-GB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Filter Data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Set up a filter for the Distance from Home column, using the parameters for the range. </a:t>
            </a:r>
          </a:p>
          <a:p>
            <a:pPr algn="just"/>
            <a:r>
              <a:rPr lang="en-GB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Apply Changes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Confirm the filter settings and apply them. </a:t>
            </a:r>
          </a:p>
          <a:p>
            <a:pPr algn="just"/>
            <a:r>
              <a:rPr lang="en-GB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Use Parameters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Now adjust the parameters to dynamically filter the data based on Distance from Home.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1DCDE-EDB6-4F89-868E-3A27D4DF9B03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38D51-1B1B-44A9-9232-19F40A9E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54" y="5174456"/>
            <a:ext cx="4868724" cy="9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77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874608-3773-4046-9F85-5720996F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8E00E7-7A47-4775-AC9C-353A54B0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6BEC2-2081-43D0-B45D-01F9C461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BE8CB82-369A-4E5F-8802-0758E9929EEB}"/>
              </a:ext>
            </a:extLst>
          </p:cNvPr>
          <p:cNvSpPr txBox="1">
            <a:spLocks/>
          </p:cNvSpPr>
          <p:nvPr/>
        </p:nvSpPr>
        <p:spPr>
          <a:xfrm>
            <a:off x="865414" y="928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In Excel, calculate the total Monthly Income for each Department, considering only the employees with a Job Level greater than or equal to 3.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92BF857-505C-460C-9DA6-58B3EF73F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544075"/>
              </p:ext>
            </p:extLst>
          </p:nvPr>
        </p:nvGraphicFramePr>
        <p:xfrm>
          <a:off x="2948354" y="2240966"/>
          <a:ext cx="5126502" cy="4070626"/>
        </p:xfrm>
        <a:graphic>
          <a:graphicData uri="http://schemas.openxmlformats.org/drawingml/2006/table">
            <a:tbl>
              <a:tblPr/>
              <a:tblGrid>
                <a:gridCol w="2763941">
                  <a:extLst>
                    <a:ext uri="{9D8B030D-6E8A-4147-A177-3AD203B41FA5}">
                      <a16:colId xmlns:a16="http://schemas.microsoft.com/office/drawing/2014/main" val="3121362627"/>
                    </a:ext>
                  </a:extLst>
                </a:gridCol>
                <a:gridCol w="2362561">
                  <a:extLst>
                    <a:ext uri="{9D8B030D-6E8A-4147-A177-3AD203B41FA5}">
                      <a16:colId xmlns:a16="http://schemas.microsoft.com/office/drawing/2014/main" val="1427534426"/>
                    </a:ext>
                  </a:extLst>
                </a:gridCol>
              </a:tblGrid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Dept and Job Role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Sum of </a:t>
                      </a:r>
                      <a:r>
                        <a:rPr lang="en-IN" sz="1600" b="1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  <a:endParaRPr lang="en-IN" sz="16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6314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Human Resources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3259140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38187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1648500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54340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754800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8243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855840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957708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53502900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60745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28117740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425384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15277290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222638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10107870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876940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22974330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0462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11792400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96723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8753070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305125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7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2428860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709138"/>
                  </a:ext>
                </a:extLst>
              </a:tr>
              <a:tr h="2907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79736370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010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64AA8AB-F996-43A0-80DB-1EE71EF043AB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029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374F83-C1B5-4FAB-92D9-D2C4C5F9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60932-128D-404A-9F6F-1210C702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CFA8F-152B-4963-B3EF-7DCBFB373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696D3C9-8F38-4EA3-BB86-1DBC3A33CDB7}"/>
              </a:ext>
            </a:extLst>
          </p:cNvPr>
          <p:cNvSpPr txBox="1">
            <a:spLocks/>
          </p:cNvSpPr>
          <p:nvPr/>
        </p:nvSpPr>
        <p:spPr>
          <a:xfrm>
            <a:off x="865414" y="8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Explain how to perform a What-If analysis in Excel to understand the impact of a 10% increase in Percent Salary Hike on Monthly Income.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41DA8C-7B03-484A-9B8E-B55E4372B78F}"/>
              </a:ext>
            </a:extLst>
          </p:cNvPr>
          <p:cNvSpPr txBox="1">
            <a:spLocks/>
          </p:cNvSpPr>
          <p:nvPr/>
        </p:nvSpPr>
        <p:spPr>
          <a:xfrm>
            <a:off x="-27215" y="20558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7781" lvl="1" indent="0">
              <a:spcBef>
                <a:spcPts val="860"/>
              </a:spcBef>
              <a:buNone/>
              <a:tabLst>
                <a:tab pos="1156392" algn="l"/>
              </a:tabLst>
            </a:pP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 </a:t>
            </a:r>
          </a:p>
          <a:p>
            <a:pPr marL="1270681" lvl="1" indent="-342900">
              <a:spcBef>
                <a:spcPts val="860"/>
              </a:spcBef>
              <a:tabLst>
                <a:tab pos="1156392" algn="l"/>
              </a:tabLst>
            </a:pP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GB" sz="2000" spc="-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</a:t>
            </a:r>
            <a:r>
              <a:rPr lang="en-GB" sz="20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"Data"</a:t>
            </a:r>
            <a:r>
              <a:rPr lang="en-GB" sz="20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tab.</a:t>
            </a:r>
          </a:p>
          <a:p>
            <a:pPr marL="1270681" lvl="1" indent="-342900">
              <a:spcBef>
                <a:spcPts val="131"/>
              </a:spcBef>
              <a:tabLst>
                <a:tab pos="1156392" algn="l"/>
              </a:tabLst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000" spc="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</a:t>
            </a:r>
            <a:r>
              <a:rPr lang="en-GB" sz="20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Tools" group,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GB" sz="20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"What-If</a:t>
            </a:r>
            <a:r>
              <a:rPr lang="en-GB" sz="2000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Analysis" and</a:t>
            </a:r>
            <a:r>
              <a:rPr lang="en-GB" sz="2000" spc="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GB" sz="20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"Data</a:t>
            </a:r>
            <a:r>
              <a:rPr lang="en-GB" sz="2000" spc="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Table."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681" lvl="1" indent="-342900">
              <a:spcBef>
                <a:spcPts val="131"/>
              </a:spcBef>
              <a:tabLst>
                <a:tab pos="1156392" algn="l"/>
              </a:tabLst>
            </a:pP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0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"Row</a:t>
            </a:r>
            <a:r>
              <a:rPr lang="en-GB" sz="20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GB" sz="2000" spc="-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cell," enter</a:t>
            </a:r>
            <a:r>
              <a:rPr lang="en-GB" sz="2000" spc="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000" spc="1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cell</a:t>
            </a:r>
            <a:r>
              <a:rPr lang="en-GB" sz="20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sz="20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GB" sz="2000" spc="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Hike.</a:t>
            </a: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681" lvl="1" indent="-342900">
              <a:spcBef>
                <a:spcPts val="131"/>
              </a:spcBef>
              <a:tabLst>
                <a:tab pos="1156392" algn="l"/>
              </a:tabLst>
            </a:pPr>
            <a:r>
              <a:rPr lang="en-GB" sz="20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GB" sz="2000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ok.</a:t>
            </a:r>
          </a:p>
          <a:p>
            <a:pPr marL="1156392" lvl="1" indent="-228611">
              <a:spcBef>
                <a:spcPts val="131"/>
              </a:spcBef>
              <a:buFont typeface="Wingdings"/>
              <a:buChar char=""/>
              <a:tabLst>
                <a:tab pos="1156392" algn="l"/>
              </a:tabLst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6392" lvl="1" indent="-228611">
              <a:spcBef>
                <a:spcPts val="131"/>
              </a:spcBef>
              <a:buFont typeface="Wingdings"/>
              <a:buChar char=""/>
              <a:tabLst>
                <a:tab pos="1156392" algn="l"/>
              </a:tabLst>
            </a:pPr>
            <a:endParaRPr lang="en-GB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63624-EEA4-4EA3-B24F-1BFA4E992B37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A026C-B50D-4F1E-B164-67B94B483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50" y="3429000"/>
            <a:ext cx="27527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345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B41A8-26E3-4782-8A45-C6CC35F3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646D5-B96C-4135-89EB-D4F65941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7EF43A6-5329-438B-8466-04389877217F}"/>
              </a:ext>
            </a:extLst>
          </p:cNvPr>
          <p:cNvSpPr txBox="1">
            <a:spLocks/>
          </p:cNvSpPr>
          <p:nvPr/>
        </p:nvSpPr>
        <p:spPr>
          <a:xfrm>
            <a:off x="627184" y="12461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Verify if the data adheres to a predefined schema. What actions would you take if you find inconsistencies?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286A6D-52DE-4AFA-917C-9181B830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6" y="23997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verify if the data adheres to a predefined schema:</a:t>
            </a:r>
          </a:p>
          <a:p>
            <a:pPr marL="0" indent="0">
              <a:buNone/>
            </a:pPr>
            <a:endParaRPr lang="en-IN" sz="180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predefined schema: Ensure understanding of attribute names, types, and relationships. 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Inspect data for inconsistencies: Utilize data profiling tools to identify disparities. 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Identify missing or incorrect values: Scrutinize mandatory fields for completeness and accuracy. 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Document issues and impact: Detail the significance of inconsistencies in analysis and decision-making. 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Cleanse, standardize, and enforce constraints: Rectify data anomalies and establish validation rules. 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Communicate findings to stakeholders: Foster collaboration by sharing insights with relevant parties. </a:t>
            </a:r>
          </a:p>
          <a:p>
            <a:r>
              <a:rPr lang="en-GB" sz="180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 ongoing monitoring for data quality: Set up regular audits to sustain high standards of accuracy and reliability.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E8A30-A0D4-4388-B678-F71879DC9246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4838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B41A8-26E3-4782-8A45-C6CC35F3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646D5-B96C-4135-89EB-D4F65941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0DC77-8403-4B39-A861-07D53CD936A3}"/>
              </a:ext>
            </a:extLst>
          </p:cNvPr>
          <p:cNvSpPr txBox="1"/>
          <p:nvPr/>
        </p:nvSpPr>
        <p:spPr>
          <a:xfrm>
            <a:off x="3332921" y="306180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89A27-59AF-47CE-AB35-1DC12812F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2" y="815576"/>
            <a:ext cx="10420351" cy="58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4362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B41A8-26E3-4782-8A45-C6CC35F3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646D5-B96C-4135-89EB-D4F65941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24642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8429A-CB41-4E72-BD3F-B443F496BCEB}"/>
              </a:ext>
            </a:extLst>
          </p:cNvPr>
          <p:cNvSpPr txBox="1"/>
          <p:nvPr/>
        </p:nvSpPr>
        <p:spPr>
          <a:xfrm>
            <a:off x="3332921" y="306180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F6620-2414-4D26-AD4E-987F982AB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5621"/>
            <a:ext cx="10515600" cy="53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568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DCEEC6-EA90-44E6-9766-B27D71C4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82DC5-7370-4216-A2CA-E4661841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0B823-689C-40E6-A9D0-EDA26BD5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34026-47E7-4FD7-A6CD-7D46CF251E19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C4DE4-212C-4A7B-A44A-96836DF66C77}"/>
              </a:ext>
            </a:extLst>
          </p:cNvPr>
          <p:cNvSpPr txBox="1"/>
          <p:nvPr/>
        </p:nvSpPr>
        <p:spPr>
          <a:xfrm>
            <a:off x="583097" y="365125"/>
            <a:ext cx="1122459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bar chart to visualize the distribution of employees by department, providing an at-a-glance overview.</a:t>
            </a:r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slicer enabling users to filter employees based on their job roles, Department, Marital Status enhancing user interactivity.</a:t>
            </a:r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calculated column determining the age group of employees, enhancing demographic insights.</a:t>
            </a:r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monthly income for employees using DAX and display the result in a card visualization.</a:t>
            </a:r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DAX to calculate year-over-year growth in monthly income for employees, providing insights into income trends.</a:t>
            </a:r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a hierarchy for department and Job role columns to facilitate drill-down analysis, streamlining temporal exploration. </a:t>
            </a:r>
            <a:endParaRPr lang="en-GB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Utilize DAX to calculate the moving average of monthly income over a rolling 3-month period, providing trend insights.</a:t>
            </a:r>
          </a:p>
          <a:p>
            <a:pPr fontAlgn="base"/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What-If parameters to illustrate how attrition rates change when adjusting factors such as salary increases.</a:t>
            </a:r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br>
              <a:rPr lang="en-GB" sz="1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2373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C5F96-DB6A-4FA6-B39F-9A0B93DE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F79F86-25A9-4CF3-8365-9A56C1E1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2F2812-2F62-42A5-BE1D-CC0617CFD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3C1225-97EA-470E-8119-E3B654520A03}"/>
              </a:ext>
            </a:extLst>
          </p:cNvPr>
          <p:cNvSpPr txBox="1"/>
          <p:nvPr/>
        </p:nvSpPr>
        <p:spPr>
          <a:xfrm>
            <a:off x="3222645" y="1982450"/>
            <a:ext cx="5718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079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6369F-E5E8-4DDA-8A0E-C700B0D6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E73601-1531-4535-8308-70537E0F13FF}"/>
              </a:ext>
            </a:extLst>
          </p:cNvPr>
          <p:cNvSpPr txBox="1"/>
          <p:nvPr/>
        </p:nvSpPr>
        <p:spPr>
          <a:xfrm>
            <a:off x="4426226" y="226152"/>
            <a:ext cx="3074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About Dataset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FC026-1BAF-47A3-951E-92140954E759}"/>
              </a:ext>
            </a:extLst>
          </p:cNvPr>
          <p:cNvSpPr txBox="1"/>
          <p:nvPr/>
        </p:nvSpPr>
        <p:spPr>
          <a:xfrm>
            <a:off x="808382" y="1633861"/>
            <a:ext cx="8547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is located across multiple Excel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 of 4410 records over 24 attributes in tabular 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exploring our Data, it appears to be clean and ready to 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654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6369F-E5E8-4DDA-8A0E-C700B0D6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B74C5-200A-4F21-8823-98B1BC0CA597}"/>
              </a:ext>
            </a:extLst>
          </p:cNvPr>
          <p:cNvSpPr txBox="1"/>
          <p:nvPr/>
        </p:nvSpPr>
        <p:spPr>
          <a:xfrm>
            <a:off x="4426225" y="226152"/>
            <a:ext cx="390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Entity Relationship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4915F-51F6-4121-B488-8BE2F2FF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38" y="1054913"/>
            <a:ext cx="6590923" cy="55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52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6369F-E5E8-4DDA-8A0E-C700B0D6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51335-2D3A-46A9-BE98-EF478229C252}"/>
              </a:ext>
            </a:extLst>
          </p:cNvPr>
          <p:cNvSpPr txBox="1"/>
          <p:nvPr/>
        </p:nvSpPr>
        <p:spPr>
          <a:xfrm>
            <a:off x="4426226" y="226152"/>
            <a:ext cx="3074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ctr"/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32AFA-7949-426D-A733-DE7519446351}"/>
              </a:ext>
            </a:extLst>
          </p:cNvPr>
          <p:cNvSpPr txBox="1"/>
          <p:nvPr/>
        </p:nvSpPr>
        <p:spPr>
          <a:xfrm>
            <a:off x="872197" y="1171361"/>
            <a:ext cx="108180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HR data analysis project aims to leverage Excel and Power BI to derive actionable insights from our workforce data. By uncovering trends and patterns, we'll empower decision-makers to optimize talent management strategies, enhance employee engagement, and drive organizational success. Through meticulous analysis and innovative visualization, we'll foster a culture of data-driven HR excellence, ensuring our company remains competitive and agile in today's dynamic business environment.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306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130A5-7BF7-47ED-8E1A-30F931760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D1631-E007-45AF-A993-2AB7BACF9186}"/>
              </a:ext>
            </a:extLst>
          </p:cNvPr>
          <p:cNvSpPr txBox="1"/>
          <p:nvPr/>
        </p:nvSpPr>
        <p:spPr>
          <a:xfrm>
            <a:off x="1073426" y="1053482"/>
            <a:ext cx="11118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b="0" i="0" u="none" strike="noStrike" baseline="0" dirty="0">
              <a:solidFill>
                <a:srgbClr val="FFFF00"/>
              </a:solidFill>
              <a:latin typeface="Candara" panose="020E0502030303020204" pitchFamily="34" charset="0"/>
            </a:endParaRPr>
          </a:p>
          <a:p>
            <a:r>
              <a:rPr lang="en-IN" b="0" i="0" u="none" strike="noStrike" baseline="0" dirty="0">
                <a:solidFill>
                  <a:srgbClr val="FFFF00"/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GB" sz="2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Q-1 Using Excel, how would you filter the dataset to only show employees aged 30 and above?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56F4D-542A-47EC-AE44-CEB0E98BD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67" y="2308843"/>
            <a:ext cx="6540360" cy="2839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8F729-F6D6-4714-A0DB-DFEB06F881E4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615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38CFA-A9C3-4AAE-86C1-19FB1BDDF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82F03-D089-49D7-B5AC-8D7E3593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35" y="644304"/>
            <a:ext cx="10515600" cy="1325563"/>
          </a:xfrm>
        </p:spPr>
        <p:txBody>
          <a:bodyPr>
            <a:normAutofit/>
          </a:bodyPr>
          <a:lstStyle/>
          <a:p>
            <a:br>
              <a:rPr lang="en-IN" sz="2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Q-2  </a:t>
            </a:r>
            <a:r>
              <a:rPr lang="en-GB" sz="2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pivot</a:t>
            </a:r>
            <a:r>
              <a:rPr lang="en-GB" sz="2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to summarize the average Monthly Income by Job Role. </a:t>
            </a:r>
            <a:br>
              <a:rPr lang="en-GB" sz="2000" b="0" i="0" u="none" strike="noStrike" baseline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FA25-71BE-462E-9D96-1896DEE07A3D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EB87-5215-43E4-85E9-53C7BBB980C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604511" y="1969867"/>
            <a:ext cx="5744358" cy="37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181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902D-E99A-4138-80AF-7FD047CF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9A61-A957-4D50-A85C-387DE335F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BE6B9-4FDE-4900-A3F0-8EE664B2D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3A304A-524A-44FB-969A-B1EC1F03065A}"/>
              </a:ext>
            </a:extLst>
          </p:cNvPr>
          <p:cNvSpPr txBox="1">
            <a:spLocks/>
          </p:cNvSpPr>
          <p:nvPr/>
        </p:nvSpPr>
        <p:spPr>
          <a:xfrm>
            <a:off x="838200" y="7590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180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br>
              <a:rPr lang="en-IN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Q-3 </a:t>
            </a:r>
            <a:r>
              <a:rPr lang="en-GB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Apply conditional formatting to highlight employees with Monthly Income above the company's average income. </a:t>
            </a:r>
            <a:br>
              <a:rPr lang="en-GB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96B4800-B23D-475C-BF45-0336AA0E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877219"/>
            <a:ext cx="5505450" cy="424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9A55F-150A-47EF-B1AC-1E89B22B5C79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4677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375-2B74-4BD9-BDA1-A9EA21B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BF96-FDC2-47B9-AE60-D831BDF0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0DD6C-2460-47F1-8DDB-DBB27D346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429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36700A-ED4D-4773-BB0F-A6517B5F72FD}"/>
              </a:ext>
            </a:extLst>
          </p:cNvPr>
          <p:cNvSpPr txBox="1">
            <a:spLocks/>
          </p:cNvSpPr>
          <p:nvPr/>
        </p:nvSpPr>
        <p:spPr>
          <a:xfrm>
            <a:off x="990600" y="8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Create a bar chart in Excel to visualize the distribution of employee ages. </a:t>
            </a:r>
            <a:br>
              <a:rPr lang="en-GB" sz="2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E0176-AAA8-40A9-BDE5-17BC7690AE1A}"/>
              </a:ext>
            </a:extLst>
          </p:cNvPr>
          <p:cNvSpPr txBox="1"/>
          <p:nvPr/>
        </p:nvSpPr>
        <p:spPr>
          <a:xfrm>
            <a:off x="3332921" y="383472"/>
            <a:ext cx="5526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Problem Statements with Solutions</a:t>
            </a: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5C3EF-2D3F-41CB-A5DF-833D94C316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78696" y="2455483"/>
            <a:ext cx="8039477" cy="342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23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1523</Words>
  <Application>Microsoft Office PowerPoint</Application>
  <PresentationFormat>Widescreen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Q-2  Create a pivot table to summarize the average Monthly Income by Job Role.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LG</dc:creator>
  <cp:lastModifiedBy>LG</cp:lastModifiedBy>
  <cp:revision>107</cp:revision>
  <dcterms:created xsi:type="dcterms:W3CDTF">2024-05-07T08:53:30Z</dcterms:created>
  <dcterms:modified xsi:type="dcterms:W3CDTF">2024-05-08T08:25:47Z</dcterms:modified>
</cp:coreProperties>
</file>