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2" r:id="rId3"/>
    <p:sldId id="264" r:id="rId4"/>
    <p:sldId id="265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A37963"/>
    <a:srgbClr val="AA0D91"/>
    <a:srgbClr val="280ED1"/>
    <a:srgbClr val="24242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A6B1-D765-4F98-90A2-53277B73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86393-3344-481E-8FA6-F81D1A8F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8F80-3A15-4991-BAA6-42B56D28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C628-8119-4357-A37F-1C961569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E7D6-933F-48C0-83F0-9EB8732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2FA-5AD0-42A5-89D7-B90E00B7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0AF83-F876-409F-A348-F0C7BE7B9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79C9-056B-4527-AA6F-E97EC04E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9ADC-73CC-4405-A443-6082D72C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6058-B588-4967-BECE-A880AD17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FF64-92B0-44D3-ADD6-C1CDFE5C2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ED83C-418C-4A27-9B99-FA0BB313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4F9F-EBD9-443D-89AE-12EB19FF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26CD-E307-4250-94DD-676A2D59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E1B9-B0D9-4A91-AA73-3235CA8A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CB64-6512-41B5-8BD5-339A13C4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4220-C739-4A59-A0F5-28908E8A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DADB-E1A9-4A56-98FF-4B57748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797A-7A47-4CAA-8FE8-BA676A8C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02887-6F18-4C10-9644-E99486C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276-82F6-4BEE-A962-FB8D70BA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279A2-21F8-449A-8C4E-17960253E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8A67-0D46-4CB8-9C58-213F618A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B773-4B49-485E-B7C0-1E48AE94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3D78-4793-40A9-A8FE-3BC997A9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019D-7168-4154-9973-1A762E9C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6D0D-16E7-4385-B2EE-428240891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423D-B243-4AEC-B926-24956F6EA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EC85-AF4C-4EE4-A255-85223AE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6E4A-0799-485C-BD38-3E23E10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B7BF9-4D1B-4C4E-BF4A-355A7A66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9CD6-80D1-456D-9DDA-96F294FD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6A71-E94A-4DE4-97AF-4FB083E7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9CF88-1EFD-4856-A944-6BE21B63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5353B-E9B2-4B21-B6B1-C0D7DB57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55D3D-828B-4411-A820-23219A0B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1A049-D432-40E6-AB28-66D38901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D6DD3-7FE2-4299-AF50-19A27CA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E2FB0-4D37-4496-9F6C-567FFCC3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B958-2C3B-4E4E-BB17-DB236003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56943-4137-455B-9541-BC34FE87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CA3BE-AE10-49AC-92FC-46807EC0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83882-3E62-43BE-8356-45862685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A496E-99C6-4E15-B12E-0042FCAD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D32BC-AF24-4962-A8AE-8A66AE19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CEB54-AF80-48A2-8547-32F45CAA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879-2F49-40F5-8327-11FD5701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EC53-077D-46CD-95C0-A0BEDAC2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6576C-CD23-410D-AFDB-8682B521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44009-B8DB-471D-BF66-9FC7CD6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646A-7605-457B-8A02-391F03CA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096A-59BC-4621-9759-D376472A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7677-BD3E-4157-973F-62768F7E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B1BE9-502B-40B9-BE6E-FA9F30CDE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A23E0-6BD1-44C4-BB64-FE599054A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1ED1-86FC-42A6-ADE6-54DFD093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F50C-8491-472F-B404-F2F610D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DBA4-D35C-474F-A147-D216C145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accent1">
                <a:lumMod val="5000"/>
                <a:lumOff val="95000"/>
              </a:schemeClr>
            </a:gs>
            <a:gs pos="100000">
              <a:srgbClr val="00206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9EA22-F7BE-4B2C-9118-4FABB06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8FCE-D366-4EA0-B100-DE4C697F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1818-4C28-4BF6-B9DD-A22D60C2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7D5C-AE14-4C0C-AEB7-E87CEC021F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2505-B46D-40B6-B7B5-33FBBFD20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7D32-CDEB-49E1-AE3E-D06A18115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EC20-4696-4EA8-92D9-79429A3C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6FFE7D-BC4F-45B8-8F39-F2FF196F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975"/>
            <a:ext cx="12192000" cy="5915025"/>
          </a:xfrm>
          <a:prstGeom prst="rect">
            <a:avLst/>
          </a:prstGeom>
          <a:gradFill>
            <a:gsLst>
              <a:gs pos="6000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244D83-0162-4CE6-9124-A81E057CD7B2}"/>
              </a:ext>
            </a:extLst>
          </p:cNvPr>
          <p:cNvSpPr/>
          <p:nvPr/>
        </p:nvSpPr>
        <p:spPr>
          <a:xfrm>
            <a:off x="0" y="46863"/>
            <a:ext cx="12192000" cy="9429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Data Cleaning with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005476-0D12-4CC9-A108-A844827682C5}"/>
              </a:ext>
            </a:extLst>
          </p:cNvPr>
          <p:cNvSpPr/>
          <p:nvPr/>
        </p:nvSpPr>
        <p:spPr>
          <a:xfrm>
            <a:off x="0" y="6318504"/>
            <a:ext cx="2441448" cy="373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</a:rPr>
              <a:t>By Neha Israr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D2434A-9554-41EC-A0CA-D07D5AFA1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42" y="1161288"/>
            <a:ext cx="840827" cy="8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6.1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Type Conversion (Remove dollar sign from Salary Column)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8E17A-A243-4D11-A90B-69D0C3E0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90612"/>
            <a:ext cx="6181725" cy="32290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2ABA82-05E0-4922-958C-4ECD850F242B}"/>
              </a:ext>
            </a:extLst>
          </p:cNvPr>
          <p:cNvSpPr/>
          <p:nvPr/>
        </p:nvSpPr>
        <p:spPr>
          <a:xfrm>
            <a:off x="653885" y="266911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96DCF04C-2483-47C3-A17E-C60C4FF95A65}"/>
              </a:ext>
            </a:extLst>
          </p:cNvPr>
          <p:cNvSpPr/>
          <p:nvPr/>
        </p:nvSpPr>
        <p:spPr>
          <a:xfrm>
            <a:off x="7515225" y="2486025"/>
            <a:ext cx="4105275" cy="1200150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The average salary is zero because of the dollar sign. Let’s fix this.</a:t>
            </a:r>
          </a:p>
        </p:txBody>
      </p:sp>
    </p:spTree>
    <p:extLst>
      <p:ext uri="{BB962C8B-B14F-4D97-AF65-F5344CB8AC3E}">
        <p14:creationId xmlns:p14="http://schemas.microsoft.com/office/powerpoint/2010/main" val="332620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6.2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Type Conversion (Remove dollar sign from Salary Column)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42134E-EB4B-4202-BEA8-93782CA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63597"/>
            <a:ext cx="6210300" cy="4269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8A0D54-4B19-4F0D-8500-3042E027FD1D}"/>
              </a:ext>
            </a:extLst>
          </p:cNvPr>
          <p:cNvSpPr/>
          <p:nvPr/>
        </p:nvSpPr>
        <p:spPr>
          <a:xfrm>
            <a:off x="720560" y="342900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156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6FFE7D-BC4F-45B8-8F39-F2FF196F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975"/>
            <a:ext cx="12192000" cy="5915025"/>
          </a:xfrm>
          <a:prstGeom prst="rect">
            <a:avLst/>
          </a:prstGeom>
          <a:gradFill>
            <a:gsLst>
              <a:gs pos="6000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244D83-0162-4CE6-9124-A81E057CD7B2}"/>
              </a:ext>
            </a:extLst>
          </p:cNvPr>
          <p:cNvSpPr/>
          <p:nvPr/>
        </p:nvSpPr>
        <p:spPr>
          <a:xfrm>
            <a:off x="-91440" y="275463"/>
            <a:ext cx="12192000" cy="94297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572B61DC-74A3-4B19-978A-FAFA322C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9664" y="1042416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BEE49-77BD-4E67-A500-093B6AA9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42" y="1115989"/>
            <a:ext cx="840827" cy="8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en-US" b="1" dirty="0"/>
              <a:t>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Retrieve the Data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BCBD2-409A-4D22-8EEC-EE397936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37506"/>
            <a:ext cx="5232482" cy="1300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6F9D1-07C8-4A53-A15A-B990D3A7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759" y="2553095"/>
            <a:ext cx="6629741" cy="404515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B8FB28-D1A7-4D90-A8D4-4DA66F185078}"/>
              </a:ext>
            </a:extLst>
          </p:cNvPr>
          <p:cNvSpPr/>
          <p:nvPr/>
        </p:nvSpPr>
        <p:spPr>
          <a:xfrm>
            <a:off x="3780706" y="2553095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1876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1.2 </a:t>
            </a:r>
            <a:r>
              <a:rPr lang="en-US" b="1" dirty="0"/>
              <a:t>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Retrieve the Data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9B0B8-8A86-4553-986E-1CDD365F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7" y="1495335"/>
            <a:ext cx="7984057" cy="4667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D78C29-D31F-48CF-9D0C-A1D9B0395D50}"/>
              </a:ext>
            </a:extLst>
          </p:cNvPr>
          <p:cNvSpPr/>
          <p:nvPr/>
        </p:nvSpPr>
        <p:spPr>
          <a:xfrm>
            <a:off x="755249" y="2558534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6187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628650" y="3315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Find out Duplicate Count &amp; Values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7D877-B193-4D3D-9D8B-48DAC0204532}"/>
              </a:ext>
            </a:extLst>
          </p:cNvPr>
          <p:cNvSpPr/>
          <p:nvPr/>
        </p:nvSpPr>
        <p:spPr>
          <a:xfrm>
            <a:off x="695325" y="1715691"/>
            <a:ext cx="496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D91"/>
                </a:solidFill>
              </a:rPr>
              <a:t>SELECT</a:t>
            </a:r>
            <a:r>
              <a:rPr lang="en-US" dirty="0"/>
              <a:t> employee_name, department_id, gender, salary, hire_date, COUNT(*) </a:t>
            </a:r>
            <a:r>
              <a:rPr lang="en-US" dirty="0">
                <a:solidFill>
                  <a:srgbClr val="AA0D91"/>
                </a:solidFill>
              </a:rPr>
              <a:t>as</a:t>
            </a:r>
            <a:r>
              <a:rPr lang="en-US" dirty="0"/>
              <a:t> quantity</a:t>
            </a:r>
            <a:br>
              <a:rPr lang="en-US" dirty="0"/>
            </a:br>
            <a:r>
              <a:rPr lang="en-US" dirty="0">
                <a:solidFill>
                  <a:srgbClr val="AA0D91"/>
                </a:solidFill>
              </a:rPr>
              <a:t>FROM</a:t>
            </a:r>
            <a:r>
              <a:rPr lang="en-US" dirty="0"/>
              <a:t> employees </a:t>
            </a:r>
            <a:br>
              <a:rPr lang="en-US" dirty="0"/>
            </a:br>
            <a:r>
              <a:rPr lang="en-US" dirty="0">
                <a:solidFill>
                  <a:srgbClr val="AA0D91"/>
                </a:solidFill>
              </a:rPr>
              <a:t>GROUP BY </a:t>
            </a:r>
            <a:r>
              <a:rPr lang="en-US" dirty="0">
                <a:solidFill>
                  <a:srgbClr val="280ED1"/>
                </a:solidFill>
              </a:rPr>
              <a:t>1,2,3,4,5</a:t>
            </a:r>
            <a:br>
              <a:rPr lang="en-US" dirty="0"/>
            </a:br>
            <a:r>
              <a:rPr lang="en-US" dirty="0">
                <a:solidFill>
                  <a:srgbClr val="AA0D91"/>
                </a:solidFill>
              </a:rPr>
              <a:t>HAVING</a:t>
            </a:r>
            <a:r>
              <a:rPr lang="en-US" dirty="0"/>
              <a:t> quantity &gt; </a:t>
            </a:r>
            <a:r>
              <a:rPr lang="en-US" dirty="0">
                <a:solidFill>
                  <a:srgbClr val="280ED1"/>
                </a:solidFill>
              </a:rPr>
              <a:t>1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sz="2000" b="1" i="0" dirty="0">
                <a:solidFill>
                  <a:srgbClr val="242424"/>
                </a:solidFill>
                <a:effectLst/>
                <a:latin typeface="source-code-pro"/>
              </a:rPr>
              <a:t>Output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3356D-2498-4DA5-A7E7-A89ADFBB6A88}"/>
              </a:ext>
            </a:extLst>
          </p:cNvPr>
          <p:cNvSpPr/>
          <p:nvPr/>
        </p:nvSpPr>
        <p:spPr>
          <a:xfrm>
            <a:off x="5934075" y="1731079"/>
            <a:ext cx="57531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SELECT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employee_name, department_id, gender, salary, hire_date,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COUNT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(*)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as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quantity</a:t>
            </a:r>
            <a:br>
              <a:rPr lang="en-US" dirty="0"/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FROM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employees </a:t>
            </a:r>
            <a:br>
              <a:rPr lang="en-US" dirty="0"/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GROUP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BY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2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3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4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5</a:t>
            </a:r>
            <a:br>
              <a:rPr lang="en-US" dirty="0"/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HAVING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quantity &gt; 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1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;</a:t>
            </a:r>
          </a:p>
          <a:p>
            <a:endParaRPr lang="en-US" dirty="0">
              <a:solidFill>
                <a:srgbClr val="242424"/>
              </a:solidFill>
              <a:latin typeface="source-code-pro"/>
            </a:endParaRPr>
          </a:p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  <a:p>
            <a:endParaRPr lang="en-US" b="1" dirty="0">
              <a:solidFill>
                <a:srgbClr val="242424"/>
              </a:solidFill>
              <a:latin typeface="source-code-pro"/>
            </a:endParaRPr>
          </a:p>
          <a:p>
            <a:endParaRPr lang="en-US" b="1" dirty="0">
              <a:solidFill>
                <a:srgbClr val="242424"/>
              </a:solidFill>
              <a:latin typeface="source-code-pro"/>
            </a:endParaRPr>
          </a:p>
          <a:p>
            <a:endParaRPr lang="en-US" b="1" dirty="0">
              <a:solidFill>
                <a:srgbClr val="242424"/>
              </a:solidFill>
              <a:latin typeface="source-code-pro"/>
            </a:endParaRPr>
          </a:p>
          <a:p>
            <a:endParaRPr lang="en-US" b="1" dirty="0">
              <a:solidFill>
                <a:srgbClr val="242424"/>
              </a:solidFill>
              <a:latin typeface="source-code-pro"/>
            </a:endParaRPr>
          </a:p>
          <a:p>
            <a:endParaRPr lang="en-US" b="1" dirty="0">
              <a:solidFill>
                <a:srgbClr val="242424"/>
              </a:solidFill>
              <a:latin typeface="source-code-pro"/>
            </a:endParaRPr>
          </a:p>
          <a:p>
            <a:endParaRPr lang="en-US" b="1" dirty="0">
              <a:solidFill>
                <a:srgbClr val="242424"/>
              </a:solidFill>
              <a:latin typeface="source-code-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387DB-22F6-4D9E-8611-26F1A775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3720613"/>
            <a:ext cx="5680236" cy="1428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0277D-A1DC-4F8F-9E46-60BBD5FB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847236"/>
            <a:ext cx="1245865" cy="114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8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Find out Missing Data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3D952-190F-4651-A77A-1B8E0D61D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08"/>
          <a:stretch/>
        </p:blipFill>
        <p:spPr>
          <a:xfrm>
            <a:off x="571500" y="1266826"/>
            <a:ext cx="4943475" cy="2914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B0ED7-1D14-4B68-9371-D3CC3BED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21" y="4010025"/>
            <a:ext cx="6407479" cy="231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21411-05D8-4DCB-977E-64860E4F4380}"/>
              </a:ext>
            </a:extLst>
          </p:cNvPr>
          <p:cNvSpPr/>
          <p:nvPr/>
        </p:nvSpPr>
        <p:spPr>
          <a:xfrm>
            <a:off x="4527221" y="3640693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8835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Replace Missing Data</a:t>
            </a:r>
            <a:r>
              <a:rPr lang="en-US" sz="2800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F510E-5D57-4AB3-92D6-CC997B6C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74740"/>
            <a:ext cx="7292628" cy="172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96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4.1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Correcting Categorical Data</a:t>
            </a:r>
            <a:r>
              <a:rPr lang="en-US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8CC0BF-6E5C-4173-9720-722A766869A6}"/>
              </a:ext>
            </a:extLst>
          </p:cNvPr>
          <p:cNvGrpSpPr/>
          <p:nvPr/>
        </p:nvGrpSpPr>
        <p:grpSpPr>
          <a:xfrm>
            <a:off x="571500" y="1435036"/>
            <a:ext cx="6124575" cy="3365564"/>
            <a:chOff x="571500" y="1758886"/>
            <a:chExt cx="6657130" cy="34798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6FD8A7-1BC0-4DE7-A39E-8852914B1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1758886"/>
              <a:ext cx="6657130" cy="34798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A10D72-AFB0-45F2-B719-C4861B95AC52}"/>
                </a:ext>
              </a:extLst>
            </p:cNvPr>
            <p:cNvSpPr/>
            <p:nvPr/>
          </p:nvSpPr>
          <p:spPr>
            <a:xfrm>
              <a:off x="730128" y="225004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242424"/>
                  </a:solidFill>
                  <a:latin typeface="source-code-pro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60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4.2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Correcting Categorical Data 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6F00D-252A-415A-B38F-4DEBB6D2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8" y="1435067"/>
            <a:ext cx="6048522" cy="1993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0466C9-A2EB-43E6-A57B-8C69FDEC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85" y="3314616"/>
            <a:ext cx="6426530" cy="3257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0F287-82A5-4A38-BDD9-C930E2C13BFB}"/>
              </a:ext>
            </a:extLst>
          </p:cNvPr>
          <p:cNvSpPr/>
          <p:nvPr/>
        </p:nvSpPr>
        <p:spPr>
          <a:xfrm>
            <a:off x="4235285" y="2945284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3945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3D1AE-98AE-49EA-8A04-C9D1FCFF7D48}"/>
              </a:ext>
            </a:extLst>
          </p:cNvPr>
          <p:cNvSpPr/>
          <p:nvPr/>
        </p:nvSpPr>
        <p:spPr>
          <a:xfrm>
            <a:off x="571500" y="381000"/>
            <a:ext cx="10363200" cy="809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Remove Future Dates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033F8-0E96-4ADC-A2BA-40708D24ED36}"/>
              </a:ext>
            </a:extLst>
          </p:cNvPr>
          <p:cNvSpPr/>
          <p:nvPr/>
        </p:nvSpPr>
        <p:spPr>
          <a:xfrm>
            <a:off x="571501" y="1381720"/>
            <a:ext cx="375285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D91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rgbClr val="AA0D9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emploees</a:t>
            </a:r>
            <a:endParaRPr lang="en-US" dirty="0"/>
          </a:p>
          <a:p>
            <a:r>
              <a:rPr lang="en-US" dirty="0">
                <a:solidFill>
                  <a:srgbClr val="AA0D91"/>
                </a:solidFill>
              </a:rPr>
              <a:t>WHERE</a:t>
            </a:r>
            <a:r>
              <a:rPr lang="en-US" dirty="0"/>
              <a:t> hire_date &gt; CURRENT_DATE;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619BAC-2C6D-4F4B-9A8B-CDFBD176A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24978"/>
              </p:ext>
            </p:extLst>
          </p:nvPr>
        </p:nvGraphicFramePr>
        <p:xfrm>
          <a:off x="5867401" y="2257422"/>
          <a:ext cx="6324599" cy="4306769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{5C22544A-7EE6-4342-B048-85BDC9FD1C3A}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133818955"/>
                    </a:ext>
                  </a:extLst>
                </a:gridCol>
                <a:gridCol w="1161601">
                  <a:extLst>
                    <a:ext uri="{9D8B030D-6E8A-4147-A177-3AD203B41FA5}">
                      <a16:colId xmlns:a16="http://schemas.microsoft.com/office/drawing/2014/main" val="364721621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2791113999"/>
                    </a:ext>
                  </a:extLst>
                </a:gridCol>
                <a:gridCol w="1065676">
                  <a:extLst>
                    <a:ext uri="{9D8B030D-6E8A-4147-A177-3AD203B41FA5}">
                      <a16:colId xmlns:a16="http://schemas.microsoft.com/office/drawing/2014/main" val="1280572088"/>
                    </a:ext>
                  </a:extLst>
                </a:gridCol>
                <a:gridCol w="1092622">
                  <a:extLst>
                    <a:ext uri="{9D8B030D-6E8A-4147-A177-3AD203B41FA5}">
                      <a16:colId xmlns:a16="http://schemas.microsoft.com/office/drawing/2014/main" val="364595105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754304882"/>
                    </a:ext>
                  </a:extLst>
                </a:gridCol>
              </a:tblGrid>
              <a:tr h="38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Employee_id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employee_name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department_id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hire_date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914226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Sam Wilson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$62,000.00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1/15/2022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48569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Linda Jones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$78,000.00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2/20/2022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06746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Tom Hanks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$56,000.00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3/10/2022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99316"/>
                  </a:ext>
                </a:extLst>
              </a:tr>
              <a:tr h="38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Angela White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$82,000.00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4/5/2022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74100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Peter Parker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$72,000.00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5/12/2022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3675"/>
                  </a:ext>
                </a:extLst>
              </a:tr>
              <a:tr h="38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Emma Brown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$74,000.00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6/18/2022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74733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Sophia Black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$70,000.00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7/25/2022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14554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Jake Green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$68,000.00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8/30/2022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50998"/>
                  </a:ext>
                </a:extLst>
              </a:tr>
              <a:tr h="210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Nick Blue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$62,000.00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9/5/2022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60593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Sam Wilson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$62,000.00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1/15/2022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20244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Linda Jones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$78,000.00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2/20/2022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5865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Tom Hanks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$56,000.00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3/10/2022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145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5A7D75D-2E38-4C8B-99F0-60DBE2E0E96A}"/>
              </a:ext>
            </a:extLst>
          </p:cNvPr>
          <p:cNvSpPr/>
          <p:nvPr/>
        </p:nvSpPr>
        <p:spPr>
          <a:xfrm>
            <a:off x="5753100" y="188809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424"/>
                </a:solidFill>
                <a:latin typeface="source-code-pro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554D4-27C0-4E23-A0E6-04DFF809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57422"/>
            <a:ext cx="5661191" cy="334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2872CE-8DC4-4798-8CEB-C9A1350BE49C}"/>
              </a:ext>
            </a:extLst>
          </p:cNvPr>
          <p:cNvSpPr/>
          <p:nvPr/>
        </p:nvSpPr>
        <p:spPr>
          <a:xfrm>
            <a:off x="174262" y="5166360"/>
            <a:ext cx="5312664" cy="28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306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source-code-pro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Israr (Business Intelligence Developer)</dc:creator>
  <cp:lastModifiedBy>Neha Israr (Business Intelligence Developer)</cp:lastModifiedBy>
  <cp:revision>17</cp:revision>
  <dcterms:created xsi:type="dcterms:W3CDTF">2024-11-03T14:05:40Z</dcterms:created>
  <dcterms:modified xsi:type="dcterms:W3CDTF">2024-11-04T11:35:17Z</dcterms:modified>
</cp:coreProperties>
</file>