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</p:sldMasterIdLst>
  <p:notesMasterIdLst>
    <p:notesMasterId r:id="rId44"/>
  </p:notesMasterIdLst>
  <p:handoutMasterIdLst>
    <p:handoutMasterId r:id="rId45"/>
  </p:handoutMasterIdLst>
  <p:sldIdLst>
    <p:sldId id="389" r:id="rId2"/>
    <p:sldId id="350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410" r:id="rId13"/>
    <p:sldId id="368" r:id="rId14"/>
    <p:sldId id="370" r:id="rId15"/>
    <p:sldId id="371" r:id="rId16"/>
    <p:sldId id="369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98" r:id="rId34"/>
    <p:sldId id="392" r:id="rId35"/>
    <p:sldId id="394" r:id="rId36"/>
    <p:sldId id="395" r:id="rId37"/>
    <p:sldId id="388" r:id="rId38"/>
    <p:sldId id="401" r:id="rId39"/>
    <p:sldId id="400" r:id="rId40"/>
    <p:sldId id="402" r:id="rId41"/>
    <p:sldId id="409" r:id="rId42"/>
    <p:sldId id="408" r:id="rId43"/>
  </p:sldIdLst>
  <p:sldSz cx="12069763" cy="7407275"/>
  <p:notesSz cx="7010400" cy="9296400"/>
  <p:defaultTextStyle>
    <a:defPPr>
      <a:defRPr lang="en-GB"/>
    </a:defPPr>
    <a:lvl1pPr algn="l" defTabSz="556458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900" kern="1200">
        <a:solidFill>
          <a:schemeClr val="bg1"/>
        </a:solidFill>
        <a:latin typeface="Times New Roman" pitchFamily="18" charset="0"/>
        <a:ea typeface="Microsoft YaHei" charset="-122"/>
        <a:cs typeface="+mn-cs"/>
      </a:defRPr>
    </a:lvl1pPr>
    <a:lvl2pPr marL="904244" indent="-347786" algn="l" defTabSz="556458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900" kern="1200">
        <a:solidFill>
          <a:schemeClr val="bg1"/>
        </a:solidFill>
        <a:latin typeface="Times New Roman" pitchFamily="18" charset="0"/>
        <a:ea typeface="Microsoft YaHei" charset="-122"/>
        <a:cs typeface="+mn-cs"/>
      </a:defRPr>
    </a:lvl2pPr>
    <a:lvl3pPr marL="1391145" indent="-278229" algn="l" defTabSz="556458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900" kern="1200">
        <a:solidFill>
          <a:schemeClr val="bg1"/>
        </a:solidFill>
        <a:latin typeface="Times New Roman" pitchFamily="18" charset="0"/>
        <a:ea typeface="Microsoft YaHei" charset="-122"/>
        <a:cs typeface="+mn-cs"/>
      </a:defRPr>
    </a:lvl3pPr>
    <a:lvl4pPr marL="1947603" indent="-278229" algn="l" defTabSz="556458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900" kern="1200">
        <a:solidFill>
          <a:schemeClr val="bg1"/>
        </a:solidFill>
        <a:latin typeface="Times New Roman" pitchFamily="18" charset="0"/>
        <a:ea typeface="Microsoft YaHei" charset="-122"/>
        <a:cs typeface="+mn-cs"/>
      </a:defRPr>
    </a:lvl4pPr>
    <a:lvl5pPr marL="2504062" indent="-278229" algn="l" defTabSz="556458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900" kern="1200">
        <a:solidFill>
          <a:schemeClr val="bg1"/>
        </a:solidFill>
        <a:latin typeface="Times New Roman" pitchFamily="18" charset="0"/>
        <a:ea typeface="Microsoft YaHei" charset="-122"/>
        <a:cs typeface="+mn-cs"/>
      </a:defRPr>
    </a:lvl5pPr>
    <a:lvl6pPr marL="2782291" algn="l" defTabSz="1112916" rtl="0" eaLnBrk="1" latinLnBrk="0" hangingPunct="1">
      <a:defRPr sz="1900" kern="1200">
        <a:solidFill>
          <a:schemeClr val="bg1"/>
        </a:solidFill>
        <a:latin typeface="Times New Roman" pitchFamily="18" charset="0"/>
        <a:ea typeface="Microsoft YaHei" charset="-122"/>
        <a:cs typeface="+mn-cs"/>
      </a:defRPr>
    </a:lvl6pPr>
    <a:lvl7pPr marL="3338749" algn="l" defTabSz="1112916" rtl="0" eaLnBrk="1" latinLnBrk="0" hangingPunct="1">
      <a:defRPr sz="1900" kern="1200">
        <a:solidFill>
          <a:schemeClr val="bg1"/>
        </a:solidFill>
        <a:latin typeface="Times New Roman" pitchFamily="18" charset="0"/>
        <a:ea typeface="Microsoft YaHei" charset="-122"/>
        <a:cs typeface="+mn-cs"/>
      </a:defRPr>
    </a:lvl7pPr>
    <a:lvl8pPr marL="3895207" algn="l" defTabSz="1112916" rtl="0" eaLnBrk="1" latinLnBrk="0" hangingPunct="1">
      <a:defRPr sz="1900" kern="1200">
        <a:solidFill>
          <a:schemeClr val="bg1"/>
        </a:solidFill>
        <a:latin typeface="Times New Roman" pitchFamily="18" charset="0"/>
        <a:ea typeface="Microsoft YaHei" charset="-122"/>
        <a:cs typeface="+mn-cs"/>
      </a:defRPr>
    </a:lvl8pPr>
    <a:lvl9pPr marL="4451665" algn="l" defTabSz="1112916" rtl="0" eaLnBrk="1" latinLnBrk="0" hangingPunct="1">
      <a:defRPr sz="1900" kern="1200">
        <a:solidFill>
          <a:schemeClr val="bg1"/>
        </a:solidFill>
        <a:latin typeface="Times New Roman" pitchFamily="18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33">
          <p15:clr>
            <a:srgbClr val="A4A3A4"/>
          </p15:clr>
        </p15:guide>
        <p15:guide id="4" pos="38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1" userDrawn="1">
          <p15:clr>
            <a:srgbClr val="A4A3A4"/>
          </p15:clr>
        </p15:guide>
        <p15:guide id="2" pos="216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asad Kamat" initials="P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279" autoAdjust="0"/>
    <p:restoredTop sz="94671" autoAdjust="0"/>
  </p:normalViewPr>
  <p:slideViewPr>
    <p:cSldViewPr>
      <p:cViewPr varScale="1">
        <p:scale>
          <a:sx n="64" d="100"/>
          <a:sy n="64" d="100"/>
        </p:scale>
        <p:origin x="1290" y="84"/>
      </p:cViewPr>
      <p:guideLst>
        <p:guide orient="horz" pos="2160"/>
        <p:guide pos="2880"/>
        <p:guide orient="horz" pos="2333"/>
        <p:guide pos="3802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56" y="-96"/>
      </p:cViewPr>
      <p:guideLst>
        <p:guide orient="horz" pos="2881"/>
        <p:guide pos="216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E59AB8-3DA3-44A8-A6FB-C32EAF45725B}" type="doc">
      <dgm:prSet loTypeId="urn:microsoft.com/office/officeart/2005/8/layout/hierarchy4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020DB20-AFF0-4F81-B368-40198B4F79EB}">
      <dgm:prSet phldrT="[Text]"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Classification of Audits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009E3E-D21D-4C9B-95E7-1ED23A58277A}" type="parTrans" cxnId="{B21BF869-4B63-43CF-9DC7-5AAC9C650D23}">
      <dgm:prSet/>
      <dgm:spPr/>
      <dgm:t>
        <a:bodyPr/>
        <a:lstStyle/>
        <a:p>
          <a:endParaRPr lang="en-IN"/>
        </a:p>
      </dgm:t>
    </dgm:pt>
    <dgm:pt modelId="{B3F4435E-922A-4AA4-B141-1C2086241B60}" type="sibTrans" cxnId="{B21BF869-4B63-43CF-9DC7-5AAC9C650D23}">
      <dgm:prSet/>
      <dgm:spPr/>
      <dgm:t>
        <a:bodyPr/>
        <a:lstStyle/>
        <a:p>
          <a:endParaRPr lang="en-IN"/>
        </a:p>
      </dgm:t>
    </dgm:pt>
    <dgm:pt modelId="{236EA2C0-2407-42F9-A701-C71E79098561}">
      <dgm:prSet phldrT="[Text]"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External Audits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0DE4C4-E1B3-4AB6-BDC9-609498BBC4D3}" type="parTrans" cxnId="{3C5F59F4-C1FE-47DE-AA37-612FAC07C60A}">
      <dgm:prSet/>
      <dgm:spPr/>
      <dgm:t>
        <a:bodyPr/>
        <a:lstStyle/>
        <a:p>
          <a:endParaRPr lang="en-IN"/>
        </a:p>
      </dgm:t>
    </dgm:pt>
    <dgm:pt modelId="{5413EB1F-BB27-48BE-903B-979BC4469B63}" type="sibTrans" cxnId="{3C5F59F4-C1FE-47DE-AA37-612FAC07C60A}">
      <dgm:prSet/>
      <dgm:spPr/>
      <dgm:t>
        <a:bodyPr/>
        <a:lstStyle/>
        <a:p>
          <a:endParaRPr lang="en-IN"/>
        </a:p>
      </dgm:t>
    </dgm:pt>
    <dgm:pt modelId="{9B2F690D-799D-48D0-953F-DAA2917EB898}">
      <dgm:prSet phldrT="[Text]"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Second</a:t>
          </a:r>
        </a:p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party Audits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5609EA-0262-4CE4-95A2-DD548CE9A8F8}" type="parTrans" cxnId="{DD7C292F-B5AA-458B-9A88-A6BB2D4B37BA}">
      <dgm:prSet/>
      <dgm:spPr/>
      <dgm:t>
        <a:bodyPr/>
        <a:lstStyle/>
        <a:p>
          <a:endParaRPr lang="en-IN"/>
        </a:p>
      </dgm:t>
    </dgm:pt>
    <dgm:pt modelId="{A608A710-53A7-4AFF-8377-A603EF586C91}" type="sibTrans" cxnId="{DD7C292F-B5AA-458B-9A88-A6BB2D4B37BA}">
      <dgm:prSet/>
      <dgm:spPr/>
      <dgm:t>
        <a:bodyPr/>
        <a:lstStyle/>
        <a:p>
          <a:endParaRPr lang="en-IN"/>
        </a:p>
      </dgm:t>
    </dgm:pt>
    <dgm:pt modelId="{0D80B506-003F-428B-9B7D-23A3BE8BC3DB}">
      <dgm:prSet phldrT="[Text]"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Third</a:t>
          </a:r>
        </a:p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party Audits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BE5609-2BE7-4B55-81E2-2344BEC8E896}" type="parTrans" cxnId="{992477DA-75CE-42A2-8156-0C80891FB094}">
      <dgm:prSet/>
      <dgm:spPr/>
      <dgm:t>
        <a:bodyPr/>
        <a:lstStyle/>
        <a:p>
          <a:endParaRPr lang="en-IN"/>
        </a:p>
      </dgm:t>
    </dgm:pt>
    <dgm:pt modelId="{E12986BE-4AC2-420C-A97C-E83E23781503}" type="sibTrans" cxnId="{992477DA-75CE-42A2-8156-0C80891FB094}">
      <dgm:prSet/>
      <dgm:spPr/>
      <dgm:t>
        <a:bodyPr/>
        <a:lstStyle/>
        <a:p>
          <a:endParaRPr lang="en-IN"/>
        </a:p>
      </dgm:t>
    </dgm:pt>
    <dgm:pt modelId="{AAC841BE-FFF8-4457-97D1-680B36EBB93F}">
      <dgm:prSet phldrT="[Text]"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Internal Audits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BE9623-3E65-4E06-995C-BBE0CA3577B9}" type="parTrans" cxnId="{82DBDBDD-6725-4712-BC24-F2D53CDD6566}">
      <dgm:prSet/>
      <dgm:spPr/>
      <dgm:t>
        <a:bodyPr/>
        <a:lstStyle/>
        <a:p>
          <a:endParaRPr lang="en-IN"/>
        </a:p>
      </dgm:t>
    </dgm:pt>
    <dgm:pt modelId="{C760A2A7-3638-44DA-84F5-5C8D69FF09E6}" type="sibTrans" cxnId="{82DBDBDD-6725-4712-BC24-F2D53CDD6566}">
      <dgm:prSet/>
      <dgm:spPr/>
      <dgm:t>
        <a:bodyPr/>
        <a:lstStyle/>
        <a:p>
          <a:endParaRPr lang="en-IN"/>
        </a:p>
      </dgm:t>
    </dgm:pt>
    <dgm:pt modelId="{775D008F-DA35-456C-BD55-F97F91B3927D}">
      <dgm:prSet phldrT="[Text]"/>
      <dgm:spPr/>
      <dgm:t>
        <a:bodyPr/>
        <a:lstStyle/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First</a:t>
          </a:r>
        </a:p>
        <a:p>
          <a:r>
            <a:rPr lang="en-I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party Audits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6D9C20-51B9-48F3-AE32-F18C7EF01480}" type="parTrans" cxnId="{075FCA8A-96F0-4761-9BCA-440CB562FDF3}">
      <dgm:prSet/>
      <dgm:spPr/>
      <dgm:t>
        <a:bodyPr/>
        <a:lstStyle/>
        <a:p>
          <a:endParaRPr lang="en-IN"/>
        </a:p>
      </dgm:t>
    </dgm:pt>
    <dgm:pt modelId="{96FE66BC-D5D7-4EA2-835D-EB11857C0515}" type="sibTrans" cxnId="{075FCA8A-96F0-4761-9BCA-440CB562FDF3}">
      <dgm:prSet/>
      <dgm:spPr/>
      <dgm:t>
        <a:bodyPr/>
        <a:lstStyle/>
        <a:p>
          <a:endParaRPr lang="en-IN"/>
        </a:p>
      </dgm:t>
    </dgm:pt>
    <dgm:pt modelId="{5F866A66-D576-476F-83EA-D25021086BFF}" type="pres">
      <dgm:prSet presAssocID="{85E59AB8-3DA3-44A8-A6FB-C32EAF45725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1802A4CF-C3D2-4DCD-AB31-A346AE1412AE}" type="pres">
      <dgm:prSet presAssocID="{7020DB20-AFF0-4F81-B368-40198B4F79EB}" presName="vertOne" presStyleCnt="0"/>
      <dgm:spPr/>
    </dgm:pt>
    <dgm:pt modelId="{B0BFD724-EB81-442A-BC4E-150B0AE8FA56}" type="pres">
      <dgm:prSet presAssocID="{7020DB20-AFF0-4F81-B368-40198B4F79EB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36F0355-9635-464B-AD2B-3AD4AE5AA645}" type="pres">
      <dgm:prSet presAssocID="{7020DB20-AFF0-4F81-B368-40198B4F79EB}" presName="parTransOne" presStyleCnt="0"/>
      <dgm:spPr/>
    </dgm:pt>
    <dgm:pt modelId="{450BFE20-17AB-4F05-96ED-D1CED3855711}" type="pres">
      <dgm:prSet presAssocID="{7020DB20-AFF0-4F81-B368-40198B4F79EB}" presName="horzOne" presStyleCnt="0"/>
      <dgm:spPr/>
    </dgm:pt>
    <dgm:pt modelId="{BA05BF00-A431-4176-94B9-D9544593E6C6}" type="pres">
      <dgm:prSet presAssocID="{236EA2C0-2407-42F9-A701-C71E79098561}" presName="vertTwo" presStyleCnt="0"/>
      <dgm:spPr/>
    </dgm:pt>
    <dgm:pt modelId="{2DAC81D5-8FD5-47DC-AA12-F0E80FABA626}" type="pres">
      <dgm:prSet presAssocID="{236EA2C0-2407-42F9-A701-C71E79098561}" presName="txTwo" presStyleLbl="node2" presStyleIdx="0" presStyleCnt="2" custLinFactNeighborX="52941" custLinFactNeighborY="-223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3DD5E23-3CAE-4736-908A-7A4A840113D2}" type="pres">
      <dgm:prSet presAssocID="{236EA2C0-2407-42F9-A701-C71E79098561}" presName="parTransTwo" presStyleCnt="0"/>
      <dgm:spPr/>
    </dgm:pt>
    <dgm:pt modelId="{B406B280-150E-4880-86B5-C7E516CBD029}" type="pres">
      <dgm:prSet presAssocID="{236EA2C0-2407-42F9-A701-C71E79098561}" presName="horzTwo" presStyleCnt="0"/>
      <dgm:spPr/>
    </dgm:pt>
    <dgm:pt modelId="{C79A6531-0FD9-41B1-B633-95CE31D9EB7C}" type="pres">
      <dgm:prSet presAssocID="{9B2F690D-799D-48D0-953F-DAA2917EB898}" presName="vertThree" presStyleCnt="0"/>
      <dgm:spPr/>
    </dgm:pt>
    <dgm:pt modelId="{60D26C1C-2E38-4717-A302-3EEDCC0B5DAD}" type="pres">
      <dgm:prSet presAssocID="{9B2F690D-799D-48D0-953F-DAA2917EB898}" presName="txThree" presStyleLbl="node3" presStyleIdx="0" presStyleCnt="3" custLinFactX="10457" custLinFactNeighborX="100000" custLinFactNeighborY="-120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02A19F3-DB8C-4BE4-A8A8-C33E7801A8A9}" type="pres">
      <dgm:prSet presAssocID="{9B2F690D-799D-48D0-953F-DAA2917EB898}" presName="horzThree" presStyleCnt="0"/>
      <dgm:spPr/>
    </dgm:pt>
    <dgm:pt modelId="{F956ADA0-EC5C-4675-91FE-3CDB6D08687F}" type="pres">
      <dgm:prSet presAssocID="{A608A710-53A7-4AFF-8377-A603EF586C91}" presName="sibSpaceThree" presStyleCnt="0"/>
      <dgm:spPr/>
    </dgm:pt>
    <dgm:pt modelId="{C9D075BF-294A-45CF-9460-85B337D5809D}" type="pres">
      <dgm:prSet presAssocID="{0D80B506-003F-428B-9B7D-23A3BE8BC3DB}" presName="vertThree" presStyleCnt="0"/>
      <dgm:spPr/>
    </dgm:pt>
    <dgm:pt modelId="{B5935E46-1EC6-4760-9AEB-E16ADD99EA60}" type="pres">
      <dgm:prSet presAssocID="{0D80B506-003F-428B-9B7D-23A3BE8BC3DB}" presName="txThree" presStyleLbl="node3" presStyleIdx="1" presStyleCnt="3" custLinFactX="7347" custLinFactNeighborX="100000" custLinFactNeighborY="-120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9BC5D74-52CB-4E0E-9F1E-2E7D5A9AA40C}" type="pres">
      <dgm:prSet presAssocID="{0D80B506-003F-428B-9B7D-23A3BE8BC3DB}" presName="horzThree" presStyleCnt="0"/>
      <dgm:spPr/>
    </dgm:pt>
    <dgm:pt modelId="{10B1FBCC-12B9-4BDA-93F4-0DBB104BF3EE}" type="pres">
      <dgm:prSet presAssocID="{5413EB1F-BB27-48BE-903B-979BC4469B63}" presName="sibSpaceTwo" presStyleCnt="0"/>
      <dgm:spPr/>
    </dgm:pt>
    <dgm:pt modelId="{667DED30-8FFE-4190-AB40-7FAF75F3BACB}" type="pres">
      <dgm:prSet presAssocID="{AAC841BE-FFF8-4457-97D1-680B36EBB93F}" presName="vertTwo" presStyleCnt="0"/>
      <dgm:spPr/>
    </dgm:pt>
    <dgm:pt modelId="{FDF3645B-1453-467F-9A8C-1D83E2FAAF7F}" type="pres">
      <dgm:prSet presAssocID="{AAC841BE-FFF8-4457-97D1-680B36EBB93F}" presName="txTwo" presStyleLbl="node2" presStyleIdx="1" presStyleCnt="2" custLinFactX="-100000" custLinFactNeighborX="-110285" custLinFactNeighborY="-223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F5C2381-61E1-4353-90E0-A08D53EA5C81}" type="pres">
      <dgm:prSet presAssocID="{AAC841BE-FFF8-4457-97D1-680B36EBB93F}" presName="parTransTwo" presStyleCnt="0"/>
      <dgm:spPr/>
    </dgm:pt>
    <dgm:pt modelId="{29FFFE97-0C57-42C2-B6CB-F7EE56773CF0}" type="pres">
      <dgm:prSet presAssocID="{AAC841BE-FFF8-4457-97D1-680B36EBB93F}" presName="horzTwo" presStyleCnt="0"/>
      <dgm:spPr/>
    </dgm:pt>
    <dgm:pt modelId="{A15868FB-C8E6-4370-B624-984169A68724}" type="pres">
      <dgm:prSet presAssocID="{775D008F-DA35-456C-BD55-F97F91B3927D}" presName="vertThree" presStyleCnt="0"/>
      <dgm:spPr/>
    </dgm:pt>
    <dgm:pt modelId="{D653BC5D-0ADF-407E-899C-65BB6A90C094}" type="pres">
      <dgm:prSet presAssocID="{775D008F-DA35-456C-BD55-F97F91B3927D}" presName="txThree" presStyleLbl="node3" presStyleIdx="2" presStyleCnt="3" custLinFactX="-100000" custLinFactNeighborX="-110285" custLinFactNeighborY="335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2056816-1291-464B-93D6-859E68AF4E76}" type="pres">
      <dgm:prSet presAssocID="{775D008F-DA35-456C-BD55-F97F91B3927D}" presName="horzThree" presStyleCnt="0"/>
      <dgm:spPr/>
    </dgm:pt>
  </dgm:ptLst>
  <dgm:cxnLst>
    <dgm:cxn modelId="{1B29B5C7-F436-4895-A16A-FFC5B5B17FAD}" type="presOf" srcId="{AAC841BE-FFF8-4457-97D1-680B36EBB93F}" destId="{FDF3645B-1453-467F-9A8C-1D83E2FAAF7F}" srcOrd="0" destOrd="0" presId="urn:microsoft.com/office/officeart/2005/8/layout/hierarchy4"/>
    <dgm:cxn modelId="{82DBDBDD-6725-4712-BC24-F2D53CDD6566}" srcId="{7020DB20-AFF0-4F81-B368-40198B4F79EB}" destId="{AAC841BE-FFF8-4457-97D1-680B36EBB93F}" srcOrd="1" destOrd="0" parTransId="{4ABE9623-3E65-4E06-995C-BBE0CA3577B9}" sibTransId="{C760A2A7-3638-44DA-84F5-5C8D69FF09E6}"/>
    <dgm:cxn modelId="{B8E9ABF5-6E79-49F5-92AD-7528E2A083F2}" type="presOf" srcId="{0D80B506-003F-428B-9B7D-23A3BE8BC3DB}" destId="{B5935E46-1EC6-4760-9AEB-E16ADD99EA60}" srcOrd="0" destOrd="0" presId="urn:microsoft.com/office/officeart/2005/8/layout/hierarchy4"/>
    <dgm:cxn modelId="{3C5F59F4-C1FE-47DE-AA37-612FAC07C60A}" srcId="{7020DB20-AFF0-4F81-B368-40198B4F79EB}" destId="{236EA2C0-2407-42F9-A701-C71E79098561}" srcOrd="0" destOrd="0" parTransId="{DE0DE4C4-E1B3-4AB6-BDC9-609498BBC4D3}" sibTransId="{5413EB1F-BB27-48BE-903B-979BC4469B63}"/>
    <dgm:cxn modelId="{B21BF869-4B63-43CF-9DC7-5AAC9C650D23}" srcId="{85E59AB8-3DA3-44A8-A6FB-C32EAF45725B}" destId="{7020DB20-AFF0-4F81-B368-40198B4F79EB}" srcOrd="0" destOrd="0" parTransId="{F8009E3E-D21D-4C9B-95E7-1ED23A58277A}" sibTransId="{B3F4435E-922A-4AA4-B141-1C2086241B60}"/>
    <dgm:cxn modelId="{075FCA8A-96F0-4761-9BCA-440CB562FDF3}" srcId="{AAC841BE-FFF8-4457-97D1-680B36EBB93F}" destId="{775D008F-DA35-456C-BD55-F97F91B3927D}" srcOrd="0" destOrd="0" parTransId="{0B6D9C20-51B9-48F3-AE32-F18C7EF01480}" sibTransId="{96FE66BC-D5D7-4EA2-835D-EB11857C0515}"/>
    <dgm:cxn modelId="{17863013-8BE2-43B4-8758-C6C51B2059B1}" type="presOf" srcId="{9B2F690D-799D-48D0-953F-DAA2917EB898}" destId="{60D26C1C-2E38-4717-A302-3EEDCC0B5DAD}" srcOrd="0" destOrd="0" presId="urn:microsoft.com/office/officeart/2005/8/layout/hierarchy4"/>
    <dgm:cxn modelId="{992477DA-75CE-42A2-8156-0C80891FB094}" srcId="{236EA2C0-2407-42F9-A701-C71E79098561}" destId="{0D80B506-003F-428B-9B7D-23A3BE8BC3DB}" srcOrd="1" destOrd="0" parTransId="{65BE5609-2BE7-4B55-81E2-2344BEC8E896}" sibTransId="{E12986BE-4AC2-420C-A97C-E83E23781503}"/>
    <dgm:cxn modelId="{DD7C292F-B5AA-458B-9A88-A6BB2D4B37BA}" srcId="{236EA2C0-2407-42F9-A701-C71E79098561}" destId="{9B2F690D-799D-48D0-953F-DAA2917EB898}" srcOrd="0" destOrd="0" parTransId="{E25609EA-0262-4CE4-95A2-DD548CE9A8F8}" sibTransId="{A608A710-53A7-4AFF-8377-A603EF586C91}"/>
    <dgm:cxn modelId="{338EF818-949C-4DB8-9E7C-804302ACC119}" type="presOf" srcId="{7020DB20-AFF0-4F81-B368-40198B4F79EB}" destId="{B0BFD724-EB81-442A-BC4E-150B0AE8FA56}" srcOrd="0" destOrd="0" presId="urn:microsoft.com/office/officeart/2005/8/layout/hierarchy4"/>
    <dgm:cxn modelId="{AA28D3C1-EC52-492A-8FC9-AFAC4762B601}" type="presOf" srcId="{775D008F-DA35-456C-BD55-F97F91B3927D}" destId="{D653BC5D-0ADF-407E-899C-65BB6A90C094}" srcOrd="0" destOrd="0" presId="urn:microsoft.com/office/officeart/2005/8/layout/hierarchy4"/>
    <dgm:cxn modelId="{495983B7-FDC1-417D-8F00-D8C34E7F7190}" type="presOf" srcId="{236EA2C0-2407-42F9-A701-C71E79098561}" destId="{2DAC81D5-8FD5-47DC-AA12-F0E80FABA626}" srcOrd="0" destOrd="0" presId="urn:microsoft.com/office/officeart/2005/8/layout/hierarchy4"/>
    <dgm:cxn modelId="{BEB07F77-B185-458A-BAB0-DD5B2533AF19}" type="presOf" srcId="{85E59AB8-3DA3-44A8-A6FB-C32EAF45725B}" destId="{5F866A66-D576-476F-83EA-D25021086BFF}" srcOrd="0" destOrd="0" presId="urn:microsoft.com/office/officeart/2005/8/layout/hierarchy4"/>
    <dgm:cxn modelId="{8F046FB3-84B9-4CBF-B169-C40F5193A210}" type="presParOf" srcId="{5F866A66-D576-476F-83EA-D25021086BFF}" destId="{1802A4CF-C3D2-4DCD-AB31-A346AE1412AE}" srcOrd="0" destOrd="0" presId="urn:microsoft.com/office/officeart/2005/8/layout/hierarchy4"/>
    <dgm:cxn modelId="{E41080A0-B988-4F02-A4FE-4EA58D5EA610}" type="presParOf" srcId="{1802A4CF-C3D2-4DCD-AB31-A346AE1412AE}" destId="{B0BFD724-EB81-442A-BC4E-150B0AE8FA56}" srcOrd="0" destOrd="0" presId="urn:microsoft.com/office/officeart/2005/8/layout/hierarchy4"/>
    <dgm:cxn modelId="{03F9D04E-A078-4F6B-A7AD-26805F3A1543}" type="presParOf" srcId="{1802A4CF-C3D2-4DCD-AB31-A346AE1412AE}" destId="{D36F0355-9635-464B-AD2B-3AD4AE5AA645}" srcOrd="1" destOrd="0" presId="urn:microsoft.com/office/officeart/2005/8/layout/hierarchy4"/>
    <dgm:cxn modelId="{FFEE1D8F-C084-41B2-B83B-19D5BC264787}" type="presParOf" srcId="{1802A4CF-C3D2-4DCD-AB31-A346AE1412AE}" destId="{450BFE20-17AB-4F05-96ED-D1CED3855711}" srcOrd="2" destOrd="0" presId="urn:microsoft.com/office/officeart/2005/8/layout/hierarchy4"/>
    <dgm:cxn modelId="{209955B8-D628-4DF6-BA33-B01A707CB12C}" type="presParOf" srcId="{450BFE20-17AB-4F05-96ED-D1CED3855711}" destId="{BA05BF00-A431-4176-94B9-D9544593E6C6}" srcOrd="0" destOrd="0" presId="urn:microsoft.com/office/officeart/2005/8/layout/hierarchy4"/>
    <dgm:cxn modelId="{6CBAEA3E-AE0D-495F-9A34-DBEBB753B4C9}" type="presParOf" srcId="{BA05BF00-A431-4176-94B9-D9544593E6C6}" destId="{2DAC81D5-8FD5-47DC-AA12-F0E80FABA626}" srcOrd="0" destOrd="0" presId="urn:microsoft.com/office/officeart/2005/8/layout/hierarchy4"/>
    <dgm:cxn modelId="{72F91312-26F6-4757-84D1-0EA9C8470108}" type="presParOf" srcId="{BA05BF00-A431-4176-94B9-D9544593E6C6}" destId="{B3DD5E23-3CAE-4736-908A-7A4A840113D2}" srcOrd="1" destOrd="0" presId="urn:microsoft.com/office/officeart/2005/8/layout/hierarchy4"/>
    <dgm:cxn modelId="{A016C27F-09EB-4F24-85C2-5308A5CCDB57}" type="presParOf" srcId="{BA05BF00-A431-4176-94B9-D9544593E6C6}" destId="{B406B280-150E-4880-86B5-C7E516CBD029}" srcOrd="2" destOrd="0" presId="urn:microsoft.com/office/officeart/2005/8/layout/hierarchy4"/>
    <dgm:cxn modelId="{633E4D73-247E-4022-9874-A8AABA57DCEE}" type="presParOf" srcId="{B406B280-150E-4880-86B5-C7E516CBD029}" destId="{C79A6531-0FD9-41B1-B633-95CE31D9EB7C}" srcOrd="0" destOrd="0" presId="urn:microsoft.com/office/officeart/2005/8/layout/hierarchy4"/>
    <dgm:cxn modelId="{C6C8763E-CF9D-46F8-B089-84DFD729D103}" type="presParOf" srcId="{C79A6531-0FD9-41B1-B633-95CE31D9EB7C}" destId="{60D26C1C-2E38-4717-A302-3EEDCC0B5DAD}" srcOrd="0" destOrd="0" presId="urn:microsoft.com/office/officeart/2005/8/layout/hierarchy4"/>
    <dgm:cxn modelId="{EC9B848D-B311-495E-B2FB-221424C06AE6}" type="presParOf" srcId="{C79A6531-0FD9-41B1-B633-95CE31D9EB7C}" destId="{702A19F3-DB8C-4BE4-A8A8-C33E7801A8A9}" srcOrd="1" destOrd="0" presId="urn:microsoft.com/office/officeart/2005/8/layout/hierarchy4"/>
    <dgm:cxn modelId="{F53CE305-1669-41EE-8C48-CF3BE87C9010}" type="presParOf" srcId="{B406B280-150E-4880-86B5-C7E516CBD029}" destId="{F956ADA0-EC5C-4675-91FE-3CDB6D08687F}" srcOrd="1" destOrd="0" presId="urn:microsoft.com/office/officeart/2005/8/layout/hierarchy4"/>
    <dgm:cxn modelId="{F58BD6DF-B2FA-48B0-ACD8-86DD2143CE00}" type="presParOf" srcId="{B406B280-150E-4880-86B5-C7E516CBD029}" destId="{C9D075BF-294A-45CF-9460-85B337D5809D}" srcOrd="2" destOrd="0" presId="urn:microsoft.com/office/officeart/2005/8/layout/hierarchy4"/>
    <dgm:cxn modelId="{7F67739E-F82B-4E86-A6FD-21353BD281E6}" type="presParOf" srcId="{C9D075BF-294A-45CF-9460-85B337D5809D}" destId="{B5935E46-1EC6-4760-9AEB-E16ADD99EA60}" srcOrd="0" destOrd="0" presId="urn:microsoft.com/office/officeart/2005/8/layout/hierarchy4"/>
    <dgm:cxn modelId="{30A30FB0-2D3A-43AD-B50E-CBACC3AF7ABE}" type="presParOf" srcId="{C9D075BF-294A-45CF-9460-85B337D5809D}" destId="{29BC5D74-52CB-4E0E-9F1E-2E7D5A9AA40C}" srcOrd="1" destOrd="0" presId="urn:microsoft.com/office/officeart/2005/8/layout/hierarchy4"/>
    <dgm:cxn modelId="{CDC561CC-18D2-4BDF-94DB-392C16C89917}" type="presParOf" srcId="{450BFE20-17AB-4F05-96ED-D1CED3855711}" destId="{10B1FBCC-12B9-4BDA-93F4-0DBB104BF3EE}" srcOrd="1" destOrd="0" presId="urn:microsoft.com/office/officeart/2005/8/layout/hierarchy4"/>
    <dgm:cxn modelId="{AE776EAF-BA5E-42CC-B19E-1A54A06D6204}" type="presParOf" srcId="{450BFE20-17AB-4F05-96ED-D1CED3855711}" destId="{667DED30-8FFE-4190-AB40-7FAF75F3BACB}" srcOrd="2" destOrd="0" presId="urn:microsoft.com/office/officeart/2005/8/layout/hierarchy4"/>
    <dgm:cxn modelId="{AADE9DA5-843A-4EA1-B71B-207063D7652F}" type="presParOf" srcId="{667DED30-8FFE-4190-AB40-7FAF75F3BACB}" destId="{FDF3645B-1453-467F-9A8C-1D83E2FAAF7F}" srcOrd="0" destOrd="0" presId="urn:microsoft.com/office/officeart/2005/8/layout/hierarchy4"/>
    <dgm:cxn modelId="{A63D3F89-128D-401A-85DE-8A742205F51E}" type="presParOf" srcId="{667DED30-8FFE-4190-AB40-7FAF75F3BACB}" destId="{2F5C2381-61E1-4353-90E0-A08D53EA5C81}" srcOrd="1" destOrd="0" presId="urn:microsoft.com/office/officeart/2005/8/layout/hierarchy4"/>
    <dgm:cxn modelId="{59225A91-AFD1-41B6-B687-A1D84CA05B34}" type="presParOf" srcId="{667DED30-8FFE-4190-AB40-7FAF75F3BACB}" destId="{29FFFE97-0C57-42C2-B6CB-F7EE56773CF0}" srcOrd="2" destOrd="0" presId="urn:microsoft.com/office/officeart/2005/8/layout/hierarchy4"/>
    <dgm:cxn modelId="{A71DD206-E6D0-4BBA-BF1D-C040CDB6ECA8}" type="presParOf" srcId="{29FFFE97-0C57-42C2-B6CB-F7EE56773CF0}" destId="{A15868FB-C8E6-4370-B624-984169A68724}" srcOrd="0" destOrd="0" presId="urn:microsoft.com/office/officeart/2005/8/layout/hierarchy4"/>
    <dgm:cxn modelId="{14F32652-F2EF-405D-B465-EF1999F82F94}" type="presParOf" srcId="{A15868FB-C8E6-4370-B624-984169A68724}" destId="{D653BC5D-0ADF-407E-899C-65BB6A90C094}" srcOrd="0" destOrd="0" presId="urn:microsoft.com/office/officeart/2005/8/layout/hierarchy4"/>
    <dgm:cxn modelId="{074AB06E-9F6F-4985-8BCB-048E7E47367E}" type="presParOf" srcId="{A15868FB-C8E6-4370-B624-984169A68724}" destId="{F2056816-1291-464B-93D6-859E68AF4E7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FEC806-BB63-4C5C-92A7-D504A98A38BD}" type="doc">
      <dgm:prSet loTypeId="urn:microsoft.com/office/officeart/2005/8/layout/vList2" loCatId="list" qsTypeId="urn:microsoft.com/office/officeart/2005/8/quickstyle/3d9" qsCatId="3D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62A5F8E9-474E-4F61-A7FE-D4E767118D3B}">
      <dgm:prSet phldrT="[Text]" custT="1"/>
      <dgm:spPr/>
      <dgm:t>
        <a:bodyPr/>
        <a:lstStyle/>
        <a:p>
          <a:r>
            <a:rPr lang="en-IN" sz="3500" b="1" dirty="0" smtClean="0"/>
            <a:t>First-party Audits</a:t>
          </a:r>
          <a:endParaRPr lang="en-IN" sz="3500" dirty="0"/>
        </a:p>
      </dgm:t>
    </dgm:pt>
    <dgm:pt modelId="{39997915-EB8F-40BA-A876-912C2E2B2B9C}" type="parTrans" cxnId="{F62E9576-D35F-479F-9ABE-5C2B4D7B1A5F}">
      <dgm:prSet/>
      <dgm:spPr/>
      <dgm:t>
        <a:bodyPr/>
        <a:lstStyle/>
        <a:p>
          <a:endParaRPr lang="en-IN"/>
        </a:p>
      </dgm:t>
    </dgm:pt>
    <dgm:pt modelId="{7D532F60-5521-4CC0-9714-0992D4BE6702}" type="sibTrans" cxnId="{F62E9576-D35F-479F-9ABE-5C2B4D7B1A5F}">
      <dgm:prSet/>
      <dgm:spPr/>
      <dgm:t>
        <a:bodyPr/>
        <a:lstStyle/>
        <a:p>
          <a:endParaRPr lang="en-IN"/>
        </a:p>
      </dgm:t>
    </dgm:pt>
    <dgm:pt modelId="{94518D2C-01C2-44D2-AF81-789C2D69593F}" type="pres">
      <dgm:prSet presAssocID="{72FEC806-BB63-4C5C-92A7-D504A98A38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BDE0F40-C523-4345-8032-21066B7D144B}" type="pres">
      <dgm:prSet presAssocID="{62A5F8E9-474E-4F61-A7FE-D4E767118D3B}" presName="parentText" presStyleLbl="node1" presStyleIdx="0" presStyleCnt="1" custLinFactNeighborY="-59736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62E9576-D35F-479F-9ABE-5C2B4D7B1A5F}" srcId="{72FEC806-BB63-4C5C-92A7-D504A98A38BD}" destId="{62A5F8E9-474E-4F61-A7FE-D4E767118D3B}" srcOrd="0" destOrd="0" parTransId="{39997915-EB8F-40BA-A876-912C2E2B2B9C}" sibTransId="{7D532F60-5521-4CC0-9714-0992D4BE6702}"/>
    <dgm:cxn modelId="{66C4760B-A72D-4319-95DF-68401E200340}" type="presOf" srcId="{72FEC806-BB63-4C5C-92A7-D504A98A38BD}" destId="{94518D2C-01C2-44D2-AF81-789C2D69593F}" srcOrd="0" destOrd="0" presId="urn:microsoft.com/office/officeart/2005/8/layout/vList2"/>
    <dgm:cxn modelId="{A08C8A47-EB72-41C5-B73F-2A0B21591C01}" type="presOf" srcId="{62A5F8E9-474E-4F61-A7FE-D4E767118D3B}" destId="{6BDE0F40-C523-4345-8032-21066B7D144B}" srcOrd="0" destOrd="0" presId="urn:microsoft.com/office/officeart/2005/8/layout/vList2"/>
    <dgm:cxn modelId="{17809C6A-B636-41D8-971B-BE809E31A762}" type="presParOf" srcId="{94518D2C-01C2-44D2-AF81-789C2D69593F}" destId="{6BDE0F40-C523-4345-8032-21066B7D14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FEC806-BB63-4C5C-92A7-D504A98A38BD}" type="doc">
      <dgm:prSet loTypeId="urn:microsoft.com/office/officeart/2005/8/layout/vList2" loCatId="list" qsTypeId="urn:microsoft.com/office/officeart/2005/8/quickstyle/3d9" qsCatId="3D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62A5F8E9-474E-4F61-A7FE-D4E767118D3B}">
      <dgm:prSet phldrT="[Text]" custT="1"/>
      <dgm:spPr/>
      <dgm:t>
        <a:bodyPr/>
        <a:lstStyle/>
        <a:p>
          <a:r>
            <a:rPr lang="en-IN" sz="3500" b="1" dirty="0" smtClean="0"/>
            <a:t>Second-party Audits</a:t>
          </a:r>
          <a:endParaRPr lang="en-IN" sz="3500" dirty="0"/>
        </a:p>
      </dgm:t>
    </dgm:pt>
    <dgm:pt modelId="{39997915-EB8F-40BA-A876-912C2E2B2B9C}" type="parTrans" cxnId="{F62E9576-D35F-479F-9ABE-5C2B4D7B1A5F}">
      <dgm:prSet/>
      <dgm:spPr/>
      <dgm:t>
        <a:bodyPr/>
        <a:lstStyle/>
        <a:p>
          <a:endParaRPr lang="en-IN"/>
        </a:p>
      </dgm:t>
    </dgm:pt>
    <dgm:pt modelId="{7D532F60-5521-4CC0-9714-0992D4BE6702}" type="sibTrans" cxnId="{F62E9576-D35F-479F-9ABE-5C2B4D7B1A5F}">
      <dgm:prSet/>
      <dgm:spPr/>
      <dgm:t>
        <a:bodyPr/>
        <a:lstStyle/>
        <a:p>
          <a:endParaRPr lang="en-IN"/>
        </a:p>
      </dgm:t>
    </dgm:pt>
    <dgm:pt modelId="{94518D2C-01C2-44D2-AF81-789C2D69593F}" type="pres">
      <dgm:prSet presAssocID="{72FEC806-BB63-4C5C-92A7-D504A98A38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BDE0F40-C523-4345-8032-21066B7D144B}" type="pres">
      <dgm:prSet presAssocID="{62A5F8E9-474E-4F61-A7FE-D4E767118D3B}" presName="parentText" presStyleLbl="node1" presStyleIdx="0" presStyleCnt="1" custLinFactNeighborX="1863" custLinFactNeighborY="-40804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F62E9576-D35F-479F-9ABE-5C2B4D7B1A5F}" srcId="{72FEC806-BB63-4C5C-92A7-D504A98A38BD}" destId="{62A5F8E9-474E-4F61-A7FE-D4E767118D3B}" srcOrd="0" destOrd="0" parTransId="{39997915-EB8F-40BA-A876-912C2E2B2B9C}" sibTransId="{7D532F60-5521-4CC0-9714-0992D4BE6702}"/>
    <dgm:cxn modelId="{A2B9C0BA-A94A-4CC5-9E7B-D40CC1293ED9}" type="presOf" srcId="{62A5F8E9-474E-4F61-A7FE-D4E767118D3B}" destId="{6BDE0F40-C523-4345-8032-21066B7D144B}" srcOrd="0" destOrd="0" presId="urn:microsoft.com/office/officeart/2005/8/layout/vList2"/>
    <dgm:cxn modelId="{71A2B479-AD79-4DEB-87A5-552A69554A99}" type="presOf" srcId="{72FEC806-BB63-4C5C-92A7-D504A98A38BD}" destId="{94518D2C-01C2-44D2-AF81-789C2D69593F}" srcOrd="0" destOrd="0" presId="urn:microsoft.com/office/officeart/2005/8/layout/vList2"/>
    <dgm:cxn modelId="{722A0C26-A661-408C-85CC-A4A517311198}" type="presParOf" srcId="{94518D2C-01C2-44D2-AF81-789C2D69593F}" destId="{6BDE0F40-C523-4345-8032-21066B7D14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FEC806-BB63-4C5C-92A7-D504A98A38BD}" type="doc">
      <dgm:prSet loTypeId="urn:microsoft.com/office/officeart/2005/8/layout/vList2" loCatId="list" qsTypeId="urn:microsoft.com/office/officeart/2005/8/quickstyle/3d9" qsCatId="3D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62A5F8E9-474E-4F61-A7FE-D4E767118D3B}">
      <dgm:prSet phldrT="[Text]" custT="1"/>
      <dgm:spPr/>
      <dgm:t>
        <a:bodyPr/>
        <a:lstStyle/>
        <a:p>
          <a:r>
            <a:rPr lang="en-IN" sz="3500" b="1" dirty="0" smtClean="0"/>
            <a:t>Third-party Audits</a:t>
          </a:r>
          <a:endParaRPr lang="en-IN" sz="3500" dirty="0"/>
        </a:p>
      </dgm:t>
    </dgm:pt>
    <dgm:pt modelId="{39997915-EB8F-40BA-A876-912C2E2B2B9C}" type="parTrans" cxnId="{F62E9576-D35F-479F-9ABE-5C2B4D7B1A5F}">
      <dgm:prSet/>
      <dgm:spPr/>
      <dgm:t>
        <a:bodyPr/>
        <a:lstStyle/>
        <a:p>
          <a:endParaRPr lang="en-IN"/>
        </a:p>
      </dgm:t>
    </dgm:pt>
    <dgm:pt modelId="{7D532F60-5521-4CC0-9714-0992D4BE6702}" type="sibTrans" cxnId="{F62E9576-D35F-479F-9ABE-5C2B4D7B1A5F}">
      <dgm:prSet/>
      <dgm:spPr/>
      <dgm:t>
        <a:bodyPr/>
        <a:lstStyle/>
        <a:p>
          <a:endParaRPr lang="en-IN"/>
        </a:p>
      </dgm:t>
    </dgm:pt>
    <dgm:pt modelId="{94518D2C-01C2-44D2-AF81-789C2D69593F}" type="pres">
      <dgm:prSet presAssocID="{72FEC806-BB63-4C5C-92A7-D504A98A38B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BDE0F40-C523-4345-8032-21066B7D144B}" type="pres">
      <dgm:prSet presAssocID="{62A5F8E9-474E-4F61-A7FE-D4E767118D3B}" presName="parentText" presStyleLbl="node1" presStyleIdx="0" presStyleCnt="1" custLinFactNeighborX="-35938" custLinFactNeighborY="-28628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0177B7C-E6C4-4214-A4CB-6AD21FDCC6A7}" type="presOf" srcId="{62A5F8E9-474E-4F61-A7FE-D4E767118D3B}" destId="{6BDE0F40-C523-4345-8032-21066B7D144B}" srcOrd="0" destOrd="0" presId="urn:microsoft.com/office/officeart/2005/8/layout/vList2"/>
    <dgm:cxn modelId="{F62E9576-D35F-479F-9ABE-5C2B4D7B1A5F}" srcId="{72FEC806-BB63-4C5C-92A7-D504A98A38BD}" destId="{62A5F8E9-474E-4F61-A7FE-D4E767118D3B}" srcOrd="0" destOrd="0" parTransId="{39997915-EB8F-40BA-A876-912C2E2B2B9C}" sibTransId="{7D532F60-5521-4CC0-9714-0992D4BE6702}"/>
    <dgm:cxn modelId="{80E16CD4-C0AE-4BE0-9E01-CDD5FE55D79A}" type="presOf" srcId="{72FEC806-BB63-4C5C-92A7-D504A98A38BD}" destId="{94518D2C-01C2-44D2-AF81-789C2D69593F}" srcOrd="0" destOrd="0" presId="urn:microsoft.com/office/officeart/2005/8/layout/vList2"/>
    <dgm:cxn modelId="{50D952EB-A7B4-409B-98A8-90BAD2CEB1B4}" type="presParOf" srcId="{94518D2C-01C2-44D2-AF81-789C2D69593F}" destId="{6BDE0F40-C523-4345-8032-21066B7D14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2E802F-CBC3-4382-B35E-90E0A1F0D80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A047025-7693-4AC7-9C69-2AAD27478884}">
      <dgm:prSet phldrT="[Text]"/>
      <dgm:spPr/>
      <dgm:t>
        <a:bodyPr/>
        <a:lstStyle/>
        <a:p>
          <a:r>
            <a:rPr lang="en-IN" dirty="0" smtClean="0"/>
            <a:t>Fair</a:t>
          </a:r>
        </a:p>
        <a:p>
          <a:r>
            <a:rPr lang="en-IN" dirty="0" smtClean="0"/>
            <a:t>Presentation</a:t>
          </a:r>
          <a:endParaRPr lang="en-IN" dirty="0"/>
        </a:p>
      </dgm:t>
    </dgm:pt>
    <dgm:pt modelId="{D331C7A5-401C-4305-893F-2BAB76B0E3F3}" type="parTrans" cxnId="{F1F1AE0B-FBBA-4A7B-AF1C-B37EB55DF515}">
      <dgm:prSet/>
      <dgm:spPr/>
      <dgm:t>
        <a:bodyPr/>
        <a:lstStyle/>
        <a:p>
          <a:endParaRPr lang="en-IN"/>
        </a:p>
      </dgm:t>
    </dgm:pt>
    <dgm:pt modelId="{BCD5E383-7D78-4496-B5D3-5D63D024D2FA}" type="sibTrans" cxnId="{F1F1AE0B-FBBA-4A7B-AF1C-B37EB55DF515}">
      <dgm:prSet/>
      <dgm:spPr/>
      <dgm:t>
        <a:bodyPr/>
        <a:lstStyle/>
        <a:p>
          <a:endParaRPr lang="en-IN"/>
        </a:p>
      </dgm:t>
    </dgm:pt>
    <dgm:pt modelId="{9BDE2BF2-7669-43CD-8AD4-5FDDDD66F311}">
      <dgm:prSet phldrT="[Text]"/>
      <dgm:spPr/>
      <dgm:t>
        <a:bodyPr/>
        <a:lstStyle/>
        <a:p>
          <a:r>
            <a:rPr lang="en-IN" dirty="0" smtClean="0"/>
            <a:t>Due</a:t>
          </a:r>
        </a:p>
        <a:p>
          <a:r>
            <a:rPr lang="en-IN" dirty="0" smtClean="0"/>
            <a:t>Professional</a:t>
          </a:r>
        </a:p>
        <a:p>
          <a:r>
            <a:rPr lang="en-IN" dirty="0" smtClean="0"/>
            <a:t>Care</a:t>
          </a:r>
          <a:endParaRPr lang="en-IN" dirty="0"/>
        </a:p>
      </dgm:t>
    </dgm:pt>
    <dgm:pt modelId="{7FD355D5-BD4C-4DFE-AD10-B90DC1640692}" type="parTrans" cxnId="{54025DF1-62E2-4B31-BAEF-7550EDECCFC1}">
      <dgm:prSet/>
      <dgm:spPr/>
      <dgm:t>
        <a:bodyPr/>
        <a:lstStyle/>
        <a:p>
          <a:endParaRPr lang="en-IN"/>
        </a:p>
      </dgm:t>
    </dgm:pt>
    <dgm:pt modelId="{E7F73EEC-8B95-472E-987A-97300A5A5C0D}" type="sibTrans" cxnId="{54025DF1-62E2-4B31-BAEF-7550EDECCFC1}">
      <dgm:prSet/>
      <dgm:spPr/>
      <dgm:t>
        <a:bodyPr/>
        <a:lstStyle/>
        <a:p>
          <a:endParaRPr lang="en-IN"/>
        </a:p>
      </dgm:t>
    </dgm:pt>
    <dgm:pt modelId="{2E4A759B-0A86-4F91-9870-114B3DB602DB}">
      <dgm:prSet phldrT="[Text]"/>
      <dgm:spPr/>
      <dgm:t>
        <a:bodyPr/>
        <a:lstStyle/>
        <a:p>
          <a:r>
            <a:rPr lang="en-IN" dirty="0" smtClean="0"/>
            <a:t>Confidentiality</a:t>
          </a:r>
          <a:endParaRPr lang="en-IN" dirty="0"/>
        </a:p>
      </dgm:t>
    </dgm:pt>
    <dgm:pt modelId="{679D8261-E3C8-4703-9A46-03D71BECCA2D}" type="parTrans" cxnId="{494C943E-15C9-4097-97AA-98E97F758EA0}">
      <dgm:prSet/>
      <dgm:spPr/>
      <dgm:t>
        <a:bodyPr/>
        <a:lstStyle/>
        <a:p>
          <a:endParaRPr lang="en-IN"/>
        </a:p>
      </dgm:t>
    </dgm:pt>
    <dgm:pt modelId="{7ED69524-4C88-4AE4-B2A2-7112FAB800EA}" type="sibTrans" cxnId="{494C943E-15C9-4097-97AA-98E97F758EA0}">
      <dgm:prSet/>
      <dgm:spPr/>
      <dgm:t>
        <a:bodyPr/>
        <a:lstStyle/>
        <a:p>
          <a:endParaRPr lang="en-IN"/>
        </a:p>
      </dgm:t>
    </dgm:pt>
    <dgm:pt modelId="{2185527E-3E96-43FE-A6D9-BA064DD4F61C}">
      <dgm:prSet phldrT="[Text]"/>
      <dgm:spPr/>
      <dgm:t>
        <a:bodyPr/>
        <a:lstStyle/>
        <a:p>
          <a:r>
            <a:rPr lang="en-IN" dirty="0" smtClean="0"/>
            <a:t>Independence</a:t>
          </a:r>
          <a:endParaRPr lang="en-IN" dirty="0"/>
        </a:p>
      </dgm:t>
    </dgm:pt>
    <dgm:pt modelId="{D7449ABC-3C63-47D3-AFA8-B0E7EB208DEE}" type="parTrans" cxnId="{4C5362C0-884C-4342-84F4-2A16B75C9D49}">
      <dgm:prSet/>
      <dgm:spPr/>
      <dgm:t>
        <a:bodyPr/>
        <a:lstStyle/>
        <a:p>
          <a:endParaRPr lang="en-IN"/>
        </a:p>
      </dgm:t>
    </dgm:pt>
    <dgm:pt modelId="{88CF0359-4319-4412-82FA-5C9684EF8D04}" type="sibTrans" cxnId="{4C5362C0-884C-4342-84F4-2A16B75C9D49}">
      <dgm:prSet/>
      <dgm:spPr/>
      <dgm:t>
        <a:bodyPr/>
        <a:lstStyle/>
        <a:p>
          <a:endParaRPr lang="en-IN"/>
        </a:p>
      </dgm:t>
    </dgm:pt>
    <dgm:pt modelId="{FF2CDA26-B02E-4D7F-BABA-4FEA7CE25828}">
      <dgm:prSet phldrT="[Text]"/>
      <dgm:spPr/>
      <dgm:t>
        <a:bodyPr/>
        <a:lstStyle/>
        <a:p>
          <a:r>
            <a:rPr lang="en-IN" b="1" dirty="0" smtClean="0"/>
            <a:t>Evidence</a:t>
          </a:r>
        </a:p>
        <a:p>
          <a:r>
            <a:rPr lang="en-IN" b="1" dirty="0" smtClean="0"/>
            <a:t>based</a:t>
          </a:r>
        </a:p>
        <a:p>
          <a:r>
            <a:rPr lang="en-IN" b="1" dirty="0" smtClean="0"/>
            <a:t>Approach</a:t>
          </a:r>
          <a:endParaRPr lang="en-IN" b="1" dirty="0"/>
        </a:p>
      </dgm:t>
    </dgm:pt>
    <dgm:pt modelId="{B41921C3-0CD2-4BAE-80F5-6197189BCAC2}" type="parTrans" cxnId="{E452D8BB-FCFF-4A9A-8648-C4F69EA66506}">
      <dgm:prSet/>
      <dgm:spPr/>
      <dgm:t>
        <a:bodyPr/>
        <a:lstStyle/>
        <a:p>
          <a:endParaRPr lang="en-IN"/>
        </a:p>
      </dgm:t>
    </dgm:pt>
    <dgm:pt modelId="{1AEA37B1-9E08-45B0-98AC-DB11F81E345F}" type="sibTrans" cxnId="{E452D8BB-FCFF-4A9A-8648-C4F69EA66506}">
      <dgm:prSet/>
      <dgm:spPr/>
      <dgm:t>
        <a:bodyPr/>
        <a:lstStyle/>
        <a:p>
          <a:endParaRPr lang="en-IN"/>
        </a:p>
      </dgm:t>
    </dgm:pt>
    <dgm:pt modelId="{9F859F7E-79F4-45E6-95F0-C9A53473D80F}">
      <dgm:prSet/>
      <dgm:spPr/>
      <dgm:t>
        <a:bodyPr/>
        <a:lstStyle/>
        <a:p>
          <a:r>
            <a:rPr lang="en-IN" dirty="0" smtClean="0"/>
            <a:t>Integrity</a:t>
          </a:r>
        </a:p>
      </dgm:t>
    </dgm:pt>
    <dgm:pt modelId="{07146B92-7209-49C2-ABBD-153DFEDC07FA}" type="parTrans" cxnId="{97402BA7-A120-4EDC-B330-8B9DDFC56E5C}">
      <dgm:prSet/>
      <dgm:spPr/>
      <dgm:t>
        <a:bodyPr/>
        <a:lstStyle/>
        <a:p>
          <a:endParaRPr lang="en-IN"/>
        </a:p>
      </dgm:t>
    </dgm:pt>
    <dgm:pt modelId="{5A1FA0E3-B5B2-4540-993B-658C09990C57}" type="sibTrans" cxnId="{97402BA7-A120-4EDC-B330-8B9DDFC56E5C}">
      <dgm:prSet/>
      <dgm:spPr/>
      <dgm:t>
        <a:bodyPr/>
        <a:lstStyle/>
        <a:p>
          <a:endParaRPr lang="en-IN"/>
        </a:p>
      </dgm:t>
    </dgm:pt>
    <dgm:pt modelId="{8BA6868C-2DF8-499B-A792-DCB9FFEA58BA}" type="pres">
      <dgm:prSet presAssocID="{4E2E802F-CBC3-4382-B35E-90E0A1F0D80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87DD873-C57A-4286-9AD7-98E7CC3317E2}" type="pres">
      <dgm:prSet presAssocID="{4E2E802F-CBC3-4382-B35E-90E0A1F0D802}" presName="cycle" presStyleCnt="0"/>
      <dgm:spPr/>
    </dgm:pt>
    <dgm:pt modelId="{BFE46E95-FA15-4360-8406-275468BF01A2}" type="pres">
      <dgm:prSet presAssocID="{9F859F7E-79F4-45E6-95F0-C9A53473D80F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3A188C0-3147-4EBA-9CD8-50691B7BE37E}" type="pres">
      <dgm:prSet presAssocID="{5A1FA0E3-B5B2-4540-993B-658C09990C57}" presName="sibTransFirstNode" presStyleLbl="bgShp" presStyleIdx="0" presStyleCnt="1" custLinFactNeighborX="3771" custLinFactNeighborY="1000"/>
      <dgm:spPr/>
      <dgm:t>
        <a:bodyPr/>
        <a:lstStyle/>
        <a:p>
          <a:endParaRPr lang="en-IN"/>
        </a:p>
      </dgm:t>
    </dgm:pt>
    <dgm:pt modelId="{888EC11C-11BF-4927-AC79-B1B86D8F7E0B}" type="pres">
      <dgm:prSet presAssocID="{DA047025-7693-4AC7-9C69-2AAD27478884}" presName="nodeFollowingNodes" presStyleLbl="node1" presStyleIdx="1" presStyleCnt="6" custRadScaleRad="149217" custRadScaleInc="2450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C432EF-B300-4744-8153-DBA38E49437F}" type="pres">
      <dgm:prSet presAssocID="{9BDE2BF2-7669-43CD-8AD4-5FDDDD66F311}" presName="nodeFollowingNodes" presStyleLbl="node1" presStyleIdx="2" presStyleCnt="6" custRadScaleRad="154780" custRadScaleInc="-2295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E3E818-003C-4E32-ACA6-498E45F5D470}" type="pres">
      <dgm:prSet presAssocID="{2E4A759B-0A86-4F91-9870-114B3DB602DB}" presName="nodeFollowingNodes" presStyleLbl="node1" presStyleIdx="3" presStyleCnt="6" custRadScaleRad="109469" custRadScaleInc="-947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461D5C-6CDB-4CD1-9442-037ACF2F8C9D}" type="pres">
      <dgm:prSet presAssocID="{2185527E-3E96-43FE-A6D9-BA064DD4F61C}" presName="nodeFollowingNodes" presStyleLbl="node1" presStyleIdx="4" presStyleCnt="6" custRadScaleRad="123098" custRadScaleInc="1337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12C936-BC1B-42BE-88E3-0DE7110B90CC}" type="pres">
      <dgm:prSet presAssocID="{FF2CDA26-B02E-4D7F-BABA-4FEA7CE25828}" presName="nodeFollowingNodes" presStyleLbl="node1" presStyleIdx="5" presStyleCnt="6" custRadScaleRad="123336" custRadScaleInc="-1287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494C943E-15C9-4097-97AA-98E97F758EA0}" srcId="{4E2E802F-CBC3-4382-B35E-90E0A1F0D802}" destId="{2E4A759B-0A86-4F91-9870-114B3DB602DB}" srcOrd="3" destOrd="0" parTransId="{679D8261-E3C8-4703-9A46-03D71BECCA2D}" sibTransId="{7ED69524-4C88-4AE4-B2A2-7112FAB800EA}"/>
    <dgm:cxn modelId="{EF64099C-3F29-4D52-947B-B19DCCB3A90B}" type="presOf" srcId="{5A1FA0E3-B5B2-4540-993B-658C09990C57}" destId="{A3A188C0-3147-4EBA-9CD8-50691B7BE37E}" srcOrd="0" destOrd="0" presId="urn:microsoft.com/office/officeart/2005/8/layout/cycle3"/>
    <dgm:cxn modelId="{F7DEAE16-FA06-43C2-A68C-7B0B9432B6BA}" type="presOf" srcId="{9BDE2BF2-7669-43CD-8AD4-5FDDDD66F311}" destId="{A5C432EF-B300-4744-8153-DBA38E49437F}" srcOrd="0" destOrd="0" presId="urn:microsoft.com/office/officeart/2005/8/layout/cycle3"/>
    <dgm:cxn modelId="{4C5362C0-884C-4342-84F4-2A16B75C9D49}" srcId="{4E2E802F-CBC3-4382-B35E-90E0A1F0D802}" destId="{2185527E-3E96-43FE-A6D9-BA064DD4F61C}" srcOrd="4" destOrd="0" parTransId="{D7449ABC-3C63-47D3-AFA8-B0E7EB208DEE}" sibTransId="{88CF0359-4319-4412-82FA-5C9684EF8D04}"/>
    <dgm:cxn modelId="{E452D8BB-FCFF-4A9A-8648-C4F69EA66506}" srcId="{4E2E802F-CBC3-4382-B35E-90E0A1F0D802}" destId="{FF2CDA26-B02E-4D7F-BABA-4FEA7CE25828}" srcOrd="5" destOrd="0" parTransId="{B41921C3-0CD2-4BAE-80F5-6197189BCAC2}" sibTransId="{1AEA37B1-9E08-45B0-98AC-DB11F81E345F}"/>
    <dgm:cxn modelId="{14691CA3-E147-4AE0-BCB3-A610AF37715C}" type="presOf" srcId="{2E4A759B-0A86-4F91-9870-114B3DB602DB}" destId="{5EE3E818-003C-4E32-ACA6-498E45F5D470}" srcOrd="0" destOrd="0" presId="urn:microsoft.com/office/officeart/2005/8/layout/cycle3"/>
    <dgm:cxn modelId="{C3B65787-6FA6-4A5A-A4CE-81FDF19A2C5C}" type="presOf" srcId="{DA047025-7693-4AC7-9C69-2AAD27478884}" destId="{888EC11C-11BF-4927-AC79-B1B86D8F7E0B}" srcOrd="0" destOrd="0" presId="urn:microsoft.com/office/officeart/2005/8/layout/cycle3"/>
    <dgm:cxn modelId="{97402BA7-A120-4EDC-B330-8B9DDFC56E5C}" srcId="{4E2E802F-CBC3-4382-B35E-90E0A1F0D802}" destId="{9F859F7E-79F4-45E6-95F0-C9A53473D80F}" srcOrd="0" destOrd="0" parTransId="{07146B92-7209-49C2-ABBD-153DFEDC07FA}" sibTransId="{5A1FA0E3-B5B2-4540-993B-658C09990C57}"/>
    <dgm:cxn modelId="{F1F1AE0B-FBBA-4A7B-AF1C-B37EB55DF515}" srcId="{4E2E802F-CBC3-4382-B35E-90E0A1F0D802}" destId="{DA047025-7693-4AC7-9C69-2AAD27478884}" srcOrd="1" destOrd="0" parTransId="{D331C7A5-401C-4305-893F-2BAB76B0E3F3}" sibTransId="{BCD5E383-7D78-4496-B5D3-5D63D024D2FA}"/>
    <dgm:cxn modelId="{54FBE64E-DD96-4648-9A40-35AC62736900}" type="presOf" srcId="{FF2CDA26-B02E-4D7F-BABA-4FEA7CE25828}" destId="{3C12C936-BC1B-42BE-88E3-0DE7110B90CC}" srcOrd="0" destOrd="0" presId="urn:microsoft.com/office/officeart/2005/8/layout/cycle3"/>
    <dgm:cxn modelId="{54025DF1-62E2-4B31-BAEF-7550EDECCFC1}" srcId="{4E2E802F-CBC3-4382-B35E-90E0A1F0D802}" destId="{9BDE2BF2-7669-43CD-8AD4-5FDDDD66F311}" srcOrd="2" destOrd="0" parTransId="{7FD355D5-BD4C-4DFE-AD10-B90DC1640692}" sibTransId="{E7F73EEC-8B95-472E-987A-97300A5A5C0D}"/>
    <dgm:cxn modelId="{9A1D75B7-9EDB-44D2-B965-26AAEEED40BB}" type="presOf" srcId="{4E2E802F-CBC3-4382-B35E-90E0A1F0D802}" destId="{8BA6868C-2DF8-499B-A792-DCB9FFEA58BA}" srcOrd="0" destOrd="0" presId="urn:microsoft.com/office/officeart/2005/8/layout/cycle3"/>
    <dgm:cxn modelId="{7FD44630-B639-4512-9626-2C92D1BC66DB}" type="presOf" srcId="{2185527E-3E96-43FE-A6D9-BA064DD4F61C}" destId="{43461D5C-6CDB-4CD1-9442-037ACF2F8C9D}" srcOrd="0" destOrd="0" presId="urn:microsoft.com/office/officeart/2005/8/layout/cycle3"/>
    <dgm:cxn modelId="{FEB82CDD-B062-4055-8C42-9C8D1BB45C4D}" type="presOf" srcId="{9F859F7E-79F4-45E6-95F0-C9A53473D80F}" destId="{BFE46E95-FA15-4360-8406-275468BF01A2}" srcOrd="0" destOrd="0" presId="urn:microsoft.com/office/officeart/2005/8/layout/cycle3"/>
    <dgm:cxn modelId="{523AED17-E156-4881-8181-A8E6BCCE36A2}" type="presParOf" srcId="{8BA6868C-2DF8-499B-A792-DCB9FFEA58BA}" destId="{B87DD873-C57A-4286-9AD7-98E7CC3317E2}" srcOrd="0" destOrd="0" presId="urn:microsoft.com/office/officeart/2005/8/layout/cycle3"/>
    <dgm:cxn modelId="{F56B62EA-0F1E-41BC-AC71-3CC58DBA164E}" type="presParOf" srcId="{B87DD873-C57A-4286-9AD7-98E7CC3317E2}" destId="{BFE46E95-FA15-4360-8406-275468BF01A2}" srcOrd="0" destOrd="0" presId="urn:microsoft.com/office/officeart/2005/8/layout/cycle3"/>
    <dgm:cxn modelId="{171C3B7C-043F-456C-8854-33A2DF98C868}" type="presParOf" srcId="{B87DD873-C57A-4286-9AD7-98E7CC3317E2}" destId="{A3A188C0-3147-4EBA-9CD8-50691B7BE37E}" srcOrd="1" destOrd="0" presId="urn:microsoft.com/office/officeart/2005/8/layout/cycle3"/>
    <dgm:cxn modelId="{4522080D-4F68-4146-AB56-2EA0455274F7}" type="presParOf" srcId="{B87DD873-C57A-4286-9AD7-98E7CC3317E2}" destId="{888EC11C-11BF-4927-AC79-B1B86D8F7E0B}" srcOrd="2" destOrd="0" presId="urn:microsoft.com/office/officeart/2005/8/layout/cycle3"/>
    <dgm:cxn modelId="{2AF7A437-9E37-460A-B32B-A6AB18181ED4}" type="presParOf" srcId="{B87DD873-C57A-4286-9AD7-98E7CC3317E2}" destId="{A5C432EF-B300-4744-8153-DBA38E49437F}" srcOrd="3" destOrd="0" presId="urn:microsoft.com/office/officeart/2005/8/layout/cycle3"/>
    <dgm:cxn modelId="{9E7C73A6-8659-4584-8864-2E0E57877EC6}" type="presParOf" srcId="{B87DD873-C57A-4286-9AD7-98E7CC3317E2}" destId="{5EE3E818-003C-4E32-ACA6-498E45F5D470}" srcOrd="4" destOrd="0" presId="urn:microsoft.com/office/officeart/2005/8/layout/cycle3"/>
    <dgm:cxn modelId="{7EAB2B85-77BC-4A9D-8184-55A30E41BA2E}" type="presParOf" srcId="{B87DD873-C57A-4286-9AD7-98E7CC3317E2}" destId="{43461D5C-6CDB-4CD1-9442-037ACF2F8C9D}" srcOrd="5" destOrd="0" presId="urn:microsoft.com/office/officeart/2005/8/layout/cycle3"/>
    <dgm:cxn modelId="{49F01281-EF6A-4E73-B37B-DE189EE804C9}" type="presParOf" srcId="{B87DD873-C57A-4286-9AD7-98E7CC3317E2}" destId="{3C12C936-BC1B-42BE-88E3-0DE7110B90C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FD724-EB81-442A-BC4E-150B0AE8FA56}">
      <dsp:nvSpPr>
        <dsp:cNvPr id="0" name=""/>
        <dsp:cNvSpPr/>
      </dsp:nvSpPr>
      <dsp:spPr>
        <a:xfrm>
          <a:off x="1162" y="2898"/>
          <a:ext cx="10132274" cy="1668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6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Classification of Audits</a:t>
          </a:r>
          <a:endParaRPr lang="en-IN" sz="6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031" y="51767"/>
        <a:ext cx="10034536" cy="1570760"/>
      </dsp:txXfrm>
    </dsp:sp>
    <dsp:sp modelId="{2DAC81D5-8FD5-47DC-AA12-F0E80FABA626}">
      <dsp:nvSpPr>
        <dsp:cNvPr id="0" name=""/>
        <dsp:cNvSpPr/>
      </dsp:nvSpPr>
      <dsp:spPr>
        <a:xfrm>
          <a:off x="3505176" y="1843969"/>
          <a:ext cx="6618715" cy="1668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External Audits</a:t>
          </a:r>
          <a:endParaRPr lang="en-IN" sz="4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54045" y="1892838"/>
        <a:ext cx="6520977" cy="1570760"/>
      </dsp:txXfrm>
    </dsp:sp>
    <dsp:sp modelId="{60D26C1C-2E38-4717-A302-3EEDCC0B5DAD}">
      <dsp:nvSpPr>
        <dsp:cNvPr id="0" name=""/>
        <dsp:cNvSpPr/>
      </dsp:nvSpPr>
      <dsp:spPr>
        <a:xfrm>
          <a:off x="3581395" y="3672770"/>
          <a:ext cx="3241290" cy="1668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Second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party Audits</a:t>
          </a:r>
          <a:endParaRPr lang="en-IN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30264" y="3721639"/>
        <a:ext cx="3143552" cy="1570760"/>
      </dsp:txXfrm>
    </dsp:sp>
    <dsp:sp modelId="{B5935E46-1EC6-4760-9AEB-E16ADD99EA60}">
      <dsp:nvSpPr>
        <dsp:cNvPr id="0" name=""/>
        <dsp:cNvSpPr/>
      </dsp:nvSpPr>
      <dsp:spPr>
        <a:xfrm>
          <a:off x="6858015" y="3672770"/>
          <a:ext cx="3241290" cy="1668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Third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party Audits</a:t>
          </a:r>
          <a:endParaRPr lang="en-IN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06884" y="3721639"/>
        <a:ext cx="3143552" cy="1570760"/>
      </dsp:txXfrm>
    </dsp:sp>
    <dsp:sp modelId="{FDF3645B-1453-467F-9A8C-1D83E2FAAF7F}">
      <dsp:nvSpPr>
        <dsp:cNvPr id="0" name=""/>
        <dsp:cNvSpPr/>
      </dsp:nvSpPr>
      <dsp:spPr>
        <a:xfrm>
          <a:off x="76198" y="1843969"/>
          <a:ext cx="3241290" cy="1668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Internal Audits</a:t>
          </a:r>
          <a:endParaRPr lang="en-IN" sz="4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5067" y="1892838"/>
        <a:ext cx="3143552" cy="1570760"/>
      </dsp:txXfrm>
    </dsp:sp>
    <dsp:sp modelId="{D653BC5D-0ADF-407E-899C-65BB6A90C094}">
      <dsp:nvSpPr>
        <dsp:cNvPr id="0" name=""/>
        <dsp:cNvSpPr/>
      </dsp:nvSpPr>
      <dsp:spPr>
        <a:xfrm>
          <a:off x="76198" y="3695840"/>
          <a:ext cx="3241290" cy="16684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First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party Audits</a:t>
          </a:r>
          <a:endParaRPr lang="en-IN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5067" y="3744709"/>
        <a:ext cx="3143552" cy="1570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E0F40-C523-4345-8032-21066B7D144B}">
      <dsp:nvSpPr>
        <dsp:cNvPr id="0" name=""/>
        <dsp:cNvSpPr/>
      </dsp:nvSpPr>
      <dsp:spPr>
        <a:xfrm>
          <a:off x="0" y="0"/>
          <a:ext cx="4343400" cy="121680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  <a:sp3d extrusionH="28000" prstMaterial="matte"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b="1" kern="1200" dirty="0" smtClean="0"/>
            <a:t>First-party Audits</a:t>
          </a:r>
          <a:endParaRPr lang="en-IN" sz="3500" kern="1200" dirty="0"/>
        </a:p>
      </dsp:txBody>
      <dsp:txXfrm>
        <a:off x="59399" y="59399"/>
        <a:ext cx="4224602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E0F40-C523-4345-8032-21066B7D144B}">
      <dsp:nvSpPr>
        <dsp:cNvPr id="0" name=""/>
        <dsp:cNvSpPr/>
      </dsp:nvSpPr>
      <dsp:spPr>
        <a:xfrm>
          <a:off x="0" y="114296"/>
          <a:ext cx="5047028" cy="121680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  <a:sp3d extrusionH="28000" prstMaterial="matte"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b="1" kern="1200" dirty="0" smtClean="0"/>
            <a:t>Second-party Audits</a:t>
          </a:r>
          <a:endParaRPr lang="en-IN" sz="3500" kern="1200" dirty="0"/>
        </a:p>
      </dsp:txBody>
      <dsp:txXfrm>
        <a:off x="59399" y="173695"/>
        <a:ext cx="4928230" cy="1098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E0F40-C523-4345-8032-21066B7D144B}">
      <dsp:nvSpPr>
        <dsp:cNvPr id="0" name=""/>
        <dsp:cNvSpPr/>
      </dsp:nvSpPr>
      <dsp:spPr>
        <a:xfrm>
          <a:off x="0" y="605354"/>
          <a:ext cx="4532338" cy="1216800"/>
        </a:xfrm>
        <a:prstGeom prst="round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  <a:sp3d extrusionH="28000" prstMaterial="matte"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500" b="1" kern="1200" dirty="0" smtClean="0"/>
            <a:t>Third-party Audits</a:t>
          </a:r>
          <a:endParaRPr lang="en-IN" sz="3500" kern="1200" dirty="0"/>
        </a:p>
      </dsp:txBody>
      <dsp:txXfrm>
        <a:off x="59399" y="664753"/>
        <a:ext cx="4413540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188C0-3147-4EBA-9CD8-50691B7BE37E}">
      <dsp:nvSpPr>
        <dsp:cNvPr id="0" name=""/>
        <dsp:cNvSpPr/>
      </dsp:nvSpPr>
      <dsp:spPr>
        <a:xfrm>
          <a:off x="2665447" y="36534"/>
          <a:ext cx="4041731" cy="4041731"/>
        </a:xfrm>
        <a:prstGeom prst="circularArrow">
          <a:avLst>
            <a:gd name="adj1" fmla="val 5274"/>
            <a:gd name="adj2" fmla="val 312630"/>
            <a:gd name="adj3" fmla="val 14218237"/>
            <a:gd name="adj4" fmla="val 17132811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46E95-FA15-4360-8406-275468BF01A2}">
      <dsp:nvSpPr>
        <dsp:cNvPr id="0" name=""/>
        <dsp:cNvSpPr/>
      </dsp:nvSpPr>
      <dsp:spPr>
        <a:xfrm>
          <a:off x="3761276" y="925"/>
          <a:ext cx="1545245" cy="772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Integrity</a:t>
          </a:r>
        </a:p>
      </dsp:txBody>
      <dsp:txXfrm>
        <a:off x="3798992" y="38641"/>
        <a:ext cx="1469813" cy="697190"/>
      </dsp:txXfrm>
    </dsp:sp>
    <dsp:sp modelId="{888EC11C-11BF-4927-AC79-B1B86D8F7E0B}">
      <dsp:nvSpPr>
        <dsp:cNvPr id="0" name=""/>
        <dsp:cNvSpPr/>
      </dsp:nvSpPr>
      <dsp:spPr>
        <a:xfrm>
          <a:off x="6096005" y="909098"/>
          <a:ext cx="1545245" cy="772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Fair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Presentation</a:t>
          </a:r>
          <a:endParaRPr lang="en-IN" sz="1200" kern="1200" dirty="0"/>
        </a:p>
      </dsp:txBody>
      <dsp:txXfrm>
        <a:off x="6133721" y="946814"/>
        <a:ext cx="1469813" cy="697190"/>
      </dsp:txXfrm>
    </dsp:sp>
    <dsp:sp modelId="{A5C432EF-B300-4744-8153-DBA38E49437F}">
      <dsp:nvSpPr>
        <dsp:cNvPr id="0" name=""/>
        <dsp:cNvSpPr/>
      </dsp:nvSpPr>
      <dsp:spPr>
        <a:xfrm>
          <a:off x="6172207" y="2433090"/>
          <a:ext cx="1545245" cy="772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Due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Professional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Care</a:t>
          </a:r>
          <a:endParaRPr lang="en-IN" sz="1200" kern="1200" dirty="0"/>
        </a:p>
      </dsp:txBody>
      <dsp:txXfrm>
        <a:off x="6209923" y="2470806"/>
        <a:ext cx="1469813" cy="697190"/>
      </dsp:txXfrm>
    </dsp:sp>
    <dsp:sp modelId="{5EE3E818-003C-4E32-ACA6-498E45F5D470}">
      <dsp:nvSpPr>
        <dsp:cNvPr id="0" name=""/>
        <dsp:cNvSpPr/>
      </dsp:nvSpPr>
      <dsp:spPr>
        <a:xfrm>
          <a:off x="3913680" y="3281147"/>
          <a:ext cx="1545245" cy="772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Confidentiality</a:t>
          </a:r>
          <a:endParaRPr lang="en-IN" sz="1200" kern="1200" dirty="0"/>
        </a:p>
      </dsp:txBody>
      <dsp:txXfrm>
        <a:off x="3951396" y="3318863"/>
        <a:ext cx="1469813" cy="697190"/>
      </dsp:txXfrm>
    </dsp:sp>
    <dsp:sp modelId="{43461D5C-6CDB-4CD1-9442-037ACF2F8C9D}">
      <dsp:nvSpPr>
        <dsp:cNvPr id="0" name=""/>
        <dsp:cNvSpPr/>
      </dsp:nvSpPr>
      <dsp:spPr>
        <a:xfrm>
          <a:off x="1905001" y="2433084"/>
          <a:ext cx="1545245" cy="772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Independence</a:t>
          </a:r>
          <a:endParaRPr lang="en-IN" sz="1200" kern="1200" dirty="0"/>
        </a:p>
      </dsp:txBody>
      <dsp:txXfrm>
        <a:off x="1942717" y="2470800"/>
        <a:ext cx="1469813" cy="697190"/>
      </dsp:txXfrm>
    </dsp:sp>
    <dsp:sp modelId="{3C12C936-BC1B-42BE-88E3-0DE7110B90CC}">
      <dsp:nvSpPr>
        <dsp:cNvPr id="0" name=""/>
        <dsp:cNvSpPr/>
      </dsp:nvSpPr>
      <dsp:spPr>
        <a:xfrm>
          <a:off x="1904994" y="838191"/>
          <a:ext cx="1545245" cy="772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Evidence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based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/>
            <a:t>Approach</a:t>
          </a:r>
          <a:endParaRPr lang="en-IN" sz="1200" b="1" kern="1200" dirty="0"/>
        </a:p>
      </dsp:txBody>
      <dsp:txXfrm>
        <a:off x="1942710" y="875907"/>
        <a:ext cx="1469813" cy="697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6"/>
            <a:ext cx="3038604" cy="464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60" y="6"/>
            <a:ext cx="3038604" cy="4648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D0E60-1A89-4CB3-97D0-C85278276EC0}" type="datetimeFigureOut">
              <a:rPr lang="en-IN" smtClean="0"/>
              <a:t>10/07/21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30014"/>
            <a:ext cx="3038604" cy="4648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60" y="8830014"/>
            <a:ext cx="3038604" cy="4648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77FD4-7CA8-4C5A-9202-3A07CA96C1F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163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1"/>
          <p:cNvSpPr>
            <a:spLocks noChangeArrowheads="1"/>
          </p:cNvSpPr>
          <p:nvPr/>
        </p:nvSpPr>
        <p:spPr bwMode="auto">
          <a:xfrm>
            <a:off x="2" y="3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1" name="AutoShape 2"/>
          <p:cNvSpPr>
            <a:spLocks noChangeArrowheads="1"/>
          </p:cNvSpPr>
          <p:nvPr/>
        </p:nvSpPr>
        <p:spPr bwMode="auto">
          <a:xfrm>
            <a:off x="2" y="3"/>
            <a:ext cx="7010400" cy="9296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2" y="0"/>
            <a:ext cx="3037364" cy="46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971449" y="0"/>
            <a:ext cx="3037364" cy="465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3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63575" y="696913"/>
            <a:ext cx="5673725" cy="3482975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88070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934087" y="4415518"/>
            <a:ext cx="5137464" cy="417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440" rIns="9324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2" y="8829442"/>
            <a:ext cx="3037364" cy="4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971449" y="8829438"/>
            <a:ext cx="3034186" cy="46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240" tIns="46440" rIns="93240" bIns="464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cs typeface="Arial Unicode MS" pitchFamily="32" charset="0"/>
              </a:defRPr>
            </a:lvl1pPr>
          </a:lstStyle>
          <a:p>
            <a:pPr>
              <a:defRPr/>
            </a:pPr>
            <a:fld id="{C5087FA9-EADE-4A65-940B-48AE782FCD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78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564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904244" indent="-347786" algn="l" defTabSz="5564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391145" indent="-278229" algn="l" defTabSz="5564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947603" indent="-278229" algn="l" defTabSz="5564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504062" indent="-278229" algn="l" defTabSz="556458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5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782291" algn="l" defTabSz="11129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38749" algn="l" defTabSz="11129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895207" algn="l" defTabSz="11129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451665" algn="l" defTabSz="1112916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233" y="2301057"/>
            <a:ext cx="10259299" cy="1587763"/>
          </a:xfrm>
        </p:spPr>
        <p:txBody>
          <a:bodyPr/>
          <a:lstStyle>
            <a:lvl1pPr>
              <a:defRPr sz="5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233" y="4197456"/>
            <a:ext cx="8448833" cy="740728"/>
          </a:xfrm>
        </p:spPr>
        <p:txBody>
          <a:bodyPr/>
          <a:lstStyle>
            <a:lvl1pPr marL="0" indent="0" algn="l">
              <a:buNone/>
              <a:defRPr sz="4400" i="1"/>
            </a:lvl1pPr>
            <a:lvl2pPr marL="556458" indent="0" algn="ctr">
              <a:buNone/>
              <a:defRPr/>
            </a:lvl2pPr>
            <a:lvl3pPr marL="1112916" indent="0" algn="ctr">
              <a:buNone/>
              <a:defRPr/>
            </a:lvl3pPr>
            <a:lvl4pPr marL="1669374" indent="0" algn="ctr">
              <a:buNone/>
              <a:defRPr/>
            </a:lvl4pPr>
            <a:lvl5pPr marL="2225832" indent="0" algn="ctr">
              <a:buNone/>
              <a:defRPr/>
            </a:lvl5pPr>
            <a:lvl6pPr marL="2782291" indent="0" algn="ctr">
              <a:buNone/>
              <a:defRPr/>
            </a:lvl6pPr>
            <a:lvl7pPr marL="3338749" indent="0" algn="ctr">
              <a:buNone/>
              <a:defRPr/>
            </a:lvl7pPr>
            <a:lvl8pPr marL="3895207" indent="0" algn="ctr">
              <a:buNone/>
              <a:defRPr/>
            </a:lvl8pPr>
            <a:lvl9pPr marL="445166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Microsoft YaHei" pitchFamily="34" charset="-122"/>
                <a:cs typeface="Arial" charset="0"/>
              </a:defRPr>
            </a:lvl1pPr>
          </a:lstStyle>
          <a:p>
            <a:pPr>
              <a:defRPr/>
            </a:pPr>
            <a:fld id="{253E9513-D26D-46D1-8B3B-1E13DB8096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54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25" y="665284"/>
            <a:ext cx="11164532" cy="733869"/>
          </a:xfrm>
        </p:spPr>
        <p:txBody>
          <a:bodyPr/>
          <a:lstStyle>
            <a:lvl1pPr>
              <a:defRPr sz="39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325" y="1646062"/>
            <a:ext cx="11164532" cy="518509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Microsoft YaHei" pitchFamily="34" charset="-122"/>
                <a:cs typeface="Arial" charset="0"/>
              </a:defRPr>
            </a:lvl1pPr>
          </a:lstStyle>
          <a:p>
            <a:pPr>
              <a:defRPr/>
            </a:pPr>
            <a:fld id="{179AA4C5-70B7-403D-B417-F390FC1B09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25" y="665283"/>
            <a:ext cx="11164532" cy="6515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Microsoft YaHei" pitchFamily="34" charset="-122"/>
                <a:cs typeface="Arial" charset="0"/>
              </a:defRPr>
            </a:lvl1pPr>
          </a:lstStyle>
          <a:p>
            <a:pPr>
              <a:defRPr/>
            </a:pPr>
            <a:fld id="{097FFE5D-42D5-432C-8F9D-498FA7AC99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5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25" y="582980"/>
            <a:ext cx="11164532" cy="81617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2327" y="1563759"/>
            <a:ext cx="5431394" cy="53496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5463" y="1563759"/>
            <a:ext cx="5431394" cy="53496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Microsoft YaHei" pitchFamily="34" charset="-122"/>
                <a:cs typeface="Arial" charset="0"/>
              </a:defRPr>
            </a:lvl1pPr>
          </a:lstStyle>
          <a:p>
            <a:pPr>
              <a:defRPr/>
            </a:pPr>
            <a:fld id="{2ADCE6B0-B96C-48FB-A4DA-241DB6B84F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0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Microsoft YaHei" pitchFamily="34" charset="-122"/>
                <a:cs typeface="Arial" charset="0"/>
              </a:defRPr>
            </a:lvl1pPr>
          </a:lstStyle>
          <a:p>
            <a:pPr>
              <a:defRPr/>
            </a:pPr>
            <a:fld id="{8F7CDEEC-9A4A-4400-9126-62A7E61CC4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27" y="576123"/>
            <a:ext cx="4172032" cy="973919"/>
          </a:xfrm>
        </p:spPr>
        <p:txBody>
          <a:bodyPr/>
          <a:lstStyle>
            <a:lvl1pPr algn="l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943" y="576122"/>
            <a:ext cx="7049076" cy="633733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300"/>
            </a:lvl3pPr>
            <a:lvl4pPr>
              <a:defRPr sz="2300"/>
            </a:lvl4pPr>
            <a:lvl5pPr>
              <a:defRPr sz="23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27" y="1550041"/>
            <a:ext cx="4172032" cy="5363416"/>
          </a:xfrm>
        </p:spPr>
        <p:txBody>
          <a:bodyPr/>
          <a:lstStyle>
            <a:lvl1pPr marL="0" indent="0">
              <a:buNone/>
              <a:defRPr sz="2200"/>
            </a:lvl1pPr>
            <a:lvl2pPr marL="556458" indent="0">
              <a:buNone/>
              <a:defRPr sz="1500"/>
            </a:lvl2pPr>
            <a:lvl3pPr marL="1112916" indent="0">
              <a:buNone/>
              <a:defRPr sz="1200"/>
            </a:lvl3pPr>
            <a:lvl4pPr marL="1669374" indent="0">
              <a:buNone/>
              <a:defRPr sz="1100"/>
            </a:lvl4pPr>
            <a:lvl5pPr marL="2225832" indent="0">
              <a:buNone/>
              <a:defRPr sz="1100"/>
            </a:lvl5pPr>
            <a:lvl6pPr marL="2782291" indent="0">
              <a:buNone/>
              <a:defRPr sz="1100"/>
            </a:lvl6pPr>
            <a:lvl7pPr marL="3338749" indent="0">
              <a:buNone/>
              <a:defRPr sz="1100"/>
            </a:lvl7pPr>
            <a:lvl8pPr marL="3895207" indent="0">
              <a:buNone/>
              <a:defRPr sz="1100"/>
            </a:lvl8pPr>
            <a:lvl9pPr marL="4451665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Microsoft YaHei" pitchFamily="34" charset="-122"/>
                <a:cs typeface="Arial" charset="0"/>
              </a:defRPr>
            </a:lvl1pPr>
          </a:lstStyle>
          <a:p>
            <a:pPr>
              <a:defRPr/>
            </a:pPr>
            <a:fld id="{AED7FFB1-7ADE-40AE-9066-081E66D1DA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153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27" y="5185093"/>
            <a:ext cx="11365694" cy="612130"/>
          </a:xfrm>
        </p:spPr>
        <p:txBody>
          <a:bodyPr/>
          <a:lstStyle>
            <a:lvl1pPr algn="ctr">
              <a:defRPr sz="24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65759" y="661855"/>
            <a:ext cx="7241858" cy="4444365"/>
          </a:xfrm>
        </p:spPr>
        <p:txBody>
          <a:bodyPr/>
          <a:lstStyle>
            <a:lvl1pPr marL="0" indent="0">
              <a:buNone/>
              <a:defRPr sz="3900"/>
            </a:lvl1pPr>
            <a:lvl2pPr marL="556458" indent="0">
              <a:buNone/>
              <a:defRPr sz="3400"/>
            </a:lvl2pPr>
            <a:lvl3pPr marL="1112916" indent="0">
              <a:buNone/>
              <a:defRPr sz="2900"/>
            </a:lvl3pPr>
            <a:lvl4pPr marL="1669374" indent="0">
              <a:buNone/>
              <a:defRPr sz="2400"/>
            </a:lvl4pPr>
            <a:lvl5pPr marL="2225832" indent="0">
              <a:buNone/>
              <a:defRPr sz="2400"/>
            </a:lvl5pPr>
            <a:lvl6pPr marL="2782291" indent="0">
              <a:buNone/>
              <a:defRPr sz="2400"/>
            </a:lvl6pPr>
            <a:lvl7pPr marL="3338749" indent="0">
              <a:buNone/>
              <a:defRPr sz="2400"/>
            </a:lvl7pPr>
            <a:lvl8pPr marL="3895207" indent="0">
              <a:buNone/>
              <a:defRPr sz="2400"/>
            </a:lvl8pPr>
            <a:lvl9pPr marL="4451665" indent="0">
              <a:buNone/>
              <a:defRPr sz="24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5759" y="5797223"/>
            <a:ext cx="7241858" cy="869325"/>
          </a:xfrm>
        </p:spPr>
        <p:txBody>
          <a:bodyPr/>
          <a:lstStyle>
            <a:lvl1pPr marL="0" indent="0">
              <a:buNone/>
              <a:defRPr sz="1900"/>
            </a:lvl1pPr>
            <a:lvl2pPr marL="556458" indent="0">
              <a:buNone/>
              <a:defRPr sz="1500"/>
            </a:lvl2pPr>
            <a:lvl3pPr marL="1112916" indent="0">
              <a:buNone/>
              <a:defRPr sz="1200"/>
            </a:lvl3pPr>
            <a:lvl4pPr marL="1669374" indent="0">
              <a:buNone/>
              <a:defRPr sz="1100"/>
            </a:lvl4pPr>
            <a:lvl5pPr marL="2225832" indent="0">
              <a:buNone/>
              <a:defRPr sz="1100"/>
            </a:lvl5pPr>
            <a:lvl6pPr marL="2782291" indent="0">
              <a:buNone/>
              <a:defRPr sz="1100"/>
            </a:lvl6pPr>
            <a:lvl7pPr marL="3338749" indent="0">
              <a:buNone/>
              <a:defRPr sz="1100"/>
            </a:lvl7pPr>
            <a:lvl8pPr marL="3895207" indent="0">
              <a:buNone/>
              <a:defRPr sz="1100"/>
            </a:lvl8pPr>
            <a:lvl9pPr marL="4451665" indent="0">
              <a:buNone/>
              <a:defRPr sz="11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buSzTx/>
              <a:defRPr>
                <a:ea typeface="Microsoft YaHei" pitchFamily="34" charset="-122"/>
                <a:cs typeface="Arial" charset="0"/>
              </a:defRPr>
            </a:lvl1pPr>
          </a:lstStyle>
          <a:p>
            <a:pPr>
              <a:defRPr/>
            </a:pPr>
            <a:fld id="{FA8FBA0C-1C28-46BC-9CAC-4BCC35D872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43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3488" y="6865448"/>
            <a:ext cx="2816278" cy="394369"/>
          </a:xfrm>
          <a:prstGeom prst="rect">
            <a:avLst/>
          </a:prstGeom>
        </p:spPr>
        <p:txBody>
          <a:bodyPr lIns="111292" tIns="55646" rIns="111292" bIns="55646"/>
          <a:lstStyle>
            <a:lvl1pPr defTabSz="1112916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23837" y="6865448"/>
            <a:ext cx="3822091" cy="394369"/>
          </a:xfrm>
          <a:prstGeom prst="rect">
            <a:avLst/>
          </a:prstGeom>
        </p:spPr>
        <p:txBody>
          <a:bodyPr lIns="111292" tIns="55646" rIns="111292" bIns="55646"/>
          <a:lstStyle>
            <a:lvl1pPr defTabSz="1112916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200">
                <a:solidFill>
                  <a:srgbClr val="000000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556458" fontAlgn="base">
              <a:spcBef>
                <a:spcPct val="0"/>
              </a:spcBef>
              <a:spcAft>
                <a:spcPct val="0"/>
              </a:spcAft>
              <a:buSzTx/>
              <a:defRPr>
                <a:ea typeface="Microsoft YaHei" pitchFamily="34" charset="-122"/>
                <a:cs typeface="Arial" charset="0"/>
              </a:defRPr>
            </a:lvl1pPr>
          </a:lstStyle>
          <a:p>
            <a:pPr>
              <a:defRPr/>
            </a:pPr>
            <a:fld id="{80EA429F-7408-4764-807F-9BABF9FEF9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25" y="665283"/>
            <a:ext cx="11164532" cy="6515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2DA5E-D3ED-4349-89CD-38F9A0336B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4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02325" y="665283"/>
            <a:ext cx="11164532" cy="980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2325" y="1810668"/>
            <a:ext cx="11164532" cy="510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905233" y="6748851"/>
            <a:ext cx="2514533" cy="49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1292" tIns="55646" rIns="111292" bIns="55646" anchor="ctr"/>
          <a:lstStyle/>
          <a:p>
            <a:endParaRPr lang="en-US" dirty="0" smtClean="0">
              <a:solidFill>
                <a:srgbClr val="FFFFFF"/>
              </a:solidFill>
              <a:ea typeface="Microsoft YaHei" pitchFamily="34" charset="-122"/>
              <a:cs typeface="Arial" charset="0"/>
            </a:endParaRPr>
          </a:p>
        </p:txBody>
      </p:sp>
      <p:sp>
        <p:nvSpPr>
          <p:cNvPr id="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9056514" y="7078063"/>
            <a:ext cx="2510343" cy="27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556458" algn="l"/>
                <a:tab pos="1112916" algn="l"/>
                <a:tab pos="1669374" algn="l"/>
                <a:tab pos="2225832" algn="l"/>
                <a:tab pos="2782291" algn="l"/>
                <a:tab pos="3338749" algn="l"/>
                <a:tab pos="3895207" algn="l"/>
                <a:tab pos="4451665" algn="l"/>
                <a:tab pos="5008123" algn="l"/>
                <a:tab pos="5564581" algn="l"/>
                <a:tab pos="6121039" algn="l"/>
                <a:tab pos="6677497" algn="l"/>
                <a:tab pos="7233956" algn="l"/>
                <a:tab pos="7790414" algn="l"/>
                <a:tab pos="8346872" algn="l"/>
                <a:tab pos="8903330" algn="l"/>
                <a:tab pos="9459788" algn="l"/>
                <a:tab pos="10016246" algn="l"/>
                <a:tab pos="10572704" algn="l"/>
                <a:tab pos="11129162" algn="l"/>
              </a:tabLst>
              <a:defRPr sz="1900">
                <a:solidFill>
                  <a:srgbClr val="000000"/>
                </a:solidFill>
                <a:latin typeface="+mn-lt"/>
                <a:ea typeface="Microsoft YaHei" charset="-122"/>
                <a:cs typeface="+mn-cs"/>
              </a:defRPr>
            </a:lvl1pPr>
          </a:lstStyle>
          <a:p>
            <a:pPr>
              <a:defRPr/>
            </a:pPr>
            <a:fld id="{635A7E05-8DF2-49A8-A9E6-8C2C45DA1B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11641" y="66873"/>
            <a:ext cx="5431394" cy="36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9539" tIns="56960" rIns="109539" bIns="569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1217"/>
              </a:spcBef>
              <a:buClrTx/>
              <a:buFontTx/>
              <a:buNone/>
              <a:defRPr/>
            </a:pPr>
            <a:r>
              <a:rPr lang="en-US" b="1" dirty="0" smtClean="0">
                <a:latin typeface="Arial" charset="0"/>
                <a:cs typeface="Arial" charset="0"/>
              </a:rPr>
              <a:t>Cadila Healthcare Ltd.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754361" y="7002620"/>
            <a:ext cx="10460461" cy="34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9539" tIns="56960" rIns="109539" bIns="5696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913"/>
              </a:spcBef>
              <a:buClrTx/>
              <a:buFontTx/>
              <a:buNone/>
              <a:defRPr/>
            </a:pPr>
            <a:r>
              <a:rPr lang="en-US" sz="1500" b="1" dirty="0" smtClean="0">
                <a:solidFill>
                  <a:srgbClr val="3333CC"/>
                </a:solidFill>
                <a:latin typeface="Arial" charset="0"/>
                <a:cs typeface="Arial" charset="0"/>
              </a:rPr>
              <a:t>Quality is a way of life at Zydus Cadila</a:t>
            </a:r>
          </a:p>
        </p:txBody>
      </p:sp>
      <p:sp>
        <p:nvSpPr>
          <p:cNvPr id="2056" name="AutoShape 7"/>
          <p:cNvSpPr>
            <a:spLocks noChangeArrowheads="1"/>
          </p:cNvSpPr>
          <p:nvPr/>
        </p:nvSpPr>
        <p:spPr bwMode="auto">
          <a:xfrm>
            <a:off x="402326" y="449238"/>
            <a:ext cx="9756391" cy="16460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11292" tIns="55646" rIns="111292" bIns="55646" anchor="ctr"/>
          <a:lstStyle/>
          <a:p>
            <a:endParaRPr lang="en-US" dirty="0" smtClean="0">
              <a:solidFill>
                <a:srgbClr val="FFFFFF"/>
              </a:solidFill>
              <a:ea typeface="Microsoft YaHei" pitchFamily="34" charset="-122"/>
              <a:cs typeface="Arial" charset="0"/>
            </a:endParaRPr>
          </a:p>
        </p:txBody>
      </p:sp>
      <p:sp>
        <p:nvSpPr>
          <p:cNvPr id="2057" name="Line 8"/>
          <p:cNvSpPr>
            <a:spLocks noChangeShapeType="1"/>
          </p:cNvSpPr>
          <p:nvPr/>
        </p:nvSpPr>
        <p:spPr bwMode="auto">
          <a:xfrm>
            <a:off x="502908" y="7000906"/>
            <a:ext cx="11063949" cy="1714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1292" tIns="55646" rIns="111292" bIns="55646"/>
          <a:lstStyle/>
          <a:p>
            <a:pPr>
              <a:buClrTx/>
              <a:buSzTx/>
              <a:buFontTx/>
              <a:buNone/>
            </a:pPr>
            <a:endParaRPr lang="en-US" dirty="0" smtClean="0">
              <a:solidFill>
                <a:prstClr val="white"/>
              </a:solidFill>
              <a:ea typeface="Microsoft YaHei" pitchFamily="34" charset="-122"/>
              <a:cs typeface="Arial" charset="0"/>
            </a:endParaRPr>
          </a:p>
        </p:txBody>
      </p:sp>
      <p:pic>
        <p:nvPicPr>
          <p:cNvPr id="2058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461" y="118312"/>
            <a:ext cx="1508720" cy="86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776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51" r:id="rId9"/>
  </p:sldLayoutIdLst>
  <p:timing>
    <p:tnLst>
      <p:par>
        <p:cTn id="1" dur="indefinite" restart="never" nodeType="tmRoot"/>
      </p:par>
    </p:tnLst>
  </p:timing>
  <p:txStyles>
    <p:titleStyle>
      <a:lvl1pPr algn="l" defTabSz="5564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+mj-ea"/>
          <a:cs typeface="+mj-cs"/>
        </a:defRPr>
      </a:lvl1pPr>
      <a:lvl2pPr algn="l" defTabSz="5564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Microsoft YaHei" charset="-122"/>
        </a:defRPr>
      </a:lvl2pPr>
      <a:lvl3pPr algn="l" defTabSz="5564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Microsoft YaHei" charset="-122"/>
        </a:defRPr>
      </a:lvl3pPr>
      <a:lvl4pPr algn="l" defTabSz="5564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Microsoft YaHei" charset="-122"/>
        </a:defRPr>
      </a:lvl4pPr>
      <a:lvl5pPr algn="l" defTabSz="5564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Microsoft YaHei" charset="-122"/>
        </a:defRPr>
      </a:lvl5pPr>
      <a:lvl6pPr marL="3060520" indent="-278229" algn="ctr" defTabSz="5564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icrosoft YaHei" charset="-122"/>
        </a:defRPr>
      </a:lvl6pPr>
      <a:lvl7pPr marL="3616978" indent="-278229" algn="ctr" defTabSz="5564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icrosoft YaHei" charset="-122"/>
        </a:defRPr>
      </a:lvl7pPr>
      <a:lvl8pPr marL="4173436" indent="-278229" algn="ctr" defTabSz="5564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icrosoft YaHei" charset="-122"/>
        </a:defRPr>
      </a:lvl8pPr>
      <a:lvl9pPr marL="4729894" indent="-278229" algn="ctr" defTabSz="556458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5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26533" indent="-326533" algn="l" defTabSz="556458" rtl="0" eaLnBrk="0" fontAlgn="base" hangingPunct="0">
        <a:spcBef>
          <a:spcPts val="974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900" b="1">
          <a:solidFill>
            <a:srgbClr val="000000"/>
          </a:solidFill>
          <a:latin typeface="Calibri" pitchFamily="34" charset="0"/>
          <a:ea typeface="+mn-ea"/>
          <a:cs typeface="+mn-cs"/>
        </a:defRPr>
      </a:lvl1pPr>
      <a:lvl2pPr marL="654998" indent="-328465" algn="l" defTabSz="556458" rtl="0" eaLnBrk="0" fontAlgn="base" hangingPunct="0">
        <a:spcBef>
          <a:spcPts val="852"/>
        </a:spcBef>
        <a:spcAft>
          <a:spcPct val="0"/>
        </a:spcAft>
        <a:buClr>
          <a:srgbClr val="000000"/>
        </a:buClr>
        <a:buSzPct val="100000"/>
        <a:buFont typeface="Arial" charset="0"/>
        <a:buChar char="−"/>
        <a:defRPr sz="2400">
          <a:solidFill>
            <a:srgbClr val="000000"/>
          </a:solidFill>
          <a:latin typeface="Calibri" pitchFamily="34" charset="0"/>
          <a:ea typeface="+mn-ea"/>
        </a:defRPr>
      </a:lvl2pPr>
      <a:lvl3pPr marL="981530" indent="-326533" algn="l" defTabSz="556458" rtl="0" eaLnBrk="0" fontAlgn="base" hangingPunct="0">
        <a:spcBef>
          <a:spcPts val="73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Calibri" pitchFamily="34" charset="0"/>
          <a:ea typeface="+mn-ea"/>
        </a:defRPr>
      </a:lvl3pPr>
      <a:lvl4pPr marL="1423992" indent="-326533" algn="l" defTabSz="556458" rtl="0" eaLnBrk="0" fontAlgn="base" hangingPunct="0">
        <a:spcBef>
          <a:spcPts val="609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400">
          <a:solidFill>
            <a:srgbClr val="000000"/>
          </a:solidFill>
          <a:latin typeface="Calibri" pitchFamily="34" charset="0"/>
          <a:ea typeface="+mn-ea"/>
        </a:defRPr>
      </a:lvl4pPr>
      <a:lvl5pPr marL="2504062" indent="-278229" algn="l" defTabSz="556458" rtl="0" eaLnBrk="0" fontAlgn="base" hangingPunct="0">
        <a:spcBef>
          <a:spcPts val="609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</a:defRPr>
      </a:lvl5pPr>
      <a:lvl6pPr marL="3060520" indent="-278229" algn="l" defTabSz="556458" rtl="0" eaLnBrk="0" fontAlgn="base" hangingPunct="0">
        <a:spcBef>
          <a:spcPts val="609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6pPr>
      <a:lvl7pPr marL="3616978" indent="-278229" algn="l" defTabSz="556458" rtl="0" eaLnBrk="0" fontAlgn="base" hangingPunct="0">
        <a:spcBef>
          <a:spcPts val="609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7pPr>
      <a:lvl8pPr marL="4173436" indent="-278229" algn="l" defTabSz="556458" rtl="0" eaLnBrk="0" fontAlgn="base" hangingPunct="0">
        <a:spcBef>
          <a:spcPts val="609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8pPr>
      <a:lvl9pPr marL="4729894" indent="-278229" algn="l" defTabSz="556458" rtl="0" eaLnBrk="0" fontAlgn="base" hangingPunct="0">
        <a:spcBef>
          <a:spcPts val="609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6458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2916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9374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5832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82291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8749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95207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51665" algn="l" defTabSz="111291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07" y="5151437"/>
            <a:ext cx="119633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endParaRPr lang="en-US" sz="3600" b="1" dirty="0">
              <a:solidFill>
                <a:srgbClr val="FF0000"/>
              </a:solidFill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By:</a:t>
            </a:r>
          </a:p>
          <a:p>
            <a:pPr marL="0" indent="0" algn="ctr">
              <a:buNone/>
            </a:pP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EMO Quality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Zydus 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Cadila</a:t>
            </a:r>
          </a:p>
          <a:p>
            <a:pPr algn="ctr">
              <a:buFont typeface="Arial" charset="0"/>
              <a:buNone/>
            </a:pPr>
            <a:endParaRPr lang="en-US" sz="1600" b="1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7016" y="2789237"/>
            <a:ext cx="109177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AUDITING </a:t>
            </a:r>
            <a:r>
              <a:rPr lang="en-I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FUNDAMENTALS</a:t>
            </a:r>
          </a:p>
          <a:p>
            <a:pPr algn="ctr"/>
            <a:endParaRPr lang="en-IN" sz="5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0376" y="1137053"/>
            <a:ext cx="7403304" cy="5009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Desk Audit or Document Review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A </a:t>
            </a:r>
            <a:r>
              <a:rPr lang="en-US" sz="2100" dirty="0">
                <a:solidFill>
                  <a:schemeClr val="tx1"/>
                </a:solidFill>
              </a:rPr>
              <a:t>desk audit or document review is an audit of an </a:t>
            </a:r>
            <a:r>
              <a:rPr lang="en-US" sz="2100" dirty="0" smtClean="0">
                <a:solidFill>
                  <a:schemeClr val="tx1"/>
                </a:solidFill>
              </a:rPr>
              <a:t>organization’s documents</a:t>
            </a:r>
            <a:endParaRPr lang="en-US" sz="21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Can </a:t>
            </a:r>
            <a:r>
              <a:rPr lang="en-US" sz="2100" dirty="0">
                <a:solidFill>
                  <a:schemeClr val="tx1"/>
                </a:solidFill>
              </a:rPr>
              <a:t>be at a desk since people are not interviewed and </a:t>
            </a:r>
            <a:r>
              <a:rPr lang="en-US" sz="2100" dirty="0" smtClean="0">
                <a:solidFill>
                  <a:schemeClr val="tx1"/>
                </a:solidFill>
              </a:rPr>
              <a:t>activities are </a:t>
            </a:r>
            <a:r>
              <a:rPr lang="en-US" sz="2100" dirty="0">
                <a:solidFill>
                  <a:schemeClr val="tx1"/>
                </a:solidFill>
              </a:rPr>
              <a:t>not observed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Must </a:t>
            </a:r>
            <a:r>
              <a:rPr lang="en-US" sz="2100" dirty="0">
                <a:solidFill>
                  <a:schemeClr val="tx1"/>
                </a:solidFill>
              </a:rPr>
              <a:t>be conducted prior to process or system audit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Findings </a:t>
            </a:r>
            <a:r>
              <a:rPr lang="en-US" sz="2100" dirty="0">
                <a:solidFill>
                  <a:schemeClr val="tx1"/>
                </a:solidFill>
              </a:rPr>
              <a:t>help ensure that audit program resources are </a:t>
            </a:r>
            <a:r>
              <a:rPr lang="en-US" sz="2100" dirty="0" smtClean="0">
                <a:solidFill>
                  <a:schemeClr val="tx1"/>
                </a:solidFill>
              </a:rPr>
              <a:t>used efficiently</a:t>
            </a:r>
            <a:endParaRPr lang="en-US" sz="21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May </a:t>
            </a:r>
            <a:r>
              <a:rPr lang="en-US" sz="2100" dirty="0">
                <a:solidFill>
                  <a:schemeClr val="tx1"/>
                </a:solidFill>
              </a:rPr>
              <a:t>be conducted periodically or when changes occurred to </a:t>
            </a:r>
            <a:r>
              <a:rPr lang="en-US" sz="2100" dirty="0" smtClean="0">
                <a:solidFill>
                  <a:schemeClr val="tx1"/>
                </a:solidFill>
              </a:rPr>
              <a:t>verify the adequacy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3" name="AutoShape 4" descr="Tackling Windows Configuration with Desktop Audit Practi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Tackling Windows Configuration with Desktop Audit Practic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680" y="2766782"/>
            <a:ext cx="4081112" cy="225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60374" y="545553"/>
            <a:ext cx="1672253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1.   Method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6081" y="579437"/>
            <a:ext cx="1150620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rgbClr val="0070C0"/>
                </a:solidFill>
              </a:rPr>
              <a:t>2. Auditor- </a:t>
            </a:r>
            <a:r>
              <a:rPr lang="en-IN" sz="2800" b="1" dirty="0" smtClean="0">
                <a:solidFill>
                  <a:srgbClr val="0070C0"/>
                </a:solidFill>
              </a:rPr>
              <a:t>Auditee Relationship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Define, differentiate</a:t>
            </a:r>
            <a:r>
              <a:rPr lang="en-US" sz="2100" dirty="0">
                <a:solidFill>
                  <a:schemeClr val="tx1"/>
                </a:solidFill>
              </a:rPr>
              <a:t>, and </a:t>
            </a:r>
            <a:r>
              <a:rPr lang="en-US" sz="2100" dirty="0" smtClean="0">
                <a:solidFill>
                  <a:schemeClr val="tx1"/>
                </a:solidFill>
              </a:rPr>
              <a:t>analyze various </a:t>
            </a:r>
            <a:r>
              <a:rPr lang="en-US" sz="2100" dirty="0">
                <a:solidFill>
                  <a:schemeClr val="tx1"/>
                </a:solidFill>
              </a:rPr>
              <a:t>audit types by </a:t>
            </a:r>
            <a:r>
              <a:rPr lang="en-US" sz="2100" dirty="0" smtClean="0">
                <a:solidFill>
                  <a:schemeClr val="tx1"/>
                </a:solidFill>
              </a:rPr>
              <a:t>auditor auditee </a:t>
            </a:r>
            <a:r>
              <a:rPr lang="en-US" sz="2100" dirty="0">
                <a:solidFill>
                  <a:schemeClr val="tx1"/>
                </a:solidFill>
              </a:rPr>
              <a:t>relationship first </a:t>
            </a:r>
            <a:r>
              <a:rPr lang="en-US" sz="2100" dirty="0" smtClean="0">
                <a:solidFill>
                  <a:schemeClr val="tx1"/>
                </a:solidFill>
              </a:rPr>
              <a:t>party, second </a:t>
            </a:r>
            <a:r>
              <a:rPr lang="en-US" sz="2100" dirty="0">
                <a:solidFill>
                  <a:schemeClr val="tx1"/>
                </a:solidFill>
              </a:rPr>
              <a:t>party, third party, </a:t>
            </a:r>
            <a:r>
              <a:rPr lang="en-US" sz="2100" dirty="0" smtClean="0">
                <a:solidFill>
                  <a:schemeClr val="tx1"/>
                </a:solidFill>
              </a:rPr>
              <a:t>internal and </a:t>
            </a:r>
            <a:r>
              <a:rPr lang="en-US" sz="2100" dirty="0">
                <a:solidFill>
                  <a:schemeClr val="tx1"/>
                </a:solidFill>
              </a:rPr>
              <a:t>external </a:t>
            </a:r>
            <a:r>
              <a:rPr lang="en-US" sz="2100" dirty="0" smtClean="0">
                <a:solidFill>
                  <a:schemeClr val="tx1"/>
                </a:solidFill>
              </a:rPr>
              <a:t>..(Analyze)</a:t>
            </a:r>
            <a:endParaRPr lang="en-IN" sz="21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081" y="2341727"/>
            <a:ext cx="1127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100" b="1" dirty="0" smtClean="0">
                <a:solidFill>
                  <a:schemeClr val="tx1"/>
                </a:solidFill>
              </a:rPr>
              <a:t>Classification of Audits</a:t>
            </a:r>
            <a:endParaRPr lang="en-IN" sz="21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100" dirty="0" smtClean="0">
                <a:solidFill>
                  <a:schemeClr val="tx1"/>
                </a:solidFill>
              </a:rPr>
              <a:t>– </a:t>
            </a:r>
            <a:r>
              <a:rPr lang="en-IN" sz="2100" b="1" dirty="0" smtClean="0">
                <a:solidFill>
                  <a:schemeClr val="tx1"/>
                </a:solidFill>
              </a:rPr>
              <a:t>First- party Audit</a:t>
            </a:r>
          </a:p>
          <a:p>
            <a:pPr>
              <a:lnSpc>
                <a:spcPct val="150000"/>
              </a:lnSpc>
            </a:pPr>
            <a:r>
              <a:rPr lang="en-IN" sz="2100" dirty="0" smtClean="0">
                <a:solidFill>
                  <a:schemeClr val="tx1"/>
                </a:solidFill>
              </a:rPr>
              <a:t>Internal audit</a:t>
            </a:r>
          </a:p>
          <a:p>
            <a:pPr>
              <a:lnSpc>
                <a:spcPct val="150000"/>
              </a:lnSpc>
            </a:pPr>
            <a:r>
              <a:rPr lang="en-IN" sz="2100" dirty="0" smtClean="0">
                <a:solidFill>
                  <a:schemeClr val="tx1"/>
                </a:solidFill>
              </a:rPr>
              <a:t>– </a:t>
            </a:r>
            <a:r>
              <a:rPr lang="en-IN" sz="2100" b="1" dirty="0" smtClean="0">
                <a:solidFill>
                  <a:schemeClr val="tx1"/>
                </a:solidFill>
              </a:rPr>
              <a:t>Second party Audit 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Conducted by parties having an interest in the organization, such as customers, or by other persons on their behalf</a:t>
            </a:r>
            <a:endParaRPr lang="en-IN" sz="21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100" dirty="0" smtClean="0">
                <a:solidFill>
                  <a:schemeClr val="tx1"/>
                </a:solidFill>
              </a:rPr>
              <a:t>– </a:t>
            </a:r>
            <a:r>
              <a:rPr lang="en-IN" sz="2100" b="1" dirty="0" smtClean="0">
                <a:solidFill>
                  <a:schemeClr val="tx1"/>
                </a:solidFill>
              </a:rPr>
              <a:t>Third-party Audit </a:t>
            </a:r>
            <a:endParaRPr lang="en-IN" sz="2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</a:rPr>
              <a:t>C</a:t>
            </a:r>
            <a:r>
              <a:rPr lang="en-US" sz="2100" dirty="0" smtClean="0">
                <a:solidFill>
                  <a:schemeClr val="tx1"/>
                </a:solidFill>
              </a:rPr>
              <a:t>onducted </a:t>
            </a:r>
            <a:r>
              <a:rPr lang="en-US" sz="2100" dirty="0">
                <a:solidFill>
                  <a:schemeClr val="tx1"/>
                </a:solidFill>
              </a:rPr>
              <a:t>by independent </a:t>
            </a:r>
            <a:r>
              <a:rPr lang="en-US" sz="2100" dirty="0" smtClean="0">
                <a:solidFill>
                  <a:schemeClr val="tx1"/>
                </a:solidFill>
              </a:rPr>
              <a:t>auditing organizations</a:t>
            </a:r>
            <a:r>
              <a:rPr lang="en-US" sz="2100" dirty="0">
                <a:solidFill>
                  <a:schemeClr val="tx1"/>
                </a:solidFill>
              </a:rPr>
              <a:t>, such as regulators or those providing </a:t>
            </a:r>
            <a:r>
              <a:rPr lang="en-US" sz="2100" dirty="0" smtClean="0">
                <a:solidFill>
                  <a:schemeClr val="tx1"/>
                </a:solidFill>
              </a:rPr>
              <a:t>certification</a:t>
            </a:r>
            <a:endParaRPr lang="en-IN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09462234"/>
              </p:ext>
            </p:extLst>
          </p:nvPr>
        </p:nvGraphicFramePr>
        <p:xfrm>
          <a:off x="929481" y="1021468"/>
          <a:ext cx="10134600" cy="5364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606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80" y="752007"/>
            <a:ext cx="4495801" cy="254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8534" y="1570037"/>
            <a:ext cx="11417547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chemeClr val="tx1"/>
                </a:solidFill>
              </a:rPr>
              <a:t>First party Audit (Internal audit</a:t>
            </a:r>
            <a:r>
              <a:rPr lang="en-US" sz="2100" b="1" dirty="0" smtClean="0">
                <a:solidFill>
                  <a:schemeClr val="tx1"/>
                </a:solidFill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sz="21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1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1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Performed </a:t>
            </a:r>
            <a:r>
              <a:rPr lang="en-US" sz="2100" dirty="0">
                <a:solidFill>
                  <a:schemeClr val="tx1"/>
                </a:solidFill>
              </a:rPr>
              <a:t>within an organization to measure its strengths </a:t>
            </a:r>
            <a:r>
              <a:rPr lang="en-US" sz="2100" dirty="0" smtClean="0">
                <a:solidFill>
                  <a:schemeClr val="tx1"/>
                </a:solidFill>
              </a:rPr>
              <a:t>and weaknesses </a:t>
            </a:r>
            <a:r>
              <a:rPr lang="en-US" sz="2100" dirty="0">
                <a:solidFill>
                  <a:schemeClr val="tx1"/>
                </a:solidFill>
              </a:rPr>
              <a:t>against own procedures against external standards </a:t>
            </a:r>
            <a:r>
              <a:rPr lang="en-US" sz="2100" dirty="0" smtClean="0">
                <a:solidFill>
                  <a:schemeClr val="tx1"/>
                </a:solidFill>
              </a:rPr>
              <a:t>adopted by (voluntary)  </a:t>
            </a:r>
            <a:r>
              <a:rPr lang="en-US" sz="2100" dirty="0">
                <a:solidFill>
                  <a:schemeClr val="tx1"/>
                </a:solidFill>
              </a:rPr>
              <a:t>or imposed on </a:t>
            </a:r>
            <a:r>
              <a:rPr lang="en-US" sz="2100" dirty="0" smtClean="0">
                <a:solidFill>
                  <a:schemeClr val="tx1"/>
                </a:solidFill>
              </a:rPr>
              <a:t>(mandatory) the </a:t>
            </a:r>
            <a:r>
              <a:rPr lang="en-US" sz="2100" dirty="0">
                <a:solidFill>
                  <a:schemeClr val="tx1"/>
                </a:solidFill>
              </a:rPr>
              <a:t>organization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Conducted </a:t>
            </a:r>
            <a:r>
              <a:rPr lang="en-US" sz="2100" dirty="0">
                <a:solidFill>
                  <a:schemeClr val="tx1"/>
                </a:solidFill>
              </a:rPr>
              <a:t>by auditors who are employed by organization but have </a:t>
            </a:r>
            <a:r>
              <a:rPr lang="en-US" sz="2100" dirty="0" smtClean="0">
                <a:solidFill>
                  <a:schemeClr val="tx1"/>
                </a:solidFill>
              </a:rPr>
              <a:t>no vested </a:t>
            </a:r>
            <a:r>
              <a:rPr lang="en-US" sz="2100" dirty="0">
                <a:solidFill>
                  <a:schemeClr val="tx1"/>
                </a:solidFill>
              </a:rPr>
              <a:t>interest in the audit area to maintain independence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In </a:t>
            </a:r>
            <a:r>
              <a:rPr lang="en-US" sz="2100" dirty="0">
                <a:solidFill>
                  <a:schemeClr val="tx1"/>
                </a:solidFill>
              </a:rPr>
              <a:t>many cases independence can be demonstrated by the freedom </a:t>
            </a:r>
            <a:r>
              <a:rPr lang="en-US" sz="2100" dirty="0" smtClean="0">
                <a:solidFill>
                  <a:schemeClr val="tx1"/>
                </a:solidFill>
              </a:rPr>
              <a:t>from responsibility </a:t>
            </a:r>
            <a:r>
              <a:rPr lang="en-US" sz="2100" dirty="0">
                <a:solidFill>
                  <a:schemeClr val="tx1"/>
                </a:solidFill>
              </a:rPr>
              <a:t>for the activity being audited or freedom from bias </a:t>
            </a:r>
            <a:r>
              <a:rPr lang="en-US" sz="2100" dirty="0" smtClean="0">
                <a:solidFill>
                  <a:schemeClr val="tx1"/>
                </a:solidFill>
              </a:rPr>
              <a:t>and conflict </a:t>
            </a:r>
            <a:r>
              <a:rPr lang="en-US" sz="2100" dirty="0">
                <a:solidFill>
                  <a:schemeClr val="tx1"/>
                </a:solidFill>
              </a:rPr>
              <a:t>of </a:t>
            </a:r>
            <a:r>
              <a:rPr lang="en-US" sz="2100" dirty="0" smtClean="0">
                <a:solidFill>
                  <a:schemeClr val="tx1"/>
                </a:solidFill>
              </a:rPr>
              <a:t>interest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8534" y="685411"/>
            <a:ext cx="4432111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2. Auditor- Auditee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5907" y="1343492"/>
            <a:ext cx="11506200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Third party Audit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–</a:t>
            </a:r>
            <a:r>
              <a:rPr lang="en-US" sz="2100" dirty="0" smtClean="0">
                <a:solidFill>
                  <a:schemeClr val="tx1"/>
                </a:solidFill>
              </a:rPr>
              <a:t>Performed </a:t>
            </a:r>
            <a:r>
              <a:rPr lang="en-US" sz="2100" dirty="0">
                <a:solidFill>
                  <a:schemeClr val="tx1"/>
                </a:solidFill>
              </a:rPr>
              <a:t>by an audit organization independent of the customer </a:t>
            </a:r>
            <a:r>
              <a:rPr lang="en-US" sz="2100" dirty="0" smtClean="0">
                <a:solidFill>
                  <a:schemeClr val="tx1"/>
                </a:solidFill>
              </a:rPr>
              <a:t>supplier relationship </a:t>
            </a:r>
            <a:r>
              <a:rPr lang="en-US" sz="2100" dirty="0">
                <a:solidFill>
                  <a:schemeClr val="tx1"/>
                </a:solidFill>
              </a:rPr>
              <a:t>and is free of any </a:t>
            </a:r>
            <a:r>
              <a:rPr lang="en-US" sz="2100" dirty="0" smtClean="0">
                <a:solidFill>
                  <a:schemeClr val="tx1"/>
                </a:solidFill>
              </a:rPr>
              <a:t>conflict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</a:rPr>
              <a:t>On </a:t>
            </a:r>
            <a:r>
              <a:rPr lang="en-US" sz="2100" dirty="0">
                <a:solidFill>
                  <a:schemeClr val="tx1"/>
                </a:solidFill>
              </a:rPr>
              <a:t>behalf of </a:t>
            </a:r>
            <a:r>
              <a:rPr lang="en-US" sz="2100" dirty="0" smtClean="0">
                <a:solidFill>
                  <a:schemeClr val="tx1"/>
                </a:solidFill>
              </a:rPr>
              <a:t>auditee’s </a:t>
            </a:r>
            <a:r>
              <a:rPr lang="en-US" sz="2100" dirty="0">
                <a:solidFill>
                  <a:schemeClr val="tx1"/>
                </a:solidFill>
              </a:rPr>
              <a:t>potential customers </a:t>
            </a:r>
            <a:r>
              <a:rPr lang="en-US" sz="2100" dirty="0" smtClean="0">
                <a:solidFill>
                  <a:schemeClr val="tx1"/>
                </a:solidFill>
              </a:rPr>
              <a:t>who </a:t>
            </a:r>
            <a:r>
              <a:rPr lang="en-US" sz="2100" dirty="0">
                <a:solidFill>
                  <a:schemeClr val="tx1"/>
                </a:solidFill>
              </a:rPr>
              <a:t>cannot afford to </a:t>
            </a:r>
            <a:r>
              <a:rPr lang="en-US" sz="2100" dirty="0" smtClean="0">
                <a:solidFill>
                  <a:schemeClr val="tx1"/>
                </a:solidFill>
              </a:rPr>
              <a:t>survey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chemeClr val="tx1"/>
                </a:solidFill>
              </a:rPr>
              <a:t>A</a:t>
            </a:r>
            <a:r>
              <a:rPr lang="en-US" sz="2100" dirty="0" smtClean="0">
                <a:solidFill>
                  <a:schemeClr val="tx1"/>
                </a:solidFill>
              </a:rPr>
              <a:t>udit </a:t>
            </a:r>
            <a:r>
              <a:rPr lang="en-US" sz="2100" dirty="0">
                <a:solidFill>
                  <a:schemeClr val="tx1"/>
                </a:solidFill>
              </a:rPr>
              <a:t>external organization themselves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</a:rPr>
              <a:t>Who </a:t>
            </a:r>
            <a:r>
              <a:rPr lang="en-US" sz="2100" dirty="0">
                <a:solidFill>
                  <a:schemeClr val="tx1"/>
                </a:solidFill>
              </a:rPr>
              <a:t>consider third party audit to be more cost effective </a:t>
            </a:r>
            <a:r>
              <a:rPr lang="en-US" sz="2100" dirty="0" smtClean="0">
                <a:solidFill>
                  <a:schemeClr val="tx1"/>
                </a:solidFill>
              </a:rPr>
              <a:t>alternative</a:t>
            </a:r>
          </a:p>
          <a:p>
            <a:pPr algn="just">
              <a:lnSpc>
                <a:spcPct val="150000"/>
              </a:lnSpc>
            </a:pPr>
            <a:endParaRPr lang="en-US" sz="11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/>
                </a:solidFill>
              </a:rPr>
              <a:t>Mandatory </a:t>
            </a:r>
            <a:r>
              <a:rPr lang="en-US" sz="2100" dirty="0">
                <a:solidFill>
                  <a:schemeClr val="tx1"/>
                </a:solidFill>
              </a:rPr>
              <a:t>audits on regulated industries by Government representatives </a:t>
            </a:r>
            <a:r>
              <a:rPr lang="en-US" sz="2100" dirty="0" smtClean="0">
                <a:solidFill>
                  <a:schemeClr val="tx1"/>
                </a:solidFill>
              </a:rPr>
              <a:t>to provide </a:t>
            </a:r>
            <a:r>
              <a:rPr lang="en-US" sz="2100" dirty="0">
                <a:solidFill>
                  <a:schemeClr val="tx1"/>
                </a:solidFill>
              </a:rPr>
              <a:t>assurance of safety of public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Independence </a:t>
            </a:r>
            <a:r>
              <a:rPr lang="en-US" sz="2100" dirty="0">
                <a:solidFill>
                  <a:schemeClr val="tx1"/>
                </a:solidFill>
              </a:rPr>
              <a:t>is key component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May </a:t>
            </a:r>
            <a:r>
              <a:rPr lang="en-US" sz="2100" dirty="0">
                <a:solidFill>
                  <a:schemeClr val="tx1"/>
                </a:solidFill>
              </a:rPr>
              <a:t>result in certification, registration, recognition,</a:t>
            </a:r>
            <a:r>
              <a:rPr lang="en-US" dirty="0">
                <a:solidFill>
                  <a:schemeClr val="tx1"/>
                </a:solidFill>
              </a:rPr>
              <a:t> award, </a:t>
            </a:r>
            <a:r>
              <a:rPr lang="en-US" dirty="0" smtClean="0">
                <a:solidFill>
                  <a:schemeClr val="tx1"/>
                </a:solidFill>
              </a:rPr>
              <a:t>license approval</a:t>
            </a:r>
            <a:r>
              <a:rPr lang="en-US" dirty="0">
                <a:solidFill>
                  <a:schemeClr val="tx1"/>
                </a:solidFill>
              </a:rPr>
              <a:t>, citation, fine, penalty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081" y="669193"/>
            <a:ext cx="4432111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2. Auditor- Auditee Relationship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" t="2771" r="18201" b="16857"/>
          <a:stretch/>
        </p:blipFill>
        <p:spPr bwMode="auto">
          <a:xfrm>
            <a:off x="9014383" y="2408237"/>
            <a:ext cx="1834938" cy="20193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3004" y="3703637"/>
            <a:ext cx="10832075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</a:t>
            </a:r>
            <a:r>
              <a:rPr lang="en-US" sz="2100" b="1" dirty="0" smtClean="0">
                <a:solidFill>
                  <a:schemeClr val="tx1"/>
                </a:solidFill>
              </a:rPr>
              <a:t>Inspection</a:t>
            </a:r>
            <a:endParaRPr lang="en-US" sz="21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A </a:t>
            </a:r>
            <a:r>
              <a:rPr lang="en-US" sz="2100" dirty="0">
                <a:solidFill>
                  <a:schemeClr val="tx1"/>
                </a:solidFill>
              </a:rPr>
              <a:t>tool to detect errors or defects before a product </a:t>
            </a:r>
            <a:r>
              <a:rPr lang="en-US" sz="2100" dirty="0" smtClean="0">
                <a:solidFill>
                  <a:schemeClr val="tx1"/>
                </a:solidFill>
              </a:rPr>
              <a:t>is approved for release </a:t>
            </a:r>
            <a:r>
              <a:rPr lang="en-US" sz="2100" dirty="0">
                <a:solidFill>
                  <a:schemeClr val="tx1"/>
                </a:solidFill>
              </a:rPr>
              <a:t>or distribution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Normally </a:t>
            </a:r>
            <a:r>
              <a:rPr lang="en-US" sz="2100" dirty="0">
                <a:solidFill>
                  <a:schemeClr val="tx1"/>
                </a:solidFill>
              </a:rPr>
              <a:t>part of manufacturing process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May </a:t>
            </a:r>
            <a:r>
              <a:rPr lang="en-US" sz="2100" dirty="0">
                <a:solidFill>
                  <a:schemeClr val="tx1"/>
                </a:solidFill>
              </a:rPr>
              <a:t>form quality control department to manage and </a:t>
            </a:r>
            <a:r>
              <a:rPr lang="en-US" sz="2100" dirty="0" smtClean="0">
                <a:solidFill>
                  <a:schemeClr val="tx1"/>
                </a:solidFill>
              </a:rPr>
              <a:t>conduct inspection</a:t>
            </a:r>
            <a:endParaRPr lang="en-US" sz="21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Audits </a:t>
            </a:r>
            <a:r>
              <a:rPr lang="en-US" sz="2100" dirty="0">
                <a:solidFill>
                  <a:schemeClr val="tx1"/>
                </a:solidFill>
              </a:rPr>
              <a:t>conducted by government (e g USFDA) are described </a:t>
            </a:r>
            <a:r>
              <a:rPr lang="en-US" sz="2100" dirty="0" smtClean="0">
                <a:solidFill>
                  <a:schemeClr val="tx1"/>
                </a:solidFill>
              </a:rPr>
              <a:t>as Inspection </a:t>
            </a:r>
            <a:r>
              <a:rPr lang="en-US" sz="2100" dirty="0">
                <a:solidFill>
                  <a:schemeClr val="tx1"/>
                </a:solidFill>
              </a:rPr>
              <a:t>in regulatory </a:t>
            </a:r>
            <a:r>
              <a:rPr lang="en-US" sz="2100" dirty="0" smtClean="0">
                <a:solidFill>
                  <a:schemeClr val="tx1"/>
                </a:solidFill>
              </a:rPr>
              <a:t>documents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8534" y="685411"/>
            <a:ext cx="4432111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2. Auditor- Auditee Relationship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081" y="945231"/>
            <a:ext cx="5105400" cy="32165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3004" y="1722437"/>
            <a:ext cx="3238387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</a:rPr>
              <a:t>What is Inspection?</a:t>
            </a: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930" y="1137053"/>
            <a:ext cx="11430000" cy="579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Second party </a:t>
            </a:r>
            <a:r>
              <a:rPr lang="en-US" sz="2400" b="1" dirty="0" smtClean="0">
                <a:solidFill>
                  <a:schemeClr val="tx1"/>
                </a:solidFill>
              </a:rPr>
              <a:t>Audit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– </a:t>
            </a:r>
            <a:r>
              <a:rPr lang="en-US" sz="2100" dirty="0" smtClean="0">
                <a:solidFill>
                  <a:schemeClr val="tx1"/>
                </a:solidFill>
              </a:rPr>
              <a:t>External </a:t>
            </a:r>
            <a:r>
              <a:rPr lang="en-US" sz="2100" dirty="0">
                <a:solidFill>
                  <a:schemeClr val="tx1"/>
                </a:solidFill>
              </a:rPr>
              <a:t>audit performed on a supplier by a customer or by a </a:t>
            </a:r>
            <a:r>
              <a:rPr lang="en-US" sz="2100" dirty="0" smtClean="0">
                <a:solidFill>
                  <a:schemeClr val="tx1"/>
                </a:solidFill>
              </a:rPr>
              <a:t>contracted organization </a:t>
            </a:r>
            <a:r>
              <a:rPr lang="en-US" sz="2100" dirty="0">
                <a:solidFill>
                  <a:schemeClr val="tx1"/>
                </a:solidFill>
              </a:rPr>
              <a:t>on behalf of customer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Audits </a:t>
            </a:r>
            <a:r>
              <a:rPr lang="en-US" sz="2100" dirty="0">
                <a:solidFill>
                  <a:schemeClr val="tx1"/>
                </a:solidFill>
              </a:rPr>
              <a:t>are subject to the rules of contract law as they are </a:t>
            </a:r>
            <a:r>
              <a:rPr lang="en-US" sz="2100" dirty="0" smtClean="0">
                <a:solidFill>
                  <a:schemeClr val="tx1"/>
                </a:solidFill>
              </a:rPr>
              <a:t>providing contractual </a:t>
            </a:r>
            <a:r>
              <a:rPr lang="en-US" sz="2100" dirty="0">
                <a:solidFill>
                  <a:schemeClr val="tx1"/>
                </a:solidFill>
              </a:rPr>
              <a:t>direction from Customer to Supplier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More </a:t>
            </a:r>
            <a:r>
              <a:rPr lang="en-US" sz="2100" dirty="0">
                <a:solidFill>
                  <a:schemeClr val="tx1"/>
                </a:solidFill>
              </a:rPr>
              <a:t>formal than first party audit because audit results could </a:t>
            </a:r>
            <a:r>
              <a:rPr lang="en-US" sz="2100" dirty="0" smtClean="0">
                <a:solidFill>
                  <a:schemeClr val="tx1"/>
                </a:solidFill>
              </a:rPr>
              <a:t>influence customer’s </a:t>
            </a:r>
            <a:r>
              <a:rPr lang="en-US" sz="2100" dirty="0">
                <a:solidFill>
                  <a:schemeClr val="tx1"/>
                </a:solidFill>
              </a:rPr>
              <a:t>purchasing </a:t>
            </a:r>
            <a:r>
              <a:rPr lang="en-US" sz="2100" dirty="0" smtClean="0">
                <a:solidFill>
                  <a:schemeClr val="tx1"/>
                </a:solidFill>
              </a:rPr>
              <a:t>decisions 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 A </a:t>
            </a:r>
            <a:r>
              <a:rPr lang="en-US" sz="2100" dirty="0">
                <a:solidFill>
                  <a:schemeClr val="tx1"/>
                </a:solidFill>
              </a:rPr>
              <a:t>Survey, sometimes called an assessment or examination, is </a:t>
            </a:r>
            <a:r>
              <a:rPr lang="en-US" sz="2100" dirty="0" smtClean="0">
                <a:solidFill>
                  <a:schemeClr val="tx1"/>
                </a:solidFill>
              </a:rPr>
              <a:t>a comprehensive </a:t>
            </a:r>
            <a:r>
              <a:rPr lang="en-US" sz="2100" dirty="0">
                <a:solidFill>
                  <a:schemeClr val="tx1"/>
                </a:solidFill>
              </a:rPr>
              <a:t>evaluation that </a:t>
            </a:r>
            <a:r>
              <a:rPr lang="en-US" sz="2100" dirty="0" smtClean="0">
                <a:solidFill>
                  <a:schemeClr val="tx1"/>
                </a:solidFill>
              </a:rPr>
              <a:t>analyzes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100" dirty="0" smtClean="0">
                <a:solidFill>
                  <a:schemeClr val="tx1"/>
                </a:solidFill>
              </a:rPr>
              <a:t>facilities, resources, economic stability, technical ability, personnel, production capabilities, and performance</a:t>
            </a:r>
            <a:endParaRPr lang="en-IN" sz="2100" dirty="0">
              <a:solidFill>
                <a:schemeClr val="tx1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100" dirty="0" smtClean="0">
                <a:solidFill>
                  <a:schemeClr val="tx1"/>
                </a:solidFill>
              </a:rPr>
              <a:t>Entire management system</a:t>
            </a:r>
            <a:endParaRPr lang="en-IN" sz="2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615" y="395427"/>
            <a:ext cx="4432111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2. Auditor- Auditee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6081" y="883103"/>
            <a:ext cx="114300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70C0"/>
                </a:solidFill>
              </a:rPr>
              <a:t>3. Purpose</a:t>
            </a:r>
            <a:endParaRPr lang="en-US" sz="2400" b="1" dirty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Define, differentiate</a:t>
            </a:r>
            <a:r>
              <a:rPr lang="en-US" sz="2100" dirty="0">
                <a:solidFill>
                  <a:schemeClr val="tx1"/>
                </a:solidFill>
              </a:rPr>
              <a:t>, and </a:t>
            </a:r>
            <a:r>
              <a:rPr lang="en-US" sz="2100" dirty="0" smtClean="0">
                <a:solidFill>
                  <a:schemeClr val="tx1"/>
                </a:solidFill>
              </a:rPr>
              <a:t>analyze various </a:t>
            </a:r>
            <a:r>
              <a:rPr lang="en-US" sz="2100" dirty="0">
                <a:solidFill>
                  <a:schemeClr val="tx1"/>
                </a:solidFill>
              </a:rPr>
              <a:t>audit types by </a:t>
            </a:r>
            <a:r>
              <a:rPr lang="en-US" sz="2100" dirty="0" smtClean="0">
                <a:solidFill>
                  <a:schemeClr val="tx1"/>
                </a:solidFill>
              </a:rPr>
              <a:t>purpose verification </a:t>
            </a:r>
            <a:r>
              <a:rPr lang="en-US" sz="2100" dirty="0">
                <a:solidFill>
                  <a:schemeClr val="tx1"/>
                </a:solidFill>
              </a:rPr>
              <a:t>of corrective </a:t>
            </a:r>
            <a:r>
              <a:rPr lang="en-US" sz="2100" dirty="0" smtClean="0">
                <a:solidFill>
                  <a:schemeClr val="tx1"/>
                </a:solidFill>
              </a:rPr>
              <a:t>action (follow </a:t>
            </a:r>
            <a:r>
              <a:rPr lang="en-US" sz="2100" dirty="0">
                <a:solidFill>
                  <a:schemeClr val="tx1"/>
                </a:solidFill>
              </a:rPr>
              <a:t>up) audits, risk </a:t>
            </a:r>
            <a:r>
              <a:rPr lang="en-US" sz="2100" dirty="0" smtClean="0">
                <a:solidFill>
                  <a:schemeClr val="tx1"/>
                </a:solidFill>
              </a:rPr>
              <a:t>audits, accreditation </a:t>
            </a:r>
            <a:r>
              <a:rPr lang="en-US" sz="2100" dirty="0">
                <a:solidFill>
                  <a:schemeClr val="tx1"/>
                </a:solidFill>
              </a:rPr>
              <a:t>( </a:t>
            </a:r>
            <a:r>
              <a:rPr lang="en-US" sz="2100" dirty="0" smtClean="0">
                <a:solidFill>
                  <a:schemeClr val="tx1"/>
                </a:solidFill>
              </a:rPr>
              <a:t>and compliance </a:t>
            </a:r>
            <a:r>
              <a:rPr lang="en-US" sz="2100" dirty="0">
                <a:solidFill>
                  <a:schemeClr val="tx1"/>
                </a:solidFill>
              </a:rPr>
              <a:t>audits, surveillance </a:t>
            </a:r>
            <a:r>
              <a:rPr lang="en-US" sz="2100" dirty="0" smtClean="0">
                <a:solidFill>
                  <a:schemeClr val="tx1"/>
                </a:solidFill>
              </a:rPr>
              <a:t>and for </a:t>
            </a:r>
            <a:r>
              <a:rPr lang="en-US" sz="2100" dirty="0">
                <a:solidFill>
                  <a:schemeClr val="tx1"/>
                </a:solidFill>
              </a:rPr>
              <a:t>cause audits </a:t>
            </a:r>
            <a:r>
              <a:rPr lang="en-US" sz="2100" dirty="0" smtClean="0">
                <a:solidFill>
                  <a:schemeClr val="tx1"/>
                </a:solidFill>
              </a:rPr>
              <a:t>……</a:t>
            </a:r>
            <a:endParaRPr lang="en-IN" sz="21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8391" y="2724325"/>
            <a:ext cx="8007690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</a:rPr>
              <a:t>Also common to refer an audit according to its purpose </a:t>
            </a:r>
            <a:r>
              <a:rPr lang="en-US" sz="2100" dirty="0" smtClean="0">
                <a:solidFill>
                  <a:schemeClr val="tx1"/>
                </a:solidFill>
              </a:rPr>
              <a:t>or objectives</a:t>
            </a:r>
            <a:endParaRPr lang="en-US" sz="21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An </a:t>
            </a:r>
            <a:r>
              <a:rPr lang="en-US" sz="2100" dirty="0">
                <a:solidFill>
                  <a:schemeClr val="tx1"/>
                </a:solidFill>
              </a:rPr>
              <a:t>auditor may specialize in types of audits based </a:t>
            </a:r>
            <a:r>
              <a:rPr lang="en-US" sz="2100" dirty="0" smtClean="0">
                <a:solidFill>
                  <a:schemeClr val="tx1"/>
                </a:solidFill>
              </a:rPr>
              <a:t>on audit </a:t>
            </a:r>
            <a:r>
              <a:rPr lang="en-US" sz="2100" dirty="0">
                <a:solidFill>
                  <a:schemeClr val="tx1"/>
                </a:solidFill>
              </a:rPr>
              <a:t>purpose such as to verify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</a:t>
            </a:r>
            <a:r>
              <a:rPr lang="en-US" sz="2100" b="1" dirty="0" smtClean="0">
                <a:solidFill>
                  <a:schemeClr val="tx1"/>
                </a:solidFill>
              </a:rPr>
              <a:t>Compliance			Conformance 		or		Performance</a:t>
            </a:r>
            <a:endParaRPr lang="en-US" sz="21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Some </a:t>
            </a:r>
            <a:r>
              <a:rPr lang="en-US" sz="2100" dirty="0">
                <a:solidFill>
                  <a:schemeClr val="tx1"/>
                </a:solidFill>
              </a:rPr>
              <a:t>audits have special administrative purpose such </a:t>
            </a:r>
            <a:r>
              <a:rPr lang="en-US" sz="2100" dirty="0" smtClean="0">
                <a:solidFill>
                  <a:schemeClr val="tx1"/>
                </a:solidFill>
              </a:rPr>
              <a:t>as auditing</a:t>
            </a:r>
            <a:endParaRPr lang="en-US" sz="21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b="1" dirty="0" smtClean="0">
                <a:solidFill>
                  <a:schemeClr val="tx1"/>
                </a:solidFill>
              </a:rPr>
              <a:t>– Documents			Risk				Performance   &amp; Follow </a:t>
            </a:r>
            <a:r>
              <a:rPr lang="en-US" sz="2100" b="1" dirty="0">
                <a:solidFill>
                  <a:schemeClr val="tx1"/>
                </a:solidFill>
              </a:rPr>
              <a:t>up on completed corrective actions</a:t>
            </a:r>
            <a:endParaRPr lang="en-IN" sz="2100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5" t="3688" r="21181" b="18980"/>
          <a:stretch/>
        </p:blipFill>
        <p:spPr bwMode="auto">
          <a:xfrm>
            <a:off x="573077" y="2724325"/>
            <a:ext cx="3048001" cy="348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81881" y="1137053"/>
            <a:ext cx="10287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B. PURPOSE AND SCOPE </a:t>
            </a:r>
            <a:r>
              <a:rPr lang="en-US" sz="4400" b="1" dirty="0" smtClean="0">
                <a:solidFill>
                  <a:srgbClr val="00B0F0"/>
                </a:solidFill>
                <a:effectLst>
                  <a:reflection blurRad="6350" stA="60000" endA="900" endPos="60000" dist="60007" dir="5400000" sy="-100000" algn="bl" rotWithShape="0"/>
                </a:effectLst>
              </a:rPr>
              <a:t>OF AUDITS</a:t>
            </a:r>
            <a:endParaRPr lang="en-IN" sz="4400" b="1" dirty="0">
              <a:solidFill>
                <a:srgbClr val="00B0F0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489" y="2865437"/>
            <a:ext cx="1087876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3200" b="1" dirty="0" smtClean="0">
                <a:solidFill>
                  <a:schemeClr val="tx1"/>
                </a:solidFill>
              </a:rPr>
              <a:t>Elements </a:t>
            </a:r>
            <a:r>
              <a:rPr lang="en-US" sz="3200" b="1" dirty="0">
                <a:solidFill>
                  <a:schemeClr val="tx1"/>
                </a:solidFill>
              </a:rPr>
              <a:t>of purpose and </a:t>
            </a:r>
            <a:r>
              <a:rPr lang="en-US" sz="3200" b="1" dirty="0" smtClean="0">
                <a:solidFill>
                  <a:schemeClr val="tx1"/>
                </a:solidFill>
              </a:rPr>
              <a:t>scope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Describe and </a:t>
            </a:r>
            <a:r>
              <a:rPr lang="en-US" sz="2400" dirty="0">
                <a:solidFill>
                  <a:schemeClr val="tx1"/>
                </a:solidFill>
              </a:rPr>
              <a:t>determine how </a:t>
            </a:r>
            <a:r>
              <a:rPr lang="en-US" sz="2400" dirty="0" smtClean="0">
                <a:solidFill>
                  <a:schemeClr val="tx1"/>
                </a:solidFill>
              </a:rPr>
              <a:t>the purpose </a:t>
            </a:r>
            <a:r>
              <a:rPr lang="en-US" sz="2400" dirty="0">
                <a:solidFill>
                  <a:schemeClr val="tx1"/>
                </a:solidFill>
              </a:rPr>
              <a:t>of an audit can affect </a:t>
            </a:r>
            <a:r>
              <a:rPr lang="en-US" sz="2400" dirty="0" smtClean="0">
                <a:solidFill>
                  <a:schemeClr val="tx1"/>
                </a:solidFill>
              </a:rPr>
              <a:t>its  scope </a:t>
            </a:r>
            <a:r>
              <a:rPr lang="en-US" sz="2400" dirty="0">
                <a:solidFill>
                  <a:schemeClr val="tx1"/>
                </a:solidFill>
              </a:rPr>
              <a:t>..</a:t>
            </a: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en-US" sz="3200" b="1" dirty="0" smtClean="0">
                <a:solidFill>
                  <a:schemeClr val="tx1"/>
                </a:solidFill>
              </a:rPr>
              <a:t>Benefits </a:t>
            </a:r>
            <a:r>
              <a:rPr lang="en-US" sz="3200" b="1" dirty="0">
                <a:solidFill>
                  <a:schemeClr val="tx1"/>
                </a:solidFill>
              </a:rPr>
              <a:t>of </a:t>
            </a:r>
            <a:r>
              <a:rPr lang="en-US" sz="3200" b="1" dirty="0" smtClean="0">
                <a:solidFill>
                  <a:schemeClr val="tx1"/>
                </a:solidFill>
              </a:rPr>
              <a:t>audits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Analyze how </a:t>
            </a:r>
            <a:r>
              <a:rPr lang="en-US" sz="2400" dirty="0">
                <a:solidFill>
                  <a:schemeClr val="tx1"/>
                </a:solidFill>
              </a:rPr>
              <a:t>audits can be used </a:t>
            </a:r>
            <a:r>
              <a:rPr lang="en-US" sz="2400" dirty="0" smtClean="0">
                <a:solidFill>
                  <a:schemeClr val="tx1"/>
                </a:solidFill>
              </a:rPr>
              <a:t>to provide </a:t>
            </a:r>
            <a:r>
              <a:rPr lang="en-US" sz="2400" dirty="0">
                <a:solidFill>
                  <a:schemeClr val="tx1"/>
                </a:solidFill>
              </a:rPr>
              <a:t>an independent assessment </a:t>
            </a:r>
            <a:r>
              <a:rPr lang="en-US" sz="2400" dirty="0" smtClean="0">
                <a:solidFill>
                  <a:schemeClr val="tx1"/>
                </a:solidFill>
              </a:rPr>
              <a:t>of system </a:t>
            </a:r>
            <a:r>
              <a:rPr lang="en-US" sz="2400" dirty="0">
                <a:solidFill>
                  <a:schemeClr val="tx1"/>
                </a:solidFill>
              </a:rPr>
              <a:t>effectiveness and </a:t>
            </a:r>
            <a:r>
              <a:rPr lang="en-US" sz="2400" dirty="0" smtClean="0">
                <a:solidFill>
                  <a:schemeClr val="tx1"/>
                </a:solidFill>
              </a:rPr>
              <a:t>efficiency, risks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dirty="0" smtClean="0">
                <a:solidFill>
                  <a:schemeClr val="tx1"/>
                </a:solidFill>
              </a:rPr>
              <a:t>the bottom </a:t>
            </a:r>
            <a:r>
              <a:rPr lang="en-US" sz="2400" dirty="0">
                <a:solidFill>
                  <a:schemeClr val="tx1"/>
                </a:solidFill>
              </a:rPr>
              <a:t>line, and </a:t>
            </a:r>
            <a:r>
              <a:rPr lang="en-US" sz="2400" dirty="0" smtClean="0">
                <a:solidFill>
                  <a:schemeClr val="tx1"/>
                </a:solidFill>
              </a:rPr>
              <a:t>other organizational </a:t>
            </a:r>
            <a:r>
              <a:rPr lang="en-US" sz="2400" dirty="0">
                <a:solidFill>
                  <a:schemeClr val="tx1"/>
                </a:solidFill>
              </a:rPr>
              <a:t>measures 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6081" y="808037"/>
            <a:ext cx="11201400" cy="1811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 </a:t>
            </a:r>
            <a:r>
              <a:rPr lang="en-US" sz="2100" b="1" dirty="0">
                <a:solidFill>
                  <a:schemeClr val="tx1"/>
                </a:solidFill>
              </a:rPr>
              <a:t>Elements of Purpose and Scope</a:t>
            </a:r>
          </a:p>
          <a:p>
            <a:pPr>
              <a:lnSpc>
                <a:spcPct val="150000"/>
              </a:lnSpc>
            </a:pPr>
            <a:r>
              <a:rPr lang="en-US" sz="2100" b="1" i="1" dirty="0" smtClean="0">
                <a:solidFill>
                  <a:schemeClr val="tx1"/>
                </a:solidFill>
              </a:rPr>
              <a:t>•  Audit </a:t>
            </a:r>
            <a:r>
              <a:rPr lang="en-US" sz="2100" b="1" i="1" dirty="0">
                <a:solidFill>
                  <a:schemeClr val="tx1"/>
                </a:solidFill>
              </a:rPr>
              <a:t>Purpose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 Client’s </a:t>
            </a:r>
            <a:r>
              <a:rPr lang="en-US" sz="2100" dirty="0">
                <a:solidFill>
                  <a:schemeClr val="tx1"/>
                </a:solidFill>
              </a:rPr>
              <a:t>responsibility to determine the </a:t>
            </a:r>
            <a:r>
              <a:rPr lang="en-US" sz="2100" dirty="0" smtClean="0">
                <a:solidFill>
                  <a:schemeClr val="tx1"/>
                </a:solidFill>
              </a:rPr>
              <a:t>purpose statement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 Regular </a:t>
            </a:r>
            <a:r>
              <a:rPr lang="en-US" sz="2100" dirty="0">
                <a:solidFill>
                  <a:schemeClr val="tx1"/>
                </a:solidFill>
              </a:rPr>
              <a:t>audits, well defined and well known by </a:t>
            </a:r>
            <a:r>
              <a:rPr lang="en-US" sz="2100" dirty="0" smtClean="0">
                <a:solidFill>
                  <a:schemeClr val="tx1"/>
                </a:solidFill>
              </a:rPr>
              <a:t>all parties</a:t>
            </a:r>
            <a:endParaRPr lang="en-IN" sz="21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648" y="2922967"/>
            <a:ext cx="11200833" cy="4039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First party audit is to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Assure </a:t>
            </a:r>
            <a:r>
              <a:rPr lang="en-US" sz="2100" dirty="0">
                <a:solidFill>
                  <a:schemeClr val="tx1"/>
                </a:solidFill>
              </a:rPr>
              <a:t>management that audited area is in compliance with </a:t>
            </a:r>
            <a:r>
              <a:rPr lang="en-US" sz="2100" dirty="0" smtClean="0">
                <a:solidFill>
                  <a:schemeClr val="tx1"/>
                </a:solidFill>
              </a:rPr>
              <a:t>particular standards </a:t>
            </a:r>
            <a:r>
              <a:rPr lang="en-US" sz="2100" dirty="0">
                <a:solidFill>
                  <a:schemeClr val="tx1"/>
                </a:solidFill>
              </a:rPr>
              <a:t>and goals strategies of organization are being met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Identify </a:t>
            </a:r>
            <a:r>
              <a:rPr lang="en-US" sz="2100" dirty="0">
                <a:solidFill>
                  <a:schemeClr val="tx1"/>
                </a:solidFill>
              </a:rPr>
              <a:t>opportunities for improvement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Assess </a:t>
            </a:r>
            <a:r>
              <a:rPr lang="en-US" sz="2100" dirty="0">
                <a:solidFill>
                  <a:schemeClr val="tx1"/>
                </a:solidFill>
              </a:rPr>
              <a:t>The progress of management system toward meeting </a:t>
            </a:r>
            <a:r>
              <a:rPr lang="en-US" sz="2100" dirty="0" smtClean="0">
                <a:solidFill>
                  <a:schemeClr val="tx1"/>
                </a:solidFill>
              </a:rPr>
              <a:t>the requirements </a:t>
            </a:r>
            <a:r>
              <a:rPr lang="en-US" sz="2100" dirty="0">
                <a:solidFill>
                  <a:schemeClr val="tx1"/>
                </a:solidFill>
              </a:rPr>
              <a:t>of regulatory or standards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Identify </a:t>
            </a:r>
            <a:r>
              <a:rPr lang="en-US" sz="2100" dirty="0">
                <a:solidFill>
                  <a:schemeClr val="tx1"/>
                </a:solidFill>
              </a:rPr>
              <a:t>process efficiencies for delivery of product or service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Report </a:t>
            </a:r>
            <a:r>
              <a:rPr lang="en-US" sz="2100" dirty="0">
                <a:solidFill>
                  <a:schemeClr val="tx1"/>
                </a:solidFill>
              </a:rPr>
              <a:t>organizational risks to management for evaluation</a:t>
            </a:r>
            <a:endParaRPr lang="en-IN" sz="2100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948139592"/>
              </p:ext>
            </p:extLst>
          </p:nvPr>
        </p:nvGraphicFramePr>
        <p:xfrm>
          <a:off x="7025481" y="2103437"/>
          <a:ext cx="4343400" cy="2149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361120" y="1646237"/>
            <a:ext cx="7086600" cy="621479"/>
          </a:xfrm>
          <a:prstGeom prst="rect">
            <a:avLst/>
          </a:prstGeom>
        </p:spPr>
        <p:txBody>
          <a:bodyPr/>
          <a:lstStyle>
            <a:lvl1pPr algn="l" defTabSz="556458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defRPr>
            </a:lvl1pPr>
            <a:lvl2pPr algn="l" defTabSz="556458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pitchFamily="34" charset="0"/>
                <a:ea typeface="Microsoft YaHei" charset="-122"/>
              </a:defRPr>
            </a:lvl2pPr>
            <a:lvl3pPr algn="l" defTabSz="556458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pitchFamily="34" charset="0"/>
                <a:ea typeface="Microsoft YaHei" charset="-122"/>
              </a:defRPr>
            </a:lvl3pPr>
            <a:lvl4pPr algn="l" defTabSz="556458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pitchFamily="34" charset="0"/>
                <a:ea typeface="Microsoft YaHei" charset="-122"/>
              </a:defRPr>
            </a:lvl4pPr>
            <a:lvl5pPr algn="l" defTabSz="556458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400">
                <a:solidFill>
                  <a:srgbClr val="000000"/>
                </a:solidFill>
                <a:latin typeface="Calibri" pitchFamily="34" charset="0"/>
                <a:ea typeface="Microsoft YaHei" charset="-122"/>
              </a:defRPr>
            </a:lvl5pPr>
            <a:lvl6pPr marL="3060520" indent="-278229" algn="ctr" defTabSz="556458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54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3616978" indent="-278229" algn="ctr" defTabSz="556458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54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4173436" indent="-278229" algn="ctr" defTabSz="556458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54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4729894" indent="-278229" algn="ctr" defTabSz="556458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54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en-US" sz="2800" b="1" kern="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Agenda: </a:t>
            </a:r>
            <a:r>
              <a:rPr lang="en-IN" sz="2800" b="1" i="1" kern="0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Auditing Fundamentals</a:t>
            </a:r>
            <a:endParaRPr lang="en-IN" sz="2800" b="1" kern="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Kick-Off Agenda Samples - 6+ Free Word, PDF Format Download | Free &amp;  Premium Templates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81" y="1018429"/>
            <a:ext cx="5882482" cy="33360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1119" y="2923308"/>
            <a:ext cx="818836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Types of quality audits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Purpose and scope of audits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Criteria to audit against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Roles and responsibilities of audit participants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Professional conduct and consequences for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auditors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6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8505" y="655637"/>
            <a:ext cx="11430000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chemeClr val="tx1"/>
                </a:solidFill>
              </a:rPr>
              <a:t>Audit Purpose </a:t>
            </a:r>
            <a:r>
              <a:rPr lang="en-US" sz="2100" b="1" dirty="0" smtClean="0">
                <a:solidFill>
                  <a:schemeClr val="tx1"/>
                </a:solidFill>
              </a:rPr>
              <a:t>: (Cont.)</a:t>
            </a:r>
            <a:endParaRPr lang="en-US" sz="21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</a:t>
            </a:r>
            <a:r>
              <a:rPr lang="en-US" sz="2100" b="1" dirty="0" smtClean="0">
                <a:solidFill>
                  <a:schemeClr val="tx1"/>
                </a:solidFill>
              </a:rPr>
              <a:t>Process performance audit is to</a:t>
            </a:r>
            <a:endParaRPr lang="en-US" sz="21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Determine </a:t>
            </a:r>
            <a:r>
              <a:rPr lang="en-US" sz="2100" dirty="0">
                <a:solidFill>
                  <a:schemeClr val="tx1"/>
                </a:solidFill>
              </a:rPr>
              <a:t>if the system design is adequate to achieve </a:t>
            </a:r>
            <a:r>
              <a:rPr lang="en-US" sz="2100" dirty="0" smtClean="0">
                <a:solidFill>
                  <a:schemeClr val="tx1"/>
                </a:solidFill>
              </a:rPr>
              <a:t>organization objective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Identify </a:t>
            </a:r>
            <a:r>
              <a:rPr lang="en-US" sz="2100" dirty="0">
                <a:solidFill>
                  <a:schemeClr val="tx1"/>
                </a:solidFill>
              </a:rPr>
              <a:t>performance weaknesses and strengths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Verify </a:t>
            </a:r>
            <a:r>
              <a:rPr lang="en-US" sz="2100" dirty="0">
                <a:solidFill>
                  <a:schemeClr val="tx1"/>
                </a:solidFill>
              </a:rPr>
              <a:t>process responsiveness to customer and organization needs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Identify </a:t>
            </a:r>
            <a:r>
              <a:rPr lang="en-US" sz="2100" dirty="0">
                <a:solidFill>
                  <a:schemeClr val="tx1"/>
                </a:solidFill>
              </a:rPr>
              <a:t>process risks and areas to be optimized</a:t>
            </a:r>
          </a:p>
          <a:p>
            <a:pPr>
              <a:lnSpc>
                <a:spcPct val="150000"/>
              </a:lnSpc>
            </a:pPr>
            <a:r>
              <a:rPr lang="en-US" sz="2100" b="1" dirty="0" smtClean="0">
                <a:solidFill>
                  <a:schemeClr val="tx1"/>
                </a:solidFill>
              </a:rPr>
              <a:t>– Risk </a:t>
            </a:r>
            <a:r>
              <a:rPr lang="en-US" sz="2100" b="1" dirty="0">
                <a:solidFill>
                  <a:schemeClr val="tx1"/>
                </a:solidFill>
              </a:rPr>
              <a:t>based audit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Allocate </a:t>
            </a:r>
            <a:r>
              <a:rPr lang="en-US" sz="2100" dirty="0">
                <a:solidFill>
                  <a:schemeClr val="tx1"/>
                </a:solidFill>
              </a:rPr>
              <a:t>resources specifically to areas that have been problematic </a:t>
            </a:r>
            <a:r>
              <a:rPr lang="en-US" sz="2100" dirty="0" smtClean="0">
                <a:solidFill>
                  <a:schemeClr val="tx1"/>
                </a:solidFill>
              </a:rPr>
              <a:t>or that </a:t>
            </a:r>
            <a:r>
              <a:rPr lang="en-US" sz="2100" dirty="0">
                <a:solidFill>
                  <a:schemeClr val="tx1"/>
                </a:solidFill>
              </a:rPr>
              <a:t>are high risk and could include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</a:rPr>
              <a:t>Product </a:t>
            </a:r>
            <a:r>
              <a:rPr lang="en-US" sz="2100" dirty="0">
                <a:solidFill>
                  <a:schemeClr val="tx1"/>
                </a:solidFill>
              </a:rPr>
              <a:t>characteristics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P</a:t>
            </a:r>
            <a:r>
              <a:rPr lang="en-US" sz="2100" dirty="0" smtClean="0">
                <a:solidFill>
                  <a:schemeClr val="tx1"/>
                </a:solidFill>
              </a:rPr>
              <a:t>roduct </a:t>
            </a:r>
            <a:r>
              <a:rPr lang="en-US" sz="2100" dirty="0">
                <a:solidFill>
                  <a:schemeClr val="tx1"/>
                </a:solidFill>
              </a:rPr>
              <a:t>or process hazards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</a:rPr>
              <a:t>Personnel </a:t>
            </a:r>
            <a:r>
              <a:rPr lang="en-US" sz="2100" dirty="0">
                <a:solidFill>
                  <a:schemeClr val="tx1"/>
                </a:solidFill>
              </a:rPr>
              <a:t>or process safety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smtClean="0">
                <a:solidFill>
                  <a:schemeClr val="tx1"/>
                </a:solidFill>
              </a:rPr>
              <a:t>Environmental </a:t>
            </a:r>
            <a:r>
              <a:rPr lang="en-US" sz="2100" dirty="0">
                <a:solidFill>
                  <a:schemeClr val="tx1"/>
                </a:solidFill>
              </a:rPr>
              <a:t>controls</a:t>
            </a:r>
            <a:endParaRPr lang="en-IN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930" y="1417637"/>
            <a:ext cx="11430000" cy="4881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chemeClr val="tx1"/>
                </a:solidFill>
              </a:rPr>
              <a:t>Audit Purpose </a:t>
            </a:r>
            <a:r>
              <a:rPr lang="en-US" sz="2100" b="1" dirty="0" smtClean="0">
                <a:solidFill>
                  <a:schemeClr val="tx1"/>
                </a:solidFill>
              </a:rPr>
              <a:t>:(Cont.)</a:t>
            </a:r>
            <a:endParaRPr lang="en-US" sz="21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</a:t>
            </a:r>
            <a:r>
              <a:rPr lang="en-US" sz="2100" b="1" i="1" dirty="0" smtClean="0">
                <a:solidFill>
                  <a:schemeClr val="tx1"/>
                </a:solidFill>
              </a:rPr>
              <a:t>Second </a:t>
            </a:r>
            <a:r>
              <a:rPr lang="en-US" sz="2100" b="1" i="1" dirty="0">
                <a:solidFill>
                  <a:schemeClr val="tx1"/>
                </a:solidFill>
              </a:rPr>
              <a:t>party audit is to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Either </a:t>
            </a:r>
            <a:r>
              <a:rPr lang="en-US" sz="2100" dirty="0">
                <a:solidFill>
                  <a:schemeClr val="tx1"/>
                </a:solidFill>
              </a:rPr>
              <a:t>assess a supplier to verify that the contract requirements </a:t>
            </a:r>
            <a:r>
              <a:rPr lang="en-US" sz="2100" dirty="0" smtClean="0">
                <a:solidFill>
                  <a:schemeClr val="tx1"/>
                </a:solidFill>
              </a:rPr>
              <a:t>are being </a:t>
            </a:r>
            <a:r>
              <a:rPr lang="en-US" sz="2100" dirty="0">
                <a:solidFill>
                  <a:schemeClr val="tx1"/>
                </a:solidFill>
              </a:rPr>
              <a:t>followed or assess a potential supplier’s capability of </a:t>
            </a:r>
            <a:r>
              <a:rPr lang="en-US" sz="2100" dirty="0" smtClean="0">
                <a:solidFill>
                  <a:schemeClr val="tx1"/>
                </a:solidFill>
              </a:rPr>
              <a:t>meeting specific </a:t>
            </a:r>
            <a:r>
              <a:rPr lang="en-US" sz="2100" dirty="0">
                <a:solidFill>
                  <a:schemeClr val="tx1"/>
                </a:solidFill>
              </a:rPr>
              <a:t>requirements for a product or service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Get </a:t>
            </a:r>
            <a:r>
              <a:rPr lang="en-US" sz="2100" dirty="0">
                <a:solidFill>
                  <a:schemeClr val="tx1"/>
                </a:solidFill>
              </a:rPr>
              <a:t>the confidence in the quality of goods and services </a:t>
            </a:r>
            <a:r>
              <a:rPr lang="en-US" sz="2100" dirty="0" smtClean="0">
                <a:solidFill>
                  <a:schemeClr val="tx1"/>
                </a:solidFill>
              </a:rPr>
              <a:t>being delivered</a:t>
            </a:r>
            <a:endParaRPr lang="en-US" sz="21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Identify </a:t>
            </a:r>
            <a:r>
              <a:rPr lang="en-US" sz="2100" dirty="0">
                <a:solidFill>
                  <a:schemeClr val="tx1"/>
                </a:solidFill>
              </a:rPr>
              <a:t>the possible cause of recent nonconformities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Verify </a:t>
            </a:r>
            <a:r>
              <a:rPr lang="en-US" sz="2100" dirty="0">
                <a:solidFill>
                  <a:schemeClr val="tx1"/>
                </a:solidFill>
              </a:rPr>
              <a:t>that supplier has an active environmental abatements </a:t>
            </a:r>
            <a:r>
              <a:rPr lang="en-US" sz="2100" dirty="0" smtClean="0">
                <a:solidFill>
                  <a:schemeClr val="tx1"/>
                </a:solidFill>
              </a:rPr>
              <a:t>and safety </a:t>
            </a:r>
            <a:r>
              <a:rPr lang="en-US" sz="2100" dirty="0">
                <a:solidFill>
                  <a:schemeClr val="tx1"/>
                </a:solidFill>
              </a:rPr>
              <a:t>improvement program that meets customer requirements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Audit </a:t>
            </a:r>
            <a:r>
              <a:rPr lang="en-US" sz="2100" dirty="0">
                <a:solidFill>
                  <a:schemeClr val="tx1"/>
                </a:solidFill>
              </a:rPr>
              <a:t>program, Engineering and Technology departments, or </a:t>
            </a:r>
            <a:r>
              <a:rPr lang="en-US" sz="2100" dirty="0" smtClean="0">
                <a:solidFill>
                  <a:schemeClr val="tx1"/>
                </a:solidFill>
              </a:rPr>
              <a:t>Purchasing department </a:t>
            </a:r>
            <a:r>
              <a:rPr lang="en-US" sz="2100" dirty="0">
                <a:solidFill>
                  <a:schemeClr val="tx1"/>
                </a:solidFill>
              </a:rPr>
              <a:t>determines the purpose and communicates to the auditee</a:t>
            </a:r>
            <a:endParaRPr lang="en-IN" sz="2100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0425410"/>
              </p:ext>
            </p:extLst>
          </p:nvPr>
        </p:nvGraphicFramePr>
        <p:xfrm>
          <a:off x="4649080" y="601502"/>
          <a:ext cx="5047029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081" y="1798637"/>
            <a:ext cx="11430000" cy="4455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chemeClr val="tx1"/>
                </a:solidFill>
              </a:rPr>
              <a:t>Audit Purpose </a:t>
            </a:r>
            <a:r>
              <a:rPr lang="en-US" sz="2100" b="1" dirty="0" smtClean="0">
                <a:solidFill>
                  <a:schemeClr val="tx1"/>
                </a:solidFill>
              </a:rPr>
              <a:t>:(Cont.)</a:t>
            </a:r>
            <a:endParaRPr lang="en-US" sz="21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b="1" i="1" dirty="0" smtClean="0">
                <a:solidFill>
                  <a:schemeClr val="tx1"/>
                </a:solidFill>
              </a:rPr>
              <a:t>– Third </a:t>
            </a:r>
            <a:r>
              <a:rPr lang="en-US" sz="2100" b="1" i="1" dirty="0">
                <a:solidFill>
                  <a:schemeClr val="tx1"/>
                </a:solidFill>
              </a:rPr>
              <a:t>party </a:t>
            </a:r>
            <a:r>
              <a:rPr lang="en-US" sz="2100" b="1" i="1" dirty="0" smtClean="0">
                <a:solidFill>
                  <a:schemeClr val="tx1"/>
                </a:solidFill>
              </a:rPr>
              <a:t>audit       </a:t>
            </a:r>
            <a:r>
              <a:rPr lang="en-US" sz="2100" dirty="0" smtClean="0">
                <a:solidFill>
                  <a:schemeClr val="tx1"/>
                </a:solidFill>
              </a:rPr>
              <a:t>• Performed </a:t>
            </a:r>
            <a:r>
              <a:rPr lang="en-US" sz="2100" dirty="0">
                <a:solidFill>
                  <a:schemeClr val="tx1"/>
                </a:solidFill>
              </a:rPr>
              <a:t>by auditing organizations to determine the compliance </a:t>
            </a:r>
            <a:r>
              <a:rPr lang="en-US" sz="2100" dirty="0" smtClean="0">
                <a:solidFill>
                  <a:schemeClr val="tx1"/>
                </a:solidFill>
              </a:rPr>
              <a:t>or conformance </a:t>
            </a:r>
            <a:r>
              <a:rPr lang="en-US" sz="2100" dirty="0">
                <a:solidFill>
                  <a:schemeClr val="tx1"/>
                </a:solidFill>
              </a:rPr>
              <a:t>of auditee’s system with agreed upon criteria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In </a:t>
            </a:r>
            <a:r>
              <a:rPr lang="en-US" sz="2100" dirty="0">
                <a:solidFill>
                  <a:schemeClr val="tx1"/>
                </a:solidFill>
              </a:rPr>
              <a:t>case of an audit for certification, an auditor examines </a:t>
            </a:r>
            <a:r>
              <a:rPr lang="en-US" sz="2100" dirty="0" smtClean="0">
                <a:solidFill>
                  <a:schemeClr val="tx1"/>
                </a:solidFill>
              </a:rPr>
              <a:t>auditee’s systems </a:t>
            </a:r>
            <a:r>
              <a:rPr lang="en-US" sz="2100" dirty="0">
                <a:solidFill>
                  <a:schemeClr val="tx1"/>
                </a:solidFill>
              </a:rPr>
              <a:t>for conformity with a specific standard (e g ISO 9001 </a:t>
            </a:r>
            <a:r>
              <a:rPr lang="en-US" sz="2100" dirty="0" smtClean="0">
                <a:solidFill>
                  <a:schemeClr val="tx1"/>
                </a:solidFill>
              </a:rPr>
              <a:t>or </a:t>
            </a:r>
            <a:r>
              <a:rPr lang="en-US" sz="2100" dirty="0" err="1" smtClean="0">
                <a:solidFill>
                  <a:schemeClr val="tx1"/>
                </a:solidFill>
              </a:rPr>
              <a:t>cGMP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b="1" i="1" dirty="0" smtClean="0">
                <a:solidFill>
                  <a:schemeClr val="tx1"/>
                </a:solidFill>
              </a:rPr>
              <a:t>• In </a:t>
            </a:r>
            <a:r>
              <a:rPr lang="en-US" sz="2100" b="1" i="1" dirty="0">
                <a:solidFill>
                  <a:schemeClr val="tx1"/>
                </a:solidFill>
              </a:rPr>
              <a:t>case of inspection performed for regulatory purposes,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Regulatory </a:t>
            </a:r>
            <a:r>
              <a:rPr lang="en-US" sz="2100" dirty="0">
                <a:solidFill>
                  <a:schemeClr val="tx1"/>
                </a:solidFill>
              </a:rPr>
              <a:t>agency examines the compliance of the auditee’s systems </a:t>
            </a:r>
            <a:r>
              <a:rPr lang="en-US" sz="2100" dirty="0" smtClean="0">
                <a:solidFill>
                  <a:schemeClr val="tx1"/>
                </a:solidFill>
              </a:rPr>
              <a:t>with regulations </a:t>
            </a:r>
            <a:r>
              <a:rPr lang="en-US" sz="2100" dirty="0">
                <a:solidFill>
                  <a:schemeClr val="tx1"/>
                </a:solidFill>
              </a:rPr>
              <a:t>or laws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May </a:t>
            </a:r>
            <a:r>
              <a:rPr lang="en-US" sz="2100" dirty="0">
                <a:solidFill>
                  <a:schemeClr val="tx1"/>
                </a:solidFill>
              </a:rPr>
              <a:t>have penalties associated with them ( jail or both), so very </a:t>
            </a:r>
            <a:r>
              <a:rPr lang="en-US" sz="2100" dirty="0" smtClean="0">
                <a:solidFill>
                  <a:schemeClr val="tx1"/>
                </a:solidFill>
              </a:rPr>
              <a:t>serious.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Focus </a:t>
            </a:r>
            <a:r>
              <a:rPr lang="en-US" sz="2100" dirty="0">
                <a:solidFill>
                  <a:schemeClr val="tx1"/>
                </a:solidFill>
              </a:rPr>
              <a:t>to ensure that companies are protecting the environment, the public and </a:t>
            </a:r>
            <a:r>
              <a:rPr lang="en-US" sz="2100" dirty="0" smtClean="0">
                <a:solidFill>
                  <a:schemeClr val="tx1"/>
                </a:solidFill>
              </a:rPr>
              <a:t>their employee</a:t>
            </a:r>
            <a:endParaRPr lang="en-US" sz="2100" dirty="0">
              <a:solidFill>
                <a:schemeClr val="tx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16970979"/>
              </p:ext>
            </p:extLst>
          </p:nvPr>
        </p:nvGraphicFramePr>
        <p:xfrm>
          <a:off x="4626742" y="198437"/>
          <a:ext cx="4532338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930" y="782500"/>
            <a:ext cx="11430000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70C0"/>
                </a:solidFill>
              </a:rPr>
              <a:t>Audit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According </a:t>
            </a:r>
            <a:r>
              <a:rPr lang="en-US" sz="2100" dirty="0">
                <a:solidFill>
                  <a:schemeClr val="tx1"/>
                </a:solidFill>
              </a:rPr>
              <a:t>to ISO 19011 the audit scope is the extent </a:t>
            </a:r>
            <a:r>
              <a:rPr lang="en-US" sz="2100" dirty="0" smtClean="0">
                <a:solidFill>
                  <a:schemeClr val="tx1"/>
                </a:solidFill>
              </a:rPr>
              <a:t>and boundaries </a:t>
            </a:r>
            <a:r>
              <a:rPr lang="en-US" sz="2100" dirty="0">
                <a:solidFill>
                  <a:schemeClr val="tx1"/>
                </a:solidFill>
              </a:rPr>
              <a:t>of an audit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Scope </a:t>
            </a:r>
            <a:r>
              <a:rPr lang="en-US" sz="2100" dirty="0">
                <a:solidFill>
                  <a:schemeClr val="tx1"/>
                </a:solidFill>
              </a:rPr>
              <a:t>has been defined as the breadth of the audit and </a:t>
            </a:r>
            <a:r>
              <a:rPr lang="en-US" sz="2100" dirty="0" smtClean="0">
                <a:solidFill>
                  <a:schemeClr val="tx1"/>
                </a:solidFill>
              </a:rPr>
              <a:t>may specify </a:t>
            </a:r>
            <a:r>
              <a:rPr lang="en-US" sz="2100" dirty="0">
                <a:solidFill>
                  <a:schemeClr val="tx1"/>
                </a:solidFill>
              </a:rPr>
              <a:t>areas not to be included in the audit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Normally </a:t>
            </a:r>
            <a:r>
              <a:rPr lang="en-US" sz="2100" dirty="0">
                <a:solidFill>
                  <a:schemeClr val="tx1"/>
                </a:solidFill>
              </a:rPr>
              <a:t>includes a description of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Physical </a:t>
            </a:r>
            <a:r>
              <a:rPr lang="en-US" sz="2100" dirty="0">
                <a:solidFill>
                  <a:schemeClr val="tx1"/>
                </a:solidFill>
              </a:rPr>
              <a:t>locations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Organizational </a:t>
            </a:r>
            <a:r>
              <a:rPr lang="en-US" sz="2100" dirty="0">
                <a:solidFill>
                  <a:schemeClr val="tx1"/>
                </a:solidFill>
              </a:rPr>
              <a:t>units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Product</a:t>
            </a:r>
            <a:r>
              <a:rPr lang="en-US" sz="2100" dirty="0">
                <a:solidFill>
                  <a:schemeClr val="tx1"/>
                </a:solidFill>
              </a:rPr>
              <a:t>, systems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Activities </a:t>
            </a:r>
            <a:r>
              <a:rPr lang="en-US" sz="2100" dirty="0">
                <a:solidFill>
                  <a:schemeClr val="tx1"/>
                </a:solidFill>
              </a:rPr>
              <a:t>and processes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Areas </a:t>
            </a:r>
            <a:r>
              <a:rPr lang="en-US" sz="2100" dirty="0">
                <a:solidFill>
                  <a:schemeClr val="tx1"/>
                </a:solidFill>
              </a:rPr>
              <a:t>excluded from audit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Applicable </a:t>
            </a:r>
            <a:r>
              <a:rPr lang="en-US" sz="2100" dirty="0">
                <a:solidFill>
                  <a:schemeClr val="tx1"/>
                </a:solidFill>
              </a:rPr>
              <a:t>standards, contracts, regulations, codes and other legal documents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Time </a:t>
            </a:r>
            <a:r>
              <a:rPr lang="en-US" sz="2100" dirty="0">
                <a:solidFill>
                  <a:schemeClr val="tx1"/>
                </a:solidFill>
              </a:rPr>
              <a:t>period covered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Any </a:t>
            </a:r>
            <a:r>
              <a:rPr lang="en-US" sz="2100" dirty="0">
                <a:solidFill>
                  <a:schemeClr val="tx1"/>
                </a:solidFill>
              </a:rPr>
              <a:t>changes in scope should be informed to participants </a:t>
            </a:r>
            <a:r>
              <a:rPr lang="en-US" sz="2100" dirty="0" smtClean="0">
                <a:solidFill>
                  <a:schemeClr val="tx1"/>
                </a:solidFill>
              </a:rPr>
              <a:t>and documented </a:t>
            </a:r>
            <a:r>
              <a:rPr lang="en-US" sz="2100" dirty="0">
                <a:solidFill>
                  <a:schemeClr val="tx1"/>
                </a:solidFill>
              </a:rPr>
              <a:t>in audit plan</a:t>
            </a:r>
            <a:endParaRPr lang="en-IN" sz="21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840" y="2465568"/>
            <a:ext cx="4052719" cy="254317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3489" y="3627437"/>
            <a:ext cx="985099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70C0"/>
                </a:solidFill>
              </a:rPr>
              <a:t>2 Benefits </a:t>
            </a:r>
            <a:r>
              <a:rPr lang="en-US" sz="2400" b="1" dirty="0">
                <a:solidFill>
                  <a:srgbClr val="0070C0"/>
                </a:solidFill>
              </a:rPr>
              <a:t>of </a:t>
            </a:r>
            <a:r>
              <a:rPr lang="en-US" sz="2400" b="1" dirty="0" smtClean="0">
                <a:solidFill>
                  <a:srgbClr val="0070C0"/>
                </a:solidFill>
              </a:rPr>
              <a:t>Audits</a:t>
            </a:r>
            <a:endParaRPr lang="en-US" sz="2400" b="1" dirty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Analyze how </a:t>
            </a:r>
            <a:r>
              <a:rPr lang="en-US" sz="2100" dirty="0">
                <a:solidFill>
                  <a:schemeClr val="tx1"/>
                </a:solidFill>
              </a:rPr>
              <a:t>audits can be used </a:t>
            </a:r>
            <a:r>
              <a:rPr lang="en-US" sz="2100" dirty="0" smtClean="0">
                <a:solidFill>
                  <a:schemeClr val="tx1"/>
                </a:solidFill>
              </a:rPr>
              <a:t>to provide </a:t>
            </a:r>
            <a:r>
              <a:rPr lang="en-US" sz="2100" dirty="0">
                <a:solidFill>
                  <a:schemeClr val="tx1"/>
                </a:solidFill>
              </a:rPr>
              <a:t>an independent assessment </a:t>
            </a:r>
            <a:r>
              <a:rPr lang="en-US" sz="2100" dirty="0" smtClean="0">
                <a:solidFill>
                  <a:schemeClr val="tx1"/>
                </a:solidFill>
              </a:rPr>
              <a:t>of system </a:t>
            </a:r>
            <a:r>
              <a:rPr lang="en-US" sz="2100" dirty="0">
                <a:solidFill>
                  <a:schemeClr val="tx1"/>
                </a:solidFill>
              </a:rPr>
              <a:t>effectiveness and </a:t>
            </a:r>
            <a:r>
              <a:rPr lang="en-US" sz="2100" dirty="0" smtClean="0">
                <a:solidFill>
                  <a:schemeClr val="tx1"/>
                </a:solidFill>
              </a:rPr>
              <a:t>efficiency, risks </a:t>
            </a:r>
            <a:r>
              <a:rPr lang="en-US" sz="2100" dirty="0">
                <a:solidFill>
                  <a:schemeClr val="tx1"/>
                </a:solidFill>
              </a:rPr>
              <a:t>to the bottom line, and </a:t>
            </a:r>
            <a:r>
              <a:rPr lang="en-US" sz="2100" dirty="0" smtClean="0">
                <a:solidFill>
                  <a:schemeClr val="tx1"/>
                </a:solidFill>
              </a:rPr>
              <a:t>other organizational </a:t>
            </a:r>
            <a:r>
              <a:rPr lang="en-US" sz="2100" dirty="0">
                <a:solidFill>
                  <a:schemeClr val="tx1"/>
                </a:solidFill>
              </a:rPr>
              <a:t>measures .</a:t>
            </a:r>
            <a:endParaRPr lang="en-IN" sz="2100" dirty="0">
              <a:solidFill>
                <a:schemeClr val="tx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26" y="1112837"/>
            <a:ext cx="9499118" cy="16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4557" y="960437"/>
            <a:ext cx="11353800" cy="603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Audits can verify ongoing conformance to requirements and </a:t>
            </a:r>
            <a:r>
              <a:rPr lang="en-US" sz="2000" b="1" dirty="0" smtClean="0">
                <a:solidFill>
                  <a:schemeClr val="tx1"/>
                </a:solidFill>
              </a:rPr>
              <a:t>promote improvement </a:t>
            </a:r>
            <a:r>
              <a:rPr lang="en-US" sz="2000" b="1" dirty="0">
                <a:solidFill>
                  <a:schemeClr val="tx1"/>
                </a:solidFill>
              </a:rPr>
              <a:t>of organization’s effectiveness and efficiency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• Management </a:t>
            </a:r>
            <a:r>
              <a:rPr lang="en-US" sz="2000" dirty="0">
                <a:solidFill>
                  <a:schemeClr val="tx1"/>
                </a:solidFill>
              </a:rPr>
              <a:t>can utilize objective data to make informed decisions </a:t>
            </a:r>
            <a:r>
              <a:rPr lang="en-US" sz="2000" dirty="0" smtClean="0">
                <a:solidFill>
                  <a:schemeClr val="tx1"/>
                </a:solidFill>
              </a:rPr>
              <a:t>regarding achievement </a:t>
            </a:r>
            <a:r>
              <a:rPr lang="en-US" sz="2000" dirty="0">
                <a:solidFill>
                  <a:schemeClr val="tx1"/>
                </a:solidFill>
              </a:rPr>
              <a:t>of </a:t>
            </a:r>
            <a:r>
              <a:rPr lang="en-US" sz="2000" dirty="0" smtClean="0">
                <a:solidFill>
                  <a:schemeClr val="tx1"/>
                </a:solidFill>
              </a:rPr>
              <a:t>organization objectives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• Verification </a:t>
            </a:r>
            <a:r>
              <a:rPr lang="en-US" sz="2000" dirty="0">
                <a:solidFill>
                  <a:schemeClr val="tx1"/>
                </a:solidFill>
              </a:rPr>
              <a:t>of conformance to requirements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• Identification </a:t>
            </a:r>
            <a:r>
              <a:rPr lang="en-US" sz="2000" dirty="0">
                <a:solidFill>
                  <a:schemeClr val="tx1"/>
                </a:solidFill>
              </a:rPr>
              <a:t>of risks and monitoring of risk treatments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• Identification </a:t>
            </a:r>
            <a:r>
              <a:rPr lang="en-US" sz="2000" dirty="0">
                <a:solidFill>
                  <a:schemeClr val="tx1"/>
                </a:solidFill>
              </a:rPr>
              <a:t>of opportunities for improvement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• Determination </a:t>
            </a:r>
            <a:r>
              <a:rPr lang="en-US" sz="2000" dirty="0">
                <a:solidFill>
                  <a:schemeClr val="tx1"/>
                </a:solidFill>
              </a:rPr>
              <a:t>of readiness for new products and processes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• Verification </a:t>
            </a:r>
            <a:r>
              <a:rPr lang="en-US" sz="2000" dirty="0">
                <a:solidFill>
                  <a:schemeClr val="tx1"/>
                </a:solidFill>
              </a:rPr>
              <a:t>of system effectiveness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• Identification </a:t>
            </a:r>
            <a:r>
              <a:rPr lang="en-US" sz="2000" dirty="0">
                <a:solidFill>
                  <a:schemeClr val="tx1"/>
                </a:solidFill>
              </a:rPr>
              <a:t>of inefficiencies and ineffective controls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• Verification </a:t>
            </a:r>
            <a:r>
              <a:rPr lang="en-US" sz="2000" dirty="0">
                <a:solidFill>
                  <a:schemeClr val="tx1"/>
                </a:solidFill>
              </a:rPr>
              <a:t>of CAPA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• Identification </a:t>
            </a:r>
            <a:r>
              <a:rPr lang="en-US" sz="2000" dirty="0">
                <a:solidFill>
                  <a:schemeClr val="tx1"/>
                </a:solidFill>
              </a:rPr>
              <a:t>and reporting of best practices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• Advancing </a:t>
            </a:r>
            <a:r>
              <a:rPr lang="en-US" sz="2000" dirty="0">
                <a:solidFill>
                  <a:schemeClr val="tx1"/>
                </a:solidFill>
              </a:rPr>
              <a:t>the achievement of organizational objectives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281" y="3056910"/>
            <a:ext cx="3951862" cy="2476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3050" y="587400"/>
            <a:ext cx="358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2. Benefits of </a:t>
            </a:r>
            <a:r>
              <a:rPr lang="en-IN" sz="2000" b="1" dirty="0" smtClean="0">
                <a:solidFill>
                  <a:schemeClr val="tx1"/>
                </a:solidFill>
              </a:rPr>
              <a:t>Audits (Cont.)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72281" y="1172176"/>
            <a:ext cx="1127760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chemeClr val="tx1"/>
                </a:solidFill>
              </a:rPr>
              <a:t>Management review should consider recurring nonconformities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Auditing </a:t>
            </a:r>
            <a:r>
              <a:rPr lang="en-US" sz="2100" dirty="0">
                <a:solidFill>
                  <a:schemeClr val="tx1"/>
                </a:solidFill>
              </a:rPr>
              <a:t>starts to provide the information needed for the ‘ step in </a:t>
            </a:r>
            <a:r>
              <a:rPr lang="en-US" sz="2100" dirty="0" smtClean="0">
                <a:solidFill>
                  <a:schemeClr val="tx1"/>
                </a:solidFill>
              </a:rPr>
              <a:t>Plan Do </a:t>
            </a:r>
            <a:r>
              <a:rPr lang="en-US" sz="2100" dirty="0">
                <a:solidFill>
                  <a:schemeClr val="tx1"/>
                </a:solidFill>
              </a:rPr>
              <a:t>Check Act </a:t>
            </a:r>
            <a:r>
              <a:rPr lang="en-US" sz="2100" dirty="0" smtClean="0">
                <a:solidFill>
                  <a:schemeClr val="tx1"/>
                </a:solidFill>
              </a:rPr>
              <a:t>(PDCA) </a:t>
            </a:r>
            <a:r>
              <a:rPr lang="en-US" sz="2100" dirty="0">
                <a:solidFill>
                  <a:schemeClr val="tx1"/>
                </a:solidFill>
              </a:rPr>
              <a:t>cycle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Management </a:t>
            </a:r>
            <a:r>
              <a:rPr lang="en-US" sz="2100" dirty="0">
                <a:solidFill>
                  <a:schemeClr val="tx1"/>
                </a:solidFill>
              </a:rPr>
              <a:t>is better prepared to move forward with more </a:t>
            </a:r>
            <a:r>
              <a:rPr lang="en-US" sz="2100" dirty="0" smtClean="0">
                <a:solidFill>
                  <a:schemeClr val="tx1"/>
                </a:solidFill>
              </a:rPr>
              <a:t>informed decisions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The </a:t>
            </a:r>
            <a:r>
              <a:rPr lang="en-US" sz="2100" dirty="0">
                <a:solidFill>
                  <a:schemeClr val="tx1"/>
                </a:solidFill>
              </a:rPr>
              <a:t>universe of opportunities expands as new knowledge and theories </a:t>
            </a:r>
            <a:r>
              <a:rPr lang="en-US" sz="2100" dirty="0" smtClean="0">
                <a:solidFill>
                  <a:schemeClr val="tx1"/>
                </a:solidFill>
              </a:rPr>
              <a:t>are developed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System </a:t>
            </a:r>
            <a:r>
              <a:rPr lang="en-US" sz="2100" dirty="0">
                <a:solidFill>
                  <a:schemeClr val="tx1"/>
                </a:solidFill>
              </a:rPr>
              <a:t>and process auditing can provide new knowledge, </a:t>
            </a:r>
            <a:r>
              <a:rPr lang="en-US" sz="2100" dirty="0" smtClean="0">
                <a:solidFill>
                  <a:schemeClr val="tx1"/>
                </a:solidFill>
              </a:rPr>
              <a:t>if understood </a:t>
            </a:r>
            <a:r>
              <a:rPr lang="en-US" sz="2100" dirty="0">
                <a:solidFill>
                  <a:schemeClr val="tx1"/>
                </a:solidFill>
              </a:rPr>
              <a:t>and properly applied</a:t>
            </a:r>
            <a:endParaRPr lang="en-IN" sz="21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2281" y="731837"/>
            <a:ext cx="3581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2. Benefits of </a:t>
            </a:r>
            <a:r>
              <a:rPr lang="en-IN" sz="2000" b="1" dirty="0" smtClean="0">
                <a:solidFill>
                  <a:schemeClr val="tx1"/>
                </a:solidFill>
              </a:rPr>
              <a:t>Audits (Cont.)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981" y="3712650"/>
            <a:ext cx="6172200" cy="311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34281" y="1903145"/>
            <a:ext cx="97536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rgbClr val="3399FF"/>
                </a:solidFill>
              </a:rPr>
              <a:t>C. CRITERIA TO </a:t>
            </a:r>
            <a:r>
              <a:rPr lang="en-US" sz="2800" b="1" dirty="0" smtClean="0">
                <a:solidFill>
                  <a:srgbClr val="3399FF"/>
                </a:solidFill>
              </a:rPr>
              <a:t>AUDIT</a:t>
            </a:r>
          </a:p>
          <a:p>
            <a:pPr algn="just">
              <a:lnSpc>
                <a:spcPct val="150000"/>
              </a:lnSpc>
            </a:pPr>
            <a:endParaRPr lang="en-US" sz="11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Define and </a:t>
            </a:r>
            <a:r>
              <a:rPr lang="en-US" sz="2400" dirty="0">
                <a:solidFill>
                  <a:schemeClr val="tx1"/>
                </a:solidFill>
              </a:rPr>
              <a:t>distinguish between various </a:t>
            </a:r>
            <a:r>
              <a:rPr lang="en-US" sz="2400" dirty="0" smtClean="0">
                <a:solidFill>
                  <a:schemeClr val="tx1"/>
                </a:solidFill>
              </a:rPr>
              <a:t>audit criteria</a:t>
            </a:r>
            <a:r>
              <a:rPr lang="en-US" sz="2400" dirty="0">
                <a:solidFill>
                  <a:schemeClr val="tx1"/>
                </a:solidFill>
              </a:rPr>
              <a:t>, such as external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( national, international</a:t>
            </a:r>
            <a:r>
              <a:rPr lang="en-US" sz="2400" dirty="0">
                <a:solidFill>
                  <a:schemeClr val="tx1"/>
                </a:solidFill>
              </a:rPr>
              <a:t>) standards, </a:t>
            </a:r>
            <a:r>
              <a:rPr lang="en-US" sz="2400" dirty="0" smtClean="0">
                <a:solidFill>
                  <a:schemeClr val="tx1"/>
                </a:solidFill>
              </a:rPr>
              <a:t>contracts, specifications</a:t>
            </a:r>
            <a:r>
              <a:rPr lang="en-US" sz="2400" dirty="0">
                <a:solidFill>
                  <a:schemeClr val="tx1"/>
                </a:solidFill>
              </a:rPr>
              <a:t>, quality awards, </a:t>
            </a:r>
            <a:r>
              <a:rPr lang="en-US" sz="2400" dirty="0" smtClean="0">
                <a:solidFill>
                  <a:schemeClr val="tx1"/>
                </a:solidFill>
              </a:rPr>
              <a:t>policies, internal </a:t>
            </a:r>
            <a:r>
              <a:rPr lang="en-US" sz="2400" dirty="0">
                <a:solidFill>
                  <a:schemeClr val="tx1"/>
                </a:solidFill>
              </a:rPr>
              <a:t>quality management system </a:t>
            </a:r>
            <a:r>
              <a:rPr lang="en-US" sz="2400" dirty="0" smtClean="0">
                <a:solidFill>
                  <a:schemeClr val="tx1"/>
                </a:solidFill>
              </a:rPr>
              <a:t>(QMS)  sustainability</a:t>
            </a:r>
            <a:r>
              <a:rPr lang="en-US" sz="2400" dirty="0">
                <a:solidFill>
                  <a:schemeClr val="tx1"/>
                </a:solidFill>
              </a:rPr>
              <a:t>, social responsibility, </a:t>
            </a:r>
            <a:r>
              <a:rPr lang="en-US" sz="2400" dirty="0" smtClean="0">
                <a:solidFill>
                  <a:schemeClr val="tx1"/>
                </a:solidFill>
              </a:rPr>
              <a:t>etc.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3030" y="655637"/>
            <a:ext cx="11353800" cy="6394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chemeClr val="tx1"/>
                </a:solidFill>
              </a:rPr>
              <a:t>Audit Criteria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A </a:t>
            </a:r>
            <a:r>
              <a:rPr lang="en-US" sz="2100" dirty="0">
                <a:solidFill>
                  <a:schemeClr val="tx1"/>
                </a:solidFill>
              </a:rPr>
              <a:t>universal term that describes the reference used by an </a:t>
            </a:r>
            <a:r>
              <a:rPr lang="en-US" sz="2100" dirty="0" smtClean="0">
                <a:solidFill>
                  <a:schemeClr val="tx1"/>
                </a:solidFill>
              </a:rPr>
              <a:t>auditor against </a:t>
            </a:r>
            <a:r>
              <a:rPr lang="en-US" sz="2100" dirty="0">
                <a:solidFill>
                  <a:schemeClr val="tx1"/>
                </a:solidFill>
              </a:rPr>
              <a:t>which the evidence collected during the audit can </a:t>
            </a:r>
            <a:r>
              <a:rPr lang="en-US" sz="2100" dirty="0" smtClean="0">
                <a:solidFill>
                  <a:schemeClr val="tx1"/>
                </a:solidFill>
              </a:rPr>
              <a:t>be compared</a:t>
            </a:r>
            <a:endParaRPr lang="en-US" sz="21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ISO </a:t>
            </a:r>
            <a:r>
              <a:rPr lang="en-US" sz="2100" dirty="0">
                <a:solidFill>
                  <a:schemeClr val="tx1"/>
                </a:solidFill>
              </a:rPr>
              <a:t>19011 ,clause </a:t>
            </a:r>
            <a:r>
              <a:rPr lang="en-US" sz="2100" dirty="0" smtClean="0">
                <a:solidFill>
                  <a:schemeClr val="tx1"/>
                </a:solidFill>
              </a:rPr>
              <a:t>3.2 </a:t>
            </a:r>
            <a:r>
              <a:rPr lang="en-US" sz="2100" dirty="0">
                <a:solidFill>
                  <a:schemeClr val="tx1"/>
                </a:solidFill>
              </a:rPr>
              <a:t>states that criteria are set of </a:t>
            </a:r>
            <a:r>
              <a:rPr lang="en-US" sz="2100" dirty="0" smtClean="0">
                <a:solidFill>
                  <a:schemeClr val="tx1"/>
                </a:solidFill>
              </a:rPr>
              <a:t>policies, procedures</a:t>
            </a:r>
            <a:r>
              <a:rPr lang="en-US" sz="2100" dirty="0">
                <a:solidFill>
                  <a:schemeClr val="tx1"/>
                </a:solidFill>
              </a:rPr>
              <a:t>, or requirements used as </a:t>
            </a:r>
            <a:r>
              <a:rPr lang="en-US" sz="2100" dirty="0" smtClean="0">
                <a:solidFill>
                  <a:schemeClr val="tx1"/>
                </a:solidFill>
              </a:rPr>
              <a:t>a reference </a:t>
            </a:r>
            <a:r>
              <a:rPr lang="en-US" sz="2100" dirty="0">
                <a:solidFill>
                  <a:schemeClr val="tx1"/>
                </a:solidFill>
              </a:rPr>
              <a:t>against </a:t>
            </a:r>
            <a:r>
              <a:rPr lang="en-US" sz="2100" dirty="0" smtClean="0">
                <a:solidFill>
                  <a:schemeClr val="tx1"/>
                </a:solidFill>
              </a:rPr>
              <a:t>which audit </a:t>
            </a:r>
            <a:r>
              <a:rPr lang="en-US" sz="2100" dirty="0">
                <a:solidFill>
                  <a:schemeClr val="tx1"/>
                </a:solidFill>
              </a:rPr>
              <a:t>evidence is compared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Requirements </a:t>
            </a:r>
            <a:r>
              <a:rPr lang="en-US" sz="2100" dirty="0">
                <a:solidFill>
                  <a:schemeClr val="tx1"/>
                </a:solidFill>
              </a:rPr>
              <a:t>may </a:t>
            </a:r>
            <a:r>
              <a:rPr lang="en-US" sz="2100" dirty="0" smtClean="0">
                <a:solidFill>
                  <a:schemeClr val="tx1"/>
                </a:solidFill>
              </a:rPr>
              <a:t>be generated </a:t>
            </a:r>
            <a:r>
              <a:rPr lang="en-US" sz="2100" dirty="0">
                <a:solidFill>
                  <a:schemeClr val="tx1"/>
                </a:solidFill>
              </a:rPr>
              <a:t>by various stakeholders or interested </a:t>
            </a:r>
            <a:r>
              <a:rPr lang="en-US" sz="2100" dirty="0" smtClean="0">
                <a:solidFill>
                  <a:schemeClr val="tx1"/>
                </a:solidFill>
              </a:rPr>
              <a:t>parties Requirements </a:t>
            </a:r>
            <a:r>
              <a:rPr lang="en-US" sz="2100" dirty="0">
                <a:solidFill>
                  <a:schemeClr val="tx1"/>
                </a:solidFill>
              </a:rPr>
              <a:t>may be specified or they may be generally </a:t>
            </a:r>
            <a:r>
              <a:rPr lang="en-US" sz="2100" dirty="0" smtClean="0">
                <a:solidFill>
                  <a:schemeClr val="tx1"/>
                </a:solidFill>
              </a:rPr>
              <a:t>implied, such </a:t>
            </a:r>
            <a:r>
              <a:rPr lang="en-US" sz="2100" dirty="0">
                <a:solidFill>
                  <a:schemeClr val="tx1"/>
                </a:solidFill>
              </a:rPr>
              <a:t>as customs or common </a:t>
            </a:r>
            <a:r>
              <a:rPr lang="en-US" sz="2100" dirty="0" smtClean="0">
                <a:solidFill>
                  <a:schemeClr val="tx1"/>
                </a:solidFill>
              </a:rPr>
              <a:t>practice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May </a:t>
            </a:r>
            <a:r>
              <a:rPr lang="en-US" sz="2100" dirty="0">
                <a:solidFill>
                  <a:schemeClr val="tx1"/>
                </a:solidFill>
              </a:rPr>
              <a:t>be referred to as a system or process requirements, </a:t>
            </a:r>
            <a:r>
              <a:rPr lang="en-US" sz="2100" dirty="0" smtClean="0">
                <a:solidFill>
                  <a:schemeClr val="tx1"/>
                </a:solidFill>
              </a:rPr>
              <a:t>rules that </a:t>
            </a:r>
            <a:r>
              <a:rPr lang="en-US" sz="2100" dirty="0">
                <a:solidFill>
                  <a:schemeClr val="tx1"/>
                </a:solidFill>
              </a:rPr>
              <a:t>the auditee follows, or a specific named standard </a:t>
            </a:r>
            <a:r>
              <a:rPr lang="en-US" sz="2100" dirty="0" smtClean="0">
                <a:solidFill>
                  <a:schemeClr val="tx1"/>
                </a:solidFill>
              </a:rPr>
              <a:t>or regulation</a:t>
            </a:r>
            <a:endParaRPr lang="en-US" sz="21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b="1" dirty="0" smtClean="0">
                <a:solidFill>
                  <a:schemeClr val="tx1"/>
                </a:solidFill>
              </a:rPr>
              <a:t>– Assigned </a:t>
            </a:r>
            <a:r>
              <a:rPr lang="en-US" sz="2100" b="1" dirty="0">
                <a:solidFill>
                  <a:schemeClr val="tx1"/>
                </a:solidFill>
              </a:rPr>
              <a:t>auditors must be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Knowledgeable </a:t>
            </a:r>
            <a:r>
              <a:rPr lang="en-US" sz="2100" dirty="0">
                <a:solidFill>
                  <a:schemeClr val="tx1"/>
                </a:solidFill>
              </a:rPr>
              <a:t>of the audit criteria, document, or standard that </a:t>
            </a:r>
            <a:r>
              <a:rPr lang="en-US" sz="2100" dirty="0" smtClean="0">
                <a:solidFill>
                  <a:schemeClr val="tx1"/>
                </a:solidFill>
              </a:rPr>
              <a:t>the organization </a:t>
            </a:r>
            <a:r>
              <a:rPr lang="en-US" sz="2100" dirty="0">
                <a:solidFill>
                  <a:schemeClr val="tx1"/>
                </a:solidFill>
              </a:rPr>
              <a:t>is being evaluated against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Competent</a:t>
            </a:r>
            <a:r>
              <a:rPr lang="en-US" sz="2100" dirty="0">
                <a:solidFill>
                  <a:schemeClr val="tx1"/>
                </a:solidFill>
              </a:rPr>
              <a:t>, and part of that competency is knowledgeable of the audit </a:t>
            </a:r>
            <a:r>
              <a:rPr lang="en-US" sz="2100" dirty="0" smtClean="0">
                <a:solidFill>
                  <a:schemeClr val="tx1"/>
                </a:solidFill>
              </a:rPr>
              <a:t>criteria and </a:t>
            </a:r>
            <a:r>
              <a:rPr lang="en-US" sz="2100" dirty="0">
                <a:solidFill>
                  <a:schemeClr val="tx1"/>
                </a:solidFill>
              </a:rPr>
              <a:t>their interpretations</a:t>
            </a:r>
            <a:endParaRPr lang="en-IN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2281" y="879788"/>
            <a:ext cx="113538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Audit Requirements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Audits </a:t>
            </a:r>
            <a:r>
              <a:rPr lang="en-US" sz="2100" dirty="0">
                <a:solidFill>
                  <a:schemeClr val="tx1"/>
                </a:solidFill>
              </a:rPr>
              <a:t>of programs (such as quality or environmental </a:t>
            </a:r>
            <a:r>
              <a:rPr lang="en-US" sz="2100" dirty="0" smtClean="0">
                <a:solidFill>
                  <a:schemeClr val="tx1"/>
                </a:solidFill>
              </a:rPr>
              <a:t>programs) normally </a:t>
            </a:r>
            <a:r>
              <a:rPr lang="en-US" sz="2100" dirty="0">
                <a:solidFill>
                  <a:schemeClr val="tx1"/>
                </a:solidFill>
              </a:rPr>
              <a:t>require reference standard against which to judge </a:t>
            </a:r>
            <a:r>
              <a:rPr lang="en-US" sz="2100" dirty="0" smtClean="0">
                <a:solidFill>
                  <a:schemeClr val="tx1"/>
                </a:solidFill>
              </a:rPr>
              <a:t>the adequacy </a:t>
            </a:r>
            <a:r>
              <a:rPr lang="en-US" sz="2100" dirty="0">
                <a:solidFill>
                  <a:schemeClr val="tx1"/>
                </a:solidFill>
              </a:rPr>
              <a:t>of plans and these may include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National </a:t>
            </a:r>
            <a:r>
              <a:rPr lang="en-US" sz="2100" dirty="0">
                <a:solidFill>
                  <a:schemeClr val="tx1"/>
                </a:solidFill>
              </a:rPr>
              <a:t>and international standards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Customer </a:t>
            </a:r>
            <a:r>
              <a:rPr lang="en-US" sz="2100" dirty="0">
                <a:solidFill>
                  <a:schemeClr val="tx1"/>
                </a:solidFill>
              </a:rPr>
              <a:t>and corporate specifications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Contract </a:t>
            </a:r>
            <a:r>
              <a:rPr lang="en-US" sz="2100" dirty="0">
                <a:solidFill>
                  <a:schemeClr val="tx1"/>
                </a:solidFill>
              </a:rPr>
              <a:t>and customer requirements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Local </a:t>
            </a:r>
            <a:r>
              <a:rPr lang="en-US" sz="2100" dirty="0">
                <a:solidFill>
                  <a:schemeClr val="tx1"/>
                </a:solidFill>
              </a:rPr>
              <a:t>and national statutes and regulations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Industry </a:t>
            </a:r>
            <a:r>
              <a:rPr lang="en-US" sz="2100" dirty="0">
                <a:solidFill>
                  <a:schemeClr val="tx1"/>
                </a:solidFill>
              </a:rPr>
              <a:t>codes and standards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Guides</a:t>
            </a:r>
            <a:r>
              <a:rPr lang="en-US" sz="2100" dirty="0">
                <a:solidFill>
                  <a:schemeClr val="tx1"/>
                </a:solidFill>
              </a:rPr>
              <a:t>, handbooks, and so on</a:t>
            </a:r>
            <a:endParaRPr lang="en-IN" sz="2100" dirty="0">
              <a:solidFill>
                <a:schemeClr val="tx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081" y="2445453"/>
            <a:ext cx="3329731" cy="249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39081" y="2904585"/>
            <a:ext cx="9060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5000" endA="50" endPos="85000" dist="29997" dir="5400000" sy="-100000" algn="bl" rotWithShape="0"/>
                </a:effectLst>
              </a:rPr>
              <a:t>AUDITING FUNDAMENTALS</a:t>
            </a: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96081" y="731837"/>
            <a:ext cx="10744200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Audit Requirements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– Performance </a:t>
            </a:r>
            <a:r>
              <a:rPr lang="en-US" dirty="0">
                <a:solidFill>
                  <a:schemeClr val="tx1"/>
                </a:solidFill>
              </a:rPr>
              <a:t>standards the documents that contain the </a:t>
            </a:r>
            <a:r>
              <a:rPr lang="en-US" dirty="0" smtClean="0">
                <a:solidFill>
                  <a:schemeClr val="tx1"/>
                </a:solidFill>
              </a:rPr>
              <a:t>norms or </a:t>
            </a:r>
            <a:r>
              <a:rPr lang="en-US" dirty="0">
                <a:solidFill>
                  <a:schemeClr val="tx1"/>
                </a:solidFill>
              </a:rPr>
              <a:t>criteria against which an activity is measured There are </a:t>
            </a:r>
            <a:r>
              <a:rPr lang="en-US" dirty="0" smtClean="0">
                <a:solidFill>
                  <a:schemeClr val="tx1"/>
                </a:solidFill>
              </a:rPr>
              <a:t>4 levels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158081" y="2139915"/>
            <a:ext cx="3886200" cy="2286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150000"/>
              </a:lnSpc>
            </a:pPr>
            <a:r>
              <a:rPr lang="en-US" sz="2100" dirty="0">
                <a:solidFill>
                  <a:schemeClr val="tx1"/>
                </a:solidFill>
                <a:latin typeface="Times New Roman" pitchFamily="16" charset="0"/>
              </a:rPr>
              <a:t>1</a:t>
            </a:r>
            <a:r>
              <a:rPr lang="en-US" sz="2100" b="1" dirty="0">
                <a:solidFill>
                  <a:schemeClr val="tx1"/>
                </a:solidFill>
                <a:latin typeface="Times New Roman" pitchFamily="16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itchFamily="16" charset="0"/>
              </a:rPr>
              <a:t>Policies</a:t>
            </a:r>
          </a:p>
          <a:p>
            <a:pPr defTabSz="457200"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6" charset="0"/>
              </a:rPr>
              <a:t>• Corporate </a:t>
            </a:r>
            <a:r>
              <a:rPr lang="en-US" sz="1800" b="1" dirty="0">
                <a:solidFill>
                  <a:schemeClr val="tx1"/>
                </a:solidFill>
                <a:latin typeface="Times New Roman" pitchFamily="16" charset="0"/>
              </a:rPr>
              <a:t>policies</a:t>
            </a:r>
          </a:p>
          <a:p>
            <a:pPr defTabSz="457200"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6" charset="0"/>
              </a:rPr>
              <a:t>• Quality </a:t>
            </a:r>
            <a:r>
              <a:rPr lang="en-US" sz="1800" b="1" dirty="0">
                <a:solidFill>
                  <a:schemeClr val="tx1"/>
                </a:solidFill>
                <a:latin typeface="Times New Roman" pitchFamily="16" charset="0"/>
              </a:rPr>
              <a:t>system standards</a:t>
            </a:r>
          </a:p>
          <a:p>
            <a:pPr defTabSz="457200"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6" charset="0"/>
              </a:rPr>
              <a:t>• Regulatory </a:t>
            </a:r>
            <a:r>
              <a:rPr lang="en-US" sz="1800" b="1" dirty="0">
                <a:solidFill>
                  <a:schemeClr val="tx1"/>
                </a:solidFill>
                <a:latin typeface="Times New Roman" pitchFamily="16" charset="0"/>
              </a:rPr>
              <a:t>standards</a:t>
            </a:r>
          </a:p>
          <a:p>
            <a:pPr defTabSz="457200">
              <a:lnSpc>
                <a:spcPct val="150000"/>
              </a:lnSpc>
            </a:pPr>
            <a:r>
              <a:rPr lang="en-US" sz="1800" b="1" dirty="0" smtClean="0">
                <a:solidFill>
                  <a:schemeClr val="tx1"/>
                </a:solidFill>
                <a:latin typeface="Times New Roman" pitchFamily="16" charset="0"/>
              </a:rPr>
              <a:t>• Business </a:t>
            </a:r>
            <a:r>
              <a:rPr lang="en-US" sz="1800" b="1" dirty="0">
                <a:solidFill>
                  <a:schemeClr val="tx1"/>
                </a:solidFill>
                <a:latin typeface="Times New Roman" pitchFamily="16" charset="0"/>
              </a:rPr>
              <a:t>sector standards</a:t>
            </a:r>
            <a:endParaRPr kumimoji="0" lang="en-IN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129930" y="2070030"/>
            <a:ext cx="3801921" cy="2286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itchFamily="16" charset="0"/>
              </a:rPr>
              <a:t>3.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6" charset="0"/>
              </a:rPr>
              <a:t>Procedural Documents</a:t>
            </a:r>
            <a:endParaRPr lang="en-US" sz="2400" b="1" dirty="0">
              <a:solidFill>
                <a:schemeClr val="tx1"/>
              </a:solidFill>
              <a:latin typeface="Times New Roman" pitchFamily="16" charset="0"/>
            </a:endParaRPr>
          </a:p>
          <a:p>
            <a:pPr algn="just" defTabSz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Times New Roman" pitchFamily="16" charset="0"/>
              </a:rPr>
              <a:t>• Step </a:t>
            </a:r>
            <a:r>
              <a:rPr lang="en-US" sz="1600" b="1" dirty="0">
                <a:solidFill>
                  <a:schemeClr val="tx1"/>
                </a:solidFill>
                <a:latin typeface="Times New Roman" pitchFamily="16" charset="0"/>
              </a:rPr>
              <a:t>by step requirements</a:t>
            </a:r>
          </a:p>
          <a:p>
            <a:pPr algn="just" defTabSz="457200"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Times New Roman" pitchFamily="16" charset="0"/>
              </a:rPr>
              <a:t>for doing job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165905" y="4628049"/>
            <a:ext cx="3886200" cy="2286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itchFamily="16" charset="0"/>
              </a:rPr>
              <a:t>2. Manuals</a:t>
            </a:r>
          </a:p>
          <a:p>
            <a:pPr defTabSz="457200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itchFamily="16" charset="0"/>
              </a:rPr>
              <a:t>• Corporate</a:t>
            </a:r>
          </a:p>
          <a:p>
            <a:pPr defTabSz="457200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itchFamily="16" charset="0"/>
              </a:rPr>
              <a:t>• </a:t>
            </a:r>
            <a:r>
              <a:rPr lang="en-US" sz="1800" b="1" dirty="0" smtClean="0">
                <a:solidFill>
                  <a:schemeClr val="tx1"/>
                </a:solidFill>
                <a:latin typeface="Times New Roman" pitchFamily="16" charset="0"/>
              </a:rPr>
              <a:t>Plant</a:t>
            </a:r>
            <a:endParaRPr lang="en-US" sz="1800" b="1" dirty="0">
              <a:solidFill>
                <a:schemeClr val="tx1"/>
              </a:solidFill>
              <a:latin typeface="Times New Roman" pitchFamily="16" charset="0"/>
            </a:endParaRPr>
          </a:p>
          <a:p>
            <a:pPr defTabSz="457200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itchFamily="16" charset="0"/>
              </a:rPr>
              <a:t>• Function or department</a:t>
            </a:r>
          </a:p>
          <a:p>
            <a:pPr defTabSz="457200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itchFamily="16" charset="0"/>
              </a:rPr>
              <a:t>• Division</a:t>
            </a:r>
            <a:endParaRPr lang="en-IN" sz="1800" b="1" dirty="0">
              <a:solidFill>
                <a:schemeClr val="tx1"/>
              </a:solidFill>
              <a:latin typeface="Times New Roman" pitchFamily="16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129930" y="4628049"/>
            <a:ext cx="3801921" cy="22860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defTabSz="457200">
              <a:lnSpc>
                <a:spcPct val="150000"/>
              </a:lnSpc>
            </a:pPr>
            <a:r>
              <a:rPr lang="en-US" sz="2100" b="1" dirty="0">
                <a:solidFill>
                  <a:schemeClr val="tx1"/>
                </a:solidFill>
                <a:latin typeface="Times New Roman" pitchFamily="16" charset="0"/>
              </a:rPr>
              <a:t>4.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6" charset="0"/>
              </a:rPr>
              <a:t>Detailed Documents</a:t>
            </a:r>
            <a:endParaRPr lang="en-US" sz="2400" b="1" dirty="0">
              <a:solidFill>
                <a:schemeClr val="tx1"/>
              </a:solidFill>
              <a:latin typeface="Times New Roman" pitchFamily="16" charset="0"/>
            </a:endParaRPr>
          </a:p>
          <a:p>
            <a:pPr algn="just" defTabSz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Times New Roman" pitchFamily="16" charset="0"/>
              </a:rPr>
              <a:t>• Drawings</a:t>
            </a:r>
            <a:r>
              <a:rPr lang="en-US" sz="1600" b="1" dirty="0">
                <a:solidFill>
                  <a:schemeClr val="tx1"/>
                </a:solidFill>
                <a:latin typeface="Times New Roman" pitchFamily="16" charset="0"/>
              </a:rPr>
              <a:t>, Purchase orders</a:t>
            </a:r>
          </a:p>
          <a:p>
            <a:pPr algn="just" defTabSz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Times New Roman" pitchFamily="16" charset="0"/>
              </a:rPr>
              <a:t>• Specifications </a:t>
            </a:r>
            <a:r>
              <a:rPr lang="en-US" sz="1600" b="1" dirty="0">
                <a:solidFill>
                  <a:schemeClr val="tx1"/>
                </a:solidFill>
                <a:latin typeface="Times New Roman" pitchFamily="16" charset="0"/>
              </a:rPr>
              <a:t>&amp; </a:t>
            </a:r>
            <a:r>
              <a:rPr lang="en-US" sz="1600" b="1" dirty="0" smtClean="0">
                <a:solidFill>
                  <a:schemeClr val="tx1"/>
                </a:solidFill>
                <a:latin typeface="Times New Roman" pitchFamily="16" charset="0"/>
              </a:rPr>
              <a:t>inspection plan</a:t>
            </a:r>
            <a:endParaRPr lang="en-US" sz="1600" b="1" dirty="0">
              <a:solidFill>
                <a:schemeClr val="tx1"/>
              </a:solidFill>
              <a:latin typeface="Times New Roman" pitchFamily="16" charset="0"/>
            </a:endParaRPr>
          </a:p>
          <a:p>
            <a:pPr algn="just" defTabSz="457200">
              <a:lnSpc>
                <a:spcPct val="150000"/>
              </a:lnSpc>
            </a:pPr>
            <a:r>
              <a:rPr lang="en-US" sz="1600" b="1" dirty="0" smtClean="0">
                <a:solidFill>
                  <a:schemeClr val="tx1"/>
                </a:solidFill>
                <a:latin typeface="Times New Roman" pitchFamily="16" charset="0"/>
              </a:rPr>
              <a:t>• Specific </a:t>
            </a:r>
            <a:r>
              <a:rPr lang="en-US" sz="1600" b="1" dirty="0">
                <a:solidFill>
                  <a:schemeClr val="tx1"/>
                </a:solidFill>
                <a:latin typeface="Times New Roman" pitchFamily="16" charset="0"/>
              </a:rPr>
              <a:t>instructions</a:t>
            </a:r>
            <a:endParaRPr kumimoji="0" lang="en-IN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4281" y="2487921"/>
            <a:ext cx="9982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3399FF"/>
                </a:solidFill>
              </a:rPr>
              <a:t>D. ROLES AND RESPONSIBILITIES OF AUDIT PARTICIPANTS</a:t>
            </a:r>
            <a:endParaRPr lang="en-US" sz="3200" b="1" dirty="0">
              <a:solidFill>
                <a:srgbClr val="3399FF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Define and </a:t>
            </a:r>
            <a:r>
              <a:rPr lang="en-US" sz="2400" dirty="0">
                <a:solidFill>
                  <a:schemeClr val="tx1"/>
                </a:solidFill>
              </a:rPr>
              <a:t>describe the functions </a:t>
            </a:r>
            <a:r>
              <a:rPr lang="en-US" sz="2400" dirty="0" smtClean="0">
                <a:solidFill>
                  <a:schemeClr val="tx1"/>
                </a:solidFill>
              </a:rPr>
              <a:t>and responsibilities </a:t>
            </a:r>
            <a:r>
              <a:rPr lang="en-US" sz="2400" dirty="0">
                <a:solidFill>
                  <a:schemeClr val="tx1"/>
                </a:solidFill>
              </a:rPr>
              <a:t>of various audit </a:t>
            </a:r>
            <a:r>
              <a:rPr lang="en-US" sz="2400" dirty="0" smtClean="0">
                <a:solidFill>
                  <a:schemeClr val="tx1"/>
                </a:solidFill>
              </a:rPr>
              <a:t>participants, including </a:t>
            </a:r>
            <a:r>
              <a:rPr lang="en-US" sz="2400" dirty="0">
                <a:solidFill>
                  <a:schemeClr val="tx1"/>
                </a:solidFill>
              </a:rPr>
              <a:t>audit team members, lead </a:t>
            </a:r>
            <a:r>
              <a:rPr lang="en-US" sz="2400" dirty="0" smtClean="0">
                <a:solidFill>
                  <a:schemeClr val="tx1"/>
                </a:solidFill>
              </a:rPr>
              <a:t>auditor, client</a:t>
            </a:r>
            <a:r>
              <a:rPr lang="en-US" sz="2400" dirty="0">
                <a:solidFill>
                  <a:schemeClr val="tx1"/>
                </a:solidFill>
              </a:rPr>
              <a:t>, auditee, etc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081" y="1137053"/>
            <a:ext cx="11353800" cy="5009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D. Roles and Responsibilities of Audit Participants</a:t>
            </a:r>
          </a:p>
          <a:p>
            <a:pPr>
              <a:lnSpc>
                <a:spcPct val="150000"/>
              </a:lnSpc>
            </a:pPr>
            <a:r>
              <a:rPr lang="en-US" sz="2100" b="1" i="1" dirty="0" smtClean="0">
                <a:solidFill>
                  <a:schemeClr val="tx1"/>
                </a:solidFill>
              </a:rPr>
              <a:t>• Audit </a:t>
            </a:r>
            <a:r>
              <a:rPr lang="en-US" sz="2100" b="1" i="1" dirty="0">
                <a:solidFill>
                  <a:schemeClr val="tx1"/>
                </a:solidFill>
              </a:rPr>
              <a:t>Participants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</a:t>
            </a:r>
            <a:r>
              <a:rPr lang="en-US" sz="2100" b="1" dirty="0" smtClean="0">
                <a:solidFill>
                  <a:srgbClr val="0070C0"/>
                </a:solidFill>
              </a:rPr>
              <a:t>Audit </a:t>
            </a:r>
            <a:r>
              <a:rPr lang="en-US" sz="2100" b="1" dirty="0">
                <a:solidFill>
                  <a:srgbClr val="0070C0"/>
                </a:solidFill>
              </a:rPr>
              <a:t>client </a:t>
            </a:r>
            <a:r>
              <a:rPr lang="en-US" sz="2100" b="1" dirty="0" smtClean="0">
                <a:solidFill>
                  <a:srgbClr val="0070C0"/>
                </a:solidFill>
              </a:rPr>
              <a:t>: </a:t>
            </a:r>
            <a:r>
              <a:rPr lang="en-US" sz="2100" dirty="0" smtClean="0">
                <a:solidFill>
                  <a:schemeClr val="tx1"/>
                </a:solidFill>
              </a:rPr>
              <a:t>Organization </a:t>
            </a:r>
            <a:r>
              <a:rPr lang="en-US" sz="2100" dirty="0">
                <a:solidFill>
                  <a:schemeClr val="tx1"/>
                </a:solidFill>
              </a:rPr>
              <a:t>or person requesting an audit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</a:t>
            </a:r>
            <a:r>
              <a:rPr lang="en-US" sz="2100" b="1" dirty="0" smtClean="0">
                <a:solidFill>
                  <a:srgbClr val="0070C0"/>
                </a:solidFill>
              </a:rPr>
              <a:t>Auditor : </a:t>
            </a:r>
            <a:r>
              <a:rPr lang="en-US" sz="2100" dirty="0" smtClean="0">
                <a:solidFill>
                  <a:schemeClr val="tx1"/>
                </a:solidFill>
              </a:rPr>
              <a:t>Person </a:t>
            </a:r>
            <a:r>
              <a:rPr lang="en-US" sz="2100" dirty="0">
                <a:solidFill>
                  <a:schemeClr val="tx1"/>
                </a:solidFill>
              </a:rPr>
              <a:t>who conducts an audit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</a:t>
            </a:r>
            <a:r>
              <a:rPr lang="en-US" sz="2100" b="1" dirty="0" smtClean="0">
                <a:solidFill>
                  <a:srgbClr val="0070C0"/>
                </a:solidFill>
              </a:rPr>
              <a:t>Lead </a:t>
            </a:r>
            <a:r>
              <a:rPr lang="en-US" sz="2100" b="1" dirty="0">
                <a:solidFill>
                  <a:srgbClr val="0070C0"/>
                </a:solidFill>
              </a:rPr>
              <a:t>Auditor </a:t>
            </a:r>
            <a:r>
              <a:rPr lang="en-US" sz="2100" b="1" dirty="0" smtClean="0">
                <a:solidFill>
                  <a:srgbClr val="0070C0"/>
                </a:solidFill>
              </a:rPr>
              <a:t>: </a:t>
            </a:r>
            <a:r>
              <a:rPr lang="en-US" sz="2100" dirty="0" smtClean="0">
                <a:solidFill>
                  <a:schemeClr val="tx1"/>
                </a:solidFill>
              </a:rPr>
              <a:t>Auditor </a:t>
            </a:r>
            <a:r>
              <a:rPr lang="en-US" sz="2100" dirty="0">
                <a:solidFill>
                  <a:schemeClr val="tx1"/>
                </a:solidFill>
              </a:rPr>
              <a:t>responsible for managing the audit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</a:t>
            </a:r>
            <a:r>
              <a:rPr lang="en-US" sz="2100" b="1" dirty="0" smtClean="0">
                <a:solidFill>
                  <a:srgbClr val="0070C0"/>
                </a:solidFill>
              </a:rPr>
              <a:t>Auditee : </a:t>
            </a:r>
            <a:r>
              <a:rPr lang="en-US" sz="2100" dirty="0" smtClean="0">
                <a:solidFill>
                  <a:schemeClr val="tx1"/>
                </a:solidFill>
              </a:rPr>
              <a:t>Organization </a:t>
            </a:r>
            <a:r>
              <a:rPr lang="en-US" sz="2100" dirty="0">
                <a:solidFill>
                  <a:schemeClr val="tx1"/>
                </a:solidFill>
              </a:rPr>
              <a:t>being audited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</a:t>
            </a:r>
            <a:r>
              <a:rPr lang="en-US" sz="2100" i="1" dirty="0" smtClean="0">
                <a:solidFill>
                  <a:srgbClr val="0070C0"/>
                </a:solidFill>
              </a:rPr>
              <a:t>Escort </a:t>
            </a:r>
            <a:r>
              <a:rPr lang="en-US" sz="2100" i="1" dirty="0">
                <a:solidFill>
                  <a:srgbClr val="0070C0"/>
                </a:solidFill>
              </a:rPr>
              <a:t>Person </a:t>
            </a:r>
            <a:r>
              <a:rPr lang="en-US" sz="2100" dirty="0">
                <a:solidFill>
                  <a:schemeClr val="tx1"/>
                </a:solidFill>
              </a:rPr>
              <a:t>assigned to escort the audit team members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</a:t>
            </a:r>
            <a:r>
              <a:rPr lang="en-US" sz="2100" i="1" dirty="0" smtClean="0">
                <a:solidFill>
                  <a:srgbClr val="0070C0"/>
                </a:solidFill>
              </a:rPr>
              <a:t>Coordinator</a:t>
            </a:r>
            <a:r>
              <a:rPr lang="en-US" sz="2100" dirty="0" smtClean="0">
                <a:solidFill>
                  <a:srgbClr val="0070C0"/>
                </a:solidFill>
              </a:rPr>
              <a:t> </a:t>
            </a:r>
            <a:r>
              <a:rPr lang="en-US" sz="2100" dirty="0">
                <a:solidFill>
                  <a:schemeClr val="tx1"/>
                </a:solidFill>
              </a:rPr>
              <a:t>Person in contact with the lead auditor or the audit program manager </a:t>
            </a:r>
            <a:r>
              <a:rPr lang="en-US" sz="2100" dirty="0" smtClean="0">
                <a:solidFill>
                  <a:schemeClr val="tx1"/>
                </a:solidFill>
              </a:rPr>
              <a:t>in order </a:t>
            </a:r>
            <a:r>
              <a:rPr lang="en-US" sz="2100" dirty="0">
                <a:solidFill>
                  <a:schemeClr val="tx1"/>
                </a:solidFill>
              </a:rPr>
              <a:t>to arrange for the audit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</a:t>
            </a:r>
            <a:r>
              <a:rPr lang="en-US" sz="2100" b="1" dirty="0" smtClean="0">
                <a:solidFill>
                  <a:srgbClr val="0070C0"/>
                </a:solidFill>
              </a:rPr>
              <a:t>Audit </a:t>
            </a:r>
            <a:r>
              <a:rPr lang="en-US" sz="2100" b="1" dirty="0">
                <a:solidFill>
                  <a:srgbClr val="0070C0"/>
                </a:solidFill>
              </a:rPr>
              <a:t>Program </a:t>
            </a:r>
            <a:r>
              <a:rPr lang="en-US" sz="2100" b="1" dirty="0" smtClean="0">
                <a:solidFill>
                  <a:srgbClr val="0070C0"/>
                </a:solidFill>
              </a:rPr>
              <a:t>Manager: </a:t>
            </a:r>
            <a:r>
              <a:rPr lang="en-US" sz="2100" dirty="0" smtClean="0">
                <a:solidFill>
                  <a:schemeClr val="tx1"/>
                </a:solidFill>
              </a:rPr>
              <a:t>Person </a:t>
            </a:r>
            <a:r>
              <a:rPr lang="en-US" sz="2100" dirty="0">
                <a:solidFill>
                  <a:schemeClr val="tx1"/>
                </a:solidFill>
              </a:rPr>
              <a:t>responsible for the audit program</a:t>
            </a:r>
            <a:endParaRPr lang="en-IN" sz="2100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681" y="1347559"/>
            <a:ext cx="3750695" cy="32062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681" y="1036637"/>
            <a:ext cx="10790805" cy="1481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rgbClr val="0070C0"/>
                </a:solidFill>
                <a:effectLst/>
              </a:rPr>
              <a:t>E. PROFESSIONAL </a:t>
            </a:r>
            <a:r>
              <a:rPr lang="en-US" sz="3200" b="1" dirty="0" smtClean="0">
                <a:solidFill>
                  <a:srgbClr val="0070C0"/>
                </a:solidFill>
                <a:effectLst/>
              </a:rPr>
              <a:t>CONDUCT AND </a:t>
            </a:r>
            <a:r>
              <a:rPr lang="en-US" sz="3200" b="1" dirty="0">
                <a:solidFill>
                  <a:srgbClr val="0070C0"/>
                </a:solidFill>
                <a:effectLst/>
              </a:rPr>
              <a:t>CONSEQUENCES </a:t>
            </a:r>
            <a:r>
              <a:rPr lang="en-US" sz="3200" b="1" dirty="0" smtClean="0">
                <a:solidFill>
                  <a:srgbClr val="0070C0"/>
                </a:solidFill>
                <a:effectLst/>
              </a:rPr>
              <a:t>FOR AUDITORS</a:t>
            </a:r>
            <a:endParaRPr lang="en-IN" sz="32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2876" y="2859656"/>
            <a:ext cx="60325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tx1"/>
                </a:solidFill>
              </a:rPr>
              <a:t>1. Professional conduct and responsibilities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tx1"/>
                </a:solidFill>
              </a:rPr>
              <a:t>2. Legal consequences</a:t>
            </a:r>
            <a:endParaRPr lang="en-IN" sz="2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tx1"/>
                </a:solidFill>
              </a:rPr>
              <a:t>3. Audit credibility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32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876" y="579437"/>
            <a:ext cx="11277600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chemeClr val="tx1"/>
                </a:solidFill>
              </a:rPr>
              <a:t>1. Professional conduct and </a:t>
            </a:r>
            <a:r>
              <a:rPr lang="en-US" sz="2100" b="1" dirty="0" smtClean="0">
                <a:solidFill>
                  <a:schemeClr val="tx1"/>
                </a:solidFill>
              </a:rPr>
              <a:t>responsibilities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3991" y="1098425"/>
            <a:ext cx="114620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Conflicts of Interest Situations sometimes encountered prior to </a:t>
            </a:r>
            <a:r>
              <a:rPr lang="en-US" sz="2000" dirty="0" smtClean="0">
                <a:solidFill>
                  <a:schemeClr val="tx1"/>
                </a:solidFill>
              </a:rPr>
              <a:t>and during </a:t>
            </a:r>
            <a:r>
              <a:rPr lang="en-US" sz="2000" dirty="0">
                <a:solidFill>
                  <a:schemeClr val="tx1"/>
                </a:solidFill>
              </a:rPr>
              <a:t>audits include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– Previous </a:t>
            </a:r>
            <a:r>
              <a:rPr lang="en-US" sz="2000" dirty="0">
                <a:solidFill>
                  <a:schemeClr val="tx1"/>
                </a:solidFill>
              </a:rPr>
              <a:t>employment of the auditor (or close relative) by the auditee or a </a:t>
            </a:r>
            <a:r>
              <a:rPr lang="en-US" sz="2000" dirty="0" smtClean="0">
                <a:solidFill>
                  <a:schemeClr val="tx1"/>
                </a:solidFill>
              </a:rPr>
              <a:t>major competitor </a:t>
            </a:r>
            <a:r>
              <a:rPr lang="en-US" sz="2000" dirty="0">
                <a:solidFill>
                  <a:schemeClr val="tx1"/>
                </a:solidFill>
              </a:rPr>
              <a:t>of the auditee, regardless of the reason for separation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– Holding </a:t>
            </a:r>
            <a:r>
              <a:rPr lang="en-US" sz="2000" dirty="0">
                <a:solidFill>
                  <a:schemeClr val="tx1"/>
                </a:solidFill>
              </a:rPr>
              <a:t>of significant amounts of stocks or bonds in the auditee’s business or </a:t>
            </a:r>
            <a:r>
              <a:rPr lang="en-US" sz="2000" dirty="0" smtClean="0">
                <a:solidFill>
                  <a:schemeClr val="tx1"/>
                </a:solidFill>
              </a:rPr>
              <a:t>that of </a:t>
            </a:r>
            <a:r>
              <a:rPr lang="en-US" sz="2000" dirty="0">
                <a:solidFill>
                  <a:schemeClr val="tx1"/>
                </a:solidFill>
              </a:rPr>
              <a:t>major competitor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– Previous </a:t>
            </a:r>
            <a:r>
              <a:rPr lang="en-US" sz="2000" dirty="0">
                <a:solidFill>
                  <a:schemeClr val="tx1"/>
                </a:solidFill>
              </a:rPr>
              <a:t>or current close working relationship with the organization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– Prior </a:t>
            </a:r>
            <a:r>
              <a:rPr lang="en-US" sz="2000" dirty="0">
                <a:solidFill>
                  <a:schemeClr val="tx1"/>
                </a:solidFill>
              </a:rPr>
              <a:t>involvement by the auditor in developing the quality program or </a:t>
            </a:r>
            <a:r>
              <a:rPr lang="en-US" sz="2000" dirty="0" smtClean="0">
                <a:solidFill>
                  <a:schemeClr val="tx1"/>
                </a:solidFill>
              </a:rPr>
              <a:t>procedures used </a:t>
            </a:r>
            <a:r>
              <a:rPr lang="en-US" sz="2000" dirty="0">
                <a:solidFill>
                  <a:schemeClr val="tx1"/>
                </a:solidFill>
              </a:rPr>
              <a:t>by the group </a:t>
            </a:r>
            <a:r>
              <a:rPr lang="en-US" sz="2000" dirty="0" smtClean="0">
                <a:solidFill>
                  <a:schemeClr val="tx1"/>
                </a:solidFill>
              </a:rPr>
              <a:t>being audited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– Close </a:t>
            </a:r>
            <a:r>
              <a:rPr lang="en-US" sz="2000" dirty="0">
                <a:solidFill>
                  <a:schemeClr val="tx1"/>
                </a:solidFill>
              </a:rPr>
              <a:t>relationships within the group being audited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– Offer </a:t>
            </a:r>
            <a:r>
              <a:rPr lang="en-US" sz="2000" dirty="0">
                <a:solidFill>
                  <a:schemeClr val="tx1"/>
                </a:solidFill>
              </a:rPr>
              <a:t>by auditee of money, goods, of services in the nature of a bribe, kickback, </a:t>
            </a:r>
            <a:r>
              <a:rPr lang="en-US" sz="2000" dirty="0" smtClean="0">
                <a:solidFill>
                  <a:schemeClr val="tx1"/>
                </a:solidFill>
              </a:rPr>
              <a:t>or secret </a:t>
            </a:r>
            <a:r>
              <a:rPr lang="en-US" sz="2000" dirty="0">
                <a:solidFill>
                  <a:schemeClr val="tx1"/>
                </a:solidFill>
              </a:rPr>
              <a:t>commission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– Acceptance </a:t>
            </a:r>
            <a:r>
              <a:rPr lang="en-US" sz="2000" dirty="0">
                <a:solidFill>
                  <a:schemeClr val="tx1"/>
                </a:solidFill>
              </a:rPr>
              <a:t>of gift ( gratuity, or other thing of value) with more than </a:t>
            </a:r>
            <a:r>
              <a:rPr lang="en-US" sz="2000" dirty="0" smtClean="0">
                <a:solidFill>
                  <a:schemeClr val="tx1"/>
                </a:solidFill>
              </a:rPr>
              <a:t>a nominal </a:t>
            </a:r>
            <a:r>
              <a:rPr lang="en-US" sz="2000" dirty="0">
                <a:solidFill>
                  <a:schemeClr val="tx1"/>
                </a:solidFill>
              </a:rPr>
              <a:t>value, or involvement in auditee sponsored sales promotions or </a:t>
            </a:r>
            <a:r>
              <a:rPr lang="en-US" sz="2000" dirty="0" smtClean="0">
                <a:solidFill>
                  <a:schemeClr val="tx1"/>
                </a:solidFill>
              </a:rPr>
              <a:t>other activities </a:t>
            </a:r>
            <a:r>
              <a:rPr lang="en-US" sz="2000" dirty="0">
                <a:solidFill>
                  <a:schemeClr val="tx1"/>
                </a:solidFill>
              </a:rPr>
              <a:t>that may represent or be constructed as a conflict of </a:t>
            </a:r>
            <a:r>
              <a:rPr lang="en-US" sz="2000" dirty="0" smtClean="0">
                <a:solidFill>
                  <a:schemeClr val="tx1"/>
                </a:solidFill>
              </a:rPr>
              <a:t>interest.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11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0671" y="2636837"/>
            <a:ext cx="10744200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</a:rPr>
              <a:t>When a Conflicts of Interest Exists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The </a:t>
            </a:r>
            <a:r>
              <a:rPr lang="en-US" sz="2100" dirty="0">
                <a:solidFill>
                  <a:schemeClr val="tx1"/>
                </a:solidFill>
              </a:rPr>
              <a:t>auditor must relay this information to audit </a:t>
            </a:r>
            <a:r>
              <a:rPr lang="en-US" sz="2100" dirty="0" smtClean="0">
                <a:solidFill>
                  <a:schemeClr val="tx1"/>
                </a:solidFill>
              </a:rPr>
              <a:t>program management </a:t>
            </a:r>
            <a:r>
              <a:rPr lang="en-US" sz="2100" dirty="0">
                <a:solidFill>
                  <a:schemeClr val="tx1"/>
                </a:solidFill>
              </a:rPr>
              <a:t>or decline to conduct the audit, whichever is </a:t>
            </a:r>
            <a:r>
              <a:rPr lang="en-US" sz="2100" dirty="0" smtClean="0">
                <a:solidFill>
                  <a:schemeClr val="tx1"/>
                </a:solidFill>
              </a:rPr>
              <a:t>more appropriate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Actions </a:t>
            </a:r>
            <a:r>
              <a:rPr lang="en-US" sz="2100" dirty="0">
                <a:solidFill>
                  <a:schemeClr val="tx1"/>
                </a:solidFill>
              </a:rPr>
              <a:t>that management and audit team leader can take include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Ensuring </a:t>
            </a:r>
            <a:r>
              <a:rPr lang="en-US" sz="2100" dirty="0">
                <a:solidFill>
                  <a:schemeClr val="tx1"/>
                </a:solidFill>
              </a:rPr>
              <a:t>that sufficient time has passed to eliminate the conflict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Assigning </a:t>
            </a:r>
            <a:r>
              <a:rPr lang="en-US" sz="2100" dirty="0">
                <a:solidFill>
                  <a:schemeClr val="tx1"/>
                </a:solidFill>
              </a:rPr>
              <a:t>a different auditor to cover the specific area of conflict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Removing </a:t>
            </a:r>
            <a:r>
              <a:rPr lang="en-US" sz="2100" dirty="0">
                <a:solidFill>
                  <a:schemeClr val="tx1"/>
                </a:solidFill>
              </a:rPr>
              <a:t>the audit or the audit team leader from the </a:t>
            </a:r>
            <a:r>
              <a:rPr lang="en-US" sz="2100" dirty="0" smtClean="0">
                <a:solidFill>
                  <a:schemeClr val="tx1"/>
                </a:solidFill>
              </a:rPr>
              <a:t>team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876" y="579437"/>
            <a:ext cx="11277600" cy="518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chemeClr val="tx1"/>
                </a:solidFill>
              </a:rPr>
              <a:t>1. Professional conduct and </a:t>
            </a:r>
            <a:r>
              <a:rPr lang="en-US" sz="2100" b="1" dirty="0" smtClean="0">
                <a:solidFill>
                  <a:schemeClr val="tx1"/>
                </a:solidFill>
              </a:rPr>
              <a:t>responsibilities</a:t>
            </a:r>
            <a:endParaRPr lang="en-US" sz="2100" b="1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71" y="838931"/>
            <a:ext cx="4561682" cy="24412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48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4680" y="1416012"/>
            <a:ext cx="11264785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</a:rPr>
              <a:t>Confidentiality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tx1"/>
                </a:solidFill>
              </a:rPr>
              <a:t>auditor must maintain confidentiality, but not to the point </a:t>
            </a:r>
            <a:r>
              <a:rPr lang="en-US" sz="2000" dirty="0" smtClean="0">
                <a:solidFill>
                  <a:schemeClr val="tx1"/>
                </a:solidFill>
              </a:rPr>
              <a:t>of performing </a:t>
            </a:r>
            <a:r>
              <a:rPr lang="en-US" sz="2000" dirty="0">
                <a:solidFill>
                  <a:schemeClr val="tx1"/>
                </a:solidFill>
              </a:rPr>
              <a:t>an inadequate audit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Auditors </a:t>
            </a:r>
            <a:r>
              <a:rPr lang="en-US" sz="2000" dirty="0">
                <a:solidFill>
                  <a:schemeClr val="tx1"/>
                </a:solidFill>
              </a:rPr>
              <a:t>normally are not </a:t>
            </a:r>
            <a:r>
              <a:rPr lang="en-US" sz="2000" dirty="0" smtClean="0">
                <a:solidFill>
                  <a:schemeClr val="tx1"/>
                </a:solidFill>
              </a:rPr>
              <a:t>authorized </a:t>
            </a:r>
            <a:r>
              <a:rPr lang="en-US" sz="2000" dirty="0">
                <a:solidFill>
                  <a:schemeClr val="tx1"/>
                </a:solidFill>
              </a:rPr>
              <a:t>to obligate </a:t>
            </a:r>
            <a:r>
              <a:rPr lang="en-US" sz="2000" dirty="0" smtClean="0">
                <a:solidFill>
                  <a:schemeClr val="tx1"/>
                </a:solidFill>
              </a:rPr>
              <a:t>their organizations.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0995" y="3094037"/>
            <a:ext cx="1115434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</a:rPr>
              <a:t>Techniques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When </a:t>
            </a:r>
            <a:r>
              <a:rPr lang="en-US" sz="2000" dirty="0">
                <a:solidFill>
                  <a:schemeClr val="tx1"/>
                </a:solidFill>
              </a:rPr>
              <a:t>auditing in an undisclosed area, the auditor can relay on memory and not write audit notes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Auditor </a:t>
            </a:r>
            <a:r>
              <a:rPr lang="en-US" sz="2000" dirty="0">
                <a:solidFill>
                  <a:schemeClr val="tx1"/>
                </a:solidFill>
              </a:rPr>
              <a:t>must respect the auditee’s wishes and audit around the undisclosed area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Remove </a:t>
            </a:r>
            <a:r>
              <a:rPr lang="en-US" sz="2000" dirty="0">
                <a:solidFill>
                  <a:schemeClr val="tx1"/>
                </a:solidFill>
              </a:rPr>
              <a:t>personnel from undisclosed area for </a:t>
            </a:r>
            <a:r>
              <a:rPr lang="en-US" sz="2000" dirty="0" smtClean="0">
                <a:solidFill>
                  <a:schemeClr val="tx1"/>
                </a:solidFill>
              </a:rPr>
              <a:t>interview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186" y="838931"/>
            <a:ext cx="10086295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chemeClr val="tx1"/>
                </a:solidFill>
              </a:rPr>
              <a:t>1. Professional conduct and </a:t>
            </a:r>
            <a:r>
              <a:rPr lang="en-US" sz="2100" b="1" dirty="0" smtClean="0">
                <a:solidFill>
                  <a:schemeClr val="tx1"/>
                </a:solidFill>
              </a:rPr>
              <a:t>responsibilities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995" y="5125362"/>
            <a:ext cx="60325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70C0"/>
                </a:solidFill>
              </a:rPr>
              <a:t>Social and Cultural Considerations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070C0"/>
                </a:solidFill>
              </a:rPr>
              <a:t>Overcoming Language and Literacy Barriers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0070C0"/>
                </a:solidFill>
              </a:rPr>
              <a:t>Avoiding Internal Conflict of Interest Problems</a:t>
            </a:r>
            <a:endParaRPr lang="en-IN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4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476" y="579437"/>
            <a:ext cx="11430000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>
                <a:solidFill>
                  <a:srgbClr val="0070C0"/>
                </a:solidFill>
              </a:rPr>
              <a:t>2. Legal consequences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Identify potential </a:t>
            </a:r>
            <a:r>
              <a:rPr lang="en-US" sz="2100" dirty="0">
                <a:solidFill>
                  <a:schemeClr val="tx1"/>
                </a:solidFill>
              </a:rPr>
              <a:t>legal and </a:t>
            </a:r>
            <a:r>
              <a:rPr lang="en-US" sz="2100" dirty="0" smtClean="0">
                <a:solidFill>
                  <a:schemeClr val="tx1"/>
                </a:solidFill>
              </a:rPr>
              <a:t>financial ramifications </a:t>
            </a:r>
            <a:r>
              <a:rPr lang="en-US" sz="2100" dirty="0">
                <a:solidFill>
                  <a:schemeClr val="tx1"/>
                </a:solidFill>
              </a:rPr>
              <a:t>of improper auditor </a:t>
            </a:r>
            <a:r>
              <a:rPr lang="en-US" sz="2100" dirty="0" smtClean="0">
                <a:solidFill>
                  <a:schemeClr val="tx1"/>
                </a:solidFill>
              </a:rPr>
              <a:t>actions </a:t>
            </a:r>
            <a:r>
              <a:rPr lang="en-IN" sz="2100" dirty="0" smtClean="0">
                <a:solidFill>
                  <a:schemeClr val="tx1"/>
                </a:solidFill>
              </a:rPr>
              <a:t>(</a:t>
            </a:r>
            <a:r>
              <a:rPr lang="en-IN" sz="2100" dirty="0">
                <a:solidFill>
                  <a:schemeClr val="tx1"/>
                </a:solidFill>
              </a:rPr>
              <a:t>carelessness</a:t>
            </a:r>
            <a:r>
              <a:rPr lang="en-IN" sz="2100" dirty="0" smtClean="0">
                <a:solidFill>
                  <a:schemeClr val="tx1"/>
                </a:solidFill>
              </a:rPr>
              <a:t>, negligence</a:t>
            </a:r>
            <a:r>
              <a:rPr lang="en-US" sz="2100" dirty="0" smtClean="0">
                <a:solidFill>
                  <a:schemeClr val="tx1"/>
                </a:solidFill>
              </a:rPr>
              <a:t> etc) </a:t>
            </a:r>
            <a:r>
              <a:rPr lang="en-US" sz="2100" dirty="0">
                <a:solidFill>
                  <a:schemeClr val="tx1"/>
                </a:solidFill>
              </a:rPr>
              <a:t>in </a:t>
            </a:r>
            <a:r>
              <a:rPr lang="en-US" sz="2100" dirty="0" smtClean="0">
                <a:solidFill>
                  <a:schemeClr val="tx1"/>
                </a:solidFill>
              </a:rPr>
              <a:t>various situations</a:t>
            </a:r>
            <a:r>
              <a:rPr lang="en-US" sz="2100" dirty="0">
                <a:solidFill>
                  <a:schemeClr val="tx1"/>
                </a:solidFill>
              </a:rPr>
              <a:t>, and anticipate the effect that </a:t>
            </a:r>
            <a:r>
              <a:rPr lang="en-US" sz="2100" dirty="0" smtClean="0">
                <a:solidFill>
                  <a:schemeClr val="tx1"/>
                </a:solidFill>
              </a:rPr>
              <a:t>certain audit </a:t>
            </a:r>
            <a:r>
              <a:rPr lang="en-US" sz="2100" dirty="0">
                <a:solidFill>
                  <a:schemeClr val="tx1"/>
                </a:solidFill>
              </a:rPr>
              <a:t>results can have on an auditee’s liability</a:t>
            </a:r>
            <a:endParaRPr lang="en-IN" sz="2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930" y="3248937"/>
            <a:ext cx="11430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Personal and Corporate Liability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– Each </a:t>
            </a:r>
            <a:r>
              <a:rPr lang="en-US" dirty="0">
                <a:solidFill>
                  <a:schemeClr val="tx1"/>
                </a:solidFill>
              </a:rPr>
              <a:t>company and each auditor accepts liability for the decisions </a:t>
            </a:r>
            <a:r>
              <a:rPr lang="en-US" dirty="0" smtClean="0">
                <a:solidFill>
                  <a:schemeClr val="tx1"/>
                </a:solidFill>
              </a:rPr>
              <a:t>made regarding </a:t>
            </a:r>
            <a:r>
              <a:rPr lang="en-US" dirty="0">
                <a:solidFill>
                  <a:schemeClr val="tx1"/>
                </a:solidFill>
              </a:rPr>
              <a:t>whether to </a:t>
            </a:r>
            <a:r>
              <a:rPr lang="en-US" dirty="0" smtClean="0">
                <a:solidFill>
                  <a:schemeClr val="tx1"/>
                </a:solidFill>
              </a:rPr>
              <a:t>grant certification/registration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– Court </a:t>
            </a:r>
            <a:r>
              <a:rPr lang="en-US" dirty="0">
                <a:solidFill>
                  <a:schemeClr val="tx1"/>
                </a:solidFill>
              </a:rPr>
              <a:t>of law could be called in for the final decision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– If </a:t>
            </a:r>
            <a:r>
              <a:rPr lang="en-US" dirty="0">
                <a:solidFill>
                  <a:schemeClr val="tx1"/>
                </a:solidFill>
              </a:rPr>
              <a:t>an auditor provides guidance, even if the guidance fixes the </a:t>
            </a:r>
            <a:r>
              <a:rPr lang="en-US" dirty="0" smtClean="0">
                <a:solidFill>
                  <a:schemeClr val="tx1"/>
                </a:solidFill>
              </a:rPr>
              <a:t>problem, the </a:t>
            </a:r>
            <a:r>
              <a:rPr lang="en-US" dirty="0">
                <a:solidFill>
                  <a:schemeClr val="tx1"/>
                </a:solidFill>
              </a:rPr>
              <a:t>auditor still owns the solution If the recommended solution is not </a:t>
            </a:r>
            <a:r>
              <a:rPr lang="en-US" dirty="0" smtClean="0">
                <a:solidFill>
                  <a:schemeClr val="tx1"/>
                </a:solidFill>
              </a:rPr>
              <a:t>the best</a:t>
            </a:r>
            <a:r>
              <a:rPr lang="en-US" dirty="0">
                <a:solidFill>
                  <a:schemeClr val="tx1"/>
                </a:solidFill>
              </a:rPr>
              <a:t>, there may be malicious compliance that will reflect back on </a:t>
            </a:r>
            <a:r>
              <a:rPr lang="en-US" dirty="0" smtClean="0">
                <a:solidFill>
                  <a:schemeClr val="tx1"/>
                </a:solidFill>
              </a:rPr>
              <a:t>the auditor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– Registrar</a:t>
            </a:r>
            <a:r>
              <a:rPr lang="en-US" dirty="0">
                <a:solidFill>
                  <a:schemeClr val="tx1"/>
                </a:solidFill>
              </a:rPr>
              <a:t>/ Certification organizations and their auditors face a </a:t>
            </a:r>
            <a:r>
              <a:rPr lang="en-US" dirty="0" smtClean="0">
                <a:solidFill>
                  <a:schemeClr val="tx1"/>
                </a:solidFill>
              </a:rPr>
              <a:t>special liability </a:t>
            </a:r>
            <a:r>
              <a:rPr lang="en-US" dirty="0">
                <a:solidFill>
                  <a:schemeClr val="tx1"/>
                </a:solidFill>
              </a:rPr>
              <a:t>during the audit and </a:t>
            </a:r>
            <a:r>
              <a:rPr lang="en-US" dirty="0" smtClean="0">
                <a:solidFill>
                  <a:schemeClr val="tx1"/>
                </a:solidFill>
              </a:rPr>
              <a:t>after registration</a:t>
            </a:r>
            <a:r>
              <a:rPr lang="en-US" dirty="0">
                <a:solidFill>
                  <a:schemeClr val="tx1"/>
                </a:solidFill>
              </a:rPr>
              <a:t>/ </a:t>
            </a:r>
            <a:r>
              <a:rPr lang="en-US" dirty="0" smtClean="0">
                <a:solidFill>
                  <a:schemeClr val="tx1"/>
                </a:solidFill>
              </a:rPr>
              <a:t>certification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481" y="2027237"/>
            <a:ext cx="2538211" cy="16890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2281" y="808037"/>
            <a:ext cx="1104900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3. Audit credibility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Identify and </a:t>
            </a:r>
            <a:r>
              <a:rPr lang="en-US" dirty="0">
                <a:solidFill>
                  <a:schemeClr val="tx1"/>
                </a:solidFill>
              </a:rPr>
              <a:t>apply various factors that </a:t>
            </a:r>
            <a:r>
              <a:rPr lang="en-US" dirty="0" smtClean="0">
                <a:solidFill>
                  <a:schemeClr val="tx1"/>
                </a:solidFill>
              </a:rPr>
              <a:t>influence audit credibility</a:t>
            </a:r>
            <a:r>
              <a:rPr lang="en-US" dirty="0">
                <a:solidFill>
                  <a:schemeClr val="tx1"/>
                </a:solidFill>
              </a:rPr>
              <a:t>, such as auditor </a:t>
            </a:r>
            <a:r>
              <a:rPr lang="en-US" dirty="0" smtClean="0">
                <a:solidFill>
                  <a:schemeClr val="tx1"/>
                </a:solidFill>
              </a:rPr>
              <a:t>independence, objectivity</a:t>
            </a:r>
            <a:r>
              <a:rPr lang="en-US" dirty="0">
                <a:solidFill>
                  <a:schemeClr val="tx1"/>
                </a:solidFill>
              </a:rPr>
              <a:t>, and </a:t>
            </a:r>
            <a:r>
              <a:rPr lang="en-US" dirty="0" smtClean="0">
                <a:solidFill>
                  <a:schemeClr val="tx1"/>
                </a:solidFill>
              </a:rPr>
              <a:t>qualifications……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2281" y="2484437"/>
            <a:ext cx="110490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Auditor Conduct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– Professionalism </a:t>
            </a:r>
            <a:r>
              <a:rPr lang="en-US" dirty="0">
                <a:solidFill>
                  <a:schemeClr val="tx1"/>
                </a:solidFill>
              </a:rPr>
              <a:t>is defined as the aims and qualities </a:t>
            </a:r>
            <a:r>
              <a:rPr lang="en-US" dirty="0" smtClean="0">
                <a:solidFill>
                  <a:schemeClr val="tx1"/>
                </a:solidFill>
              </a:rPr>
              <a:t>that characterize </a:t>
            </a:r>
            <a:r>
              <a:rPr lang="en-US" dirty="0">
                <a:solidFill>
                  <a:schemeClr val="tx1"/>
                </a:solidFill>
              </a:rPr>
              <a:t>a profession or a professional </a:t>
            </a:r>
            <a:r>
              <a:rPr lang="en-US" dirty="0" smtClean="0">
                <a:solidFill>
                  <a:schemeClr val="tx1"/>
                </a:solidFill>
              </a:rPr>
              <a:t>person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615281" y="3703637"/>
            <a:ext cx="9220200" cy="31242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/>
            <a:r>
              <a:rPr lang="en-US" sz="3200" b="1" dirty="0">
                <a:solidFill>
                  <a:schemeClr val="tx1"/>
                </a:solidFill>
                <a:latin typeface="Times New Roman" pitchFamily="16" charset="0"/>
              </a:rPr>
              <a:t>General Standards of Internal Auditing</a:t>
            </a:r>
          </a:p>
          <a:p>
            <a:pPr defTabSz="457200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6" charset="0"/>
              </a:rPr>
              <a:t>1. Independence</a:t>
            </a:r>
            <a:endParaRPr lang="en-US" sz="2000" b="1" dirty="0">
              <a:solidFill>
                <a:schemeClr val="tx1"/>
              </a:solidFill>
              <a:latin typeface="Times New Roman" pitchFamily="16" charset="0"/>
            </a:endParaRPr>
          </a:p>
          <a:p>
            <a:pPr defTabSz="457200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6" charset="0"/>
              </a:rPr>
              <a:t>2. Professional </a:t>
            </a:r>
            <a:r>
              <a:rPr lang="en-US" sz="2000" b="1" dirty="0">
                <a:solidFill>
                  <a:schemeClr val="tx1"/>
                </a:solidFill>
                <a:latin typeface="Times New Roman" pitchFamily="16" charset="0"/>
              </a:rPr>
              <a:t>proficiency</a:t>
            </a:r>
          </a:p>
          <a:p>
            <a:pPr defTabSz="457200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6" charset="0"/>
              </a:rPr>
              <a:t>3. Scope </a:t>
            </a:r>
            <a:r>
              <a:rPr lang="en-US" sz="2000" b="1" dirty="0">
                <a:solidFill>
                  <a:schemeClr val="tx1"/>
                </a:solidFill>
                <a:latin typeface="Times New Roman" pitchFamily="16" charset="0"/>
              </a:rPr>
              <a:t>of work</a:t>
            </a:r>
          </a:p>
          <a:p>
            <a:pPr defTabSz="457200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6" charset="0"/>
              </a:rPr>
              <a:t>4. Performance </a:t>
            </a:r>
            <a:r>
              <a:rPr lang="en-US" sz="2000" b="1" dirty="0">
                <a:solidFill>
                  <a:schemeClr val="tx1"/>
                </a:solidFill>
                <a:latin typeface="Times New Roman" pitchFamily="16" charset="0"/>
              </a:rPr>
              <a:t>of audit work</a:t>
            </a:r>
          </a:p>
          <a:p>
            <a:pPr defTabSz="457200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itchFamily="16" charset="0"/>
              </a:rPr>
              <a:t>5. Management </a:t>
            </a:r>
            <a:r>
              <a:rPr lang="en-US" sz="2000" b="1" dirty="0">
                <a:solidFill>
                  <a:schemeClr val="tx1"/>
                </a:solidFill>
                <a:latin typeface="Times New Roman" pitchFamily="16" charset="0"/>
              </a:rPr>
              <a:t>of the internal auditing department</a:t>
            </a:r>
            <a:endParaRPr kumimoji="0" lang="en-I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9881" y="808037"/>
            <a:ext cx="11430000" cy="5978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Communicating with the Auditee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Auditor’s </a:t>
            </a:r>
            <a:r>
              <a:rPr lang="en-US" sz="2100" dirty="0">
                <a:solidFill>
                  <a:schemeClr val="tx1"/>
                </a:solidFill>
              </a:rPr>
              <a:t>temperament is often the key to a successful audit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Should </a:t>
            </a:r>
            <a:r>
              <a:rPr lang="en-US" sz="2100" dirty="0">
                <a:solidFill>
                  <a:schemeClr val="tx1"/>
                </a:solidFill>
              </a:rPr>
              <a:t>find an acceptable balance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Can </a:t>
            </a:r>
            <a:r>
              <a:rPr lang="en-US" sz="2100" dirty="0">
                <a:solidFill>
                  <a:schemeClr val="tx1"/>
                </a:solidFill>
              </a:rPr>
              <a:t>establish good rapport with an auditee early in the audit by </a:t>
            </a:r>
            <a:r>
              <a:rPr lang="en-US" sz="2100" dirty="0" smtClean="0">
                <a:solidFill>
                  <a:schemeClr val="tx1"/>
                </a:solidFill>
              </a:rPr>
              <a:t>being respectful</a:t>
            </a:r>
            <a:r>
              <a:rPr lang="en-US" sz="2100" dirty="0">
                <a:solidFill>
                  <a:schemeClr val="tx1"/>
                </a:solidFill>
              </a:rPr>
              <a:t>, courteous, and appreciative of any special </a:t>
            </a:r>
            <a:r>
              <a:rPr lang="en-US" sz="2100" dirty="0" smtClean="0">
                <a:solidFill>
                  <a:schemeClr val="tx1"/>
                </a:solidFill>
              </a:rPr>
              <a:t>arrangements made </a:t>
            </a:r>
            <a:r>
              <a:rPr lang="en-US" sz="2100" dirty="0">
                <a:solidFill>
                  <a:schemeClr val="tx1"/>
                </a:solidFill>
              </a:rPr>
              <a:t>for auditor’s comfort and convenience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Maintaining </a:t>
            </a:r>
            <a:r>
              <a:rPr lang="en-US" sz="2100" dirty="0">
                <a:solidFill>
                  <a:schemeClr val="tx1"/>
                </a:solidFill>
              </a:rPr>
              <a:t>open communication channels throughout an audit </a:t>
            </a:r>
            <a:r>
              <a:rPr lang="en-US" sz="2100" dirty="0" smtClean="0">
                <a:solidFill>
                  <a:schemeClr val="tx1"/>
                </a:solidFill>
              </a:rPr>
              <a:t>is essential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Should </a:t>
            </a:r>
            <a:r>
              <a:rPr lang="en-US" sz="2100" dirty="0">
                <a:solidFill>
                  <a:schemeClr val="tx1"/>
                </a:solidFill>
              </a:rPr>
              <a:t>avoid naming names and should emphasize the purpose of </a:t>
            </a:r>
            <a:r>
              <a:rPr lang="en-US" sz="2100" dirty="0" smtClean="0">
                <a:solidFill>
                  <a:schemeClr val="tx1"/>
                </a:solidFill>
              </a:rPr>
              <a:t>the assessment </a:t>
            </a:r>
            <a:r>
              <a:rPr lang="en-US" sz="2100" dirty="0">
                <a:solidFill>
                  <a:schemeClr val="tx1"/>
                </a:solidFill>
              </a:rPr>
              <a:t>of the product, process, or system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For </a:t>
            </a:r>
            <a:r>
              <a:rPr lang="en-US" sz="2100" dirty="0">
                <a:solidFill>
                  <a:schemeClr val="tx1"/>
                </a:solidFill>
              </a:rPr>
              <a:t>audits that represent a high risk of false claims, or when auditor </a:t>
            </a:r>
            <a:r>
              <a:rPr lang="en-US" sz="2100" dirty="0" smtClean="0">
                <a:solidFill>
                  <a:schemeClr val="tx1"/>
                </a:solidFill>
              </a:rPr>
              <a:t>feels uncomfortable</a:t>
            </a:r>
            <a:endParaRPr lang="en-US" sz="21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A </a:t>
            </a:r>
            <a:r>
              <a:rPr lang="en-US" sz="2100" dirty="0">
                <a:solidFill>
                  <a:schemeClr val="tx1"/>
                </a:solidFill>
              </a:rPr>
              <a:t>second person check should be scheduled to work with the auditor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Use </a:t>
            </a:r>
            <a:r>
              <a:rPr lang="en-US" sz="2100" dirty="0">
                <a:solidFill>
                  <a:schemeClr val="tx1"/>
                </a:solidFill>
              </a:rPr>
              <a:t>recording device</a:t>
            </a:r>
          </a:p>
          <a:p>
            <a:pPr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Escort </a:t>
            </a:r>
            <a:r>
              <a:rPr lang="en-US" sz="2100" dirty="0">
                <a:solidFill>
                  <a:schemeClr val="tx1"/>
                </a:solidFill>
              </a:rPr>
              <a:t>should be present to witness interview</a:t>
            </a:r>
            <a:endParaRPr lang="en-IN" sz="2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7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2229" y="763665"/>
            <a:ext cx="66032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 TYPES OF QUALITY AUDITS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7684" y="1646237"/>
            <a:ext cx="89365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1. Method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Auditor- auditee relationship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 Purpose</a:t>
            </a: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6081" y="655637"/>
            <a:ext cx="1150620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Audit Ethics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/>
                </a:solidFill>
              </a:rPr>
              <a:t>– Six </a:t>
            </a:r>
            <a:r>
              <a:rPr lang="en-US" dirty="0">
                <a:solidFill>
                  <a:schemeClr val="tx1"/>
                </a:solidFill>
              </a:rPr>
              <a:t>principles of auditing that are ‘Prerequisites for </a:t>
            </a:r>
            <a:r>
              <a:rPr lang="en-US" dirty="0" smtClean="0">
                <a:solidFill>
                  <a:schemeClr val="tx1"/>
                </a:solidFill>
              </a:rPr>
              <a:t>providing audit </a:t>
            </a:r>
            <a:r>
              <a:rPr lang="en-US" dirty="0">
                <a:solidFill>
                  <a:schemeClr val="tx1"/>
                </a:solidFill>
              </a:rPr>
              <a:t>conclusions that are relevant and sufficient for enabling auditors </a:t>
            </a:r>
            <a:r>
              <a:rPr lang="en-US" dirty="0" smtClean="0">
                <a:solidFill>
                  <a:schemeClr val="tx1"/>
                </a:solidFill>
              </a:rPr>
              <a:t>working independently </a:t>
            </a:r>
            <a:r>
              <a:rPr lang="en-US" dirty="0">
                <a:solidFill>
                  <a:schemeClr val="tx1"/>
                </a:solidFill>
              </a:rPr>
              <a:t>from one another to reach similar conclusions in </a:t>
            </a:r>
            <a:r>
              <a:rPr lang="en-US" dirty="0" smtClean="0">
                <a:solidFill>
                  <a:schemeClr val="tx1"/>
                </a:solidFill>
              </a:rPr>
              <a:t>similar circumstances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39700914"/>
              </p:ext>
            </p:extLst>
          </p:nvPr>
        </p:nvGraphicFramePr>
        <p:xfrm>
          <a:off x="1386681" y="2332037"/>
          <a:ext cx="9067799" cy="405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 bwMode="auto">
          <a:xfrm>
            <a:off x="5120481" y="3627437"/>
            <a:ext cx="1905000" cy="15240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/>
            <a:r>
              <a:rPr lang="en-IN" sz="2000" b="1" dirty="0">
                <a:solidFill>
                  <a:schemeClr val="tx1"/>
                </a:solidFill>
              </a:rPr>
              <a:t>Auditing Principles</a:t>
            </a:r>
            <a:endParaRPr kumimoji="0" lang="en-IN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5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2"/>
          <a:stretch/>
        </p:blipFill>
        <p:spPr bwMode="auto">
          <a:xfrm>
            <a:off x="3520281" y="1951036"/>
            <a:ext cx="4837907" cy="318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4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ow To Write A Thank You Note In Five Easy Step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881" y="2027237"/>
            <a:ext cx="5932939" cy="316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92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930" y="731837"/>
            <a:ext cx="11430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</a:rPr>
              <a:t>1.   Method</a:t>
            </a:r>
            <a:endParaRPr lang="en-IN" sz="28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Define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differentiate, and analyse various audit types by method : product, process, desk, department, function, element, system, management.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3489" y="2486163"/>
            <a:ext cx="112414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Audit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</a:t>
            </a: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Systematic ,independent and documented process for obtain in audit evidence and evaluating it objectively to determine the extent to which the audit criteria are fulfilled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12569" y="4236452"/>
            <a:ext cx="5181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Other Methods: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Desk audit or document review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Department of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function audit</a:t>
            </a:r>
          </a:p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Management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audit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489" y="4237037"/>
            <a:ext cx="55264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Discrete Types of Audit: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 Product audit (includes Services)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 Process audit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 System audit</a:t>
            </a: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6081" y="1137053"/>
            <a:ext cx="113538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Audit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An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examination of a particular product or service 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 processed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material, software) to evaluate whether 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conforms to requirements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performance standards, 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customer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requirements)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A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detailed inspection of a finished product performed prior 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delivering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product to the customer It is a test of both 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attribute and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variable 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data.</a:t>
            </a:r>
          </a:p>
          <a:p>
            <a:pPr algn="just">
              <a:lnSpc>
                <a:spcPct val="150000"/>
              </a:lnSpc>
            </a:pP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Results often provide information regarding the reliability 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 effectiveness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the overall quality system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Product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audits are usually accomplished for one or more of 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following reasons: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estimate the outgoing quality level of the product or group of 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establish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if the outgoing product meets a predetermined standard level 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quality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a product or product 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line</a:t>
            </a:r>
          </a:p>
        </p:txBody>
      </p:sp>
      <p:sp>
        <p:nvSpPr>
          <p:cNvPr id="3" name="AutoShape 4" descr="Meaning, Concept &amp; Types of Product | Notes, Videos, QA and Tests | Grade  12&gt;Marketing&gt;Product | Kullab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Meaning, Concept &amp; Types of Product | Notes, Videos, QA and Tests | Grade  12&gt;Marketing&gt;Product | Kullab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96081" y="583055"/>
            <a:ext cx="1672253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1.   Method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081" y="1260223"/>
            <a:ext cx="11125200" cy="1915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Product Audit (Contd..)</a:t>
            </a:r>
            <a:r>
              <a:rPr lang="en-IN" sz="2400" b="1" dirty="0" smtClean="0"/>
              <a:t>.)</a:t>
            </a:r>
            <a:endParaRPr lang="en-IN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estimate the level of quality originally submitted for 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inspection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measure the ability of the quality control inspection function to make 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quality decisions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1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</a:t>
            </a:r>
            <a:r>
              <a:rPr lang="en-US" sz="2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determine the suitability of internal process controls</a:t>
            </a: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081" y="3442340"/>
            <a:ext cx="11125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Process Audit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Where </a:t>
            </a:r>
            <a:r>
              <a:rPr lang="en-US" sz="2100" dirty="0">
                <a:solidFill>
                  <a:schemeClr val="tx1"/>
                </a:solidFill>
              </a:rPr>
              <a:t>the system audit is general in nature, the process audit </a:t>
            </a:r>
            <a:r>
              <a:rPr lang="en-US" sz="2100" dirty="0" smtClean="0">
                <a:solidFill>
                  <a:schemeClr val="tx1"/>
                </a:solidFill>
              </a:rPr>
              <a:t>is much </a:t>
            </a:r>
            <a:r>
              <a:rPr lang="en-US" sz="2100" dirty="0">
                <a:solidFill>
                  <a:schemeClr val="tx1"/>
                </a:solidFill>
              </a:rPr>
              <a:t>more narrowly defined Unlike the system audit, the </a:t>
            </a:r>
            <a:r>
              <a:rPr lang="en-US" sz="2100" dirty="0" smtClean="0">
                <a:solidFill>
                  <a:schemeClr val="tx1"/>
                </a:solidFill>
              </a:rPr>
              <a:t>process audit </a:t>
            </a:r>
            <a:r>
              <a:rPr lang="en-US" sz="2100" dirty="0">
                <a:solidFill>
                  <a:schemeClr val="tx1"/>
                </a:solidFill>
              </a:rPr>
              <a:t>is </a:t>
            </a:r>
            <a:r>
              <a:rPr lang="en-US" sz="2100" dirty="0" smtClean="0">
                <a:solidFill>
                  <a:schemeClr val="tx1"/>
                </a:solidFill>
              </a:rPr>
              <a:t>“an </a:t>
            </a:r>
            <a:r>
              <a:rPr lang="en-US" sz="2100" dirty="0">
                <a:solidFill>
                  <a:schemeClr val="tx1"/>
                </a:solidFill>
              </a:rPr>
              <a:t>inch wide but a mile </a:t>
            </a:r>
            <a:r>
              <a:rPr lang="en-US" sz="2100" dirty="0" smtClean="0">
                <a:solidFill>
                  <a:schemeClr val="tx1"/>
                </a:solidFill>
              </a:rPr>
              <a:t>deep”.</a:t>
            </a:r>
            <a:endParaRPr lang="en-US" sz="21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It </a:t>
            </a:r>
            <a:r>
              <a:rPr lang="en-US" sz="2100" dirty="0">
                <a:solidFill>
                  <a:schemeClr val="tx1"/>
                </a:solidFill>
              </a:rPr>
              <a:t>revolves around verification of the manner in which </a:t>
            </a:r>
            <a:r>
              <a:rPr lang="en-US" sz="2100" dirty="0" smtClean="0">
                <a:solidFill>
                  <a:schemeClr val="tx1"/>
                </a:solidFill>
              </a:rPr>
              <a:t>1. people 2. </a:t>
            </a:r>
            <a:r>
              <a:rPr lang="en-US" sz="2100" dirty="0">
                <a:solidFill>
                  <a:schemeClr val="tx1"/>
                </a:solidFill>
              </a:rPr>
              <a:t>material </a:t>
            </a:r>
            <a:r>
              <a:rPr lang="en-US" sz="2100" dirty="0" smtClean="0">
                <a:solidFill>
                  <a:schemeClr val="tx1"/>
                </a:solidFill>
              </a:rPr>
              <a:t>3. </a:t>
            </a:r>
            <a:r>
              <a:rPr lang="en-US" sz="2100" dirty="0">
                <a:solidFill>
                  <a:schemeClr val="tx1"/>
                </a:solidFill>
              </a:rPr>
              <a:t>machines, etc mesh together to produce a </a:t>
            </a:r>
            <a:r>
              <a:rPr lang="en-US" sz="2100" dirty="0" smtClean="0">
                <a:solidFill>
                  <a:schemeClr val="tx1"/>
                </a:solidFill>
              </a:rPr>
              <a:t>product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6081" y="683438"/>
            <a:ext cx="1672253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1.   Method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9" name="Subtitle 2"/>
          <p:cNvSpPr txBox="1">
            <a:spLocks/>
          </p:cNvSpPr>
          <p:nvPr/>
        </p:nvSpPr>
        <p:spPr bwMode="auto">
          <a:xfrm>
            <a:off x="603489" y="5514305"/>
            <a:ext cx="4023253" cy="370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9539" tIns="56960" rIns="109539" bIns="5696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3600" b="1" i="1">
                <a:solidFill>
                  <a:srgbClr val="000000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2pPr>
            <a:lvl3pPr marL="91440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defRPr sz="2000">
                <a:solidFill>
                  <a:srgbClr val="000000"/>
                </a:solidFill>
                <a:latin typeface="Calibri" pitchFamily="34" charset="0"/>
                <a:ea typeface="+mn-ea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2860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743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200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657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endParaRPr lang="en-US" sz="24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3488" y="1741091"/>
            <a:ext cx="474559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chemeClr val="tx1"/>
                </a:solidFill>
              </a:rPr>
              <a:t>Appraisal Mode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 Are </a:t>
            </a:r>
            <a:r>
              <a:rPr lang="en-US" sz="2100" dirty="0">
                <a:solidFill>
                  <a:schemeClr val="tx1"/>
                </a:solidFill>
              </a:rPr>
              <a:t>personnel involved in </a:t>
            </a:r>
            <a:r>
              <a:rPr lang="en-US" sz="2100" dirty="0" smtClean="0">
                <a:solidFill>
                  <a:schemeClr val="tx1"/>
                </a:solidFill>
              </a:rPr>
              <a:t>the production </a:t>
            </a:r>
            <a:r>
              <a:rPr lang="en-US" sz="2100" dirty="0">
                <a:solidFill>
                  <a:schemeClr val="tx1"/>
                </a:solidFill>
              </a:rPr>
              <a:t>process performing </a:t>
            </a:r>
            <a:r>
              <a:rPr lang="en-US" sz="2100" dirty="0" smtClean="0">
                <a:solidFill>
                  <a:schemeClr val="tx1"/>
                </a:solidFill>
              </a:rPr>
              <a:t>in accordance </a:t>
            </a:r>
            <a:r>
              <a:rPr lang="en-US" sz="2100" dirty="0">
                <a:solidFill>
                  <a:schemeClr val="tx1"/>
                </a:solidFill>
              </a:rPr>
              <a:t>with </a:t>
            </a:r>
            <a:r>
              <a:rPr lang="en-US" sz="2100" dirty="0" smtClean="0">
                <a:solidFill>
                  <a:schemeClr val="tx1"/>
                </a:solidFill>
              </a:rPr>
              <a:t>company manufacturing </a:t>
            </a:r>
            <a:r>
              <a:rPr lang="en-US" sz="2100" dirty="0">
                <a:solidFill>
                  <a:schemeClr val="tx1"/>
                </a:solidFill>
              </a:rPr>
              <a:t>process </a:t>
            </a:r>
            <a:r>
              <a:rPr lang="en-US" sz="2100" dirty="0" smtClean="0">
                <a:solidFill>
                  <a:schemeClr val="tx1"/>
                </a:solidFill>
              </a:rPr>
              <a:t>plans, procedures</a:t>
            </a:r>
            <a:r>
              <a:rPr lang="en-US" sz="2100" dirty="0">
                <a:solidFill>
                  <a:schemeClr val="tx1"/>
                </a:solidFill>
              </a:rPr>
              <a:t>, work </a:t>
            </a:r>
            <a:r>
              <a:rPr lang="en-US" sz="2100" dirty="0" smtClean="0">
                <a:solidFill>
                  <a:schemeClr val="tx1"/>
                </a:solidFill>
              </a:rPr>
              <a:t>instructions, workmanship </a:t>
            </a:r>
            <a:r>
              <a:rPr lang="en-US" sz="2100" dirty="0">
                <a:solidFill>
                  <a:schemeClr val="tx1"/>
                </a:solidFill>
              </a:rPr>
              <a:t>standards, etc</a:t>
            </a:r>
            <a:endParaRPr lang="en-IN" sz="21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2405" y="1222103"/>
            <a:ext cx="5945858" cy="51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– </a:t>
            </a:r>
            <a:r>
              <a:rPr lang="en-US" sz="2100" dirty="0">
                <a:solidFill>
                  <a:schemeClr val="tx1"/>
                </a:solidFill>
              </a:rPr>
              <a:t>Process audits are appraisal and analytical in nature</a:t>
            </a:r>
            <a:endParaRPr lang="en-IN" sz="2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77681" y="3398837"/>
            <a:ext cx="6032500" cy="34855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100" b="1" dirty="0">
                <a:solidFill>
                  <a:schemeClr val="tx1"/>
                </a:solidFill>
              </a:rPr>
              <a:t>Analytical Mode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•Are </a:t>
            </a:r>
            <a:r>
              <a:rPr lang="en-US" sz="2100" dirty="0">
                <a:solidFill>
                  <a:schemeClr val="tx1"/>
                </a:solidFill>
              </a:rPr>
              <a:t>procedures, work instructions, </a:t>
            </a:r>
            <a:r>
              <a:rPr lang="en-US" sz="2100" dirty="0" smtClean="0">
                <a:solidFill>
                  <a:schemeClr val="tx1"/>
                </a:solidFill>
              </a:rPr>
              <a:t>and so </a:t>
            </a:r>
            <a:r>
              <a:rPr lang="en-US" sz="2100" dirty="0">
                <a:solidFill>
                  <a:schemeClr val="tx1"/>
                </a:solidFill>
              </a:rPr>
              <a:t>forth, used in support of </a:t>
            </a:r>
            <a:r>
              <a:rPr lang="en-US" sz="2100" dirty="0" smtClean="0">
                <a:solidFill>
                  <a:schemeClr val="tx1"/>
                </a:solidFill>
              </a:rPr>
              <a:t>the process(</a:t>
            </a:r>
            <a:r>
              <a:rPr lang="en-US" sz="2100" dirty="0" err="1" smtClean="0">
                <a:solidFill>
                  <a:schemeClr val="tx1"/>
                </a:solidFill>
              </a:rPr>
              <a:t>es</a:t>
            </a:r>
            <a:r>
              <a:rPr lang="en-US" sz="2100" dirty="0">
                <a:solidFill>
                  <a:schemeClr val="tx1"/>
                </a:solidFill>
              </a:rPr>
              <a:t>) being </a:t>
            </a:r>
            <a:r>
              <a:rPr lang="en-US" sz="2100" dirty="0" smtClean="0">
                <a:solidFill>
                  <a:schemeClr val="tx1"/>
                </a:solidFill>
              </a:rPr>
              <a:t>audited;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helpful </a:t>
            </a:r>
            <a:r>
              <a:rPr lang="en-US" sz="2100" dirty="0">
                <a:solidFill>
                  <a:schemeClr val="tx1"/>
                </a:solidFill>
              </a:rPr>
              <a:t>or </a:t>
            </a:r>
            <a:r>
              <a:rPr lang="en-US" sz="2100" dirty="0" smtClean="0">
                <a:solidFill>
                  <a:schemeClr val="tx1"/>
                </a:solidFill>
              </a:rPr>
              <a:t>detrimental?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Thorough </a:t>
            </a:r>
            <a:r>
              <a:rPr lang="en-US" sz="2100" dirty="0">
                <a:solidFill>
                  <a:schemeClr val="tx1"/>
                </a:solidFill>
              </a:rPr>
              <a:t>or sketchy?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Does </a:t>
            </a:r>
            <a:r>
              <a:rPr lang="en-US" sz="2100" dirty="0">
                <a:solidFill>
                  <a:schemeClr val="tx1"/>
                </a:solidFill>
              </a:rPr>
              <a:t>duplication of effort </a:t>
            </a:r>
            <a:r>
              <a:rPr lang="en-US" sz="2100" dirty="0" smtClean="0">
                <a:solidFill>
                  <a:schemeClr val="tx1"/>
                </a:solidFill>
              </a:rPr>
              <a:t>exist between </a:t>
            </a:r>
            <a:r>
              <a:rPr lang="en-US" sz="2100" dirty="0">
                <a:solidFill>
                  <a:schemeClr val="tx1"/>
                </a:solidFill>
              </a:rPr>
              <a:t>sub functions?</a:t>
            </a:r>
            <a:endParaRPr lang="en-IN" sz="2100" dirty="0">
              <a:solidFill>
                <a:schemeClr val="tx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736" y="860054"/>
            <a:ext cx="2096390" cy="2366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6081" y="583055"/>
            <a:ext cx="1672253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1.   Method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28008" y="1137053"/>
            <a:ext cx="7603844" cy="3805698"/>
          </a:xfrm>
          <a:prstGeom prst="rect">
            <a:avLst/>
          </a:prstGeom>
        </p:spPr>
        <p:txBody>
          <a:bodyPr wrap="square" lIns="111292" tIns="55646" rIns="111292" bIns="55646">
            <a:spAutoFit/>
          </a:bodyPr>
          <a:lstStyle/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4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60375" y="1493837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System Audit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An </a:t>
            </a:r>
            <a:r>
              <a:rPr lang="en-US" sz="2100" dirty="0">
                <a:solidFill>
                  <a:schemeClr val="tx1"/>
                </a:solidFill>
              </a:rPr>
              <a:t>audit conducted on a management system to verify </a:t>
            </a:r>
            <a:r>
              <a:rPr lang="en-US" sz="2100" dirty="0" smtClean="0">
                <a:solidFill>
                  <a:schemeClr val="tx1"/>
                </a:solidFill>
              </a:rPr>
              <a:t>that applicable </a:t>
            </a:r>
            <a:r>
              <a:rPr lang="en-US" sz="2100" dirty="0">
                <a:solidFill>
                  <a:schemeClr val="tx1"/>
                </a:solidFill>
              </a:rPr>
              <a:t>elements of the system are appropriate and effective </a:t>
            </a:r>
            <a:r>
              <a:rPr lang="en-US" sz="2100" dirty="0" smtClean="0">
                <a:solidFill>
                  <a:schemeClr val="tx1"/>
                </a:solidFill>
              </a:rPr>
              <a:t>and have </a:t>
            </a:r>
            <a:r>
              <a:rPr lang="en-US" sz="2100" dirty="0">
                <a:solidFill>
                  <a:schemeClr val="tx1"/>
                </a:solidFill>
              </a:rPr>
              <a:t>been developed, documented, implemented in accordance and </a:t>
            </a:r>
            <a:r>
              <a:rPr lang="en-US" sz="2100" dirty="0" smtClean="0">
                <a:solidFill>
                  <a:schemeClr val="tx1"/>
                </a:solidFill>
              </a:rPr>
              <a:t>in conjunction with specified requirements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 The </a:t>
            </a:r>
            <a:r>
              <a:rPr lang="en-US" sz="2100" dirty="0">
                <a:solidFill>
                  <a:schemeClr val="tx1"/>
                </a:solidFill>
              </a:rPr>
              <a:t>system audit addresses the who, what, where, when and </a:t>
            </a:r>
            <a:r>
              <a:rPr lang="en-US" sz="2100" dirty="0" smtClean="0">
                <a:solidFill>
                  <a:schemeClr val="tx1"/>
                </a:solidFill>
              </a:rPr>
              <a:t>how of </a:t>
            </a:r>
            <a:r>
              <a:rPr lang="en-US" sz="2100" dirty="0">
                <a:solidFill>
                  <a:schemeClr val="tx1"/>
                </a:solidFill>
              </a:rPr>
              <a:t>the system used to produce its product</a:t>
            </a:r>
          </a:p>
          <a:p>
            <a:pPr algn="just">
              <a:lnSpc>
                <a:spcPct val="150000"/>
              </a:lnSpc>
            </a:pPr>
            <a:r>
              <a:rPr lang="en-US" sz="2100" dirty="0" smtClean="0">
                <a:solidFill>
                  <a:schemeClr val="tx1"/>
                </a:solidFill>
              </a:rPr>
              <a:t>–Think </a:t>
            </a:r>
            <a:r>
              <a:rPr lang="en-US" sz="2100" dirty="0">
                <a:solidFill>
                  <a:schemeClr val="tx1"/>
                </a:solidFill>
              </a:rPr>
              <a:t>of the system audit in terms of "</a:t>
            </a:r>
            <a:r>
              <a:rPr lang="en-US" sz="2100" b="1" dirty="0">
                <a:solidFill>
                  <a:srgbClr val="0070C0"/>
                </a:solidFill>
              </a:rPr>
              <a:t>an inch deep but a </a:t>
            </a:r>
            <a:r>
              <a:rPr lang="en-US" sz="2100" b="1" dirty="0" smtClean="0">
                <a:solidFill>
                  <a:srgbClr val="0070C0"/>
                </a:solidFill>
              </a:rPr>
              <a:t>mile wide</a:t>
            </a:r>
            <a:r>
              <a:rPr lang="en-US" sz="2100" dirty="0">
                <a:solidFill>
                  <a:schemeClr val="tx1"/>
                </a:solidFill>
              </a:rPr>
              <a:t>" </a:t>
            </a:r>
            <a:r>
              <a:rPr lang="en-US" sz="2100" dirty="0" smtClean="0">
                <a:solidFill>
                  <a:schemeClr val="tx1"/>
                </a:solidFill>
              </a:rPr>
              <a:t>i.e. </a:t>
            </a:r>
            <a:r>
              <a:rPr lang="en-US" sz="2100" dirty="0">
                <a:solidFill>
                  <a:schemeClr val="tx1"/>
                </a:solidFill>
              </a:rPr>
              <a:t>broad and general in nature rather </a:t>
            </a:r>
            <a:r>
              <a:rPr lang="en-US" sz="2100" dirty="0" smtClean="0">
                <a:solidFill>
                  <a:schemeClr val="tx1"/>
                </a:solidFill>
              </a:rPr>
              <a:t>than narrow and limited </a:t>
            </a:r>
            <a:r>
              <a:rPr lang="en-US" sz="2100" dirty="0">
                <a:solidFill>
                  <a:schemeClr val="tx1"/>
                </a:solidFill>
              </a:rPr>
              <a:t>in </a:t>
            </a:r>
            <a:r>
              <a:rPr lang="en-US" sz="2100" dirty="0" smtClean="0">
                <a:solidFill>
                  <a:schemeClr val="tx1"/>
                </a:solidFill>
              </a:rPr>
              <a:t>scope </a:t>
            </a:r>
            <a:endParaRPr lang="en-IN" sz="2100" dirty="0">
              <a:solidFill>
                <a:schemeClr val="tx1"/>
              </a:solidFill>
            </a:endParaRPr>
          </a:p>
        </p:txBody>
      </p:sp>
      <p:sp>
        <p:nvSpPr>
          <p:cNvPr id="3" name="AutoShape 6" descr="Centre for Systems Solutions Learn more about our organization - Centre for  Systems Solu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Centre for Systems Solutions Learn more about our organization - Centre for  Systems Soluti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0" descr="Centre for Systems Solutions Learn more about our organization - Centre for  Systems Solution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2" t="5937" r="9459" b="6297"/>
          <a:stretch/>
        </p:blipFill>
        <p:spPr bwMode="auto">
          <a:xfrm>
            <a:off x="9150514" y="2179637"/>
            <a:ext cx="2600886" cy="2618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5532" y="731837"/>
            <a:ext cx="1672253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1.   Method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3">
      <a:dk1>
        <a:sysClr val="windowText" lastClr="000000"/>
      </a:dk1>
      <a:lt1>
        <a:sysClr val="window" lastClr="FFFFFF"/>
      </a:lt1>
      <a:dk2>
        <a:srgbClr val="E8E4E2"/>
      </a:dk2>
      <a:lt2>
        <a:srgbClr val="C5D1D7"/>
      </a:lt2>
      <a:accent1>
        <a:srgbClr val="D16349"/>
      </a:accent1>
      <a:accent2>
        <a:srgbClr val="FFE851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24412</TotalTime>
  <Words>3129</Words>
  <Application>Microsoft Office PowerPoint</Application>
  <PresentationFormat>Custom</PresentationFormat>
  <Paragraphs>528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Microsoft YaHei</vt:lpstr>
      <vt:lpstr>ＭＳ Ｐゴシック</vt:lpstr>
      <vt:lpstr>Arial</vt:lpstr>
      <vt:lpstr>Arial Unicode MS</vt:lpstr>
      <vt:lpstr>Calibri</vt:lpstr>
      <vt:lpstr>Times New Roman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HIGHLIGHTS OF USFDA AUDIT</dc:title>
  <dc:creator>KAYASTH_HIREN</dc:creator>
  <cp:lastModifiedBy>Manoj C Masiwal</cp:lastModifiedBy>
  <cp:revision>3162</cp:revision>
  <cp:lastPrinted>2018-02-19T11:50:25Z</cp:lastPrinted>
  <dcterms:created xsi:type="dcterms:W3CDTF">2005-02-03T09:03:10Z</dcterms:created>
  <dcterms:modified xsi:type="dcterms:W3CDTF">2021-07-10T04:42:16Z</dcterms:modified>
</cp:coreProperties>
</file>