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197E5-8966-4EBD-8460-585DE561D13A}" v="176" dt="2023-11-07T23:29:29.006"/>
    <p1510:client id="{A9F80ACC-1164-47A8-A040-CC983AB78BAA}" v="1258" dt="2023-11-13T02:11:19.603"/>
    <p1510:client id="{AE1EB2B5-5557-4E6D-BDBF-90231C793FC0}" v="893" dt="2023-11-13T20:03:50.467"/>
    <p1510:client id="{E37AA3E4-2D9A-4875-A774-87D70858B50D}" v="16" dt="2023-11-13T20:10:31.720"/>
    <p1510:client id="{FCC30B12-6176-417F-ABC2-45223F11F67A}" v="4" dt="2023-11-08T22:28:56.4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5727AA-37D6-496C-8FE1-81194CDF9275}"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D54FD886-70B8-4C81-A8A6-EE64C2E2BD0B}">
      <dgm:prSet/>
      <dgm:spPr/>
      <dgm:t>
        <a:bodyPr/>
        <a:lstStyle/>
        <a:p>
          <a:r>
            <a:rPr lang="en-US" dirty="0"/>
            <a:t>Top 3 states with highest predicting profit is New York, Nevada and Lowa</a:t>
          </a:r>
        </a:p>
      </dgm:t>
    </dgm:pt>
    <dgm:pt modelId="{D180ACAE-D7EA-44CA-93D4-A2319070E11C}" type="parTrans" cxnId="{ECFF71B0-62FE-45B4-ABE3-AFABA45A69D3}">
      <dgm:prSet/>
      <dgm:spPr/>
      <dgm:t>
        <a:bodyPr/>
        <a:lstStyle/>
        <a:p>
          <a:endParaRPr lang="en-US"/>
        </a:p>
      </dgm:t>
    </dgm:pt>
    <dgm:pt modelId="{B740F71A-0FC7-4D49-A02E-2198C4576834}" type="sibTrans" cxnId="{ECFF71B0-62FE-45B4-ABE3-AFABA45A69D3}">
      <dgm:prSet/>
      <dgm:spPr/>
      <dgm:t>
        <a:bodyPr/>
        <a:lstStyle/>
        <a:p>
          <a:endParaRPr lang="en-US"/>
        </a:p>
      </dgm:t>
    </dgm:pt>
    <dgm:pt modelId="{509577A1-A236-4537-ADCB-942E71F89095}">
      <dgm:prSet/>
      <dgm:spPr/>
      <dgm:t>
        <a:bodyPr/>
        <a:lstStyle/>
        <a:p>
          <a:pPr rtl="0"/>
          <a:r>
            <a:rPr lang="en-US" dirty="0"/>
            <a:t>Margin and Sales show strong positive relationship with Profit</a:t>
          </a:r>
          <a:r>
            <a:rPr lang="en-US" dirty="0">
              <a:latin typeface="Avenir Next LT Pro Light"/>
            </a:rPr>
            <a:t> </a:t>
          </a:r>
          <a:endParaRPr lang="en-US" dirty="0"/>
        </a:p>
      </dgm:t>
    </dgm:pt>
    <dgm:pt modelId="{51F27377-6E62-4852-B03A-2CF711625D17}" type="parTrans" cxnId="{8C8C7D60-9A3F-4AA4-995B-1314BC3EB32E}">
      <dgm:prSet/>
      <dgm:spPr/>
      <dgm:t>
        <a:bodyPr/>
        <a:lstStyle/>
        <a:p>
          <a:endParaRPr lang="en-US"/>
        </a:p>
      </dgm:t>
    </dgm:pt>
    <dgm:pt modelId="{146F384A-092A-4876-854D-A89850D8D7B4}" type="sibTrans" cxnId="{8C8C7D60-9A3F-4AA4-995B-1314BC3EB32E}">
      <dgm:prSet/>
      <dgm:spPr/>
      <dgm:t>
        <a:bodyPr/>
        <a:lstStyle/>
        <a:p>
          <a:endParaRPr lang="en-US"/>
        </a:p>
      </dgm:t>
    </dgm:pt>
    <dgm:pt modelId="{52DFB51D-ADD7-42A6-8417-A16E496D3927}">
      <dgm:prSet phldr="0"/>
      <dgm:spPr/>
      <dgm:t>
        <a:bodyPr/>
        <a:lstStyle/>
        <a:p>
          <a:pPr rtl="0"/>
          <a:r>
            <a:rPr lang="en-US" dirty="0">
              <a:latin typeface="Avenir Next LT Pro Light"/>
            </a:rPr>
            <a:t>As the high correlation between target variables and other variables is an indicator that the target was met</a:t>
          </a:r>
        </a:p>
      </dgm:t>
    </dgm:pt>
    <dgm:pt modelId="{FAFC6021-D393-410E-A628-660638A34D59}" type="parTrans" cxnId="{E4C06238-CF01-427D-A42F-5F57F8C29DD1}">
      <dgm:prSet/>
      <dgm:spPr/>
    </dgm:pt>
    <dgm:pt modelId="{05E29588-E795-424B-87D7-4C2C21F27364}" type="sibTrans" cxnId="{E4C06238-CF01-427D-A42F-5F57F8C29DD1}">
      <dgm:prSet/>
      <dgm:spPr/>
    </dgm:pt>
    <dgm:pt modelId="{10885A06-58D2-4C49-BEEF-E58E72FCC666}" type="pres">
      <dgm:prSet presAssocID="{0E5727AA-37D6-496C-8FE1-81194CDF9275}" presName="hierChild1" presStyleCnt="0">
        <dgm:presLayoutVars>
          <dgm:chPref val="1"/>
          <dgm:dir/>
          <dgm:animOne val="branch"/>
          <dgm:animLvl val="lvl"/>
          <dgm:resizeHandles/>
        </dgm:presLayoutVars>
      </dgm:prSet>
      <dgm:spPr/>
    </dgm:pt>
    <dgm:pt modelId="{2EB573EA-3A84-4A2A-A5A2-794B0CAA78AE}" type="pres">
      <dgm:prSet presAssocID="{D54FD886-70B8-4C81-A8A6-EE64C2E2BD0B}" presName="hierRoot1" presStyleCnt="0"/>
      <dgm:spPr/>
    </dgm:pt>
    <dgm:pt modelId="{09479BF9-9435-456F-9A6C-32ECD3AA5EA7}" type="pres">
      <dgm:prSet presAssocID="{D54FD886-70B8-4C81-A8A6-EE64C2E2BD0B}" presName="composite" presStyleCnt="0"/>
      <dgm:spPr/>
    </dgm:pt>
    <dgm:pt modelId="{41A56DC9-4C4F-4AED-9E46-EDE9764A8099}" type="pres">
      <dgm:prSet presAssocID="{D54FD886-70B8-4C81-A8A6-EE64C2E2BD0B}" presName="background" presStyleLbl="node0" presStyleIdx="0" presStyleCnt="3"/>
      <dgm:spPr/>
    </dgm:pt>
    <dgm:pt modelId="{AFE14326-099F-48C3-9F27-2048D87C1853}" type="pres">
      <dgm:prSet presAssocID="{D54FD886-70B8-4C81-A8A6-EE64C2E2BD0B}" presName="text" presStyleLbl="fgAcc0" presStyleIdx="0" presStyleCnt="3">
        <dgm:presLayoutVars>
          <dgm:chPref val="3"/>
        </dgm:presLayoutVars>
      </dgm:prSet>
      <dgm:spPr/>
    </dgm:pt>
    <dgm:pt modelId="{77C155F4-34AD-4764-A0D6-A2076CF2DEA6}" type="pres">
      <dgm:prSet presAssocID="{D54FD886-70B8-4C81-A8A6-EE64C2E2BD0B}" presName="hierChild2" presStyleCnt="0"/>
      <dgm:spPr/>
    </dgm:pt>
    <dgm:pt modelId="{0F8E1D51-96CE-4F9D-AD58-12DBB1911F97}" type="pres">
      <dgm:prSet presAssocID="{509577A1-A236-4537-ADCB-942E71F89095}" presName="hierRoot1" presStyleCnt="0"/>
      <dgm:spPr/>
    </dgm:pt>
    <dgm:pt modelId="{ECFDD786-EFC3-45BF-A94F-26CC90182407}" type="pres">
      <dgm:prSet presAssocID="{509577A1-A236-4537-ADCB-942E71F89095}" presName="composite" presStyleCnt="0"/>
      <dgm:spPr/>
    </dgm:pt>
    <dgm:pt modelId="{EE1DD9FD-B525-461A-85F0-B2C71774E4C2}" type="pres">
      <dgm:prSet presAssocID="{509577A1-A236-4537-ADCB-942E71F89095}" presName="background" presStyleLbl="node0" presStyleIdx="1" presStyleCnt="3"/>
      <dgm:spPr/>
    </dgm:pt>
    <dgm:pt modelId="{19EB94AC-C569-4053-8EEC-3E0A40C2F878}" type="pres">
      <dgm:prSet presAssocID="{509577A1-A236-4537-ADCB-942E71F89095}" presName="text" presStyleLbl="fgAcc0" presStyleIdx="1" presStyleCnt="3">
        <dgm:presLayoutVars>
          <dgm:chPref val="3"/>
        </dgm:presLayoutVars>
      </dgm:prSet>
      <dgm:spPr/>
    </dgm:pt>
    <dgm:pt modelId="{702C2C29-67A7-4082-8CB3-BF582460301B}" type="pres">
      <dgm:prSet presAssocID="{509577A1-A236-4537-ADCB-942E71F89095}" presName="hierChild2" presStyleCnt="0"/>
      <dgm:spPr/>
    </dgm:pt>
    <dgm:pt modelId="{F48D7C33-17C6-42D2-A488-16DFBC2D1329}" type="pres">
      <dgm:prSet presAssocID="{52DFB51D-ADD7-42A6-8417-A16E496D3927}" presName="hierRoot1" presStyleCnt="0"/>
      <dgm:spPr/>
    </dgm:pt>
    <dgm:pt modelId="{CEBE88A5-59FA-4043-B90D-4FAB2EB0B655}" type="pres">
      <dgm:prSet presAssocID="{52DFB51D-ADD7-42A6-8417-A16E496D3927}" presName="composite" presStyleCnt="0"/>
      <dgm:spPr/>
    </dgm:pt>
    <dgm:pt modelId="{73501010-0FB5-4973-8507-3E8416218C9F}" type="pres">
      <dgm:prSet presAssocID="{52DFB51D-ADD7-42A6-8417-A16E496D3927}" presName="background" presStyleLbl="node0" presStyleIdx="2" presStyleCnt="3"/>
      <dgm:spPr/>
    </dgm:pt>
    <dgm:pt modelId="{B4CC4383-C927-4AA4-BA4A-2D151AB3FFF1}" type="pres">
      <dgm:prSet presAssocID="{52DFB51D-ADD7-42A6-8417-A16E496D3927}" presName="text" presStyleLbl="fgAcc0" presStyleIdx="2" presStyleCnt="3">
        <dgm:presLayoutVars>
          <dgm:chPref val="3"/>
        </dgm:presLayoutVars>
      </dgm:prSet>
      <dgm:spPr/>
    </dgm:pt>
    <dgm:pt modelId="{8C6F1B4E-3E5F-4FC1-93EB-F4CC349CE9C0}" type="pres">
      <dgm:prSet presAssocID="{52DFB51D-ADD7-42A6-8417-A16E496D3927}" presName="hierChild2" presStyleCnt="0"/>
      <dgm:spPr/>
    </dgm:pt>
  </dgm:ptLst>
  <dgm:cxnLst>
    <dgm:cxn modelId="{10095412-5CBF-43A7-B450-63DA5A2C1C60}" type="presOf" srcId="{52DFB51D-ADD7-42A6-8417-A16E496D3927}" destId="{B4CC4383-C927-4AA4-BA4A-2D151AB3FFF1}" srcOrd="0" destOrd="0" presId="urn:microsoft.com/office/officeart/2005/8/layout/hierarchy1"/>
    <dgm:cxn modelId="{B9B2DE36-4B1B-4F3A-868E-C21A6D9060DA}" type="presOf" srcId="{D54FD886-70B8-4C81-A8A6-EE64C2E2BD0B}" destId="{AFE14326-099F-48C3-9F27-2048D87C1853}" srcOrd="0" destOrd="0" presId="urn:microsoft.com/office/officeart/2005/8/layout/hierarchy1"/>
    <dgm:cxn modelId="{E4C06238-CF01-427D-A42F-5F57F8C29DD1}" srcId="{0E5727AA-37D6-496C-8FE1-81194CDF9275}" destId="{52DFB51D-ADD7-42A6-8417-A16E496D3927}" srcOrd="2" destOrd="0" parTransId="{FAFC6021-D393-410E-A628-660638A34D59}" sibTransId="{05E29588-E795-424B-87D7-4C2C21F27364}"/>
    <dgm:cxn modelId="{8C8C7D60-9A3F-4AA4-995B-1314BC3EB32E}" srcId="{0E5727AA-37D6-496C-8FE1-81194CDF9275}" destId="{509577A1-A236-4537-ADCB-942E71F89095}" srcOrd="1" destOrd="0" parTransId="{51F27377-6E62-4852-B03A-2CF711625D17}" sibTransId="{146F384A-092A-4876-854D-A89850D8D7B4}"/>
    <dgm:cxn modelId="{ECFF71B0-62FE-45B4-ABE3-AFABA45A69D3}" srcId="{0E5727AA-37D6-496C-8FE1-81194CDF9275}" destId="{D54FD886-70B8-4C81-A8A6-EE64C2E2BD0B}" srcOrd="0" destOrd="0" parTransId="{D180ACAE-D7EA-44CA-93D4-A2319070E11C}" sibTransId="{B740F71A-0FC7-4D49-A02E-2198C4576834}"/>
    <dgm:cxn modelId="{6A08D9CE-C499-4D54-B1D0-019F396983DE}" type="presOf" srcId="{509577A1-A236-4537-ADCB-942E71F89095}" destId="{19EB94AC-C569-4053-8EEC-3E0A40C2F878}" srcOrd="0" destOrd="0" presId="urn:microsoft.com/office/officeart/2005/8/layout/hierarchy1"/>
    <dgm:cxn modelId="{297EFBE0-4BFC-4AF5-81BF-AB241DC8CF6F}" type="presOf" srcId="{0E5727AA-37D6-496C-8FE1-81194CDF9275}" destId="{10885A06-58D2-4C49-BEEF-E58E72FCC666}" srcOrd="0" destOrd="0" presId="urn:microsoft.com/office/officeart/2005/8/layout/hierarchy1"/>
    <dgm:cxn modelId="{19C1BF1C-1368-40F8-BD07-A35325B3FFEA}" type="presParOf" srcId="{10885A06-58D2-4C49-BEEF-E58E72FCC666}" destId="{2EB573EA-3A84-4A2A-A5A2-794B0CAA78AE}" srcOrd="0" destOrd="0" presId="urn:microsoft.com/office/officeart/2005/8/layout/hierarchy1"/>
    <dgm:cxn modelId="{30559AE9-2819-4F22-8EBF-200959D0881E}" type="presParOf" srcId="{2EB573EA-3A84-4A2A-A5A2-794B0CAA78AE}" destId="{09479BF9-9435-456F-9A6C-32ECD3AA5EA7}" srcOrd="0" destOrd="0" presId="urn:microsoft.com/office/officeart/2005/8/layout/hierarchy1"/>
    <dgm:cxn modelId="{6F4479D1-ACB6-44E0-BEA9-98B9500AB58E}" type="presParOf" srcId="{09479BF9-9435-456F-9A6C-32ECD3AA5EA7}" destId="{41A56DC9-4C4F-4AED-9E46-EDE9764A8099}" srcOrd="0" destOrd="0" presId="urn:microsoft.com/office/officeart/2005/8/layout/hierarchy1"/>
    <dgm:cxn modelId="{B5013BD6-C93E-4F60-B06A-4E1D4D642D14}" type="presParOf" srcId="{09479BF9-9435-456F-9A6C-32ECD3AA5EA7}" destId="{AFE14326-099F-48C3-9F27-2048D87C1853}" srcOrd="1" destOrd="0" presId="urn:microsoft.com/office/officeart/2005/8/layout/hierarchy1"/>
    <dgm:cxn modelId="{65CA7EDC-EE81-4590-823D-CFE16C39999F}" type="presParOf" srcId="{2EB573EA-3A84-4A2A-A5A2-794B0CAA78AE}" destId="{77C155F4-34AD-4764-A0D6-A2076CF2DEA6}" srcOrd="1" destOrd="0" presId="urn:microsoft.com/office/officeart/2005/8/layout/hierarchy1"/>
    <dgm:cxn modelId="{4340A357-408B-40A9-BEC8-F8F7541875FB}" type="presParOf" srcId="{10885A06-58D2-4C49-BEEF-E58E72FCC666}" destId="{0F8E1D51-96CE-4F9D-AD58-12DBB1911F97}" srcOrd="1" destOrd="0" presId="urn:microsoft.com/office/officeart/2005/8/layout/hierarchy1"/>
    <dgm:cxn modelId="{D9C84307-D232-4B78-8CEC-B28E132939A6}" type="presParOf" srcId="{0F8E1D51-96CE-4F9D-AD58-12DBB1911F97}" destId="{ECFDD786-EFC3-45BF-A94F-26CC90182407}" srcOrd="0" destOrd="0" presId="urn:microsoft.com/office/officeart/2005/8/layout/hierarchy1"/>
    <dgm:cxn modelId="{BD9198D1-A08A-402F-8EEF-5680710C2EE5}" type="presParOf" srcId="{ECFDD786-EFC3-45BF-A94F-26CC90182407}" destId="{EE1DD9FD-B525-461A-85F0-B2C71774E4C2}" srcOrd="0" destOrd="0" presId="urn:microsoft.com/office/officeart/2005/8/layout/hierarchy1"/>
    <dgm:cxn modelId="{573A57D7-0B94-4AE1-9660-2F81E17A638B}" type="presParOf" srcId="{ECFDD786-EFC3-45BF-A94F-26CC90182407}" destId="{19EB94AC-C569-4053-8EEC-3E0A40C2F878}" srcOrd="1" destOrd="0" presId="urn:microsoft.com/office/officeart/2005/8/layout/hierarchy1"/>
    <dgm:cxn modelId="{5E149082-C3C5-46E7-9A98-AAA8B313FE5C}" type="presParOf" srcId="{0F8E1D51-96CE-4F9D-AD58-12DBB1911F97}" destId="{702C2C29-67A7-4082-8CB3-BF582460301B}" srcOrd="1" destOrd="0" presId="urn:microsoft.com/office/officeart/2005/8/layout/hierarchy1"/>
    <dgm:cxn modelId="{E7FB1FEB-6A54-4992-957F-8DB4C4A31F98}" type="presParOf" srcId="{10885A06-58D2-4C49-BEEF-E58E72FCC666}" destId="{F48D7C33-17C6-42D2-A488-16DFBC2D1329}" srcOrd="2" destOrd="0" presId="urn:microsoft.com/office/officeart/2005/8/layout/hierarchy1"/>
    <dgm:cxn modelId="{FADDECAF-3FD7-4143-8CD9-AD62AFBB966B}" type="presParOf" srcId="{F48D7C33-17C6-42D2-A488-16DFBC2D1329}" destId="{CEBE88A5-59FA-4043-B90D-4FAB2EB0B655}" srcOrd="0" destOrd="0" presId="urn:microsoft.com/office/officeart/2005/8/layout/hierarchy1"/>
    <dgm:cxn modelId="{2811A769-7457-46D3-AFA6-A8CFEDF89DCB}" type="presParOf" srcId="{CEBE88A5-59FA-4043-B90D-4FAB2EB0B655}" destId="{73501010-0FB5-4973-8507-3E8416218C9F}" srcOrd="0" destOrd="0" presId="urn:microsoft.com/office/officeart/2005/8/layout/hierarchy1"/>
    <dgm:cxn modelId="{F063C5E2-1F3A-49CA-9FFA-AADBBC30E202}" type="presParOf" srcId="{CEBE88A5-59FA-4043-B90D-4FAB2EB0B655}" destId="{B4CC4383-C927-4AA4-BA4A-2D151AB3FFF1}" srcOrd="1" destOrd="0" presId="urn:microsoft.com/office/officeart/2005/8/layout/hierarchy1"/>
    <dgm:cxn modelId="{4D73ECAE-E8FD-466C-A3E5-E87473D78294}" type="presParOf" srcId="{F48D7C33-17C6-42D2-A488-16DFBC2D1329}" destId="{8C6F1B4E-3E5F-4FC1-93EB-F4CC349CE9C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56DC9-4C4F-4AED-9E46-EDE9764A8099}">
      <dsp:nvSpPr>
        <dsp:cNvPr id="0" name=""/>
        <dsp:cNvSpPr/>
      </dsp:nvSpPr>
      <dsp:spPr>
        <a:xfrm>
          <a:off x="0" y="881852"/>
          <a:ext cx="2980729" cy="18927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E14326-099F-48C3-9F27-2048D87C1853}">
      <dsp:nvSpPr>
        <dsp:cNvPr id="0" name=""/>
        <dsp:cNvSpPr/>
      </dsp:nvSpPr>
      <dsp:spPr>
        <a:xfrm>
          <a:off x="331192" y="1196485"/>
          <a:ext cx="2980729" cy="18927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Top 3 states with highest predicting profit is New York, Nevada and Lowa</a:t>
          </a:r>
        </a:p>
      </dsp:txBody>
      <dsp:txXfrm>
        <a:off x="386629" y="1251922"/>
        <a:ext cx="2869855" cy="1781889"/>
      </dsp:txXfrm>
    </dsp:sp>
    <dsp:sp modelId="{EE1DD9FD-B525-461A-85F0-B2C71774E4C2}">
      <dsp:nvSpPr>
        <dsp:cNvPr id="0" name=""/>
        <dsp:cNvSpPr/>
      </dsp:nvSpPr>
      <dsp:spPr>
        <a:xfrm>
          <a:off x="3643114" y="881852"/>
          <a:ext cx="2980729" cy="18927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EB94AC-C569-4053-8EEC-3E0A40C2F878}">
      <dsp:nvSpPr>
        <dsp:cNvPr id="0" name=""/>
        <dsp:cNvSpPr/>
      </dsp:nvSpPr>
      <dsp:spPr>
        <a:xfrm>
          <a:off x="3974306" y="1196485"/>
          <a:ext cx="2980729" cy="18927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Margin and Sales show strong positive relationship with Profit</a:t>
          </a:r>
          <a:r>
            <a:rPr lang="en-US" sz="2000" kern="1200" dirty="0">
              <a:latin typeface="Avenir Next LT Pro Light"/>
            </a:rPr>
            <a:t> </a:t>
          </a:r>
          <a:endParaRPr lang="en-US" sz="2000" kern="1200" dirty="0"/>
        </a:p>
      </dsp:txBody>
      <dsp:txXfrm>
        <a:off x="4029743" y="1251922"/>
        <a:ext cx="2869855" cy="1781889"/>
      </dsp:txXfrm>
    </dsp:sp>
    <dsp:sp modelId="{73501010-0FB5-4973-8507-3E8416218C9F}">
      <dsp:nvSpPr>
        <dsp:cNvPr id="0" name=""/>
        <dsp:cNvSpPr/>
      </dsp:nvSpPr>
      <dsp:spPr>
        <a:xfrm>
          <a:off x="7286228" y="881852"/>
          <a:ext cx="2980729" cy="18927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CC4383-C927-4AA4-BA4A-2D151AB3FFF1}">
      <dsp:nvSpPr>
        <dsp:cNvPr id="0" name=""/>
        <dsp:cNvSpPr/>
      </dsp:nvSpPr>
      <dsp:spPr>
        <a:xfrm>
          <a:off x="7617420" y="1196485"/>
          <a:ext cx="2980729" cy="18927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Avenir Next LT Pro Light"/>
            </a:rPr>
            <a:t>As the high correlation between target variables and other variables is an indicator that the target was met</a:t>
          </a:r>
        </a:p>
      </dsp:txBody>
      <dsp:txXfrm>
        <a:off x="7672857" y="1251922"/>
        <a:ext cx="2869855" cy="17818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11/13/2023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917827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11/13/2023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286142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11/13/2023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4100148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11/13/2023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16019107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11/13/2023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58583793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11/13/2023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52130468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11/13/2023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4351506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11/13/2023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5804416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11/13/2023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9631944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11/13/2023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75778892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11/13/2023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56214060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11/13/2023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203869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70" r:id="rId7"/>
    <p:sldLayoutId id="2147483766" r:id="rId8"/>
    <p:sldLayoutId id="2147483767" r:id="rId9"/>
    <p:sldLayoutId id="2147483768" r:id="rId10"/>
    <p:sldLayoutId id="2147483769" r:id="rId11"/>
  </p:sldLayoutIdLst>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9D3643A2-C7A3-4BF6-B486-443902504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9EF8FBA-A282-4B11-B85A-894F3CEFB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hands holding cups of coffee&#10;&#10;Description automatically generated">
            <a:extLst>
              <a:ext uri="{FF2B5EF4-FFF2-40B4-BE49-F238E27FC236}">
                <a16:creationId xmlns:a16="http://schemas.microsoft.com/office/drawing/2014/main" id="{765CEF68-4327-F5FC-6AAB-093D7E8C5E47}"/>
              </a:ext>
            </a:extLst>
          </p:cNvPr>
          <p:cNvPicPr>
            <a:picLocks noChangeAspect="1"/>
          </p:cNvPicPr>
          <p:nvPr/>
        </p:nvPicPr>
        <p:blipFill rotWithShape="1">
          <a:blip r:embed="rId2">
            <a:alphaModFix amt="50000"/>
          </a:blip>
          <a:srcRect t="10076" b="5655"/>
          <a:stretch/>
        </p:blipFill>
        <p:spPr>
          <a:xfrm>
            <a:off x="318118" y="10"/>
            <a:ext cx="12191999" cy="6857990"/>
          </a:xfrm>
          <a:prstGeom prst="rect">
            <a:avLst/>
          </a:prstGeom>
        </p:spPr>
      </p:pic>
      <p:sp>
        <p:nvSpPr>
          <p:cNvPr id="2" name="Title 1"/>
          <p:cNvSpPr>
            <a:spLocks noGrp="1"/>
          </p:cNvSpPr>
          <p:nvPr>
            <p:ph type="ctrTitle"/>
          </p:nvPr>
        </p:nvSpPr>
        <p:spPr>
          <a:xfrm>
            <a:off x="1600200" y="1284514"/>
            <a:ext cx="5655394" cy="4441372"/>
          </a:xfrm>
        </p:spPr>
        <p:txBody>
          <a:bodyPr>
            <a:normAutofit/>
          </a:bodyPr>
          <a:lstStyle/>
          <a:p>
            <a:r>
              <a:rPr lang="en-US" sz="3100" b="1" dirty="0">
                <a:solidFill>
                  <a:srgbClr val="FFFFFF"/>
                </a:solidFill>
                <a:cs typeface="Calibri Light"/>
              </a:rPr>
              <a:t>Analytical Storytelling:</a:t>
            </a:r>
            <a:br>
              <a:rPr lang="en-US" sz="3100" b="1" dirty="0">
                <a:cs typeface="Calibri Light"/>
              </a:rPr>
            </a:br>
            <a:r>
              <a:rPr lang="en-US" sz="3100" b="1">
                <a:solidFill>
                  <a:srgbClr val="FFFFFF"/>
                </a:solidFill>
                <a:cs typeface="Calibri Light"/>
              </a:rPr>
              <a:t>Coffee SALES </a:t>
            </a:r>
            <a:r>
              <a:rPr lang="en-US" sz="3100" b="1" dirty="0">
                <a:solidFill>
                  <a:srgbClr val="FFFFFF"/>
                </a:solidFill>
                <a:cs typeface="Calibri Light"/>
              </a:rPr>
              <a:t>Analysis</a:t>
            </a:r>
            <a:endParaRPr lang="en-US" sz="3100" b="1" dirty="0">
              <a:solidFill>
                <a:srgbClr val="FFFFFF"/>
              </a:solidFill>
            </a:endParaRPr>
          </a:p>
        </p:txBody>
      </p:sp>
      <p:sp>
        <p:nvSpPr>
          <p:cNvPr id="3" name="Subtitle 2"/>
          <p:cNvSpPr>
            <a:spLocks noGrp="1"/>
          </p:cNvSpPr>
          <p:nvPr>
            <p:ph type="subTitle" idx="1"/>
          </p:nvPr>
        </p:nvSpPr>
        <p:spPr>
          <a:xfrm>
            <a:off x="6915284" y="717037"/>
            <a:ext cx="4757394" cy="1335393"/>
          </a:xfrm>
        </p:spPr>
        <p:txBody>
          <a:bodyPr vert="horz" lIns="91440" tIns="45720" rIns="91440" bIns="45720" rtlCol="0" anchor="t">
            <a:normAutofit/>
          </a:bodyPr>
          <a:lstStyle/>
          <a:p>
            <a:pPr algn="r">
              <a:lnSpc>
                <a:spcPct val="120000"/>
              </a:lnSpc>
            </a:pPr>
            <a:r>
              <a:rPr lang="en-US" sz="1500" dirty="0">
                <a:solidFill>
                  <a:srgbClr val="FFFFFF"/>
                </a:solidFill>
              </a:rPr>
              <a:t>NEHA KHATRI</a:t>
            </a:r>
          </a:p>
          <a:p>
            <a:pPr algn="r">
              <a:lnSpc>
                <a:spcPct val="120000"/>
              </a:lnSpc>
            </a:pPr>
            <a:r>
              <a:rPr lang="en-US" sz="1500" dirty="0">
                <a:solidFill>
                  <a:srgbClr val="FFFFFF"/>
                </a:solidFill>
              </a:rPr>
              <a:t>FALL 2023: ISOM 837- DATA MINING TO BUSINESS INSIGHTS </a:t>
            </a:r>
          </a:p>
        </p:txBody>
      </p:sp>
      <p:sp>
        <p:nvSpPr>
          <p:cNvPr id="78" name="Rectangle 77">
            <a:extLst>
              <a:ext uri="{FF2B5EF4-FFF2-40B4-BE49-F238E27FC236}">
                <a16:creationId xmlns:a16="http://schemas.microsoft.com/office/drawing/2014/main" id="{0BF40EEB-ABEE-4D32-8CDF-EE6BF386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0" y="3391833"/>
            <a:ext cx="642729" cy="2930667"/>
          </a:xfrm>
          <a:prstGeom prst="rect">
            <a:avLst/>
          </a:prstGeom>
          <a:blipFill dpi="0" rotWithShape="1">
            <a:blip r:embed="rId3">
              <a:alphaModFix amt="99000"/>
              <a:extLst>
                <a:ext uri="{96DAC541-7B7A-43D3-8B79-37D633B846F1}">
                  <asvg:svgBlip xmlns:asvg="http://schemas.microsoft.com/office/drawing/2016/SVG/main" r:embed="rId4"/>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53A3476-25D9-4508-906F-61F53EAF2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49" y="483669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C6B393-128E-6C8F-F500-32FC6955E2DC}"/>
              </a:ext>
            </a:extLst>
          </p:cNvPr>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en-US" b="1" u="sng" dirty="0">
                <a:solidFill>
                  <a:schemeClr val="bg2">
                    <a:lumMod val="25000"/>
                  </a:schemeClr>
                </a:solidFill>
                <a:latin typeface="Sitka Subheading"/>
              </a:rPr>
              <a:t>Conclusions:</a:t>
            </a:r>
          </a:p>
        </p:txBody>
      </p:sp>
      <p:graphicFrame>
        <p:nvGraphicFramePr>
          <p:cNvPr id="5" name="Content Placeholder 2">
            <a:extLst>
              <a:ext uri="{FF2B5EF4-FFF2-40B4-BE49-F238E27FC236}">
                <a16:creationId xmlns:a16="http://schemas.microsoft.com/office/drawing/2014/main" id="{96D93DD6-402F-7925-01C4-18FF613842C6}"/>
              </a:ext>
            </a:extLst>
          </p:cNvPr>
          <p:cNvGraphicFramePr>
            <a:graphicFrameLocks noGrp="1"/>
          </p:cNvGraphicFramePr>
          <p:nvPr>
            <p:ph idx="1"/>
            <p:extLst>
              <p:ext uri="{D42A27DB-BD31-4B8C-83A1-F6EECF244321}">
                <p14:modId xmlns:p14="http://schemas.microsoft.com/office/powerpoint/2010/main" val="4149525116"/>
              </p:ext>
            </p:extLst>
          </p:nvPr>
        </p:nvGraphicFramePr>
        <p:xfrm>
          <a:off x="808038" y="2369713"/>
          <a:ext cx="10598150" cy="39711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8934935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A8741-F6B0-E0E6-3828-7F73FD70FE61}"/>
              </a:ext>
            </a:extLst>
          </p:cNvPr>
          <p:cNvSpPr>
            <a:spLocks noGrp="1"/>
          </p:cNvSpPr>
          <p:nvPr>
            <p:ph idx="1"/>
          </p:nvPr>
        </p:nvSpPr>
        <p:spPr>
          <a:xfrm>
            <a:off x="335186" y="2744308"/>
            <a:ext cx="10357666" cy="4114801"/>
          </a:xfrm>
        </p:spPr>
        <p:txBody>
          <a:bodyPr vert="horz" lIns="91440" tIns="45720" rIns="91440" bIns="45720" rtlCol="0" anchor="t">
            <a:normAutofit/>
          </a:bodyPr>
          <a:lstStyle/>
          <a:p>
            <a:pPr marL="0" indent="0">
              <a:buNone/>
            </a:pPr>
            <a:r>
              <a:rPr lang="en-US" sz="7200" b="1" i="1" u="sng" dirty="0">
                <a:solidFill>
                  <a:schemeClr val="bg1"/>
                </a:solidFill>
                <a:latin typeface="Times New Roman"/>
                <a:cs typeface="Times New Roman"/>
              </a:rPr>
              <a:t>THANK YOU</a:t>
            </a:r>
          </a:p>
        </p:txBody>
      </p:sp>
    </p:spTree>
    <p:extLst>
      <p:ext uri="{BB962C8B-B14F-4D97-AF65-F5344CB8AC3E}">
        <p14:creationId xmlns:p14="http://schemas.microsoft.com/office/powerpoint/2010/main" val="369785330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024122-C80E-4076-B618-426FF2225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2362D-B268-1101-4DE1-ABCA118C597B}"/>
              </a:ext>
            </a:extLst>
          </p:cNvPr>
          <p:cNvSpPr>
            <a:spLocks noGrp="1"/>
          </p:cNvSpPr>
          <p:nvPr>
            <p:ph type="title"/>
          </p:nvPr>
        </p:nvSpPr>
        <p:spPr>
          <a:xfrm>
            <a:off x="1600203" y="773723"/>
            <a:ext cx="5780312" cy="1397004"/>
          </a:xfrm>
        </p:spPr>
        <p:txBody>
          <a:bodyPr anchor="b">
            <a:normAutofit/>
          </a:bodyPr>
          <a:lstStyle/>
          <a:p>
            <a:r>
              <a:rPr lang="en-US" b="1" dirty="0">
                <a:solidFill>
                  <a:schemeClr val="bg2">
                    <a:lumMod val="25000"/>
                  </a:schemeClr>
                </a:solidFill>
                <a:latin typeface="Sitka Subheading"/>
              </a:rPr>
              <a:t>Business understanding:</a:t>
            </a:r>
          </a:p>
        </p:txBody>
      </p:sp>
      <p:grpSp>
        <p:nvGrpSpPr>
          <p:cNvPr id="11" name="Group 10">
            <a:extLst>
              <a:ext uri="{FF2B5EF4-FFF2-40B4-BE49-F238E27FC236}">
                <a16:creationId xmlns:a16="http://schemas.microsoft.com/office/drawing/2014/main" id="{829DAB2C-3574-4B22-939F-BB6C5D2637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581000" cy="3664635"/>
            <a:chOff x="5006254" y="-1431285"/>
            <a:chExt cx="581000" cy="3664635"/>
          </a:xfrm>
        </p:grpSpPr>
        <p:sp>
          <p:nvSpPr>
            <p:cNvPr id="12" name="Rectangle 11">
              <a:extLst>
                <a:ext uri="{FF2B5EF4-FFF2-40B4-BE49-F238E27FC236}">
                  <a16:creationId xmlns:a16="http://schemas.microsoft.com/office/drawing/2014/main" id="{96BD37F6-BAB4-4BBF-B3E2-4395EAB8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61025" y="-788944"/>
              <a:ext cx="526229" cy="3022294"/>
            </a:xfrm>
            <a:prstGeom prst="rect">
              <a:avLst/>
            </a:pr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9809A8D-5A7C-4A05-9F64-844C66FAB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06254" y="-143128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4F58E54-9E71-00FF-4825-913CB766541D}"/>
              </a:ext>
            </a:extLst>
          </p:cNvPr>
          <p:cNvSpPr>
            <a:spLocks noGrp="1"/>
          </p:cNvSpPr>
          <p:nvPr>
            <p:ph idx="1"/>
          </p:nvPr>
        </p:nvSpPr>
        <p:spPr>
          <a:xfrm>
            <a:off x="1600201" y="2411060"/>
            <a:ext cx="5780313" cy="3756660"/>
          </a:xfrm>
        </p:spPr>
        <p:txBody>
          <a:bodyPr vert="horz" lIns="91440" tIns="45720" rIns="91440" bIns="45720" rtlCol="0" anchor="t">
            <a:normAutofit lnSpcReduction="10000"/>
          </a:bodyPr>
          <a:lstStyle/>
          <a:p>
            <a:pPr>
              <a:lnSpc>
                <a:spcPct val="120000"/>
              </a:lnSpc>
            </a:pPr>
            <a:endParaRPr lang="en-US" sz="1600" dirty="0">
              <a:latin typeface="Times"/>
              <a:cs typeface="Times"/>
            </a:endParaRPr>
          </a:p>
          <a:p>
            <a:pPr>
              <a:lnSpc>
                <a:spcPct val="120000"/>
              </a:lnSpc>
            </a:pPr>
            <a:r>
              <a:rPr lang="en-US" sz="1600" dirty="0">
                <a:latin typeface="Times"/>
                <a:cs typeface="Times"/>
              </a:rPr>
              <a:t>First wave of coffee began in mid-1600’s lasting into the 1970s and 1980s, an exponential increase in coffee consumption</a:t>
            </a:r>
          </a:p>
          <a:p>
            <a:pPr>
              <a:lnSpc>
                <a:spcPct val="120000"/>
              </a:lnSpc>
            </a:pPr>
            <a:r>
              <a:rPr lang="en-US" sz="1600" dirty="0">
                <a:latin typeface="Times"/>
                <a:cs typeface="Times"/>
              </a:rPr>
              <a:t>Coffee consumption per capita peaked in 1946 at 46.4 gallons per person, compared with 24.2 gallons in 2005</a:t>
            </a:r>
          </a:p>
          <a:p>
            <a:pPr>
              <a:lnSpc>
                <a:spcPct val="120000"/>
              </a:lnSpc>
            </a:pPr>
            <a:r>
              <a:rPr lang="en-US" sz="1600" dirty="0">
                <a:latin typeface="Times"/>
                <a:cs typeface="Times"/>
              </a:rPr>
              <a:t>64% of U.S. adults report drinking at least one cup of coffee on an average day, from 2012 and remarkably similar to the figure in 1999</a:t>
            </a:r>
            <a:endParaRPr lang="en-US"/>
          </a:p>
          <a:p>
            <a:pPr>
              <a:lnSpc>
                <a:spcPct val="120000"/>
              </a:lnSpc>
            </a:pPr>
            <a:r>
              <a:rPr lang="en-US" sz="1600" dirty="0">
                <a:latin typeface="Times"/>
                <a:cs typeface="Times"/>
              </a:rPr>
              <a:t>2015, domestic coffee consumption in the United States reached an estimated 1.4 billion kg/y, making it the second largest coffee market in the world after the European Union</a:t>
            </a:r>
          </a:p>
          <a:p>
            <a:pPr>
              <a:lnSpc>
                <a:spcPct val="120000"/>
              </a:lnSpc>
            </a:pPr>
            <a:endParaRPr lang="en-US" sz="1600" dirty="0">
              <a:latin typeface="Times"/>
              <a:cs typeface="Times"/>
            </a:endParaRPr>
          </a:p>
          <a:p>
            <a:pPr>
              <a:lnSpc>
                <a:spcPct val="120000"/>
              </a:lnSpc>
            </a:pPr>
            <a:endParaRPr lang="en-US" sz="1600" dirty="0">
              <a:latin typeface="Times"/>
              <a:cs typeface="Times"/>
            </a:endParaRPr>
          </a:p>
          <a:p>
            <a:pPr>
              <a:lnSpc>
                <a:spcPct val="120000"/>
              </a:lnSpc>
            </a:pPr>
            <a:endParaRPr lang="en-US" sz="1600">
              <a:latin typeface="Times"/>
              <a:cs typeface="Times"/>
            </a:endParaRPr>
          </a:p>
          <a:p>
            <a:pPr>
              <a:lnSpc>
                <a:spcPct val="120000"/>
              </a:lnSpc>
            </a:pPr>
            <a:endParaRPr lang="en-US" sz="1600"/>
          </a:p>
          <a:p>
            <a:pPr>
              <a:lnSpc>
                <a:spcPct val="120000"/>
              </a:lnSpc>
            </a:pPr>
            <a:endParaRPr lang="en-US" sz="1600"/>
          </a:p>
        </p:txBody>
      </p:sp>
      <p:pic>
        <p:nvPicPr>
          <p:cNvPr id="4" name="Picture 3" descr="A cup of coffee with a design on the foam&#10;&#10;Description automatically generated">
            <a:extLst>
              <a:ext uri="{FF2B5EF4-FFF2-40B4-BE49-F238E27FC236}">
                <a16:creationId xmlns:a16="http://schemas.microsoft.com/office/drawing/2014/main" id="{2E347ECF-2EAD-9E8B-DBE0-E92986274670}"/>
              </a:ext>
            </a:extLst>
          </p:cNvPr>
          <p:cNvPicPr>
            <a:picLocks noChangeAspect="1"/>
          </p:cNvPicPr>
          <p:nvPr/>
        </p:nvPicPr>
        <p:blipFill>
          <a:blip r:embed="rId4"/>
          <a:stretch>
            <a:fillRect/>
          </a:stretch>
        </p:blipFill>
        <p:spPr>
          <a:xfrm>
            <a:off x="8366761" y="1184346"/>
            <a:ext cx="3074962" cy="4606684"/>
          </a:xfrm>
          <a:prstGeom prst="rect">
            <a:avLst/>
          </a:prstGeom>
        </p:spPr>
      </p:pic>
    </p:spTree>
    <p:extLst>
      <p:ext uri="{BB962C8B-B14F-4D97-AF65-F5344CB8AC3E}">
        <p14:creationId xmlns:p14="http://schemas.microsoft.com/office/powerpoint/2010/main" val="137413124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60BB-414D-9878-192E-970A5C467414}"/>
              </a:ext>
            </a:extLst>
          </p:cNvPr>
          <p:cNvSpPr>
            <a:spLocks noGrp="1"/>
          </p:cNvSpPr>
          <p:nvPr>
            <p:ph type="title"/>
          </p:nvPr>
        </p:nvSpPr>
        <p:spPr>
          <a:xfrm>
            <a:off x="349981" y="-626215"/>
            <a:ext cx="10357666" cy="1438450"/>
          </a:xfrm>
        </p:spPr>
        <p:txBody>
          <a:bodyPr>
            <a:normAutofit/>
          </a:bodyPr>
          <a:lstStyle/>
          <a:p>
            <a:r>
              <a:rPr lang="en-US" b="1" dirty="0">
                <a:solidFill>
                  <a:schemeClr val="bg2">
                    <a:lumMod val="25000"/>
                  </a:schemeClr>
                </a:solidFill>
                <a:latin typeface="Sitka Subheading"/>
              </a:rPr>
              <a:t>DATA UNDERSTANDING:</a:t>
            </a:r>
          </a:p>
        </p:txBody>
      </p:sp>
      <p:sp>
        <p:nvSpPr>
          <p:cNvPr id="3" name="Content Placeholder 2">
            <a:extLst>
              <a:ext uri="{FF2B5EF4-FFF2-40B4-BE49-F238E27FC236}">
                <a16:creationId xmlns:a16="http://schemas.microsoft.com/office/drawing/2014/main" id="{FFBE0619-5D0B-4663-C5A4-8EDD23686BE7}"/>
              </a:ext>
            </a:extLst>
          </p:cNvPr>
          <p:cNvSpPr>
            <a:spLocks noGrp="1"/>
          </p:cNvSpPr>
          <p:nvPr>
            <p:ph idx="1"/>
          </p:nvPr>
        </p:nvSpPr>
        <p:spPr>
          <a:xfrm>
            <a:off x="317090" y="791328"/>
            <a:ext cx="10357666" cy="918840"/>
          </a:xfrm>
        </p:spPr>
        <p:txBody>
          <a:bodyPr vert="horz" lIns="91440" tIns="45720" rIns="91440" bIns="45720" rtlCol="0" anchor="t">
            <a:noAutofit/>
          </a:bodyPr>
          <a:lstStyle/>
          <a:p>
            <a:r>
              <a:rPr lang="en-US" sz="1500" dirty="0">
                <a:latin typeface="Times"/>
                <a:cs typeface="Times"/>
              </a:rPr>
              <a:t>Collected dataset from Kaggle which gives us data on sales of coffee in 20 states of USA</a:t>
            </a:r>
          </a:p>
          <a:p>
            <a:r>
              <a:rPr lang="en-US" sz="1500" dirty="0">
                <a:latin typeface="Times"/>
                <a:cs typeface="Times"/>
              </a:rPr>
              <a:t>Comprises of 21 columns, total 1,062 records</a:t>
            </a:r>
          </a:p>
          <a:p>
            <a:r>
              <a:rPr lang="en-US" sz="1500" dirty="0">
                <a:latin typeface="Times"/>
                <a:cs typeface="Times"/>
              </a:rPr>
              <a:t>Target variable- Profit which is in interval</a:t>
            </a:r>
          </a:p>
          <a:p>
            <a:endParaRPr lang="en-US" sz="1200" dirty="0">
              <a:solidFill>
                <a:srgbClr val="343541"/>
              </a:solidFill>
              <a:latin typeface="Times New Roman"/>
              <a:cs typeface="Times New Roman"/>
            </a:endParaRPr>
          </a:p>
        </p:txBody>
      </p:sp>
      <p:pic>
        <p:nvPicPr>
          <p:cNvPr id="4" name="Picture 3" descr="A list of text on a white background&#10;&#10;Description automatically generated">
            <a:extLst>
              <a:ext uri="{FF2B5EF4-FFF2-40B4-BE49-F238E27FC236}">
                <a16:creationId xmlns:a16="http://schemas.microsoft.com/office/drawing/2014/main" id="{2C490CE4-BC0C-3955-32E3-F649273D7599}"/>
              </a:ext>
            </a:extLst>
          </p:cNvPr>
          <p:cNvPicPr>
            <a:picLocks noChangeAspect="1"/>
          </p:cNvPicPr>
          <p:nvPr/>
        </p:nvPicPr>
        <p:blipFill>
          <a:blip r:embed="rId2"/>
          <a:stretch>
            <a:fillRect/>
          </a:stretch>
        </p:blipFill>
        <p:spPr>
          <a:xfrm>
            <a:off x="878401" y="2263669"/>
            <a:ext cx="10357279" cy="3794945"/>
          </a:xfrm>
          <a:prstGeom prst="rect">
            <a:avLst/>
          </a:prstGeom>
        </p:spPr>
      </p:pic>
    </p:spTree>
    <p:extLst>
      <p:ext uri="{BB962C8B-B14F-4D97-AF65-F5344CB8AC3E}">
        <p14:creationId xmlns:p14="http://schemas.microsoft.com/office/powerpoint/2010/main" val="73501864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6CCDAE-0A4A-4C57-86B8-1F328D743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E128A23-424F-41CE-9C96-0C2384BC5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38010" y="67499"/>
            <a:ext cx="5161398" cy="843742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29000">
                <a:srgbClr val="000000">
                  <a:alpha val="0"/>
                </a:srgbClr>
              </a:gs>
              <a:gs pos="100000">
                <a:srgbClr val="000000">
                  <a:alpha val="58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hand holding a tablet with a graph&#10;&#10;Description automatically generated">
            <a:extLst>
              <a:ext uri="{FF2B5EF4-FFF2-40B4-BE49-F238E27FC236}">
                <a16:creationId xmlns:a16="http://schemas.microsoft.com/office/drawing/2014/main" id="{AA6B66C3-B700-3C3A-9B27-965FECB79B94}"/>
              </a:ext>
            </a:extLst>
          </p:cNvPr>
          <p:cNvPicPr>
            <a:picLocks noChangeAspect="1"/>
          </p:cNvPicPr>
          <p:nvPr/>
        </p:nvPicPr>
        <p:blipFill rotWithShape="1">
          <a:blip r:embed="rId2"/>
          <a:srcRect l="1283" r="1283"/>
          <a:stretch/>
        </p:blipFill>
        <p:spPr>
          <a:xfrm>
            <a:off x="-1" y="1"/>
            <a:ext cx="8437419" cy="6857999"/>
          </a:xfrm>
          <a:prstGeom prst="rect">
            <a:avLst/>
          </a:prstGeom>
        </p:spPr>
      </p:pic>
      <p:sp>
        <p:nvSpPr>
          <p:cNvPr id="2" name="Title 1">
            <a:extLst>
              <a:ext uri="{FF2B5EF4-FFF2-40B4-BE49-F238E27FC236}">
                <a16:creationId xmlns:a16="http://schemas.microsoft.com/office/drawing/2014/main" id="{DEE011B9-9FCD-2C6F-68EB-DCFC8285BCB5}"/>
              </a:ext>
            </a:extLst>
          </p:cNvPr>
          <p:cNvSpPr>
            <a:spLocks noGrp="1"/>
          </p:cNvSpPr>
          <p:nvPr>
            <p:ph type="title"/>
          </p:nvPr>
        </p:nvSpPr>
        <p:spPr>
          <a:xfrm>
            <a:off x="795014" y="2711525"/>
            <a:ext cx="5989274" cy="3259784"/>
          </a:xfrm>
        </p:spPr>
        <p:txBody>
          <a:bodyPr anchor="b">
            <a:normAutofit/>
          </a:bodyPr>
          <a:lstStyle/>
          <a:p>
            <a:r>
              <a:rPr lang="en-US" sz="3600" b="1" u="sng" dirty="0">
                <a:solidFill>
                  <a:srgbClr val="FFFFFF"/>
                </a:solidFill>
                <a:latin typeface="Sitka Subheading"/>
              </a:rPr>
              <a:t>DATA UNDERSTANDING:</a:t>
            </a:r>
          </a:p>
        </p:txBody>
      </p:sp>
      <p:sp>
        <p:nvSpPr>
          <p:cNvPr id="13" name="Freeform: Shape 12">
            <a:extLst>
              <a:ext uri="{FF2B5EF4-FFF2-40B4-BE49-F238E27FC236}">
                <a16:creationId xmlns:a16="http://schemas.microsoft.com/office/drawing/2014/main" id="{D51F9122-EC78-4319-BEF3-3BAC59103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048782" y="851150"/>
            <a:ext cx="3940765" cy="2309454"/>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EC4F2EB3-B40A-458E-A48D-484FD9535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3855" y="742946"/>
            <a:ext cx="3920496" cy="5365173"/>
          </a:xfrm>
          <a:custGeom>
            <a:avLst/>
            <a:gdLst>
              <a:gd name="connsiteX0" fmla="*/ 0 w 1738307"/>
              <a:gd name="connsiteY0" fmla="*/ 0 h 3276601"/>
              <a:gd name="connsiteX1" fmla="*/ 1738307 w 1738307"/>
              <a:gd name="connsiteY1" fmla="*/ 0 h 3276601"/>
              <a:gd name="connsiteX2" fmla="*/ 1738307 w 1738307"/>
              <a:gd name="connsiteY2" fmla="*/ 3276601 h 3276601"/>
              <a:gd name="connsiteX3" fmla="*/ 0 w 1738307"/>
              <a:gd name="connsiteY3" fmla="*/ 3276601 h 3276601"/>
            </a:gdLst>
            <a:ahLst/>
            <a:cxnLst>
              <a:cxn ang="0">
                <a:pos x="connsiteX0" y="connsiteY0"/>
              </a:cxn>
              <a:cxn ang="0">
                <a:pos x="connsiteX1" y="connsiteY1"/>
              </a:cxn>
              <a:cxn ang="0">
                <a:pos x="connsiteX2" y="connsiteY2"/>
              </a:cxn>
              <a:cxn ang="0">
                <a:pos x="connsiteX3" y="connsiteY3"/>
              </a:cxn>
            </a:cxnLst>
            <a:rect l="l" t="t" r="r" b="b"/>
            <a:pathLst>
              <a:path w="1738307" h="3276601">
                <a:moveTo>
                  <a:pt x="0" y="0"/>
                </a:moveTo>
                <a:lnTo>
                  <a:pt x="1738307" y="0"/>
                </a:lnTo>
                <a:lnTo>
                  <a:pt x="1738307" y="3276601"/>
                </a:lnTo>
                <a:lnTo>
                  <a:pt x="0" y="3276601"/>
                </a:lnTo>
                <a:close/>
              </a:path>
            </a:pathLst>
          </a:custGeom>
          <a:solidFill>
            <a:schemeClr val="accent1">
              <a:lumMod val="20000"/>
              <a:lumOff val="80000"/>
            </a:schemeClr>
          </a:solidFill>
          <a:ln>
            <a:noFill/>
          </a:ln>
          <a:effectLst>
            <a:outerShdw dist="165100" dir="1890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3E25DE3-7581-82BD-9492-6B6F3DA7DC20}"/>
              </a:ext>
            </a:extLst>
          </p:cNvPr>
          <p:cNvSpPr>
            <a:spLocks noGrp="1"/>
          </p:cNvSpPr>
          <p:nvPr>
            <p:ph idx="1"/>
          </p:nvPr>
        </p:nvSpPr>
        <p:spPr>
          <a:xfrm>
            <a:off x="7801354" y="871021"/>
            <a:ext cx="3656368" cy="4830123"/>
          </a:xfrm>
        </p:spPr>
        <p:txBody>
          <a:bodyPr vert="horz" lIns="91440" tIns="45720" rIns="91440" bIns="45720" rtlCol="0" anchor="t">
            <a:noAutofit/>
          </a:bodyPr>
          <a:lstStyle/>
          <a:p>
            <a:pPr>
              <a:lnSpc>
                <a:spcPct val="120000"/>
              </a:lnSpc>
            </a:pPr>
            <a:endParaRPr lang="en-US" dirty="0">
              <a:solidFill>
                <a:srgbClr val="000000"/>
              </a:solidFill>
              <a:latin typeface="Times"/>
              <a:cs typeface="Times"/>
            </a:endParaRPr>
          </a:p>
          <a:p>
            <a:pPr>
              <a:lnSpc>
                <a:spcPct val="120000"/>
              </a:lnSpc>
            </a:pPr>
            <a:r>
              <a:rPr lang="en-US" dirty="0">
                <a:solidFill>
                  <a:srgbClr val="000000"/>
                </a:solidFill>
                <a:latin typeface="Times"/>
                <a:cs typeface="Times"/>
              </a:rPr>
              <a:t>Highest amount of profit: Central and West market</a:t>
            </a:r>
            <a:endParaRPr lang="en-US"/>
          </a:p>
          <a:p>
            <a:pPr>
              <a:lnSpc>
                <a:spcPct val="120000"/>
              </a:lnSpc>
            </a:pPr>
            <a:r>
              <a:rPr lang="en-US" dirty="0">
                <a:solidFill>
                  <a:srgbClr val="000000"/>
                </a:solidFill>
                <a:latin typeface="Times"/>
                <a:cs typeface="Times"/>
              </a:rPr>
              <a:t>Espresso: product type with highest profit</a:t>
            </a:r>
          </a:p>
          <a:p>
            <a:pPr>
              <a:lnSpc>
                <a:spcPct val="120000"/>
              </a:lnSpc>
            </a:pPr>
            <a:r>
              <a:rPr lang="en-US" dirty="0">
                <a:solidFill>
                  <a:srgbClr val="000000"/>
                </a:solidFill>
                <a:latin typeface="Times"/>
                <a:cs typeface="Times"/>
              </a:rPr>
              <a:t>Highest profit in product line: Beans</a:t>
            </a:r>
          </a:p>
          <a:p>
            <a:pPr>
              <a:lnSpc>
                <a:spcPct val="120000"/>
              </a:lnSpc>
            </a:pPr>
            <a:r>
              <a:rPr lang="en-US" dirty="0">
                <a:solidFill>
                  <a:srgbClr val="000000"/>
                </a:solidFill>
                <a:latin typeface="Times"/>
                <a:cs typeface="Times"/>
              </a:rPr>
              <a:t>Interestingly small market made much more profit than major markets</a:t>
            </a:r>
          </a:p>
          <a:p>
            <a:pPr>
              <a:lnSpc>
                <a:spcPct val="120000"/>
              </a:lnSpc>
            </a:pPr>
            <a:endParaRPr lang="en-US" sz="1700">
              <a:solidFill>
                <a:srgbClr val="000000"/>
              </a:solidFill>
              <a:latin typeface="Times"/>
              <a:cs typeface="Times"/>
            </a:endParaRPr>
          </a:p>
          <a:p>
            <a:pPr>
              <a:lnSpc>
                <a:spcPct val="120000"/>
              </a:lnSpc>
            </a:pPr>
            <a:endParaRPr lang="en-US" sz="1700">
              <a:solidFill>
                <a:srgbClr val="000000"/>
              </a:solidFill>
              <a:latin typeface="Times"/>
              <a:cs typeface="Times"/>
            </a:endParaRPr>
          </a:p>
          <a:p>
            <a:pPr>
              <a:lnSpc>
                <a:spcPct val="120000"/>
              </a:lnSpc>
            </a:pPr>
            <a:endParaRPr lang="en-US" sz="1700">
              <a:solidFill>
                <a:srgbClr val="000000"/>
              </a:solidFill>
              <a:latin typeface="Times"/>
              <a:cs typeface="Times"/>
            </a:endParaRPr>
          </a:p>
          <a:p>
            <a:pPr>
              <a:lnSpc>
                <a:spcPct val="120000"/>
              </a:lnSpc>
            </a:pPr>
            <a:endParaRPr lang="en-US" sz="1700">
              <a:solidFill>
                <a:srgbClr val="000000"/>
              </a:solidFill>
            </a:endParaRPr>
          </a:p>
        </p:txBody>
      </p:sp>
    </p:spTree>
    <p:extLst>
      <p:ext uri="{BB962C8B-B14F-4D97-AF65-F5344CB8AC3E}">
        <p14:creationId xmlns:p14="http://schemas.microsoft.com/office/powerpoint/2010/main" val="245636816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8CDF-68B3-E777-7775-BE449D1ACFD8}"/>
              </a:ext>
            </a:extLst>
          </p:cNvPr>
          <p:cNvSpPr>
            <a:spLocks noGrp="1"/>
          </p:cNvSpPr>
          <p:nvPr>
            <p:ph type="title"/>
          </p:nvPr>
        </p:nvSpPr>
        <p:spPr>
          <a:xfrm>
            <a:off x="378243" y="-444829"/>
            <a:ext cx="10357666" cy="1438450"/>
          </a:xfrm>
        </p:spPr>
        <p:txBody>
          <a:bodyPr/>
          <a:lstStyle/>
          <a:p>
            <a:r>
              <a:rPr lang="en-US" sz="3600" b="1" u="sng" dirty="0">
                <a:solidFill>
                  <a:schemeClr val="bg2">
                    <a:lumMod val="25000"/>
                  </a:schemeClr>
                </a:solidFill>
                <a:latin typeface="Sitka Subheading"/>
              </a:rPr>
              <a:t>DATA UNDERSTANDING:</a:t>
            </a:r>
          </a:p>
        </p:txBody>
      </p:sp>
      <p:sp>
        <p:nvSpPr>
          <p:cNvPr id="3" name="Content Placeholder 2">
            <a:extLst>
              <a:ext uri="{FF2B5EF4-FFF2-40B4-BE49-F238E27FC236}">
                <a16:creationId xmlns:a16="http://schemas.microsoft.com/office/drawing/2014/main" id="{D10FB091-0F21-A250-22D2-902BB119E731}"/>
              </a:ext>
            </a:extLst>
          </p:cNvPr>
          <p:cNvSpPr>
            <a:spLocks noGrp="1"/>
          </p:cNvSpPr>
          <p:nvPr>
            <p:ph idx="1"/>
          </p:nvPr>
        </p:nvSpPr>
        <p:spPr>
          <a:xfrm>
            <a:off x="7191854" y="1153461"/>
            <a:ext cx="3906560" cy="1292574"/>
          </a:xfrm>
        </p:spPr>
        <p:txBody>
          <a:bodyPr vert="horz" lIns="91440" tIns="45720" rIns="91440" bIns="45720" rtlCol="0" anchor="t">
            <a:normAutofit fontScale="85000" lnSpcReduction="20000"/>
          </a:bodyPr>
          <a:lstStyle/>
          <a:p>
            <a:r>
              <a:rPr lang="en-US" sz="1800" dirty="0">
                <a:latin typeface="Times"/>
                <a:cs typeface="Times"/>
              </a:rPr>
              <a:t>Collinearity was found among the variables</a:t>
            </a:r>
          </a:p>
          <a:p>
            <a:r>
              <a:rPr lang="en-US" sz="1800" dirty="0">
                <a:latin typeface="Times"/>
                <a:cs typeface="Times"/>
              </a:rPr>
              <a:t>Rejected variables: Target Cogs, Target Margin, Target Profit, Target Sales and Difference between Actual and Target </a:t>
            </a:r>
          </a:p>
          <a:p>
            <a:pPr marL="0" indent="0">
              <a:buNone/>
            </a:pPr>
            <a:endParaRPr lang="en-US" sz="1800" dirty="0">
              <a:latin typeface="Times"/>
              <a:cs typeface="Times"/>
            </a:endParaRPr>
          </a:p>
          <a:p>
            <a:endParaRPr lang="en-US" dirty="0">
              <a:latin typeface="Times"/>
              <a:cs typeface="Times"/>
            </a:endParaRPr>
          </a:p>
          <a:p>
            <a:endParaRPr lang="en-US" dirty="0"/>
          </a:p>
          <a:p>
            <a:endParaRPr lang="en-US" dirty="0"/>
          </a:p>
        </p:txBody>
      </p:sp>
      <p:pic>
        <p:nvPicPr>
          <p:cNvPr id="4" name="Picture 3" descr="A screenshot of a graph&#10;&#10;Description automatically generated">
            <a:extLst>
              <a:ext uri="{FF2B5EF4-FFF2-40B4-BE49-F238E27FC236}">
                <a16:creationId xmlns:a16="http://schemas.microsoft.com/office/drawing/2014/main" id="{7E5DB54B-7FB9-D7DA-4359-AC29025ABB97}"/>
              </a:ext>
            </a:extLst>
          </p:cNvPr>
          <p:cNvPicPr>
            <a:picLocks noChangeAspect="1"/>
          </p:cNvPicPr>
          <p:nvPr/>
        </p:nvPicPr>
        <p:blipFill>
          <a:blip r:embed="rId2"/>
          <a:stretch>
            <a:fillRect/>
          </a:stretch>
        </p:blipFill>
        <p:spPr>
          <a:xfrm>
            <a:off x="377675" y="1113909"/>
            <a:ext cx="6589381" cy="285496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8959610F-F1C1-3AE0-EC79-A3547FB3EB3C}"/>
              </a:ext>
            </a:extLst>
          </p:cNvPr>
          <p:cNvPicPr>
            <a:picLocks noChangeAspect="1"/>
          </p:cNvPicPr>
          <p:nvPr/>
        </p:nvPicPr>
        <p:blipFill>
          <a:blip r:embed="rId3"/>
          <a:stretch>
            <a:fillRect/>
          </a:stretch>
        </p:blipFill>
        <p:spPr>
          <a:xfrm>
            <a:off x="4695052" y="4463584"/>
            <a:ext cx="6828248" cy="1978739"/>
          </a:xfrm>
          <a:prstGeom prst="rect">
            <a:avLst/>
          </a:prstGeom>
        </p:spPr>
      </p:pic>
      <p:sp>
        <p:nvSpPr>
          <p:cNvPr id="6" name="TextBox 5">
            <a:extLst>
              <a:ext uri="{FF2B5EF4-FFF2-40B4-BE49-F238E27FC236}">
                <a16:creationId xmlns:a16="http://schemas.microsoft.com/office/drawing/2014/main" id="{CCEE4D4B-BA78-A479-BCE0-ADA4ABE6E270}"/>
              </a:ext>
            </a:extLst>
          </p:cNvPr>
          <p:cNvSpPr txBox="1"/>
          <p:nvPr/>
        </p:nvSpPr>
        <p:spPr>
          <a:xfrm>
            <a:off x="122807" y="4465468"/>
            <a:ext cx="41932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Times"/>
                <a:cs typeface="Times"/>
              </a:rPr>
              <a:t>Decided to reject Product Line and Type by analyzing the variable worth chart</a:t>
            </a:r>
            <a:endParaRPr lang="en-US" dirty="0"/>
          </a:p>
        </p:txBody>
      </p:sp>
    </p:spTree>
    <p:extLst>
      <p:ext uri="{BB962C8B-B14F-4D97-AF65-F5344CB8AC3E}">
        <p14:creationId xmlns:p14="http://schemas.microsoft.com/office/powerpoint/2010/main" val="348919763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AC2B-CD06-C6DF-110C-03E66BC617AB}"/>
              </a:ext>
            </a:extLst>
          </p:cNvPr>
          <p:cNvSpPr>
            <a:spLocks noGrp="1"/>
          </p:cNvSpPr>
          <p:nvPr>
            <p:ph type="title"/>
          </p:nvPr>
        </p:nvSpPr>
        <p:spPr>
          <a:xfrm>
            <a:off x="626158" y="-2170"/>
            <a:ext cx="10357666" cy="1438450"/>
          </a:xfrm>
        </p:spPr>
        <p:txBody>
          <a:bodyPr/>
          <a:lstStyle/>
          <a:p>
            <a:r>
              <a:rPr lang="en-US" sz="3600" b="1" u="sng" dirty="0">
                <a:solidFill>
                  <a:schemeClr val="bg2">
                    <a:lumMod val="25000"/>
                  </a:schemeClr>
                </a:solidFill>
                <a:latin typeface="Sitka Subheading"/>
              </a:rPr>
              <a:t>DATA PREPARATION:</a:t>
            </a:r>
            <a:br>
              <a:rPr lang="en-US" dirty="0"/>
            </a:br>
            <a:endParaRPr lang="en-US" dirty="0"/>
          </a:p>
        </p:txBody>
      </p:sp>
      <p:sp>
        <p:nvSpPr>
          <p:cNvPr id="3" name="Content Placeholder 2">
            <a:extLst>
              <a:ext uri="{FF2B5EF4-FFF2-40B4-BE49-F238E27FC236}">
                <a16:creationId xmlns:a16="http://schemas.microsoft.com/office/drawing/2014/main" id="{153D6E1F-3585-2B02-FF4E-0E06B6172BA9}"/>
              </a:ext>
            </a:extLst>
          </p:cNvPr>
          <p:cNvSpPr>
            <a:spLocks noGrp="1"/>
          </p:cNvSpPr>
          <p:nvPr>
            <p:ph idx="1"/>
          </p:nvPr>
        </p:nvSpPr>
        <p:spPr>
          <a:xfrm>
            <a:off x="396819" y="893836"/>
            <a:ext cx="10357666" cy="1878139"/>
          </a:xfrm>
        </p:spPr>
        <p:txBody>
          <a:bodyPr vert="horz" lIns="91440" tIns="45720" rIns="91440" bIns="45720" rtlCol="0" anchor="t">
            <a:normAutofit/>
          </a:bodyPr>
          <a:lstStyle/>
          <a:p>
            <a:r>
              <a:rPr lang="en-US" sz="1600" dirty="0">
                <a:latin typeface="Times"/>
                <a:cs typeface="Times"/>
              </a:rPr>
              <a:t>No missing values: No imputation and replacement necessary</a:t>
            </a:r>
          </a:p>
          <a:p>
            <a:r>
              <a:rPr lang="en-US" sz="1600" dirty="0">
                <a:latin typeface="Times"/>
                <a:cs typeface="Times"/>
              </a:rPr>
              <a:t>Slight right skewness found in some variables: Cogs, Inventory_Margin, Margin, Marketing, Total Expenses and Sales </a:t>
            </a:r>
          </a:p>
          <a:p>
            <a:r>
              <a:rPr lang="en-US" sz="1600" dirty="0">
                <a:latin typeface="Times"/>
                <a:cs typeface="Times"/>
              </a:rPr>
              <a:t>Transformed using Log </a:t>
            </a:r>
            <a:endParaRPr lang="en-US" dirty="0"/>
          </a:p>
          <a:p>
            <a:r>
              <a:rPr lang="en-US" sz="1600" dirty="0">
                <a:latin typeface="Times"/>
                <a:cs typeface="Times"/>
              </a:rPr>
              <a:t>Partitioned data into 80/20 train and validation tests</a:t>
            </a:r>
          </a:p>
        </p:txBody>
      </p:sp>
      <p:pic>
        <p:nvPicPr>
          <p:cNvPr id="4" name="Picture 3">
            <a:extLst>
              <a:ext uri="{FF2B5EF4-FFF2-40B4-BE49-F238E27FC236}">
                <a16:creationId xmlns:a16="http://schemas.microsoft.com/office/drawing/2014/main" id="{971DDCE0-D771-33C1-3464-2BD52C2833D6}"/>
              </a:ext>
            </a:extLst>
          </p:cNvPr>
          <p:cNvPicPr>
            <a:picLocks noChangeAspect="1"/>
          </p:cNvPicPr>
          <p:nvPr/>
        </p:nvPicPr>
        <p:blipFill>
          <a:blip r:embed="rId2"/>
          <a:stretch>
            <a:fillRect/>
          </a:stretch>
        </p:blipFill>
        <p:spPr>
          <a:xfrm>
            <a:off x="811236" y="3191629"/>
            <a:ext cx="4193946" cy="3445996"/>
          </a:xfrm>
          <a:prstGeom prst="rect">
            <a:avLst/>
          </a:prstGeom>
        </p:spPr>
      </p:pic>
      <p:sp>
        <p:nvSpPr>
          <p:cNvPr id="5" name="Arrow: Right 4">
            <a:extLst>
              <a:ext uri="{FF2B5EF4-FFF2-40B4-BE49-F238E27FC236}">
                <a16:creationId xmlns:a16="http://schemas.microsoft.com/office/drawing/2014/main" id="{49901AA0-1E22-5225-9A19-A5A03B8DCF51}"/>
              </a:ext>
            </a:extLst>
          </p:cNvPr>
          <p:cNvSpPr/>
          <p:nvPr/>
        </p:nvSpPr>
        <p:spPr>
          <a:xfrm>
            <a:off x="5740893" y="4527611"/>
            <a:ext cx="458679" cy="2663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D934EF6-D884-D790-0FB0-1D3124CB42E0}"/>
              </a:ext>
            </a:extLst>
          </p:cNvPr>
          <p:cNvPicPr>
            <a:picLocks noChangeAspect="1"/>
          </p:cNvPicPr>
          <p:nvPr/>
        </p:nvPicPr>
        <p:blipFill>
          <a:blip r:embed="rId3"/>
          <a:stretch>
            <a:fillRect/>
          </a:stretch>
        </p:blipFill>
        <p:spPr>
          <a:xfrm>
            <a:off x="6779181" y="3191522"/>
            <a:ext cx="4196980" cy="3441578"/>
          </a:xfrm>
          <a:prstGeom prst="rect">
            <a:avLst/>
          </a:prstGeom>
        </p:spPr>
      </p:pic>
    </p:spTree>
    <p:extLst>
      <p:ext uri="{BB962C8B-B14F-4D97-AF65-F5344CB8AC3E}">
        <p14:creationId xmlns:p14="http://schemas.microsoft.com/office/powerpoint/2010/main" val="41144724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614264-BA32-414F-95BE-0A30CC072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60625-82DA-738B-4409-734DE95F14FA}"/>
              </a:ext>
            </a:extLst>
          </p:cNvPr>
          <p:cNvSpPr>
            <a:spLocks noGrp="1"/>
          </p:cNvSpPr>
          <p:nvPr>
            <p:ph type="title"/>
          </p:nvPr>
        </p:nvSpPr>
        <p:spPr>
          <a:xfrm>
            <a:off x="818873" y="554981"/>
            <a:ext cx="6383684" cy="1611750"/>
          </a:xfrm>
        </p:spPr>
        <p:txBody>
          <a:bodyPr>
            <a:normAutofit/>
          </a:bodyPr>
          <a:lstStyle/>
          <a:p>
            <a:r>
              <a:rPr lang="en-US" b="1" u="sng" dirty="0">
                <a:solidFill>
                  <a:schemeClr val="bg2">
                    <a:lumMod val="25000"/>
                  </a:schemeClr>
                </a:solidFill>
                <a:latin typeface="Sitka Subheading"/>
              </a:rPr>
              <a:t>Model Evaluation</a:t>
            </a:r>
            <a:r>
              <a:rPr lang="en-US" b="1" dirty="0">
                <a:solidFill>
                  <a:schemeClr val="bg2">
                    <a:lumMod val="25000"/>
                  </a:schemeClr>
                </a:solidFill>
                <a:latin typeface="Sitka Subheading"/>
              </a:rPr>
              <a:t>:</a:t>
            </a:r>
            <a:endParaRPr lang="en-US" b="1" u="sng" dirty="0">
              <a:solidFill>
                <a:schemeClr val="bg2">
                  <a:lumMod val="25000"/>
                </a:schemeClr>
              </a:solidFill>
              <a:latin typeface="Sitka Subheading"/>
            </a:endParaRPr>
          </a:p>
        </p:txBody>
      </p:sp>
      <p:sp>
        <p:nvSpPr>
          <p:cNvPr id="3" name="Content Placeholder 2">
            <a:extLst>
              <a:ext uri="{FF2B5EF4-FFF2-40B4-BE49-F238E27FC236}">
                <a16:creationId xmlns:a16="http://schemas.microsoft.com/office/drawing/2014/main" id="{DF2A6277-270F-3EA8-E61B-6A4CA0B4023F}"/>
              </a:ext>
            </a:extLst>
          </p:cNvPr>
          <p:cNvSpPr>
            <a:spLocks noGrp="1"/>
          </p:cNvSpPr>
          <p:nvPr>
            <p:ph idx="1"/>
          </p:nvPr>
        </p:nvSpPr>
        <p:spPr>
          <a:xfrm>
            <a:off x="818872" y="2597426"/>
            <a:ext cx="5928596" cy="3536673"/>
          </a:xfrm>
        </p:spPr>
        <p:txBody>
          <a:bodyPr vert="horz" lIns="91440" tIns="45720" rIns="91440" bIns="45720" rtlCol="0" anchor="t">
            <a:normAutofit fontScale="92500" lnSpcReduction="10000"/>
          </a:bodyPr>
          <a:lstStyle/>
          <a:p>
            <a:pPr>
              <a:lnSpc>
                <a:spcPct val="120000"/>
              </a:lnSpc>
            </a:pPr>
            <a:r>
              <a:rPr lang="en-US" sz="1600" dirty="0">
                <a:latin typeface="Times"/>
                <a:cs typeface="Times"/>
              </a:rPr>
              <a:t>Our Target variable is profit and our goal is to find out which states has a highest substantial impact on the predicted Profit and what factors are responsible for it</a:t>
            </a:r>
          </a:p>
          <a:p>
            <a:pPr>
              <a:lnSpc>
                <a:spcPct val="120000"/>
              </a:lnSpc>
            </a:pPr>
            <a:r>
              <a:rPr lang="en-US" sz="1600" dirty="0">
                <a:latin typeface="Times"/>
                <a:cs typeface="Times"/>
              </a:rPr>
              <a:t>Ran different types of models: Neural Network, Stepwise Regression, Backward Regression, Forward Regression and Decision Tree on 80/20 partitioned dataset</a:t>
            </a:r>
          </a:p>
          <a:p>
            <a:pPr>
              <a:lnSpc>
                <a:spcPct val="120000"/>
              </a:lnSpc>
            </a:pPr>
            <a:r>
              <a:rPr lang="en-US" sz="1600" dirty="0">
                <a:latin typeface="Times"/>
                <a:cs typeface="Times"/>
              </a:rPr>
              <a:t>Best Model was Backward Regression on my 80/20 partitioned data</a:t>
            </a:r>
          </a:p>
          <a:p>
            <a:pPr>
              <a:lnSpc>
                <a:spcPct val="120000"/>
              </a:lnSpc>
            </a:pPr>
            <a:r>
              <a:rPr lang="en-US" sz="1600" dirty="0">
                <a:latin typeface="Times"/>
                <a:cs typeface="Times"/>
              </a:rPr>
              <a:t>-Total 8 variables were selected: LG10_Inventory_Margin, LG10_Margin, LG10_Marketing, LG10_Sales, LG10_Total_Expenses, Product and State</a:t>
            </a:r>
          </a:p>
          <a:p>
            <a:pPr>
              <a:lnSpc>
                <a:spcPct val="120000"/>
              </a:lnSpc>
            </a:pPr>
            <a:r>
              <a:rPr lang="en-US" sz="1600" dirty="0">
                <a:latin typeface="Times"/>
                <a:cs typeface="Times"/>
              </a:rPr>
              <a:t>No Overfitting was observed</a:t>
            </a:r>
            <a:endParaRPr lang="en-US" sz="1600">
              <a:latin typeface="Times"/>
              <a:cs typeface="Times"/>
            </a:endParaRPr>
          </a:p>
          <a:p>
            <a:pPr>
              <a:lnSpc>
                <a:spcPct val="120000"/>
              </a:lnSpc>
            </a:pPr>
            <a:endParaRPr lang="en-US" sz="1600">
              <a:latin typeface="Times"/>
              <a:cs typeface="Times"/>
            </a:endParaRPr>
          </a:p>
          <a:p>
            <a:pPr>
              <a:lnSpc>
                <a:spcPct val="120000"/>
              </a:lnSpc>
            </a:pPr>
            <a:endParaRPr lang="en-US" sz="1600"/>
          </a:p>
        </p:txBody>
      </p:sp>
      <p:sp>
        <p:nvSpPr>
          <p:cNvPr id="11" name="Rectangle 10">
            <a:extLst>
              <a:ext uri="{FF2B5EF4-FFF2-40B4-BE49-F238E27FC236}">
                <a16:creationId xmlns:a16="http://schemas.microsoft.com/office/drawing/2014/main" id="{CBD70695-D4EF-489F-B2D8-F61EA5CD5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653787" y="1915886"/>
            <a:ext cx="3538211" cy="49510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9A271658-CA48-4EC3-B484-C7DC7360F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8370349" y="1499446"/>
            <a:ext cx="4811359" cy="2792182"/>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6D76D0B8-05EE-0FA9-F80A-1BADDF2D2E4A}"/>
              </a:ext>
            </a:extLst>
          </p:cNvPr>
          <p:cNvPicPr>
            <a:picLocks noChangeAspect="1"/>
          </p:cNvPicPr>
          <p:nvPr/>
        </p:nvPicPr>
        <p:blipFill>
          <a:blip r:embed="rId4"/>
          <a:stretch>
            <a:fillRect/>
          </a:stretch>
        </p:blipFill>
        <p:spPr>
          <a:xfrm>
            <a:off x="7474081" y="2134855"/>
            <a:ext cx="3817937" cy="3623570"/>
          </a:xfrm>
          <a:prstGeom prst="rect">
            <a:avLst/>
          </a:prstGeom>
        </p:spPr>
      </p:pic>
    </p:spTree>
    <p:extLst>
      <p:ext uri="{BB962C8B-B14F-4D97-AF65-F5344CB8AC3E}">
        <p14:creationId xmlns:p14="http://schemas.microsoft.com/office/powerpoint/2010/main" val="112039119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DE89493-AC86-4DB9-8963-3671DDEBE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494A84-E2EF-42C0-DEF3-EA5DDBBACAA0}"/>
              </a:ext>
            </a:extLst>
          </p:cNvPr>
          <p:cNvSpPr>
            <a:spLocks noGrp="1"/>
          </p:cNvSpPr>
          <p:nvPr>
            <p:ph type="title"/>
          </p:nvPr>
        </p:nvSpPr>
        <p:spPr>
          <a:xfrm>
            <a:off x="814656" y="665389"/>
            <a:ext cx="5807818" cy="1507193"/>
          </a:xfrm>
        </p:spPr>
        <p:txBody>
          <a:bodyPr anchor="b">
            <a:normAutofit/>
          </a:bodyPr>
          <a:lstStyle/>
          <a:p>
            <a:r>
              <a:rPr lang="en-US" sz="3000" b="1" u="sng" dirty="0">
                <a:solidFill>
                  <a:schemeClr val="bg2">
                    <a:lumMod val="25000"/>
                  </a:schemeClr>
                </a:solidFill>
                <a:latin typeface="Sitka Subheading"/>
              </a:rPr>
              <a:t>Recommendations:</a:t>
            </a:r>
          </a:p>
        </p:txBody>
      </p:sp>
      <p:sp>
        <p:nvSpPr>
          <p:cNvPr id="31" name="Rectangle 30">
            <a:extLst>
              <a:ext uri="{FF2B5EF4-FFF2-40B4-BE49-F238E27FC236}">
                <a16:creationId xmlns:a16="http://schemas.microsoft.com/office/drawing/2014/main" id="{BDAC9C0A-BBCA-4B9F-8ADF-5B2CCB19F9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93F8F9-B4D6-65DD-6DC8-C7F7A42B6C79}"/>
              </a:ext>
            </a:extLst>
          </p:cNvPr>
          <p:cNvSpPr>
            <a:spLocks noGrp="1"/>
          </p:cNvSpPr>
          <p:nvPr>
            <p:ph idx="1"/>
          </p:nvPr>
        </p:nvSpPr>
        <p:spPr>
          <a:xfrm>
            <a:off x="814655" y="2400301"/>
            <a:ext cx="5804681" cy="3733800"/>
          </a:xfrm>
        </p:spPr>
        <p:txBody>
          <a:bodyPr vert="horz" lIns="91440" tIns="45720" rIns="91440" bIns="45720" rtlCol="0" anchor="t">
            <a:normAutofit lnSpcReduction="10000"/>
          </a:bodyPr>
          <a:lstStyle/>
          <a:p>
            <a:pPr marL="285750" indent="-285750"/>
            <a:r>
              <a:rPr lang="en-US" dirty="0">
                <a:latin typeface="Times"/>
                <a:cs typeface="Times"/>
              </a:rPr>
              <a:t>The data lacks contextual information about the particular business or industry it represents</a:t>
            </a:r>
            <a:endParaRPr lang="en-US" u="sng">
              <a:latin typeface="Times"/>
              <a:cs typeface="Times"/>
            </a:endParaRPr>
          </a:p>
          <a:p>
            <a:r>
              <a:rPr lang="en-US" dirty="0">
                <a:latin typeface="Times"/>
                <a:cs typeface="Times"/>
              </a:rPr>
              <a:t>No demographic data provided</a:t>
            </a:r>
            <a:endParaRPr lang="en-US"/>
          </a:p>
          <a:p>
            <a:r>
              <a:rPr lang="en-US" dirty="0">
                <a:latin typeface="Times"/>
                <a:cs typeface="Times"/>
              </a:rPr>
              <a:t>No data dictionary or descriptions of each metric</a:t>
            </a:r>
          </a:p>
          <a:p>
            <a:r>
              <a:rPr lang="en-US" sz="1900" dirty="0">
                <a:latin typeface="Times"/>
                <a:cs typeface="Times"/>
              </a:rPr>
              <a:t>Fields related to marketing and product details are present, but the lack of specifics, such as marketing strategies employed or detailed product information, limits the ability to understand the factors influencing sales and profit</a:t>
            </a:r>
            <a:endParaRPr lang="en-US" dirty="0">
              <a:latin typeface="Times"/>
              <a:cs typeface="Times"/>
            </a:endParaRPr>
          </a:p>
          <a:p>
            <a:endParaRPr lang="en-US">
              <a:latin typeface="Times"/>
              <a:cs typeface="Times"/>
            </a:endParaRPr>
          </a:p>
          <a:p>
            <a:endParaRPr lang="en-US"/>
          </a:p>
        </p:txBody>
      </p:sp>
      <p:sp>
        <p:nvSpPr>
          <p:cNvPr id="33" name="Freeform: Shape 32">
            <a:extLst>
              <a:ext uri="{FF2B5EF4-FFF2-40B4-BE49-F238E27FC236}">
                <a16:creationId xmlns:a16="http://schemas.microsoft.com/office/drawing/2014/main" id="{148D47FD-99F1-4F70-A0B7-DE3FFDD3B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630921" y="2766496"/>
            <a:ext cx="5385102" cy="1987416"/>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person holding a tablet with graphs and charts&#10;&#10;Description automatically generated">
            <a:extLst>
              <a:ext uri="{FF2B5EF4-FFF2-40B4-BE49-F238E27FC236}">
                <a16:creationId xmlns:a16="http://schemas.microsoft.com/office/drawing/2014/main" id="{DE61E5D7-5A7B-E4E3-F0E7-8DE0B0432FBC}"/>
              </a:ext>
            </a:extLst>
          </p:cNvPr>
          <p:cNvPicPr>
            <a:picLocks noChangeAspect="1"/>
          </p:cNvPicPr>
          <p:nvPr/>
        </p:nvPicPr>
        <p:blipFill rotWithShape="1">
          <a:blip r:embed="rId4"/>
          <a:srcRect l="12624" r="30505"/>
          <a:stretch/>
        </p:blipFill>
        <p:spPr>
          <a:xfrm>
            <a:off x="7696200" y="10"/>
            <a:ext cx="4495800" cy="6047499"/>
          </a:xfrm>
          <a:custGeom>
            <a:avLst/>
            <a:gdLst/>
            <a:ahLst/>
            <a:cxnLst/>
            <a:rect l="l" t="t" r="r" b="b"/>
            <a:pathLst>
              <a:path w="2093843" h="1948070">
                <a:moveTo>
                  <a:pt x="0" y="0"/>
                </a:moveTo>
                <a:lnTo>
                  <a:pt x="2093843" y="0"/>
                </a:lnTo>
                <a:lnTo>
                  <a:pt x="2093843" y="1948070"/>
                </a:lnTo>
                <a:lnTo>
                  <a:pt x="0" y="1948070"/>
                </a:lnTo>
                <a:close/>
              </a:path>
            </a:pathLst>
          </a:custGeom>
          <a:effectLst/>
        </p:spPr>
      </p:pic>
    </p:spTree>
    <p:extLst>
      <p:ext uri="{BB962C8B-B14F-4D97-AF65-F5344CB8AC3E}">
        <p14:creationId xmlns:p14="http://schemas.microsoft.com/office/powerpoint/2010/main" val="282607884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DE89493-AC86-4DB9-8963-3671DDEBE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1D40C4-68CB-5D7C-D7A8-88E18CB34420}"/>
              </a:ext>
            </a:extLst>
          </p:cNvPr>
          <p:cNvSpPr>
            <a:spLocks noGrp="1"/>
          </p:cNvSpPr>
          <p:nvPr>
            <p:ph type="title"/>
          </p:nvPr>
        </p:nvSpPr>
        <p:spPr>
          <a:xfrm>
            <a:off x="814656" y="665389"/>
            <a:ext cx="5807818" cy="1507193"/>
          </a:xfrm>
        </p:spPr>
        <p:txBody>
          <a:bodyPr anchor="b">
            <a:normAutofit/>
          </a:bodyPr>
          <a:lstStyle/>
          <a:p>
            <a:r>
              <a:rPr lang="en-US" b="1" u="sng">
                <a:latin typeface="Sitka Subheading"/>
              </a:rPr>
              <a:t>LIMITATIONS:</a:t>
            </a:r>
          </a:p>
        </p:txBody>
      </p:sp>
      <p:sp>
        <p:nvSpPr>
          <p:cNvPr id="17" name="Rectangle 16">
            <a:extLst>
              <a:ext uri="{FF2B5EF4-FFF2-40B4-BE49-F238E27FC236}">
                <a16:creationId xmlns:a16="http://schemas.microsoft.com/office/drawing/2014/main" id="{BDAC9C0A-BBCA-4B9F-8ADF-5B2CCB19F9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B6739D-8BE5-D2F2-8319-A01E049A58C6}"/>
              </a:ext>
            </a:extLst>
          </p:cNvPr>
          <p:cNvSpPr>
            <a:spLocks noGrp="1"/>
          </p:cNvSpPr>
          <p:nvPr>
            <p:ph idx="1"/>
          </p:nvPr>
        </p:nvSpPr>
        <p:spPr>
          <a:xfrm>
            <a:off x="814656" y="2400301"/>
            <a:ext cx="5568215" cy="3733800"/>
          </a:xfrm>
        </p:spPr>
        <p:txBody>
          <a:bodyPr vert="horz" lIns="91440" tIns="45720" rIns="91440" bIns="45720" rtlCol="0">
            <a:normAutofit/>
          </a:bodyPr>
          <a:lstStyle/>
          <a:p>
            <a:r>
              <a:rPr lang="en-US" dirty="0">
                <a:latin typeface="Times"/>
                <a:cs typeface="Times"/>
              </a:rPr>
              <a:t>4 variables- Target Cogs, Target margin, Target profit and Target sales did not provide any useful output to my analysis so decided to reject these</a:t>
            </a:r>
          </a:p>
          <a:p>
            <a:r>
              <a:rPr lang="en-US" dirty="0">
                <a:latin typeface="Times"/>
                <a:cs typeface="Times"/>
              </a:rPr>
              <a:t>Had to drop Product Line and Type as they has very lower worth in the analysis</a:t>
            </a:r>
          </a:p>
          <a:p>
            <a:r>
              <a:rPr lang="en-US" dirty="0">
                <a:latin typeface="Times"/>
                <a:cs typeface="Times"/>
              </a:rPr>
              <a:t>Cogs, Marketing, and Total Expenses show weaker positive correlations, indicating that there is work to be done on marketing strategies</a:t>
            </a:r>
          </a:p>
          <a:p>
            <a:endParaRPr lang="en-US">
              <a:latin typeface="Times"/>
              <a:cs typeface="Times"/>
            </a:endParaRPr>
          </a:p>
          <a:p>
            <a:endParaRPr lang="en-US">
              <a:latin typeface="Times"/>
              <a:cs typeface="Times"/>
            </a:endParaRPr>
          </a:p>
        </p:txBody>
      </p:sp>
      <p:sp>
        <p:nvSpPr>
          <p:cNvPr id="19" name="Freeform: Shape 18">
            <a:extLst>
              <a:ext uri="{FF2B5EF4-FFF2-40B4-BE49-F238E27FC236}">
                <a16:creationId xmlns:a16="http://schemas.microsoft.com/office/drawing/2014/main" id="{148D47FD-99F1-4F70-A0B7-DE3FFDD3B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630921" y="2766496"/>
            <a:ext cx="5385102" cy="1987416"/>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magnifying glass over a graph&#10;&#10;Description automatically generated">
            <a:extLst>
              <a:ext uri="{FF2B5EF4-FFF2-40B4-BE49-F238E27FC236}">
                <a16:creationId xmlns:a16="http://schemas.microsoft.com/office/drawing/2014/main" id="{FE7FFE55-F56F-9036-6B4A-AA3831A8EAE8}"/>
              </a:ext>
            </a:extLst>
          </p:cNvPr>
          <p:cNvPicPr>
            <a:picLocks noChangeAspect="1"/>
          </p:cNvPicPr>
          <p:nvPr/>
        </p:nvPicPr>
        <p:blipFill rotWithShape="1">
          <a:blip r:embed="rId4"/>
          <a:srcRect l="17505" r="38075" b="-1"/>
          <a:stretch/>
        </p:blipFill>
        <p:spPr>
          <a:xfrm>
            <a:off x="7696200" y="10"/>
            <a:ext cx="4495800" cy="6047499"/>
          </a:xfrm>
          <a:custGeom>
            <a:avLst/>
            <a:gdLst/>
            <a:ahLst/>
            <a:cxnLst/>
            <a:rect l="l" t="t" r="r" b="b"/>
            <a:pathLst>
              <a:path w="2093843" h="1948070">
                <a:moveTo>
                  <a:pt x="0" y="0"/>
                </a:moveTo>
                <a:lnTo>
                  <a:pt x="2093843" y="0"/>
                </a:lnTo>
                <a:lnTo>
                  <a:pt x="2093843" y="1948070"/>
                </a:lnTo>
                <a:lnTo>
                  <a:pt x="0" y="1948070"/>
                </a:lnTo>
                <a:close/>
              </a:path>
            </a:pathLst>
          </a:custGeom>
          <a:effectLst/>
        </p:spPr>
      </p:pic>
    </p:spTree>
    <p:extLst>
      <p:ext uri="{BB962C8B-B14F-4D97-AF65-F5344CB8AC3E}">
        <p14:creationId xmlns:p14="http://schemas.microsoft.com/office/powerpoint/2010/main" val="390997260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VeniceBeachVTI">
  <a:themeElements>
    <a:clrScheme name="Venice Beach">
      <a:dk1>
        <a:sysClr val="windowText" lastClr="000000"/>
      </a:dk1>
      <a:lt1>
        <a:sysClr val="window" lastClr="FFFFFF"/>
      </a:lt1>
      <a:dk2>
        <a:srgbClr val="2B3E3D"/>
      </a:dk2>
      <a:lt2>
        <a:srgbClr val="FEF3EB"/>
      </a:lt2>
      <a:accent1>
        <a:srgbClr val="FE8542"/>
      </a:accent1>
      <a:accent2>
        <a:srgbClr val="EC6D60"/>
      </a:accent2>
      <a:accent3>
        <a:srgbClr val="CDA32B"/>
      </a:accent3>
      <a:accent4>
        <a:srgbClr val="EE66A7"/>
      </a:accent4>
      <a:accent5>
        <a:srgbClr val="EA5F48"/>
      </a:accent5>
      <a:accent6>
        <a:srgbClr val="C8466B"/>
      </a:accent6>
      <a:hlink>
        <a:srgbClr val="E46153"/>
      </a:hlink>
      <a:folHlink>
        <a:srgbClr val="CF63B0"/>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VeniceBeachVTI</vt:lpstr>
      <vt:lpstr>Analytical Storytelling: Coffee SALES Analysis</vt:lpstr>
      <vt:lpstr>Business understanding:</vt:lpstr>
      <vt:lpstr>DATA UNDERSTANDING:</vt:lpstr>
      <vt:lpstr>DATA UNDERSTANDING:</vt:lpstr>
      <vt:lpstr>DATA UNDERSTANDING:</vt:lpstr>
      <vt:lpstr>DATA PREPARATION: </vt:lpstr>
      <vt:lpstr>Model Evaluation:</vt:lpstr>
      <vt:lpstr>Recommendations:</vt:lpstr>
      <vt:lpstr>LIMITATIONS: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642</cp:revision>
  <dcterms:created xsi:type="dcterms:W3CDTF">2023-11-07T22:33:26Z</dcterms:created>
  <dcterms:modified xsi:type="dcterms:W3CDTF">2023-11-13T21:16:46Z</dcterms:modified>
</cp:coreProperties>
</file>