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68" r:id="rId6"/>
    <p:sldId id="269" r:id="rId7"/>
    <p:sldId id="270" r:id="rId8"/>
    <p:sldId id="271" r:id="rId9"/>
    <p:sldId id="272" r:id="rId10"/>
    <p:sldId id="257" r:id="rId11"/>
    <p:sldId id="258" r:id="rId12"/>
    <p:sldId id="259" r:id="rId13"/>
    <p:sldId id="260" r:id="rId14"/>
    <p:sldId id="267" r:id="rId15"/>
    <p:sldId id="26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s://aws.amazon.com/dms/" TargetMode="External"/><Relationship Id="rId3" Type="http://schemas.openxmlformats.org/officeDocument/2006/relationships/hyperlink" Target="https://aws.amazon.com/rds/postgresql/" TargetMode="External"/><Relationship Id="rId7" Type="http://schemas.openxmlformats.org/officeDocument/2006/relationships/hyperlink" Target="https://aws.amazon.com/rds/sqlserver/" TargetMode="External"/><Relationship Id="rId2" Type="http://schemas.openxmlformats.org/officeDocument/2006/relationships/hyperlink" Target="https://aws.amazon.com/rds/aurora/" TargetMode="External"/><Relationship Id="rId1" Type="http://schemas.openxmlformats.org/officeDocument/2006/relationships/slideLayout" Target="../slideLayouts/slideLayout7.xml"/><Relationship Id="rId6" Type="http://schemas.openxmlformats.org/officeDocument/2006/relationships/hyperlink" Target="https://aws.amazon.com/rds/oracle/" TargetMode="External"/><Relationship Id="rId5" Type="http://schemas.openxmlformats.org/officeDocument/2006/relationships/hyperlink" Target="https://aws.amazon.com/rds/mariadb/" TargetMode="External"/><Relationship Id="rId4" Type="http://schemas.openxmlformats.org/officeDocument/2006/relationships/hyperlink" Target="https://aws.amazon.com/rds/mysq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loud_computing" TargetMode="External"/><Relationship Id="rId3" Type="http://schemas.openxmlformats.org/officeDocument/2006/relationships/hyperlink" Target="https://en.wikipedia.org/wiki/Computer" TargetMode="External"/><Relationship Id="rId7" Type="http://schemas.openxmlformats.org/officeDocument/2006/relationships/hyperlink" Target="https://en.wikipedia.org/wiki/Internet" TargetMode="External"/><Relationship Id="rId2" Type="http://schemas.openxmlformats.org/officeDocument/2006/relationships/hyperlink" Target="https://www.webopedia.com/TERM/C/cloud.html" TargetMode="External"/><Relationship Id="rId1" Type="http://schemas.openxmlformats.org/officeDocument/2006/relationships/slideLayout" Target="../slideLayouts/slideLayout7.xml"/><Relationship Id="rId6" Type="http://schemas.openxmlformats.org/officeDocument/2006/relationships/hyperlink" Target="https://en.wikipedia.org/wiki/Computing_power" TargetMode="External"/><Relationship Id="rId5" Type="http://schemas.openxmlformats.org/officeDocument/2006/relationships/hyperlink" Target="https://en.wikipedia.org/wiki/Data_storage" TargetMode="External"/><Relationship Id="rId10" Type="http://schemas.openxmlformats.org/officeDocument/2006/relationships/hyperlink" Target="https://en.wikipedia.org/wiki/Economies_of_scale" TargetMode="External"/><Relationship Id="rId4" Type="http://schemas.openxmlformats.org/officeDocument/2006/relationships/hyperlink" Target="https://en.wikipedia.org/wiki/System_resource" TargetMode="External"/><Relationship Id="rId9" Type="http://schemas.openxmlformats.org/officeDocument/2006/relationships/hyperlink" Target="https://en.wikipedia.org/wiki/Hybrid_Cloud_Gatewa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a:t>
            </a:r>
            <a:endParaRPr lang="en-US" dirty="0"/>
          </a:p>
        </p:txBody>
      </p:sp>
      <p:sp>
        <p:nvSpPr>
          <p:cNvPr id="3" name="Subtitle 2"/>
          <p:cNvSpPr>
            <a:spLocks noGrp="1"/>
          </p:cNvSpPr>
          <p:nvPr>
            <p:ph type="subTitle" idx="1"/>
          </p:nvPr>
        </p:nvSpPr>
        <p:spPr/>
        <p:txBody>
          <a:bodyPr/>
          <a:lstStyle/>
          <a:p>
            <a:r>
              <a:rPr lang="en-US" dirty="0" smtClean="0"/>
              <a:t>Elastic beanstalk</a:t>
            </a:r>
          </a:p>
          <a:p>
            <a:r>
              <a:rPr lang="en-US" dirty="0" smtClean="0"/>
              <a:t>EC2</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381001"/>
            <a:ext cx="8458199" cy="2285999"/>
          </a:xfrm>
          <a:prstGeom prst="rect">
            <a:avLst/>
          </a:prstGeom>
          <a:noFill/>
          <a:ln w="9525">
            <a:noFill/>
            <a:miter lim="800000"/>
            <a:headEnd/>
            <a:tailEnd/>
          </a:ln>
          <a:effectLst/>
        </p:spPr>
      </p:pic>
      <p:sp>
        <p:nvSpPr>
          <p:cNvPr id="6" name="Rectangle 5"/>
          <p:cNvSpPr/>
          <p:nvPr/>
        </p:nvSpPr>
        <p:spPr>
          <a:xfrm>
            <a:off x="228600" y="4495800"/>
            <a:ext cx="8458200" cy="1477328"/>
          </a:xfrm>
          <a:prstGeom prst="rect">
            <a:avLst/>
          </a:prstGeom>
        </p:spPr>
        <p:txBody>
          <a:bodyPr wrap="square">
            <a:spAutoFit/>
          </a:bodyPr>
          <a:lstStyle/>
          <a:p>
            <a:r>
              <a:rPr lang="en-US" dirty="0" smtClean="0"/>
              <a:t>What is Elastic Beanstalk used for?</a:t>
            </a:r>
          </a:p>
          <a:p>
            <a:r>
              <a:rPr lang="en-US" b="1" dirty="0" smtClean="0"/>
              <a:t>Elastic Beanstalk</a:t>
            </a:r>
            <a:r>
              <a:rPr lang="en-US" dirty="0" smtClean="0"/>
              <a:t> employs Auto Scaling and </a:t>
            </a:r>
            <a:r>
              <a:rPr lang="en-US" b="1" dirty="0" smtClean="0"/>
              <a:t>Elastic</a:t>
            </a:r>
            <a:r>
              <a:rPr lang="en-US" dirty="0" smtClean="0"/>
              <a:t> Load Balancing to scale and balance workloads. It provides tools in the form of Amazon </a:t>
            </a:r>
            <a:r>
              <a:rPr lang="en-US" dirty="0" err="1" smtClean="0"/>
              <a:t>CloudWatch</a:t>
            </a:r>
            <a:r>
              <a:rPr lang="en-US" dirty="0" smtClean="0"/>
              <a:t> to monitor the health of deployed applications. It also provides capacity provisioning due to its reliance on </a:t>
            </a:r>
            <a:r>
              <a:rPr lang="en-US" b="1" dirty="0" smtClean="0"/>
              <a:t>AWS</a:t>
            </a:r>
            <a:r>
              <a:rPr lang="en-US" dirty="0" smtClean="0"/>
              <a:t> S3 and EC2</a:t>
            </a:r>
            <a:endParaRPr lang="en-US" dirty="0"/>
          </a:p>
        </p:txBody>
      </p:sp>
      <p:sp>
        <p:nvSpPr>
          <p:cNvPr id="7" name="Rectangle 6"/>
          <p:cNvSpPr/>
          <p:nvPr/>
        </p:nvSpPr>
        <p:spPr>
          <a:xfrm>
            <a:off x="381000" y="2743200"/>
            <a:ext cx="8229600" cy="1477328"/>
          </a:xfrm>
          <a:prstGeom prst="rect">
            <a:avLst/>
          </a:prstGeom>
        </p:spPr>
        <p:txBody>
          <a:bodyPr wrap="square">
            <a:spAutoFit/>
          </a:bodyPr>
          <a:lstStyle/>
          <a:p>
            <a:r>
              <a:rPr lang="en-US" dirty="0" smtClean="0"/>
              <a:t>Is Elastic Beanstalk </a:t>
            </a:r>
            <a:r>
              <a:rPr lang="en-US" dirty="0" err="1" smtClean="0"/>
              <a:t>PaaS</a:t>
            </a:r>
            <a:r>
              <a:rPr lang="en-US" dirty="0" smtClean="0"/>
              <a:t>?</a:t>
            </a:r>
          </a:p>
          <a:p>
            <a:r>
              <a:rPr lang="en-US" dirty="0" smtClean="0"/>
              <a:t>Key Features: </a:t>
            </a:r>
            <a:r>
              <a:rPr lang="en-US" b="1" dirty="0" smtClean="0"/>
              <a:t>AWS Elastic Beanstalk</a:t>
            </a:r>
            <a:r>
              <a:rPr lang="en-US" dirty="0" smtClean="0"/>
              <a:t>. The </a:t>
            </a:r>
            <a:r>
              <a:rPr lang="en-US" b="1" dirty="0" err="1" smtClean="0"/>
              <a:t>PaaS</a:t>
            </a:r>
            <a:r>
              <a:rPr lang="en-US" dirty="0" smtClean="0"/>
              <a:t> offering was developed </a:t>
            </a:r>
            <a:r>
              <a:rPr lang="en-US" dirty="0" err="1" smtClean="0"/>
              <a:t>by</a:t>
            </a:r>
            <a:r>
              <a:rPr lang="en-US" b="1" dirty="0" err="1" smtClean="0"/>
              <a:t>Amazon</a:t>
            </a:r>
            <a:r>
              <a:rPr lang="en-US" dirty="0" smtClean="0"/>
              <a:t> and helps developers deploy applications on </a:t>
            </a:r>
            <a:r>
              <a:rPr lang="en-US" b="1" dirty="0" smtClean="0"/>
              <a:t>AWS</a:t>
            </a:r>
            <a:r>
              <a:rPr lang="en-US" dirty="0" smtClean="0"/>
              <a:t> cloud. </a:t>
            </a:r>
            <a:r>
              <a:rPr lang="en-US" b="1" dirty="0" smtClean="0"/>
              <a:t>Elastic </a:t>
            </a:r>
            <a:r>
              <a:rPr lang="en-US" b="1" dirty="0" err="1" smtClean="0"/>
              <a:t>Beanstalk</a:t>
            </a:r>
            <a:r>
              <a:rPr lang="en-US" dirty="0" err="1" smtClean="0"/>
              <a:t>automatically</a:t>
            </a:r>
            <a:r>
              <a:rPr lang="en-US" dirty="0" smtClean="0"/>
              <a:t> handles every aspect in the cloud upload, including capacity provisioning, load balancing, scaling, and application health monitoring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bwMode="auto">
          <a:xfrm>
            <a:off x="0" y="1371600"/>
            <a:ext cx="8610600" cy="1600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0"/>
            <a:ext cx="8610600" cy="1477328"/>
          </a:xfrm>
          <a:prstGeom prst="rect">
            <a:avLst/>
          </a:prstGeom>
        </p:spPr>
        <p:txBody>
          <a:bodyPr wrap="square">
            <a:spAutoFit/>
          </a:bodyPr>
          <a:lstStyle/>
          <a:p>
            <a:r>
              <a:rPr lang="en-US" dirty="0" smtClean="0"/>
              <a:t>What is a ec2 instance?</a:t>
            </a:r>
          </a:p>
          <a:p>
            <a:r>
              <a:rPr lang="en-US" dirty="0" smtClean="0"/>
              <a:t>An </a:t>
            </a:r>
            <a:r>
              <a:rPr lang="en-US" b="1" dirty="0" smtClean="0"/>
              <a:t>EC2 instance</a:t>
            </a:r>
            <a:r>
              <a:rPr lang="en-US" dirty="0" smtClean="0"/>
              <a:t> </a:t>
            </a:r>
            <a:r>
              <a:rPr lang="en-US" b="1" dirty="0" smtClean="0"/>
              <a:t>is a virtual server </a:t>
            </a:r>
            <a:r>
              <a:rPr lang="en-US" dirty="0" smtClean="0"/>
              <a:t>in Amazon's Elastic Compute Cloud (</a:t>
            </a:r>
            <a:r>
              <a:rPr lang="en-US" b="1" dirty="0" smtClean="0"/>
              <a:t>EC2</a:t>
            </a:r>
            <a:r>
              <a:rPr lang="en-US" dirty="0" smtClean="0"/>
              <a:t>) for running applications on the Amazon Web Services (</a:t>
            </a:r>
            <a:r>
              <a:rPr lang="en-US" b="1" dirty="0" smtClean="0"/>
              <a:t>AWS</a:t>
            </a:r>
            <a:r>
              <a:rPr lang="en-US" dirty="0" smtClean="0"/>
              <a:t>) infrastructure. </a:t>
            </a:r>
            <a:r>
              <a:rPr lang="en-US" b="1" dirty="0" smtClean="0"/>
              <a:t>AWS</a:t>
            </a:r>
            <a:r>
              <a:rPr lang="en-US" dirty="0" smtClean="0"/>
              <a:t> is a comprehensive, evolving cloud computing platform; </a:t>
            </a:r>
            <a:r>
              <a:rPr lang="en-US" b="1" dirty="0" smtClean="0"/>
              <a:t>EC2</a:t>
            </a:r>
            <a:r>
              <a:rPr lang="en-US" dirty="0" smtClean="0"/>
              <a:t> is a service that allows business subscribers to run application programs in the computing environment.</a:t>
            </a:r>
            <a:endParaRPr lang="en-US" dirty="0"/>
          </a:p>
        </p:txBody>
      </p:sp>
      <p:sp>
        <p:nvSpPr>
          <p:cNvPr id="3" name="Rectangle 2"/>
          <p:cNvSpPr/>
          <p:nvPr/>
        </p:nvSpPr>
        <p:spPr>
          <a:xfrm>
            <a:off x="838200" y="1066800"/>
            <a:ext cx="7848600" cy="2585323"/>
          </a:xfrm>
          <a:prstGeom prst="rect">
            <a:avLst/>
          </a:prstGeom>
        </p:spPr>
        <p:txBody>
          <a:bodyPr wrap="square">
            <a:spAutoFit/>
          </a:bodyPr>
          <a:lstStyle/>
          <a:p>
            <a:r>
              <a:rPr lang="en-US" b="1" dirty="0" smtClean="0"/>
              <a:t>What Is Amazon EC2?</a:t>
            </a:r>
          </a:p>
          <a:p>
            <a:r>
              <a:rPr lang="en-US" dirty="0" smtClean="0"/>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4800"/>
            <a:ext cx="8763000" cy="923330"/>
          </a:xfrm>
          <a:prstGeom prst="rect">
            <a:avLst/>
          </a:prstGeom>
        </p:spPr>
        <p:txBody>
          <a:bodyPr wrap="square">
            <a:spAutoFit/>
          </a:bodyPr>
          <a:lstStyle/>
          <a:p>
            <a:r>
              <a:rPr lang="en-US" dirty="0" smtClean="0"/>
              <a:t>Amazon </a:t>
            </a:r>
            <a:r>
              <a:rPr lang="en-US" b="1" dirty="0" smtClean="0"/>
              <a:t>Route 53</a:t>
            </a:r>
            <a:r>
              <a:rPr lang="en-US" dirty="0" smtClean="0"/>
              <a:t> (</a:t>
            </a:r>
            <a:r>
              <a:rPr lang="en-US" b="1" dirty="0" smtClean="0"/>
              <a:t>Route 53</a:t>
            </a:r>
            <a:r>
              <a:rPr lang="en-US" dirty="0" smtClean="0"/>
              <a:t>) is a scalable and highly available Domain Name System (DNS) service. ... The name is a reference to TCP or UDP port </a:t>
            </a:r>
            <a:r>
              <a:rPr lang="en-US" b="1" dirty="0" smtClean="0"/>
              <a:t>53</a:t>
            </a:r>
            <a:r>
              <a:rPr lang="en-US" dirty="0" smtClean="0"/>
              <a:t>, where DNS server requests are addressed.</a:t>
            </a:r>
            <a:endParaRPr lang="en-US" dirty="0"/>
          </a:p>
        </p:txBody>
      </p:sp>
      <p:sp>
        <p:nvSpPr>
          <p:cNvPr id="4" name="Rectangle 3"/>
          <p:cNvSpPr/>
          <p:nvPr/>
        </p:nvSpPr>
        <p:spPr>
          <a:xfrm>
            <a:off x="609600" y="1600200"/>
            <a:ext cx="8153400" cy="1477328"/>
          </a:xfrm>
          <a:prstGeom prst="rect">
            <a:avLst/>
          </a:prstGeom>
        </p:spPr>
        <p:txBody>
          <a:bodyPr wrap="square">
            <a:spAutoFit/>
          </a:bodyPr>
          <a:lstStyle/>
          <a:p>
            <a:r>
              <a:rPr lang="en-US" dirty="0" smtClean="0"/>
              <a:t>What is AWS Route 53 used for?</a:t>
            </a:r>
          </a:p>
          <a:p>
            <a:r>
              <a:rPr lang="en-US" b="1" dirty="0" smtClean="0"/>
              <a:t>Amazon Route 53</a:t>
            </a:r>
            <a:r>
              <a:rPr lang="en-US" dirty="0" smtClean="0"/>
              <a:t> is a highly available and scalable cloud Domain Name System (DNS) web service. ... Using </a:t>
            </a:r>
            <a:r>
              <a:rPr lang="en-US" b="1" dirty="0" smtClean="0"/>
              <a:t>Amazon Route 53</a:t>
            </a:r>
            <a:r>
              <a:rPr lang="en-US" dirty="0" smtClean="0"/>
              <a:t> Traffic Flow's simple visual editor, you can easily manage how your end-users are routed to your application's endpoints—whether in a single </a:t>
            </a:r>
            <a:r>
              <a:rPr lang="en-US" b="1" dirty="0" smtClean="0"/>
              <a:t>AWS</a:t>
            </a:r>
            <a:r>
              <a:rPr lang="en-US" dirty="0" smtClean="0"/>
              <a:t> region or distributed around the globe.</a:t>
            </a:r>
            <a:endParaRPr lang="en-US" dirty="0"/>
          </a:p>
        </p:txBody>
      </p:sp>
      <p:sp>
        <p:nvSpPr>
          <p:cNvPr id="5" name="Rectangle 4"/>
          <p:cNvSpPr/>
          <p:nvPr/>
        </p:nvSpPr>
        <p:spPr>
          <a:xfrm>
            <a:off x="914400" y="3244334"/>
            <a:ext cx="4983059" cy="369332"/>
          </a:xfrm>
          <a:prstGeom prst="rect">
            <a:avLst/>
          </a:prstGeom>
        </p:spPr>
        <p:txBody>
          <a:bodyPr wrap="square">
            <a:spAutoFit/>
          </a:bodyPr>
          <a:lstStyle/>
          <a:p>
            <a:r>
              <a:rPr lang="en-US" b="1" dirty="0" smtClean="0"/>
              <a:t>1. Register domain names</a:t>
            </a:r>
            <a:endParaRPr lang="en-US" dirty="0"/>
          </a:p>
        </p:txBody>
      </p:sp>
      <p:sp>
        <p:nvSpPr>
          <p:cNvPr id="6" name="Rectangle 5"/>
          <p:cNvSpPr/>
          <p:nvPr/>
        </p:nvSpPr>
        <p:spPr>
          <a:xfrm>
            <a:off x="2286000" y="3581400"/>
            <a:ext cx="4572000" cy="646331"/>
          </a:xfrm>
          <a:prstGeom prst="rect">
            <a:avLst/>
          </a:prstGeom>
        </p:spPr>
        <p:txBody>
          <a:bodyPr wrap="square">
            <a:spAutoFit/>
          </a:bodyPr>
          <a:lstStyle/>
          <a:p>
            <a:r>
              <a:rPr lang="en-US" b="1" dirty="0" smtClean="0"/>
              <a:t>2. Route internet traffic to the resources for your domain</a:t>
            </a:r>
            <a:endParaRPr lang="en-US" dirty="0"/>
          </a:p>
        </p:txBody>
      </p:sp>
      <p:sp>
        <p:nvSpPr>
          <p:cNvPr id="8" name="Rectangle 7"/>
          <p:cNvSpPr/>
          <p:nvPr/>
        </p:nvSpPr>
        <p:spPr>
          <a:xfrm>
            <a:off x="2743200" y="4572000"/>
            <a:ext cx="5215490" cy="369332"/>
          </a:xfrm>
          <a:prstGeom prst="rect">
            <a:avLst/>
          </a:prstGeom>
        </p:spPr>
        <p:txBody>
          <a:bodyPr wrap="square">
            <a:spAutoFit/>
          </a:bodyPr>
          <a:lstStyle/>
          <a:p>
            <a:r>
              <a:rPr lang="en-US" b="1" dirty="0" smtClean="0"/>
              <a:t>3. Check the health of your resources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ACM (</a:t>
            </a:r>
            <a:r>
              <a:rPr lang="en-US" dirty="0" err="1" smtClean="0"/>
              <a:t>Certifiacte</a:t>
            </a:r>
            <a:r>
              <a:rPr lang="en-US" dirty="0" smtClean="0"/>
              <a:t> manager )</a:t>
            </a:r>
            <a:br>
              <a:rPr lang="en-US" dirty="0" smtClean="0"/>
            </a:br>
            <a:r>
              <a:rPr lang="en-US" dirty="0" err="1" smtClean="0"/>
              <a:t>Provision,Manage</a:t>
            </a:r>
            <a:r>
              <a:rPr lang="en-US" dirty="0" smtClean="0"/>
              <a:t> and Deploy SSL/TLS certificates</a:t>
            </a:r>
            <a:endParaRPr lang="en-US" dirty="0"/>
          </a:p>
        </p:txBody>
      </p:sp>
      <p:sp>
        <p:nvSpPr>
          <p:cNvPr id="3" name="Rectangle 2"/>
          <p:cNvSpPr/>
          <p:nvPr/>
        </p:nvSpPr>
        <p:spPr>
          <a:xfrm>
            <a:off x="304800" y="2971800"/>
            <a:ext cx="8686800" cy="923330"/>
          </a:xfrm>
          <a:prstGeom prst="rect">
            <a:avLst/>
          </a:prstGeom>
        </p:spPr>
        <p:txBody>
          <a:bodyPr wrap="square">
            <a:spAutoFit/>
          </a:bodyPr>
          <a:lstStyle/>
          <a:p>
            <a:r>
              <a:rPr lang="en-US" dirty="0" smtClean="0"/>
              <a:t> To </a:t>
            </a:r>
            <a:r>
              <a:rPr lang="en-US" b="1" dirty="0" err="1" smtClean="0"/>
              <a:t>use</a:t>
            </a:r>
            <a:r>
              <a:rPr lang="en-US" dirty="0" err="1" smtClean="0"/>
              <a:t>the</a:t>
            </a:r>
            <a:r>
              <a:rPr lang="en-US" dirty="0" smtClean="0"/>
              <a:t> </a:t>
            </a:r>
            <a:r>
              <a:rPr lang="en-US" b="1" dirty="0" smtClean="0"/>
              <a:t>AWS</a:t>
            </a:r>
            <a:r>
              <a:rPr lang="en-US" dirty="0" smtClean="0"/>
              <a:t> Management Console, navigate to the </a:t>
            </a:r>
            <a:r>
              <a:rPr lang="en-US" b="1" dirty="0" smtClean="0"/>
              <a:t>Certificate Manager</a:t>
            </a:r>
            <a:r>
              <a:rPr lang="en-US" dirty="0" smtClean="0"/>
              <a:t>, choose Request a certificate, select Request a public certificate, enter the domain name for your site, and follow the instructions on the screen to complete your request.</a:t>
            </a:r>
            <a:endParaRPr lang="en-US" dirty="0"/>
          </a:p>
        </p:txBody>
      </p:sp>
      <p:sp>
        <p:nvSpPr>
          <p:cNvPr id="4" name="Rectangle 3"/>
          <p:cNvSpPr/>
          <p:nvPr/>
        </p:nvSpPr>
        <p:spPr>
          <a:xfrm>
            <a:off x="838200" y="4267200"/>
            <a:ext cx="4572000" cy="2308324"/>
          </a:xfrm>
          <a:prstGeom prst="rect">
            <a:avLst/>
          </a:prstGeom>
        </p:spPr>
        <p:txBody>
          <a:bodyPr>
            <a:spAutoFit/>
          </a:bodyPr>
          <a:lstStyle/>
          <a:p>
            <a:r>
              <a:rPr lang="en-US" b="1" dirty="0" smtClean="0"/>
              <a:t>Certificate Authorities</a:t>
            </a:r>
            <a:r>
              <a:rPr lang="en-US" dirty="0" smtClean="0"/>
              <a:t>, also known as CAs, issue </a:t>
            </a:r>
            <a:r>
              <a:rPr lang="en-US" b="1" dirty="0" smtClean="0"/>
              <a:t>certificates</a:t>
            </a:r>
            <a:r>
              <a:rPr lang="en-US" dirty="0" smtClean="0"/>
              <a:t> to specific domains. When a domain presents a </a:t>
            </a:r>
            <a:r>
              <a:rPr lang="en-US" b="1" dirty="0" smtClean="0"/>
              <a:t>certificate</a:t>
            </a:r>
            <a:r>
              <a:rPr lang="en-US" dirty="0" smtClean="0"/>
              <a:t> that is issued by a trusted CA, your browser or application knows it's safe to make the connection. ... </a:t>
            </a:r>
            <a:r>
              <a:rPr lang="en-US" b="1" dirty="0" smtClean="0"/>
              <a:t>AWS</a:t>
            </a:r>
            <a:r>
              <a:rPr lang="en-US" dirty="0" smtClean="0"/>
              <a:t> has been offering </a:t>
            </a:r>
            <a:r>
              <a:rPr lang="en-US" dirty="0" err="1" smtClean="0"/>
              <a:t>free</a:t>
            </a:r>
            <a:r>
              <a:rPr lang="en-US" b="1" dirty="0" err="1" smtClean="0"/>
              <a:t>certificates</a:t>
            </a:r>
            <a:r>
              <a:rPr lang="en-US" dirty="0" smtClean="0"/>
              <a:t> to </a:t>
            </a:r>
            <a:r>
              <a:rPr lang="en-US" b="1" dirty="0" smtClean="0"/>
              <a:t>AWS</a:t>
            </a:r>
            <a:r>
              <a:rPr lang="en-US" dirty="0" smtClean="0"/>
              <a:t> customers from the Amazon Trust Services CA.</a:t>
            </a:r>
            <a:endParaRPr lang="en-US" dirty="0"/>
          </a:p>
        </p:txBody>
      </p:sp>
      <p:sp>
        <p:nvSpPr>
          <p:cNvPr id="5" name="Rectangle 4"/>
          <p:cNvSpPr/>
          <p:nvPr/>
        </p:nvSpPr>
        <p:spPr>
          <a:xfrm>
            <a:off x="5638800" y="3962400"/>
            <a:ext cx="3352800" cy="2585323"/>
          </a:xfrm>
          <a:prstGeom prst="rect">
            <a:avLst/>
          </a:prstGeom>
        </p:spPr>
        <p:txBody>
          <a:bodyPr wrap="square">
            <a:spAutoFit/>
          </a:bodyPr>
          <a:lstStyle/>
          <a:p>
            <a:r>
              <a:rPr lang="en-US" dirty="0" smtClean="0"/>
              <a:t>How do I get https on AWS?</a:t>
            </a:r>
          </a:p>
          <a:p>
            <a:r>
              <a:rPr lang="en-US" b="1" dirty="0" smtClean="0"/>
              <a:t>To get your SSL certificate, simply go to the AWS Certificate Manager (ACM), which issues them for free.</a:t>
            </a:r>
            <a:endParaRPr lang="en-US" dirty="0" smtClean="0"/>
          </a:p>
          <a:p>
            <a:r>
              <a:rPr lang="en-US" dirty="0" smtClean="0"/>
              <a:t>1. Register SSL certificate through ACM.</a:t>
            </a:r>
          </a:p>
          <a:p>
            <a:r>
              <a:rPr lang="en-US" dirty="0" smtClean="0"/>
              <a:t>2. Attach SSL certificate to EB Load Balance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848600" cy="1477328"/>
          </a:xfrm>
          <a:prstGeom prst="rect">
            <a:avLst/>
          </a:prstGeom>
        </p:spPr>
        <p:txBody>
          <a:bodyPr wrap="square">
            <a:spAutoFit/>
          </a:bodyPr>
          <a:lstStyle/>
          <a:p>
            <a:r>
              <a:rPr lang="en-US" dirty="0" smtClean="0"/>
              <a:t>What is AWS RDS?</a:t>
            </a:r>
          </a:p>
          <a:p>
            <a:r>
              <a:rPr lang="en-US" dirty="0" smtClean="0"/>
              <a:t>Amazon Relational Database Service (Amazon </a:t>
            </a:r>
            <a:r>
              <a:rPr lang="en-US" b="1" dirty="0" smtClean="0"/>
              <a:t>RDS</a:t>
            </a:r>
            <a:r>
              <a:rPr lang="en-US" dirty="0" smtClean="0"/>
              <a:t>) is a managed SQL database service provided by Amazon Web Services (</a:t>
            </a:r>
            <a:r>
              <a:rPr lang="en-US" b="1" dirty="0" smtClean="0"/>
              <a:t>AWS</a:t>
            </a:r>
            <a:r>
              <a:rPr lang="en-US" dirty="0" smtClean="0"/>
              <a:t>). Amazon </a:t>
            </a:r>
            <a:r>
              <a:rPr lang="en-US" b="1" dirty="0" smtClean="0"/>
              <a:t>RDS</a:t>
            </a:r>
            <a:r>
              <a:rPr lang="en-US" dirty="0" smtClean="0"/>
              <a:t> supports an array of database engines to store and organize data and helps with database management tasks, such as migration, backup, recovery and patching.</a:t>
            </a:r>
            <a:endParaRPr lang="en-US" dirty="0"/>
          </a:p>
        </p:txBody>
      </p:sp>
      <p:sp>
        <p:nvSpPr>
          <p:cNvPr id="3" name="Rectangle 2"/>
          <p:cNvSpPr/>
          <p:nvPr/>
        </p:nvSpPr>
        <p:spPr>
          <a:xfrm>
            <a:off x="0" y="5105400"/>
            <a:ext cx="8763000" cy="1477328"/>
          </a:xfrm>
          <a:prstGeom prst="rect">
            <a:avLst/>
          </a:prstGeom>
        </p:spPr>
        <p:txBody>
          <a:bodyPr wrap="square">
            <a:spAutoFit/>
          </a:bodyPr>
          <a:lstStyle/>
          <a:p>
            <a:r>
              <a:rPr lang="en-US" dirty="0" smtClean="0"/>
              <a:t>How does AWS RDS works?</a:t>
            </a:r>
          </a:p>
          <a:p>
            <a:r>
              <a:rPr lang="en-US" dirty="0" smtClean="0"/>
              <a:t>Amazon </a:t>
            </a:r>
            <a:r>
              <a:rPr lang="en-US" b="1" dirty="0" smtClean="0"/>
              <a:t>RDS</a:t>
            </a:r>
            <a:r>
              <a:rPr lang="en-US" dirty="0" smtClean="0"/>
              <a:t> makes it easy to control network access to your database. </a:t>
            </a:r>
            <a:r>
              <a:rPr lang="en-US" dirty="0" err="1" smtClean="0"/>
              <a:t>Amazon</a:t>
            </a:r>
            <a:r>
              <a:rPr lang="en-US" b="1" dirty="0" err="1" smtClean="0"/>
              <a:t>RDS</a:t>
            </a:r>
            <a:r>
              <a:rPr lang="en-US" dirty="0" smtClean="0"/>
              <a:t> also lets you run your database instances in Amazon Virtual Private Cloud (Amazon VPC), which enables you to isolate your database instances and to connect to your existing IT infrastructure through an industry-standard encrypted </a:t>
            </a:r>
            <a:r>
              <a:rPr lang="en-US" dirty="0" err="1" smtClean="0"/>
              <a:t>IPsec</a:t>
            </a:r>
            <a:r>
              <a:rPr lang="en-US" dirty="0" smtClean="0"/>
              <a:t> VPN</a:t>
            </a:r>
            <a:endParaRPr lang="en-US" dirty="0"/>
          </a:p>
        </p:txBody>
      </p:sp>
      <p:sp>
        <p:nvSpPr>
          <p:cNvPr id="4" name="Rectangle 3"/>
          <p:cNvSpPr/>
          <p:nvPr/>
        </p:nvSpPr>
        <p:spPr>
          <a:xfrm>
            <a:off x="609600" y="1997839"/>
            <a:ext cx="8077200" cy="1477328"/>
          </a:xfrm>
          <a:prstGeom prst="rect">
            <a:avLst/>
          </a:prstGeom>
        </p:spPr>
        <p:txBody>
          <a:bodyPr wrap="square">
            <a:spAutoFit/>
          </a:bodyPr>
          <a:lstStyle/>
          <a:p>
            <a:r>
              <a:rPr lang="en-US" dirty="0" smtClean="0"/>
              <a:t>Amazon RDS is available on several database instance types - optimized for memory, performance or I/O - and provides you with six familiar database engines to choose from, including </a:t>
            </a:r>
            <a:r>
              <a:rPr lang="en-US" dirty="0" smtClean="0">
                <a:hlinkClick r:id="rId2"/>
              </a:rPr>
              <a:t>Amazon Aurora</a:t>
            </a:r>
            <a:r>
              <a:rPr lang="en-US" dirty="0" smtClean="0"/>
              <a:t>, </a:t>
            </a:r>
            <a:r>
              <a:rPr lang="en-US" dirty="0" err="1" smtClean="0">
                <a:hlinkClick r:id="rId3"/>
              </a:rPr>
              <a:t>PostgreSQL</a:t>
            </a:r>
            <a:r>
              <a:rPr lang="en-US" dirty="0" smtClean="0"/>
              <a:t>, </a:t>
            </a:r>
            <a:r>
              <a:rPr lang="en-US" dirty="0" err="1" smtClean="0">
                <a:hlinkClick r:id="rId4"/>
              </a:rPr>
              <a:t>MySQL</a:t>
            </a:r>
            <a:r>
              <a:rPr lang="en-US" dirty="0" smtClean="0"/>
              <a:t>, </a:t>
            </a:r>
            <a:r>
              <a:rPr lang="en-US" dirty="0" err="1" smtClean="0">
                <a:hlinkClick r:id="rId5"/>
              </a:rPr>
              <a:t>MariaDB</a:t>
            </a:r>
            <a:r>
              <a:rPr lang="en-US" dirty="0" smtClean="0"/>
              <a:t>, </a:t>
            </a:r>
            <a:r>
              <a:rPr lang="en-US" dirty="0" smtClean="0">
                <a:hlinkClick r:id="rId6"/>
              </a:rPr>
              <a:t>Oracle Database</a:t>
            </a:r>
            <a:r>
              <a:rPr lang="en-US" dirty="0" smtClean="0"/>
              <a:t>, and </a:t>
            </a:r>
            <a:r>
              <a:rPr lang="en-US" dirty="0" smtClean="0">
                <a:hlinkClick r:id="rId7"/>
              </a:rPr>
              <a:t>SQL Server</a:t>
            </a:r>
            <a:r>
              <a:rPr lang="en-US" dirty="0" smtClean="0"/>
              <a:t>. You can use the </a:t>
            </a:r>
            <a:r>
              <a:rPr lang="en-US" dirty="0" smtClean="0">
                <a:hlinkClick r:id="rId8"/>
              </a:rPr>
              <a:t>AWS Database Migration Service</a:t>
            </a:r>
            <a:r>
              <a:rPr lang="en-US" dirty="0" smtClean="0"/>
              <a:t> to easily migrate or replicate your existing databases to Amazon RDS.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5846"/>
            <a:ext cx="8686800" cy="3139321"/>
          </a:xfrm>
          <a:prstGeom prst="rect">
            <a:avLst/>
          </a:prstGeom>
        </p:spPr>
        <p:txBody>
          <a:bodyPr wrap="square">
            <a:spAutoFit/>
          </a:bodyPr>
          <a:lstStyle/>
          <a:p>
            <a:r>
              <a:rPr lang="en-US" b="1" dirty="0" smtClean="0"/>
              <a:t>DB Instances</a:t>
            </a:r>
          </a:p>
          <a:p>
            <a:r>
              <a:rPr lang="en-US" dirty="0" smtClean="0"/>
              <a:t>The basic building block of Amazon RDS is the </a:t>
            </a:r>
            <a:r>
              <a:rPr lang="en-US" i="1" dirty="0" smtClean="0"/>
              <a:t>DB instance</a:t>
            </a:r>
            <a:r>
              <a:rPr lang="en-US" dirty="0" smtClean="0"/>
              <a:t>. A DB instance is an isolated database environment in the cloud.  A DB instance can contain multiple user-created databases, and you can access it by using the same tools and applications that you use with a stand-alone database instance. You can create and modify a DB instance by using the AWS Command Line Interface, the Amazon RDS API, or the AWS Management Console.</a:t>
            </a:r>
          </a:p>
          <a:p>
            <a:r>
              <a:rPr lang="en-US" dirty="0" smtClean="0"/>
              <a:t>Each DB instance runs a </a:t>
            </a:r>
            <a:r>
              <a:rPr lang="en-US" i="1" dirty="0" smtClean="0"/>
              <a:t>DB engine</a:t>
            </a:r>
            <a:r>
              <a:rPr lang="en-US" dirty="0" smtClean="0"/>
              <a:t>. Amazon RDS currently supports the </a:t>
            </a:r>
            <a:r>
              <a:rPr lang="en-US" dirty="0" err="1" smtClean="0"/>
              <a:t>MySQL</a:t>
            </a:r>
            <a:r>
              <a:rPr lang="en-US" dirty="0" smtClean="0"/>
              <a:t>, </a:t>
            </a:r>
            <a:r>
              <a:rPr lang="en-US" dirty="0" err="1" smtClean="0"/>
              <a:t>MariaDB</a:t>
            </a:r>
            <a:r>
              <a:rPr lang="en-US" dirty="0" smtClean="0"/>
              <a:t>, </a:t>
            </a:r>
            <a:r>
              <a:rPr lang="en-US" dirty="0" err="1" smtClean="0"/>
              <a:t>PostgreSQL</a:t>
            </a:r>
            <a:r>
              <a:rPr lang="en-US" dirty="0" smtClean="0"/>
              <a:t>, Oracle, and Microsoft SQL Server DB engines. Each DB engine has its own supported features, and each version of a DB engine may include specific features. Additionally, each DB engine has a set of parameters in a DB parameter group that control the behavior of the databases that it manages.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153400" cy="923330"/>
          </a:xfrm>
          <a:prstGeom prst="rect">
            <a:avLst/>
          </a:prstGeom>
        </p:spPr>
        <p:txBody>
          <a:bodyPr wrap="square">
            <a:spAutoFit/>
          </a:bodyPr>
          <a:lstStyle/>
          <a:p>
            <a:r>
              <a:rPr lang="en-US" b="1" dirty="0" smtClean="0"/>
              <a:t>What Is Amazon VPC?</a:t>
            </a:r>
          </a:p>
          <a:p>
            <a:r>
              <a:rPr lang="en-US" dirty="0" smtClean="0"/>
              <a:t>Amazon Virtual Private Cloud (Amazon VPC) enables you to launch AWS resources into a virtual network that you've defined.</a:t>
            </a:r>
            <a:endParaRPr lang="en-US" dirty="0"/>
          </a:p>
        </p:txBody>
      </p:sp>
      <p:sp>
        <p:nvSpPr>
          <p:cNvPr id="3" name="Rectangle 2"/>
          <p:cNvSpPr/>
          <p:nvPr/>
        </p:nvSpPr>
        <p:spPr>
          <a:xfrm>
            <a:off x="381000" y="1371600"/>
            <a:ext cx="6477000" cy="369332"/>
          </a:xfrm>
          <a:prstGeom prst="rect">
            <a:avLst/>
          </a:prstGeom>
        </p:spPr>
        <p:txBody>
          <a:bodyPr wrap="square">
            <a:spAutoFit/>
          </a:bodyPr>
          <a:lstStyle/>
          <a:p>
            <a:r>
              <a:rPr lang="en-US" dirty="0" smtClean="0"/>
              <a:t>Amazon VPC is the networking layer for Amazon EC2.</a:t>
            </a:r>
            <a:endParaRPr lang="en-US" dirty="0"/>
          </a:p>
        </p:txBody>
      </p:sp>
      <p:sp>
        <p:nvSpPr>
          <p:cNvPr id="4" name="Rectangle 3"/>
          <p:cNvSpPr/>
          <p:nvPr/>
        </p:nvSpPr>
        <p:spPr>
          <a:xfrm>
            <a:off x="381000" y="2362199"/>
            <a:ext cx="8382000" cy="3139321"/>
          </a:xfrm>
          <a:prstGeom prst="rect">
            <a:avLst/>
          </a:prstGeom>
        </p:spPr>
        <p:txBody>
          <a:bodyPr wrap="square">
            <a:spAutoFit/>
          </a:bodyPr>
          <a:lstStyle/>
          <a:p>
            <a:r>
              <a:rPr lang="en-US" dirty="0" smtClean="0"/>
              <a:t>A </a:t>
            </a:r>
            <a:r>
              <a:rPr lang="en-US" i="1" dirty="0" smtClean="0"/>
              <a:t>virtual private cloud</a:t>
            </a:r>
            <a:r>
              <a:rPr lang="en-US" dirty="0" smtClean="0"/>
              <a:t> (VPC) is a virtual network dedicated to your AWS account. It is logically isolated from other virtual networks in the AWS Cloud. You can launch your AWS resources, such as Amazon EC2 instances, into your VPC. You can specify an IP address range for the VPC, add subnets, associate security groups, and configure route tables.</a:t>
            </a:r>
          </a:p>
          <a:p>
            <a:r>
              <a:rPr lang="en-US" dirty="0" smtClean="0"/>
              <a:t>A </a:t>
            </a:r>
            <a:r>
              <a:rPr lang="en-US" i="1" dirty="0" smtClean="0"/>
              <a:t>subnet</a:t>
            </a:r>
            <a:r>
              <a:rPr lang="en-US" dirty="0" smtClean="0"/>
              <a:t> is a range of IP addresses in your VPC. You can launch AWS resources into a specified subnet. Use a public subnet for resources that must be connected to the internet, and a private subnet for resources that won't be connected to the internet. For more information about public and private subnets.</a:t>
            </a:r>
          </a:p>
          <a:p>
            <a:r>
              <a:rPr lang="en-US" dirty="0" smtClean="0"/>
              <a:t>To protect the AWS resources in each subnet, you can use multiple layers of security, including security groups and network access control lists (ACL).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8229600" cy="1477328"/>
          </a:xfrm>
          <a:prstGeom prst="rect">
            <a:avLst/>
          </a:prstGeom>
        </p:spPr>
        <p:txBody>
          <a:bodyPr wrap="square">
            <a:spAutoFit/>
          </a:bodyPr>
          <a:lstStyle/>
          <a:p>
            <a:r>
              <a:rPr lang="en-US" b="1" dirty="0" smtClean="0"/>
              <a:t>In cloud computing</a:t>
            </a:r>
            <a:r>
              <a:rPr lang="en-US" dirty="0" smtClean="0"/>
              <a:t>, the word "</a:t>
            </a:r>
            <a:r>
              <a:rPr lang="en-US" dirty="0" smtClean="0">
                <a:hlinkClick r:id="rId2"/>
              </a:rPr>
              <a:t>cloud</a:t>
            </a:r>
            <a:r>
              <a:rPr lang="en-US" dirty="0" smtClean="0"/>
              <a:t>" (also phrased as "the cloud") is used as a metaphor for "</a:t>
            </a:r>
            <a:r>
              <a:rPr lang="en-US" i="1" dirty="0" smtClean="0"/>
              <a:t>the Internet</a:t>
            </a:r>
            <a:r>
              <a:rPr lang="en-US" dirty="0" smtClean="0"/>
              <a:t>," so the phrase </a:t>
            </a:r>
            <a:r>
              <a:rPr lang="en-US" i="1" dirty="0" smtClean="0"/>
              <a:t>cloud computing</a:t>
            </a:r>
            <a:r>
              <a:rPr lang="en-US" dirty="0" smtClean="0"/>
              <a:t> means a type of Internet-based computing, where different services —including servers, storage and applications — are delivered to an organization's computers and devices through the Internet.</a:t>
            </a:r>
            <a:endParaRPr lang="en-US" dirty="0"/>
          </a:p>
        </p:txBody>
      </p:sp>
      <p:sp>
        <p:nvSpPr>
          <p:cNvPr id="5" name="Rectangle 4"/>
          <p:cNvSpPr/>
          <p:nvPr/>
        </p:nvSpPr>
        <p:spPr>
          <a:xfrm>
            <a:off x="533400" y="2136339"/>
            <a:ext cx="8229600" cy="1477328"/>
          </a:xfrm>
          <a:prstGeom prst="rect">
            <a:avLst/>
          </a:prstGeom>
        </p:spPr>
        <p:txBody>
          <a:bodyPr wrap="square">
            <a:spAutoFit/>
          </a:bodyPr>
          <a:lstStyle/>
          <a:p>
            <a:r>
              <a:rPr lang="en-US" b="1" dirty="0" smtClean="0"/>
              <a:t>Cloud computing</a:t>
            </a:r>
            <a:r>
              <a:rPr lang="en-US" dirty="0" smtClean="0"/>
              <a:t> is the on-demand availability of </a:t>
            </a:r>
            <a:r>
              <a:rPr lang="en-US" dirty="0" smtClean="0">
                <a:hlinkClick r:id="rId3" tooltip="Computer"/>
              </a:rPr>
              <a:t>computer</a:t>
            </a:r>
            <a:r>
              <a:rPr lang="en-US" dirty="0" smtClean="0"/>
              <a:t> </a:t>
            </a:r>
            <a:r>
              <a:rPr lang="en-US" dirty="0" smtClean="0">
                <a:hlinkClick r:id="rId4" tooltip="System resource"/>
              </a:rPr>
              <a:t>system resources</a:t>
            </a:r>
            <a:r>
              <a:rPr lang="en-US" dirty="0" smtClean="0"/>
              <a:t>, especially </a:t>
            </a:r>
            <a:r>
              <a:rPr lang="en-US" dirty="0" smtClean="0">
                <a:hlinkClick r:id="rId5" tooltip="Data storage"/>
              </a:rPr>
              <a:t>data storage</a:t>
            </a:r>
            <a:r>
              <a:rPr lang="en-US" dirty="0" smtClean="0"/>
              <a:t> and </a:t>
            </a:r>
            <a:r>
              <a:rPr lang="en-US" dirty="0" smtClean="0">
                <a:hlinkClick r:id="rId6" tooltip="Computing power"/>
              </a:rPr>
              <a:t>computing power</a:t>
            </a:r>
            <a:r>
              <a:rPr lang="en-US" dirty="0" smtClean="0"/>
              <a:t>, without direct active management by the user. </a:t>
            </a:r>
            <a:r>
              <a:rPr lang="en-US" b="1" dirty="0" smtClean="0"/>
              <a:t>The term is generally used to describe data centers available to many users over the </a:t>
            </a:r>
            <a:r>
              <a:rPr lang="en-US" b="1" dirty="0" smtClean="0">
                <a:hlinkClick r:id="rId7" tooltip="Internet"/>
              </a:rPr>
              <a:t>Internet</a:t>
            </a:r>
            <a:r>
              <a:rPr lang="en-US" b="1" dirty="0" smtClean="0"/>
              <a:t>. </a:t>
            </a:r>
            <a:r>
              <a:rPr lang="en-US" dirty="0" smtClean="0"/>
              <a:t>Large clouds, predominant today, often have functions distributed over multiple locations from central servers</a:t>
            </a:r>
            <a:endParaRPr lang="en-US" dirty="0"/>
          </a:p>
        </p:txBody>
      </p:sp>
      <p:sp>
        <p:nvSpPr>
          <p:cNvPr id="6" name="Rectangle 5"/>
          <p:cNvSpPr/>
          <p:nvPr/>
        </p:nvSpPr>
        <p:spPr>
          <a:xfrm>
            <a:off x="457200" y="3733800"/>
            <a:ext cx="8382000" cy="1200329"/>
          </a:xfrm>
          <a:prstGeom prst="rect">
            <a:avLst/>
          </a:prstGeom>
        </p:spPr>
        <p:txBody>
          <a:bodyPr wrap="square">
            <a:spAutoFit/>
          </a:bodyPr>
          <a:lstStyle/>
          <a:p>
            <a:r>
              <a:rPr lang="en-US" dirty="0" smtClean="0"/>
              <a:t>Clouds may be limited to a single organization (enterprise clouds</a:t>
            </a:r>
            <a:r>
              <a:rPr lang="en-US" baseline="30000" dirty="0" smtClean="0">
                <a:hlinkClick r:id="rId8"/>
              </a:rPr>
              <a:t>[1][2]</a:t>
            </a:r>
            <a:r>
              <a:rPr lang="en-US" dirty="0" smtClean="0"/>
              <a:t>), be available to many organizations (public cloud), or a combination of both (</a:t>
            </a:r>
            <a:r>
              <a:rPr lang="en-US" dirty="0" smtClean="0">
                <a:hlinkClick r:id="rId9" tooltip="Hybrid Cloud Gateway"/>
              </a:rPr>
              <a:t>hybrid cloud</a:t>
            </a:r>
            <a:r>
              <a:rPr lang="en-US" dirty="0" smtClean="0"/>
              <a:t>).</a:t>
            </a:r>
          </a:p>
          <a:p>
            <a:r>
              <a:rPr lang="en-US" dirty="0" smtClean="0"/>
              <a:t>Cloud computing relies on sharing of resources to achieve coherence and </a:t>
            </a:r>
            <a:r>
              <a:rPr lang="en-US" dirty="0" smtClean="0">
                <a:hlinkClick r:id="rId10" tooltip="Economies of scale"/>
              </a:rPr>
              <a:t>economies of scale</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43000" y="485775"/>
            <a:ext cx="5205413" cy="58864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228600"/>
            <a:ext cx="8915400"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8229600" cy="5355312"/>
          </a:xfrm>
          <a:prstGeom prst="rect">
            <a:avLst/>
          </a:prstGeom>
        </p:spPr>
        <p:txBody>
          <a:bodyPr wrap="square">
            <a:spAutoFit/>
          </a:bodyPr>
          <a:lstStyle/>
          <a:p>
            <a:endParaRPr lang="en-US" dirty="0" smtClean="0"/>
          </a:p>
          <a:p>
            <a:r>
              <a:rPr lang="en-US" dirty="0" smtClean="0"/>
              <a:t>steps to create parent </a:t>
            </a:r>
          </a:p>
          <a:p>
            <a:r>
              <a:rPr lang="en-US" dirty="0" smtClean="0"/>
              <a:t>1. create elastic beanstalk(select tomcat </a:t>
            </a:r>
            <a:r>
              <a:rPr lang="en-US" dirty="0" err="1" smtClean="0"/>
              <a:t>env</a:t>
            </a:r>
            <a:r>
              <a:rPr lang="en-US" dirty="0" smtClean="0"/>
              <a:t>.)</a:t>
            </a:r>
          </a:p>
          <a:p>
            <a:r>
              <a:rPr lang="en-US" dirty="0" smtClean="0"/>
              <a:t>2. configure route53 (complete the right mapping of 4 parameters ns, </a:t>
            </a:r>
            <a:r>
              <a:rPr lang="en-US" dirty="0" err="1" smtClean="0"/>
              <a:t>soa</a:t>
            </a:r>
            <a:r>
              <a:rPr lang="en-US" dirty="0" smtClean="0"/>
              <a:t>(default), 2 </a:t>
            </a:r>
            <a:r>
              <a:rPr lang="en-US" dirty="0" err="1" smtClean="0"/>
              <a:t>alise</a:t>
            </a:r>
            <a:r>
              <a:rPr lang="en-US" dirty="0" smtClean="0"/>
              <a:t> mapping )</a:t>
            </a:r>
          </a:p>
          <a:p>
            <a:r>
              <a:rPr lang="en-US" dirty="0" smtClean="0"/>
              <a:t>3. load balance application to enable https connection</a:t>
            </a:r>
          </a:p>
          <a:p>
            <a:r>
              <a:rPr lang="en-US" dirty="0" smtClean="0"/>
              <a:t>4. create certificate in ACM</a:t>
            </a:r>
          </a:p>
          <a:p>
            <a:r>
              <a:rPr lang="en-US" dirty="0" smtClean="0"/>
              <a:t>5. add rule for https 443 in security group against ELASTIC </a:t>
            </a:r>
            <a:r>
              <a:rPr lang="en-US" dirty="0" err="1" smtClean="0"/>
              <a:t>BEANSTALk</a:t>
            </a:r>
            <a:r>
              <a:rPr lang="en-US" dirty="0" smtClean="0"/>
              <a:t> created... record</a:t>
            </a:r>
          </a:p>
          <a:p>
            <a:r>
              <a:rPr lang="en-US" dirty="0" smtClean="0"/>
              <a:t>6. add listener for https 443 in </a:t>
            </a:r>
            <a:r>
              <a:rPr lang="en-US" dirty="0" err="1" smtClean="0"/>
              <a:t>LOd</a:t>
            </a:r>
            <a:r>
              <a:rPr lang="en-US" dirty="0" smtClean="0"/>
              <a:t> balancer &amp; upload </a:t>
            </a:r>
            <a:r>
              <a:rPr lang="en-US" dirty="0" err="1" smtClean="0"/>
              <a:t>certificateof</a:t>
            </a:r>
            <a:r>
              <a:rPr lang="en-US" dirty="0" smtClean="0"/>
              <a:t> parent</a:t>
            </a:r>
          </a:p>
          <a:p>
            <a:endParaRPr lang="en-US" dirty="0" smtClean="0"/>
          </a:p>
          <a:p>
            <a:endParaRPr lang="en-US" dirty="0" smtClean="0"/>
          </a:p>
          <a:p>
            <a:r>
              <a:rPr lang="en-US" dirty="0" smtClean="0"/>
              <a:t>steps to create child/</a:t>
            </a:r>
            <a:r>
              <a:rPr lang="en-US" dirty="0" err="1" smtClean="0"/>
              <a:t>subdomain</a:t>
            </a:r>
            <a:r>
              <a:rPr lang="en-US" dirty="0" smtClean="0"/>
              <a:t> </a:t>
            </a:r>
          </a:p>
          <a:p>
            <a:r>
              <a:rPr lang="en-US" dirty="0" smtClean="0"/>
              <a:t>https://www.youtube.com/watch?v=nlff6mnmMeM </a:t>
            </a:r>
          </a:p>
          <a:p>
            <a:r>
              <a:rPr lang="en-US" dirty="0" smtClean="0"/>
              <a:t>1. create elastic beanstalk</a:t>
            </a:r>
          </a:p>
          <a:p>
            <a:r>
              <a:rPr lang="en-US" dirty="0" smtClean="0"/>
              <a:t>2. configure route53 </a:t>
            </a:r>
          </a:p>
          <a:p>
            <a:r>
              <a:rPr lang="en-US" dirty="0" smtClean="0"/>
              <a:t>3. load balance application to enable https connection</a:t>
            </a:r>
          </a:p>
          <a:p>
            <a:r>
              <a:rPr lang="en-US" dirty="0" smtClean="0"/>
              <a:t>4. use certificate created in step 4 of parent</a:t>
            </a:r>
          </a:p>
          <a:p>
            <a:r>
              <a:rPr lang="en-US" dirty="0" smtClean="0"/>
              <a:t>5. add rule for https 443 in security group against ELASTIC </a:t>
            </a:r>
            <a:r>
              <a:rPr lang="en-US" dirty="0" err="1" smtClean="0"/>
              <a:t>BEANSTALk</a:t>
            </a:r>
            <a:r>
              <a:rPr lang="en-US" dirty="0" smtClean="0"/>
              <a:t> created... record</a:t>
            </a:r>
          </a:p>
          <a:p>
            <a:r>
              <a:rPr lang="en-US" dirty="0" smtClean="0"/>
              <a:t>6. add listener for https 443 in </a:t>
            </a:r>
            <a:r>
              <a:rPr lang="en-US" dirty="0" err="1" smtClean="0"/>
              <a:t>LOd</a:t>
            </a:r>
            <a:r>
              <a:rPr lang="en-US" dirty="0" smtClean="0"/>
              <a:t> balancer &amp; upload </a:t>
            </a:r>
            <a:r>
              <a:rPr lang="en-US" dirty="0" err="1" smtClean="0"/>
              <a:t>certificateof</a:t>
            </a:r>
            <a:r>
              <a:rPr lang="en-US" dirty="0" smtClean="0"/>
              <a:t> parent</a:t>
            </a:r>
            <a:endParaRPr lang="en-US" dirty="0"/>
          </a:p>
        </p:txBody>
      </p:sp>
      <p:sp>
        <p:nvSpPr>
          <p:cNvPr id="3" name="Title 2"/>
          <p:cNvSpPr>
            <a:spLocks noGrp="1"/>
          </p:cNvSpPr>
          <p:nvPr>
            <p:ph type="title"/>
          </p:nvPr>
        </p:nvSpPr>
        <p:spPr/>
        <p:txBody>
          <a:bodyPr>
            <a:normAutofit fontScale="90000"/>
          </a:bodyPr>
          <a:lstStyle/>
          <a:p>
            <a:r>
              <a:rPr lang="en-US" dirty="0" smtClean="0"/>
              <a:t>Steps to Setup </a:t>
            </a:r>
            <a:r>
              <a:rPr lang="en-US" dirty="0" err="1" smtClean="0"/>
              <a:t>Env</a:t>
            </a:r>
            <a:r>
              <a:rPr lang="en-US" dirty="0" smtClean="0"/>
              <a:t>. &amp; deploying App on AWS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Neha\Desktop\route 53 sets 1.png"/>
          <p:cNvPicPr>
            <a:picLocks noChangeAspect="1" noChangeArrowheads="1"/>
          </p:cNvPicPr>
          <p:nvPr/>
        </p:nvPicPr>
        <p:blipFill>
          <a:blip r:embed="rId2"/>
          <a:srcRect/>
          <a:stretch>
            <a:fillRect/>
          </a:stretch>
        </p:blipFill>
        <p:spPr bwMode="auto">
          <a:xfrm>
            <a:off x="0" y="457200"/>
            <a:ext cx="9429750" cy="6400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Neha\Desktop\route 53 sets 2.png"/>
          <p:cNvPicPr>
            <a:picLocks noChangeAspect="1" noChangeArrowheads="1"/>
          </p:cNvPicPr>
          <p:nvPr/>
        </p:nvPicPr>
        <p:blipFill>
          <a:blip r:embed="rId2"/>
          <a:srcRect/>
          <a:stretch>
            <a:fillRect/>
          </a:stretch>
        </p:blipFill>
        <p:spPr bwMode="auto">
          <a:xfrm>
            <a:off x="381000" y="381000"/>
            <a:ext cx="8763000" cy="59340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538163" y="481013"/>
            <a:ext cx="8067675" cy="58959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33400" y="457201"/>
            <a:ext cx="8077200" cy="56530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6447</TotalTime>
  <Words>552</Words>
  <Application>Microsoft Office PowerPoint</Application>
  <PresentationFormat>On-screen Show (4:3)</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AWS </vt:lpstr>
      <vt:lpstr>Slide 2</vt:lpstr>
      <vt:lpstr>Slide 3</vt:lpstr>
      <vt:lpstr>Slide 4</vt:lpstr>
      <vt:lpstr>Steps to Setup Env. &amp; deploying App on AWS</vt:lpstr>
      <vt:lpstr>Slide 6</vt:lpstr>
      <vt:lpstr>Slide 7</vt:lpstr>
      <vt:lpstr>Slide 8</vt:lpstr>
      <vt:lpstr>Slide 9</vt:lpstr>
      <vt:lpstr>Slide 10</vt:lpstr>
      <vt:lpstr>Slide 11</vt:lpstr>
      <vt:lpstr>Slide 12</vt:lpstr>
      <vt:lpstr>Slide 13</vt:lpstr>
      <vt:lpstr>ACM (Certifiacte manager ) Provision,Manage and Deploy SSL/TLS certificates</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c:title>
  <dc:creator>Neha</dc:creator>
  <cp:lastModifiedBy>Neha</cp:lastModifiedBy>
  <cp:revision>23</cp:revision>
  <dcterms:created xsi:type="dcterms:W3CDTF">2006-08-16T00:00:00Z</dcterms:created>
  <dcterms:modified xsi:type="dcterms:W3CDTF">2019-10-26T15:15:46Z</dcterms:modified>
</cp:coreProperties>
</file>