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60" r:id="rId3"/>
    <p:sldId id="257" r:id="rId4"/>
    <p:sldId id="259" r:id="rId5"/>
    <p:sldId id="258" r:id="rId6"/>
    <p:sldId id="271" r:id="rId7"/>
    <p:sldId id="272" r:id="rId8"/>
    <p:sldId id="273" r:id="rId9"/>
    <p:sldId id="269" r:id="rId10"/>
    <p:sldId id="270" r:id="rId11"/>
    <p:sldId id="275" r:id="rId12"/>
    <p:sldId id="274" r:id="rId13"/>
    <p:sldId id="261" r:id="rId14"/>
    <p:sldId id="262" r:id="rId15"/>
    <p:sldId id="263" r:id="rId16"/>
    <p:sldId id="264" r:id="rId17"/>
    <p:sldId id="266" r:id="rId18"/>
    <p:sldId id="265" r:id="rId19"/>
    <p:sldId id="267"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mkyong.com/java8/java-how-to-convert-array-to-stream/" TargetMode="External"/><Relationship Id="rId2" Type="http://schemas.openxmlformats.org/officeDocument/2006/relationships/hyperlink" Target="https://www.mkyong.com/java8/java-8-stream-read-a-file-line-by-line/" TargetMode="External"/><Relationship Id="rId1" Type="http://schemas.openxmlformats.org/officeDocument/2006/relationships/slideLayout" Target="../slideLayouts/slideLayout7.xml"/><Relationship Id="rId5" Type="http://schemas.openxmlformats.org/officeDocument/2006/relationships/hyperlink" Target="https://www.mkyong.com/java8/java-8-flatmap-example/" TargetMode="External"/><Relationship Id="rId4" Type="http://schemas.openxmlformats.org/officeDocument/2006/relationships/hyperlink" Target="https://www.mkyong.com/java8/java-8-convert-a-stream-to-list/"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tutorials.jenkov.com/java-collections/streams.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javatpoint.com/java-lambda-expression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docs.oracle.com/javase/8/docs/api/java/util/Iterator.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904999"/>
          </a:xfrm>
        </p:spPr>
        <p:txBody>
          <a:bodyPr>
            <a:normAutofit fontScale="90000"/>
          </a:bodyPr>
          <a:lstStyle/>
          <a:p>
            <a:r>
              <a:rPr lang="en-US" dirty="0" smtClean="0"/>
              <a:t>Java 8 (Concise Version , to simplify programming, more functionality in less coding )</a:t>
            </a:r>
            <a:endParaRPr lang="en-US" dirty="0"/>
          </a:p>
        </p:txBody>
      </p:sp>
      <p:sp>
        <p:nvSpPr>
          <p:cNvPr id="3" name="Subtitle 2"/>
          <p:cNvSpPr>
            <a:spLocks noGrp="1"/>
          </p:cNvSpPr>
          <p:nvPr>
            <p:ph type="subTitle" idx="1"/>
          </p:nvPr>
        </p:nvSpPr>
        <p:spPr>
          <a:xfrm>
            <a:off x="533400" y="2057400"/>
            <a:ext cx="8305800" cy="4572000"/>
          </a:xfrm>
        </p:spPr>
        <p:txBody>
          <a:bodyPr>
            <a:normAutofit fontScale="62500" lnSpcReduction="20000"/>
          </a:bodyPr>
          <a:lstStyle/>
          <a:p>
            <a:r>
              <a:rPr lang="en-US" dirty="0" smtClean="0">
                <a:solidFill>
                  <a:srgbClr val="C00000"/>
                </a:solidFill>
              </a:rPr>
              <a:t>Features </a:t>
            </a:r>
          </a:p>
          <a:p>
            <a:r>
              <a:rPr lang="en-US" dirty="0" smtClean="0">
                <a:solidFill>
                  <a:srgbClr val="C00000"/>
                </a:solidFill>
              </a:rPr>
              <a:t>1. Lambda Expression(To enable functional programming)</a:t>
            </a:r>
          </a:p>
          <a:p>
            <a:r>
              <a:rPr lang="en-US" dirty="0" smtClean="0">
                <a:solidFill>
                  <a:srgbClr val="C00000"/>
                </a:solidFill>
              </a:rPr>
              <a:t>2. Functional Interfaces( which can be used to call lambda expression )</a:t>
            </a:r>
          </a:p>
          <a:p>
            <a:r>
              <a:rPr lang="en-US" dirty="0" smtClean="0">
                <a:solidFill>
                  <a:srgbClr val="C00000"/>
                </a:solidFill>
              </a:rPr>
              <a:t>3. Default methods in interfaces </a:t>
            </a:r>
            <a:r>
              <a:rPr lang="en-US" dirty="0" smtClean="0">
                <a:solidFill>
                  <a:schemeClr val="tx1">
                    <a:lumMod val="75000"/>
                    <a:lumOff val="25000"/>
                  </a:schemeClr>
                </a:solidFill>
              </a:rPr>
              <a:t>(we can write only abstract methods inside interfaces  till 1.7 version ,&amp; variable public static final   but u can declare concrete methods also inside interface called default  methods )</a:t>
            </a:r>
          </a:p>
          <a:p>
            <a:r>
              <a:rPr lang="en-US" dirty="0" smtClean="0">
                <a:solidFill>
                  <a:srgbClr val="C00000"/>
                </a:solidFill>
              </a:rPr>
              <a:t>4. Static methods in interfaces </a:t>
            </a:r>
            <a:r>
              <a:rPr lang="en-US" dirty="0" smtClean="0">
                <a:solidFill>
                  <a:schemeClr val="tx1">
                    <a:lumMod val="75000"/>
                    <a:lumOff val="25000"/>
                  </a:schemeClr>
                </a:solidFill>
              </a:rPr>
              <a:t>(Static functions inside interfaces in java 1.8 )</a:t>
            </a:r>
          </a:p>
          <a:p>
            <a:r>
              <a:rPr lang="en-US" dirty="0" smtClean="0">
                <a:solidFill>
                  <a:srgbClr val="C00000"/>
                </a:solidFill>
              </a:rPr>
              <a:t>5. Predicate </a:t>
            </a:r>
          </a:p>
          <a:p>
            <a:r>
              <a:rPr lang="en-US" dirty="0" smtClean="0">
                <a:solidFill>
                  <a:srgbClr val="C00000"/>
                </a:solidFill>
              </a:rPr>
              <a:t>6. Function</a:t>
            </a:r>
          </a:p>
          <a:p>
            <a:r>
              <a:rPr lang="en-US" dirty="0" smtClean="0">
                <a:solidFill>
                  <a:srgbClr val="C00000"/>
                </a:solidFill>
              </a:rPr>
              <a:t>7. Consumer ( 5,6,7 are predefined functional interfaces)</a:t>
            </a:r>
          </a:p>
          <a:p>
            <a:r>
              <a:rPr lang="en-US" dirty="0" smtClean="0">
                <a:solidFill>
                  <a:srgbClr val="C00000"/>
                </a:solidFill>
              </a:rPr>
              <a:t>8. Method reference &amp; constructor reference By double colon(::) operator </a:t>
            </a:r>
          </a:p>
          <a:p>
            <a:r>
              <a:rPr lang="en-US" dirty="0" smtClean="0">
                <a:solidFill>
                  <a:srgbClr val="C00000"/>
                </a:solidFill>
              </a:rPr>
              <a:t>9.Stream </a:t>
            </a:r>
            <a:r>
              <a:rPr lang="en-US" dirty="0" err="1" smtClean="0">
                <a:solidFill>
                  <a:srgbClr val="C00000"/>
                </a:solidFill>
              </a:rPr>
              <a:t>ApI</a:t>
            </a:r>
            <a:r>
              <a:rPr lang="en-US" dirty="0" smtClean="0">
                <a:solidFill>
                  <a:srgbClr val="C00000"/>
                </a:solidFill>
              </a:rPr>
              <a:t> (to perform bulk operation on collections) .</a:t>
            </a:r>
          </a:p>
          <a:p>
            <a:r>
              <a:rPr lang="en-US" dirty="0" smtClean="0">
                <a:solidFill>
                  <a:srgbClr val="C00000"/>
                </a:solidFill>
              </a:rPr>
              <a:t>10. Date &amp; Time </a:t>
            </a:r>
            <a:r>
              <a:rPr lang="en-US" dirty="0" err="1" smtClean="0">
                <a:solidFill>
                  <a:srgbClr val="C00000"/>
                </a:solidFill>
              </a:rPr>
              <a:t>Api</a:t>
            </a:r>
            <a:r>
              <a:rPr lang="en-US" dirty="0" smtClean="0">
                <a:solidFill>
                  <a:srgbClr val="C00000"/>
                </a:solidFill>
              </a:rPr>
              <a:t> (JODA API)</a:t>
            </a:r>
          </a:p>
          <a:p>
            <a:endParaRPr lang="en-US" dirty="0" smtClean="0">
              <a:solidFill>
                <a:srgbClr val="C00000"/>
              </a:solidFill>
            </a:endParaRPr>
          </a:p>
          <a:p>
            <a:r>
              <a:rPr lang="en-US" sz="3800" dirty="0" smtClean="0">
                <a:solidFill>
                  <a:schemeClr val="accent4">
                    <a:lumMod val="50000"/>
                  </a:schemeClr>
                </a:solidFill>
              </a:rPr>
              <a:t>* Lambda &amp; stream API are 2 very imp concepts </a:t>
            </a:r>
            <a:endParaRPr lang="en-US" sz="3800" dirty="0">
              <a:solidFill>
                <a:schemeClr val="accent4">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38200"/>
            <a:ext cx="7772400" cy="4524315"/>
          </a:xfrm>
          <a:prstGeom prst="rect">
            <a:avLst/>
          </a:prstGeom>
        </p:spPr>
        <p:txBody>
          <a:bodyPr wrap="square">
            <a:spAutoFit/>
          </a:bodyPr>
          <a:lstStyle/>
          <a:p>
            <a:r>
              <a:rPr lang="en-US" dirty="0" smtClean="0"/>
              <a:t>Processing streams lazily allows for significant efficiencies; in a pipeline such as the filter-map-sum example above, filtering, mapping, and summing can be fused into a single pass on the data, with minimal intermediate state. Laziness also allows avoiding examining all the data when it is not necessary; for operations such as "find the first string longer than 1000 characters", it is only necessary to examine just enough strings to find one that has the desired characteristics without examining all of the strings available from the source. (This behavior becomes even more important when the input stream is infinite and not merely large.)</a:t>
            </a:r>
          </a:p>
          <a:p>
            <a:endParaRPr lang="en-US" dirty="0" smtClean="0"/>
          </a:p>
          <a:p>
            <a:r>
              <a:rPr lang="en-US" dirty="0" smtClean="0"/>
              <a:t>Intermediate operations are further divided into stateless and </a:t>
            </a:r>
            <a:r>
              <a:rPr lang="en-US" dirty="0" err="1" smtClean="0"/>
              <a:t>stateful</a:t>
            </a:r>
            <a:r>
              <a:rPr lang="en-US" dirty="0" smtClean="0"/>
              <a:t> operations. Stateless operations, such as filter and map, retain no state from previously seen element when processing a new element -- each element can be processed independently of operations on other elements. </a:t>
            </a:r>
            <a:r>
              <a:rPr lang="en-US" dirty="0" err="1" smtClean="0"/>
              <a:t>Stateful</a:t>
            </a:r>
            <a:r>
              <a:rPr lang="en-US" dirty="0" smtClean="0"/>
              <a:t> operations, such as distinct and sorted, may incorporate state from previously seen elements when processing new elements.</a:t>
            </a:r>
            <a:endParaRPr lang="en-US" dirty="0"/>
          </a:p>
        </p:txBody>
      </p:sp>
      <p:sp>
        <p:nvSpPr>
          <p:cNvPr id="3" name="Rectangle 2"/>
          <p:cNvSpPr/>
          <p:nvPr/>
        </p:nvSpPr>
        <p:spPr>
          <a:xfrm>
            <a:off x="838200" y="5638800"/>
            <a:ext cx="6019800" cy="1200329"/>
          </a:xfrm>
          <a:prstGeom prst="rect">
            <a:avLst/>
          </a:prstGeom>
        </p:spPr>
        <p:txBody>
          <a:bodyPr wrap="square">
            <a:spAutoFit/>
          </a:bodyPr>
          <a:lstStyle/>
          <a:p>
            <a:r>
              <a:rPr lang="en-US" dirty="0" smtClean="0"/>
              <a:t>Collectors</a:t>
            </a:r>
          </a:p>
          <a:p>
            <a:r>
              <a:rPr lang="en-US" dirty="0" smtClean="0"/>
              <a:t>Collectors are used to combine the result of processing on the elements of a stream. Collectors can be used to return a list or a string.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228600"/>
            <a:ext cx="7543800" cy="4524315"/>
          </a:xfrm>
          <a:prstGeom prst="rect">
            <a:avLst/>
          </a:prstGeom>
        </p:spPr>
        <p:txBody>
          <a:bodyPr wrap="square">
            <a:spAutoFit/>
          </a:bodyPr>
          <a:lstStyle/>
          <a:p>
            <a:r>
              <a:rPr lang="en-US" dirty="0" err="1" smtClean="0"/>
              <a:t>Progam</a:t>
            </a:r>
            <a:r>
              <a:rPr lang="en-US" dirty="0" smtClean="0"/>
              <a:t> to Convert array to stream</a:t>
            </a:r>
          </a:p>
          <a:p>
            <a:endParaRPr lang="en-US" dirty="0" smtClean="0"/>
          </a:p>
          <a:p>
            <a:r>
              <a:rPr lang="en-US" dirty="0" smtClean="0"/>
              <a:t>public </a:t>
            </a:r>
            <a:r>
              <a:rPr lang="en-US" dirty="0" smtClean="0"/>
              <a:t>static void main(String[] </a:t>
            </a:r>
            <a:r>
              <a:rPr lang="en-US" dirty="0" err="1" smtClean="0"/>
              <a:t>args</a:t>
            </a:r>
            <a:r>
              <a:rPr lang="en-US" dirty="0" smtClean="0"/>
              <a:t>) {</a:t>
            </a:r>
          </a:p>
          <a:p>
            <a:endParaRPr lang="en-US" dirty="0" smtClean="0"/>
          </a:p>
          <a:p>
            <a:r>
              <a:rPr lang="en-US" dirty="0" smtClean="0"/>
              <a:t>        String[] array = {"a", "b", "c", "d", "e"};</a:t>
            </a:r>
          </a:p>
          <a:p>
            <a:endParaRPr lang="en-US" dirty="0" smtClean="0"/>
          </a:p>
          <a:p>
            <a:r>
              <a:rPr lang="en-US" dirty="0" smtClean="0"/>
              <a:t>        //</a:t>
            </a:r>
            <a:r>
              <a:rPr lang="en-US" dirty="0" err="1" smtClean="0"/>
              <a:t>Arrays.stream</a:t>
            </a:r>
            <a:endParaRPr lang="en-US" dirty="0" smtClean="0"/>
          </a:p>
          <a:p>
            <a:r>
              <a:rPr lang="en-US" dirty="0" smtClean="0"/>
              <a:t>        Stream&lt;String&gt; stream1 = </a:t>
            </a:r>
            <a:r>
              <a:rPr lang="en-US" dirty="0" err="1" smtClean="0"/>
              <a:t>Arrays.stream</a:t>
            </a:r>
            <a:r>
              <a:rPr lang="en-US" dirty="0" smtClean="0"/>
              <a:t>(array);</a:t>
            </a:r>
          </a:p>
          <a:p>
            <a:r>
              <a:rPr lang="en-US" dirty="0" smtClean="0"/>
              <a:t>        stream1.forEach(x -&gt; </a:t>
            </a:r>
            <a:r>
              <a:rPr lang="en-US" dirty="0" err="1" smtClean="0"/>
              <a:t>System.out.println</a:t>
            </a:r>
            <a:r>
              <a:rPr lang="en-US" dirty="0" smtClean="0"/>
              <a:t>(x));</a:t>
            </a:r>
          </a:p>
          <a:p>
            <a:endParaRPr lang="en-US" dirty="0" smtClean="0"/>
          </a:p>
          <a:p>
            <a:r>
              <a:rPr lang="en-US" dirty="0" smtClean="0"/>
              <a:t>        //</a:t>
            </a:r>
            <a:r>
              <a:rPr lang="en-US" dirty="0" err="1" smtClean="0"/>
              <a:t>Stream.of</a:t>
            </a:r>
            <a:endParaRPr lang="en-US" dirty="0" smtClean="0"/>
          </a:p>
          <a:p>
            <a:r>
              <a:rPr lang="en-US" dirty="0" smtClean="0"/>
              <a:t>        Stream&lt;String&gt; stream2 = </a:t>
            </a:r>
            <a:r>
              <a:rPr lang="en-US" dirty="0" err="1" smtClean="0"/>
              <a:t>Stream.of</a:t>
            </a:r>
            <a:r>
              <a:rPr lang="en-US" dirty="0" smtClean="0"/>
              <a:t>(array);</a:t>
            </a:r>
          </a:p>
          <a:p>
            <a:r>
              <a:rPr lang="en-US" dirty="0" smtClean="0"/>
              <a:t>        stream2.forEach(x -&gt; </a:t>
            </a:r>
            <a:r>
              <a:rPr lang="en-US" dirty="0" err="1" smtClean="0"/>
              <a:t>System.out.println</a:t>
            </a:r>
            <a:r>
              <a:rPr lang="en-US" dirty="0" smtClean="0"/>
              <a:t>(x));</a:t>
            </a:r>
          </a:p>
          <a:p>
            <a:r>
              <a:rPr lang="en-US" dirty="0" smtClean="0"/>
              <a:t>    }</a:t>
            </a:r>
          </a:p>
          <a:p>
            <a:endParaRPr lang="en-US" dirty="0" smtClean="0"/>
          </a:p>
          <a:p>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3105835"/>
            <a:ext cx="4572000" cy="646331"/>
          </a:xfrm>
          <a:prstGeom prst="rect">
            <a:avLst/>
          </a:prstGeom>
        </p:spPr>
        <p:txBody>
          <a:bodyPr>
            <a:spAutoFit/>
          </a:bodyPr>
          <a:lstStyle/>
          <a:p>
            <a:r>
              <a:rPr lang="en-US" dirty="0" smtClean="0">
                <a:hlinkClick r:id="rId2"/>
              </a:rPr>
              <a:t>https://www.mkyong.com/java8/java-8-stream-read-a-file-line-by-line/</a:t>
            </a:r>
            <a:endParaRPr lang="en-US" dirty="0"/>
          </a:p>
        </p:txBody>
      </p:sp>
      <p:sp>
        <p:nvSpPr>
          <p:cNvPr id="3" name="Rectangle 2"/>
          <p:cNvSpPr/>
          <p:nvPr/>
        </p:nvSpPr>
        <p:spPr>
          <a:xfrm>
            <a:off x="2286000" y="2133601"/>
            <a:ext cx="4572000" cy="646331"/>
          </a:xfrm>
          <a:prstGeom prst="rect">
            <a:avLst/>
          </a:prstGeom>
        </p:spPr>
        <p:txBody>
          <a:bodyPr wrap="square">
            <a:spAutoFit/>
          </a:bodyPr>
          <a:lstStyle/>
          <a:p>
            <a:r>
              <a:rPr lang="en-US" dirty="0" smtClean="0">
                <a:hlinkClick r:id="rId3"/>
              </a:rPr>
              <a:t>https://www.mkyong.com/java8/java-how-to-convert-array-to-stream/</a:t>
            </a:r>
            <a:endParaRPr lang="en-US" dirty="0"/>
          </a:p>
        </p:txBody>
      </p:sp>
      <p:sp>
        <p:nvSpPr>
          <p:cNvPr id="4" name="Rectangle 3"/>
          <p:cNvSpPr/>
          <p:nvPr/>
        </p:nvSpPr>
        <p:spPr>
          <a:xfrm>
            <a:off x="2286000" y="914401"/>
            <a:ext cx="4572000" cy="646331"/>
          </a:xfrm>
          <a:prstGeom prst="rect">
            <a:avLst/>
          </a:prstGeom>
        </p:spPr>
        <p:txBody>
          <a:bodyPr wrap="square">
            <a:spAutoFit/>
          </a:bodyPr>
          <a:lstStyle/>
          <a:p>
            <a:r>
              <a:rPr lang="en-US" dirty="0" smtClean="0">
                <a:hlinkClick r:id="rId4"/>
              </a:rPr>
              <a:t>https://www.mkyong.com/java8/java-8-convert-a-stream-to-list/</a:t>
            </a:r>
            <a:endParaRPr lang="en-US" dirty="0"/>
          </a:p>
        </p:txBody>
      </p:sp>
      <p:sp>
        <p:nvSpPr>
          <p:cNvPr id="5" name="Rectangle 4"/>
          <p:cNvSpPr/>
          <p:nvPr/>
        </p:nvSpPr>
        <p:spPr>
          <a:xfrm>
            <a:off x="2286000" y="228601"/>
            <a:ext cx="4572000" cy="646331"/>
          </a:xfrm>
          <a:prstGeom prst="rect">
            <a:avLst/>
          </a:prstGeom>
        </p:spPr>
        <p:txBody>
          <a:bodyPr wrap="square">
            <a:spAutoFit/>
          </a:bodyPr>
          <a:lstStyle/>
          <a:p>
            <a:r>
              <a:rPr lang="en-US" dirty="0" smtClean="0">
                <a:hlinkClick r:id="rId5"/>
              </a:rPr>
              <a:t>https://www.mkyong.com/java8/java-8-flatmap-example/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1"/>
            <a:ext cx="8001000" cy="1477328"/>
          </a:xfrm>
          <a:prstGeom prst="rect">
            <a:avLst/>
          </a:prstGeom>
        </p:spPr>
        <p:txBody>
          <a:bodyPr wrap="square">
            <a:spAutoFit/>
          </a:bodyPr>
          <a:lstStyle/>
          <a:p>
            <a:r>
              <a:rPr lang="en-US" b="1" dirty="0" smtClean="0"/>
              <a:t>A Java lambda expression is thus a function which can be created without belonging to any class</a:t>
            </a:r>
            <a:r>
              <a:rPr lang="en-US" dirty="0" smtClean="0"/>
              <a:t>. A Java lambda expression can be passed around as if it was an object and executed on demand.</a:t>
            </a:r>
          </a:p>
          <a:p>
            <a:r>
              <a:rPr lang="en-US" dirty="0" smtClean="0"/>
              <a:t>Java lambda expressions are commonly used to implement simple event listeners / callbacks, or in functional programming with the </a:t>
            </a:r>
            <a:r>
              <a:rPr lang="en-US" b="1" dirty="0" smtClean="0">
                <a:hlinkClick r:id="rId2"/>
              </a:rPr>
              <a:t>Java Streams API</a:t>
            </a:r>
            <a:r>
              <a:rPr lang="en-US" dirty="0" smtClean="0"/>
              <a:t>.</a:t>
            </a:r>
            <a:endParaRPr lang="en-US" dirty="0"/>
          </a:p>
        </p:txBody>
      </p:sp>
      <p:sp>
        <p:nvSpPr>
          <p:cNvPr id="3" name="Rectangle 2"/>
          <p:cNvSpPr/>
          <p:nvPr/>
        </p:nvSpPr>
        <p:spPr>
          <a:xfrm>
            <a:off x="457200" y="2286001"/>
            <a:ext cx="7924800" cy="646331"/>
          </a:xfrm>
          <a:prstGeom prst="rect">
            <a:avLst/>
          </a:prstGeom>
        </p:spPr>
        <p:txBody>
          <a:bodyPr wrap="square">
            <a:spAutoFit/>
          </a:bodyPr>
          <a:lstStyle/>
          <a:p>
            <a:r>
              <a:rPr lang="en-US" b="1" dirty="0" smtClean="0"/>
              <a:t>. It is very useful in collection library. It helps to iterate, filter and extract data from collection.</a:t>
            </a:r>
            <a:endParaRPr lang="en-US" b="1" dirty="0"/>
          </a:p>
        </p:txBody>
      </p:sp>
      <p:sp>
        <p:nvSpPr>
          <p:cNvPr id="4" name="Rectangle 3"/>
          <p:cNvSpPr/>
          <p:nvPr/>
        </p:nvSpPr>
        <p:spPr>
          <a:xfrm>
            <a:off x="457200" y="3048000"/>
            <a:ext cx="8382000" cy="1477328"/>
          </a:xfrm>
          <a:prstGeom prst="rect">
            <a:avLst/>
          </a:prstGeom>
        </p:spPr>
        <p:txBody>
          <a:bodyPr wrap="square">
            <a:spAutoFit/>
          </a:bodyPr>
          <a:lstStyle/>
          <a:p>
            <a:r>
              <a:rPr lang="en-US" dirty="0" smtClean="0"/>
              <a:t>The Lambda expression is used to provide the implementation of an interface which has functional interface. It saves a lot of code. In case of lambda expression, we don't need to define the method again for providing the implementation. Here, we just write the implementation code.</a:t>
            </a:r>
          </a:p>
          <a:p>
            <a:r>
              <a:rPr lang="en-US" b="1" dirty="0" smtClean="0"/>
              <a:t>Java lambda expression is treated as a function, so compiler does not create .class file</a:t>
            </a:r>
            <a:r>
              <a:rPr lang="en-US" dirty="0" smtClean="0"/>
              <a:t>.</a:t>
            </a:r>
            <a:endParaRPr lang="en-US" dirty="0"/>
          </a:p>
        </p:txBody>
      </p:sp>
      <p:sp>
        <p:nvSpPr>
          <p:cNvPr id="18433"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6"/>
          <p:cNvSpPr/>
          <p:nvPr/>
        </p:nvSpPr>
        <p:spPr>
          <a:xfrm>
            <a:off x="609600" y="4800600"/>
            <a:ext cx="7924800" cy="1754326"/>
          </a:xfrm>
          <a:prstGeom prst="rect">
            <a:avLst/>
          </a:prstGeom>
        </p:spPr>
        <p:txBody>
          <a:bodyPr wrap="square">
            <a:spAutoFit/>
          </a:bodyPr>
          <a:lstStyle/>
          <a:p>
            <a:r>
              <a:rPr lang="en-US" dirty="0" smtClean="0">
                <a:solidFill>
                  <a:srgbClr val="610B4B"/>
                </a:solidFill>
                <a:latin typeface="erdana"/>
              </a:rPr>
              <a:t>Functional Interface</a:t>
            </a:r>
          </a:p>
          <a:p>
            <a:r>
              <a:rPr lang="en-US" dirty="0" smtClean="0">
                <a:solidFill>
                  <a:srgbClr val="000000"/>
                </a:solidFill>
                <a:latin typeface="verdana"/>
              </a:rPr>
              <a:t>Lambda expression provides implementation of </a:t>
            </a:r>
            <a:r>
              <a:rPr lang="en-US" i="1" dirty="0" smtClean="0">
                <a:solidFill>
                  <a:srgbClr val="000000"/>
                </a:solidFill>
                <a:latin typeface="verdana"/>
              </a:rPr>
              <a:t>functional interface</a:t>
            </a:r>
            <a:r>
              <a:rPr lang="en-US" dirty="0" smtClean="0">
                <a:solidFill>
                  <a:srgbClr val="000000"/>
                </a:solidFill>
                <a:latin typeface="verdana"/>
              </a:rPr>
              <a:t>. An interface which has only one abstract method is called functional interface. Java provides an </a:t>
            </a:r>
            <a:r>
              <a:rPr lang="en-US" dirty="0" err="1" smtClean="0">
                <a:solidFill>
                  <a:srgbClr val="000000"/>
                </a:solidFill>
                <a:latin typeface="verdana"/>
              </a:rPr>
              <a:t>anotation</a:t>
            </a:r>
            <a:r>
              <a:rPr lang="en-US" dirty="0" smtClean="0">
                <a:solidFill>
                  <a:srgbClr val="000000"/>
                </a:solidFill>
                <a:latin typeface="verdana"/>
              </a:rPr>
              <a:t> @</a:t>
            </a:r>
            <a:r>
              <a:rPr lang="en-US" i="1" dirty="0" err="1" smtClean="0">
                <a:solidFill>
                  <a:srgbClr val="000000"/>
                </a:solidFill>
                <a:latin typeface="verdana"/>
              </a:rPr>
              <a:t>FunctionalInterface</a:t>
            </a:r>
            <a:r>
              <a:rPr lang="en-US" dirty="0" smtClean="0">
                <a:solidFill>
                  <a:srgbClr val="000000"/>
                </a:solidFill>
                <a:latin typeface="verdana"/>
              </a:rPr>
              <a:t>, which is used to declare an interface as functional interface.</a:t>
            </a:r>
            <a:endParaRPr lang="en-US" dirty="0">
              <a:solidFill>
                <a:srgbClr val="000000"/>
              </a:solidFill>
              <a:latin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1"/>
            <a:ext cx="8382000" cy="3139321"/>
          </a:xfrm>
          <a:prstGeom prst="rect">
            <a:avLst/>
          </a:prstGeom>
        </p:spPr>
        <p:txBody>
          <a:bodyPr wrap="square">
            <a:spAutoFit/>
          </a:bodyPr>
          <a:lstStyle/>
          <a:p>
            <a:r>
              <a:rPr lang="en-US" b="1" dirty="0" smtClean="0"/>
              <a:t>Why use Lambda Expression</a:t>
            </a:r>
          </a:p>
          <a:p>
            <a:r>
              <a:rPr lang="en-US" dirty="0" smtClean="0"/>
              <a:t>To provide the implementation of Functional interface.</a:t>
            </a:r>
          </a:p>
          <a:p>
            <a:r>
              <a:rPr lang="en-US" dirty="0" smtClean="0"/>
              <a:t>Less coding.</a:t>
            </a:r>
          </a:p>
          <a:p>
            <a:endParaRPr lang="en-US" dirty="0" smtClean="0"/>
          </a:p>
          <a:p>
            <a:endParaRPr lang="en-US" dirty="0" smtClean="0"/>
          </a:p>
          <a:p>
            <a:r>
              <a:rPr lang="en-US" dirty="0" smtClean="0"/>
              <a:t>Java Lambda Expression Syntax</a:t>
            </a:r>
          </a:p>
          <a:p>
            <a:r>
              <a:rPr lang="en-US" dirty="0" smtClean="0"/>
              <a:t>(argument-list) -&gt; {body}  </a:t>
            </a:r>
          </a:p>
          <a:p>
            <a:r>
              <a:rPr lang="en-US" dirty="0" smtClean="0"/>
              <a:t>Java lambda expression is consisted of three components.</a:t>
            </a:r>
          </a:p>
          <a:p>
            <a:r>
              <a:rPr lang="en-US" b="1" dirty="0" smtClean="0"/>
              <a:t>1) Argument-list:</a:t>
            </a:r>
            <a:r>
              <a:rPr lang="en-US" dirty="0" smtClean="0"/>
              <a:t> It can be empty or non-empty as well.</a:t>
            </a:r>
          </a:p>
          <a:p>
            <a:r>
              <a:rPr lang="en-US" b="1" dirty="0" smtClean="0"/>
              <a:t>2) Arrow-token:</a:t>
            </a:r>
            <a:r>
              <a:rPr lang="en-US" dirty="0" smtClean="0"/>
              <a:t> It is used to link arguments-list and body of expression.</a:t>
            </a:r>
          </a:p>
          <a:p>
            <a:r>
              <a:rPr lang="en-US" b="1" dirty="0" smtClean="0"/>
              <a:t>3) Body:</a:t>
            </a:r>
            <a:r>
              <a:rPr lang="en-US" dirty="0" smtClean="0"/>
              <a:t> It contains expressions and statements for lambda expression.</a:t>
            </a:r>
            <a:endParaRPr lang="en-US" dirty="0"/>
          </a:p>
        </p:txBody>
      </p:sp>
      <p:sp>
        <p:nvSpPr>
          <p:cNvPr id="3" name="Rectangle 2"/>
          <p:cNvSpPr/>
          <p:nvPr/>
        </p:nvSpPr>
        <p:spPr>
          <a:xfrm>
            <a:off x="685800" y="3810000"/>
            <a:ext cx="6172200" cy="369332"/>
          </a:xfrm>
          <a:prstGeom prst="rect">
            <a:avLst/>
          </a:prstGeom>
        </p:spPr>
        <p:txBody>
          <a:bodyPr wrap="square">
            <a:spAutoFit/>
          </a:bodyPr>
          <a:lstStyle/>
          <a:p>
            <a:r>
              <a:rPr lang="en-US" dirty="0" smtClean="0">
                <a:hlinkClick r:id="rId2"/>
              </a:rPr>
              <a:t>https://www.javatpoint.com/java-lambda-expressions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533400" y="457200"/>
            <a:ext cx="7772400" cy="546258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95250" y="666750"/>
            <a:ext cx="8953500" cy="55245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809625" y="228600"/>
            <a:ext cx="7524750" cy="6324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66675" y="609600"/>
            <a:ext cx="9010650" cy="53149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509588" y="628650"/>
            <a:ext cx="8124825" cy="56007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Versions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java 1.0 major version.</a:t>
            </a:r>
          </a:p>
          <a:p>
            <a:r>
              <a:rPr lang="en-US" dirty="0" smtClean="0"/>
              <a:t>Java 1.1 minor version </a:t>
            </a:r>
          </a:p>
          <a:p>
            <a:r>
              <a:rPr lang="en-US" dirty="0" smtClean="0"/>
              <a:t>Java 1.2 Major version (released collection framework feature in </a:t>
            </a:r>
            <a:r>
              <a:rPr lang="en-US" dirty="0" err="1" smtClean="0"/>
              <a:t>thisversion</a:t>
            </a:r>
            <a:r>
              <a:rPr lang="en-US" dirty="0" smtClean="0"/>
              <a:t>. )</a:t>
            </a:r>
          </a:p>
          <a:p>
            <a:r>
              <a:rPr lang="en-US" dirty="0" smtClean="0"/>
              <a:t>Java 1.3, 1.4 minor version </a:t>
            </a:r>
          </a:p>
          <a:p>
            <a:r>
              <a:rPr lang="en-US" dirty="0" smtClean="0"/>
              <a:t>Java 1.5 Major version (Generics , </a:t>
            </a:r>
            <a:r>
              <a:rPr lang="en-US" dirty="0" err="1" smtClean="0"/>
              <a:t>Autoboxing</a:t>
            </a:r>
            <a:r>
              <a:rPr lang="en-US" dirty="0" smtClean="0"/>
              <a:t> , </a:t>
            </a:r>
            <a:r>
              <a:rPr lang="en-US" dirty="0" err="1" smtClean="0"/>
              <a:t>unboxing</a:t>
            </a:r>
            <a:r>
              <a:rPr lang="en-US" dirty="0" smtClean="0"/>
              <a:t> , </a:t>
            </a:r>
            <a:r>
              <a:rPr lang="en-US" dirty="0" err="1" smtClean="0"/>
              <a:t>Enum</a:t>
            </a:r>
            <a:r>
              <a:rPr lang="en-US" dirty="0" smtClean="0"/>
              <a:t> supported in this version.)</a:t>
            </a:r>
          </a:p>
          <a:p>
            <a:r>
              <a:rPr lang="en-US" dirty="0" smtClean="0"/>
              <a:t>Java 1.6, 1.7 minor version </a:t>
            </a:r>
          </a:p>
          <a:p>
            <a:r>
              <a:rPr lang="en-US" dirty="0" smtClean="0"/>
              <a:t>Java 1.8 Major version(functional programming &amp; parallel processing(to run on multi-core processor ) enabled ) </a:t>
            </a:r>
          </a:p>
          <a:p>
            <a:endParaRPr lang="en-US" dirty="0" smtClean="0"/>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0" y="533400"/>
            <a:ext cx="9153525" cy="528161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Lambda expression </a:t>
            </a:r>
            <a:endParaRPr lang="en-US" dirty="0"/>
          </a:p>
        </p:txBody>
      </p:sp>
      <p:sp>
        <p:nvSpPr>
          <p:cNvPr id="6" name="Content Placeholder 5"/>
          <p:cNvSpPr>
            <a:spLocks noGrp="1"/>
          </p:cNvSpPr>
          <p:nvPr>
            <p:ph idx="1"/>
          </p:nvPr>
        </p:nvSpPr>
        <p:spPr/>
        <p:txBody>
          <a:bodyPr>
            <a:normAutofit lnSpcReduction="10000"/>
          </a:bodyPr>
          <a:lstStyle/>
          <a:p>
            <a:r>
              <a:rPr lang="en-US" dirty="0" smtClean="0"/>
              <a:t>Java is recent/last language to start using lambda expression in java </a:t>
            </a:r>
          </a:p>
          <a:p>
            <a:r>
              <a:rPr lang="en-US" dirty="0" smtClean="0"/>
              <a:t>In 1930s lambda expression came into picture &amp; used heavily in calculus to solve heavy bigger </a:t>
            </a:r>
            <a:r>
              <a:rPr lang="en-US" dirty="0" err="1" smtClean="0"/>
              <a:t>bigger</a:t>
            </a:r>
            <a:r>
              <a:rPr lang="en-US" dirty="0" smtClean="0"/>
              <a:t> problem.</a:t>
            </a:r>
          </a:p>
          <a:p>
            <a:r>
              <a:rPr lang="en-US" dirty="0" smtClean="0"/>
              <a:t>Lisp is the first programming started using lambda . Now c , C++, Ruby, </a:t>
            </a:r>
            <a:r>
              <a:rPr lang="en-US" dirty="0" err="1" smtClean="0"/>
              <a:t>Scala</a:t>
            </a:r>
            <a:r>
              <a:rPr lang="en-US" dirty="0" smtClean="0"/>
              <a:t>, python are all already started using this. Java is almost last to adapt this.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of lambda</a:t>
            </a:r>
            <a:endParaRPr lang="en-US" dirty="0"/>
          </a:p>
        </p:txBody>
      </p:sp>
      <p:sp>
        <p:nvSpPr>
          <p:cNvPr id="3" name="Content Placeholder 2"/>
          <p:cNvSpPr>
            <a:spLocks noGrp="1"/>
          </p:cNvSpPr>
          <p:nvPr>
            <p:ph idx="1"/>
          </p:nvPr>
        </p:nvSpPr>
        <p:spPr>
          <a:xfrm>
            <a:off x="457200" y="1447800"/>
            <a:ext cx="8229600" cy="4678363"/>
          </a:xfrm>
        </p:spPr>
        <p:txBody>
          <a:bodyPr>
            <a:normAutofit fontScale="92500"/>
          </a:bodyPr>
          <a:lstStyle/>
          <a:p>
            <a:r>
              <a:rPr lang="en-US" dirty="0" smtClean="0">
                <a:solidFill>
                  <a:schemeClr val="accent6">
                    <a:lumMod val="50000"/>
                  </a:schemeClr>
                </a:solidFill>
              </a:rPr>
              <a:t>To enable functional programming in java(which is oops) </a:t>
            </a:r>
            <a:r>
              <a:rPr lang="en-US" dirty="0" smtClean="0"/>
              <a:t>(U can send procedural/function as a argument ).To get functional programming benefits in java we use lambda in java</a:t>
            </a:r>
          </a:p>
          <a:p>
            <a:r>
              <a:rPr lang="en-US" dirty="0" smtClean="0"/>
              <a:t>To write more readable maintainable and </a:t>
            </a:r>
            <a:r>
              <a:rPr lang="en-US" dirty="0" err="1" smtClean="0"/>
              <a:t>consiseable</a:t>
            </a:r>
            <a:r>
              <a:rPr lang="en-US" dirty="0" smtClean="0"/>
              <a:t> code .</a:t>
            </a:r>
          </a:p>
          <a:p>
            <a:r>
              <a:rPr lang="en-US" dirty="0" smtClean="0"/>
              <a:t>To use API easily &amp; affectively u can use lambda expression.</a:t>
            </a:r>
          </a:p>
          <a:p>
            <a:r>
              <a:rPr lang="en-US" dirty="0" smtClean="0"/>
              <a:t>To enable parallel processing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381000"/>
            <a:ext cx="7848600" cy="2585323"/>
          </a:xfrm>
          <a:prstGeom prst="rect">
            <a:avLst/>
          </a:prstGeom>
        </p:spPr>
        <p:txBody>
          <a:bodyPr wrap="square">
            <a:spAutoFit/>
          </a:bodyPr>
          <a:lstStyle/>
          <a:p>
            <a:r>
              <a:rPr lang="en-US" b="1" dirty="0" smtClean="0"/>
              <a:t>Installation Java 8 </a:t>
            </a:r>
          </a:p>
          <a:p>
            <a:r>
              <a:rPr lang="en-US" dirty="0" smtClean="0"/>
              <a:t>follow this tutorial https://www.thegeekstuff.com/2017/06/java-8-jre-jdk-install/  </a:t>
            </a:r>
          </a:p>
          <a:p>
            <a:endParaRPr lang="en-US" dirty="0" smtClean="0"/>
          </a:p>
          <a:p>
            <a:r>
              <a:rPr lang="en-US" dirty="0" smtClean="0"/>
              <a:t>In case of this error ((can't create transaction lock on /</a:t>
            </a:r>
            <a:r>
              <a:rPr lang="en-US" dirty="0" err="1" smtClean="0"/>
              <a:t>var</a:t>
            </a:r>
            <a:r>
              <a:rPr lang="en-US" dirty="0" smtClean="0"/>
              <a:t>/lib/rpm/.</a:t>
            </a:r>
            <a:r>
              <a:rPr lang="en-US" dirty="0" err="1" smtClean="0"/>
              <a:t>rpm.lock</a:t>
            </a:r>
            <a:r>
              <a:rPr lang="en-US" dirty="0" smtClean="0"/>
              <a:t> (Permission denied)</a:t>
            </a:r>
          </a:p>
          <a:p>
            <a:r>
              <a:rPr lang="en-US" dirty="0" smtClean="0"/>
              <a:t> </a:t>
            </a:r>
            <a:r>
              <a:rPr lang="en-US" dirty="0" err="1" smtClean="0"/>
              <a:t>sudo</a:t>
            </a:r>
            <a:r>
              <a:rPr lang="en-US" dirty="0" smtClean="0"/>
              <a:t> rpm -</a:t>
            </a:r>
            <a:r>
              <a:rPr lang="en-US" dirty="0" err="1" smtClean="0"/>
              <a:t>ivh</a:t>
            </a:r>
            <a:r>
              <a:rPr lang="en-US" dirty="0" smtClean="0"/>
              <a:t> yum.3.2.0-40-el6.centos.noarch.rpmRun  echo $JAVA_HOME  &amp; find the java path .  </a:t>
            </a:r>
          </a:p>
          <a:p>
            <a:r>
              <a:rPr lang="en-US" dirty="0" err="1" smtClean="0"/>
              <a:t>sudo</a:t>
            </a:r>
            <a:r>
              <a:rPr lang="en-US" dirty="0" smtClean="0"/>
              <a:t> update-alternatives --</a:t>
            </a:r>
            <a:r>
              <a:rPr lang="en-US" dirty="0" err="1" smtClean="0"/>
              <a:t>config</a:t>
            </a:r>
            <a:r>
              <a:rPr lang="en-US" dirty="0" smtClean="0"/>
              <a:t> java   then&amp; done https://aboullaite.me/switching-between-java-versions-on-ubuntu-linux/  </a:t>
            </a:r>
            <a:endParaRPr lang="en-US" dirty="0"/>
          </a:p>
        </p:txBody>
      </p:sp>
      <p:pic>
        <p:nvPicPr>
          <p:cNvPr id="1026" name="Picture 2"/>
          <p:cNvPicPr>
            <a:picLocks noChangeAspect="1" noChangeArrowheads="1"/>
          </p:cNvPicPr>
          <p:nvPr/>
        </p:nvPicPr>
        <p:blipFill>
          <a:blip r:embed="rId2"/>
          <a:srcRect/>
          <a:stretch>
            <a:fillRect/>
          </a:stretch>
        </p:blipFill>
        <p:spPr bwMode="auto">
          <a:xfrm>
            <a:off x="2667000" y="2971800"/>
            <a:ext cx="6019800" cy="3657600"/>
          </a:xfrm>
          <a:prstGeom prst="rect">
            <a:avLst/>
          </a:prstGeom>
          <a:noFill/>
          <a:ln w="9525">
            <a:noFill/>
            <a:miter lim="800000"/>
            <a:headEnd/>
            <a:tailEnd/>
          </a:ln>
          <a:effectLst/>
        </p:spPr>
      </p:pic>
      <p:sp>
        <p:nvSpPr>
          <p:cNvPr id="6" name="Rectangle 5"/>
          <p:cNvSpPr/>
          <p:nvPr/>
        </p:nvSpPr>
        <p:spPr>
          <a:xfrm>
            <a:off x="152400" y="3581398"/>
            <a:ext cx="3048000" cy="646331"/>
          </a:xfrm>
          <a:prstGeom prst="rect">
            <a:avLst/>
          </a:prstGeom>
        </p:spPr>
        <p:txBody>
          <a:bodyPr wrap="square">
            <a:spAutoFit/>
          </a:bodyPr>
          <a:lstStyle/>
          <a:p>
            <a:r>
              <a:rPr lang="en-US" dirty="0" smtClean="0"/>
              <a:t>  https://docs.opsgenie.com/docs/setting-java_home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0"/>
            <a:ext cx="8610600" cy="7571303"/>
          </a:xfrm>
          <a:prstGeom prst="rect">
            <a:avLst/>
          </a:prstGeom>
        </p:spPr>
        <p:txBody>
          <a:bodyPr wrap="square">
            <a:spAutoFit/>
          </a:bodyPr>
          <a:lstStyle/>
          <a:p>
            <a:endParaRPr lang="en-US" dirty="0" smtClean="0"/>
          </a:p>
          <a:p>
            <a:r>
              <a:rPr lang="en-US" b="1" dirty="0" smtClean="0"/>
              <a:t>Java 8 Stream</a:t>
            </a:r>
          </a:p>
          <a:p>
            <a:r>
              <a:rPr lang="en-US" dirty="0" smtClean="0"/>
              <a:t>Java provides a new additional package in Java 8 called </a:t>
            </a:r>
            <a:r>
              <a:rPr lang="en-US" dirty="0" err="1" smtClean="0"/>
              <a:t>java.util.stream</a:t>
            </a:r>
            <a:r>
              <a:rPr lang="en-US" dirty="0" smtClean="0"/>
              <a:t>. This package consists of classes, interfaces and </a:t>
            </a:r>
            <a:r>
              <a:rPr lang="en-US" dirty="0" err="1" smtClean="0"/>
              <a:t>enum</a:t>
            </a:r>
            <a:r>
              <a:rPr lang="en-US" dirty="0" smtClean="0"/>
              <a:t> to allows functional-style operations on the elements. You can use stream by importing </a:t>
            </a:r>
            <a:r>
              <a:rPr lang="en-US" dirty="0" err="1" smtClean="0"/>
              <a:t>java.util.stream</a:t>
            </a:r>
            <a:r>
              <a:rPr lang="en-US" dirty="0" smtClean="0"/>
              <a:t> package.</a:t>
            </a:r>
          </a:p>
          <a:p>
            <a:r>
              <a:rPr lang="en-US" dirty="0" smtClean="0"/>
              <a:t>Stream </a:t>
            </a:r>
            <a:r>
              <a:rPr lang="en-US" dirty="0" smtClean="0"/>
              <a:t>provides following features:</a:t>
            </a:r>
          </a:p>
          <a:p>
            <a:r>
              <a:rPr lang="en-US" dirty="0" smtClean="0"/>
              <a:t>No storage. A stream is not a data structure that stores elements; instead, it conveys elements from a source such as a data structure, an array, a generator function, or an I/O channel, through a pipeline of computational operations.</a:t>
            </a:r>
          </a:p>
          <a:p>
            <a:r>
              <a:rPr lang="en-US" dirty="0" smtClean="0"/>
              <a:t>Functional in nature. An operation on a stream produces a result, but does not modify its source. For example, filtering a Stream obtained from a collection produces a new Stream without the filtered elements, rather than removing elements from the source collection.</a:t>
            </a:r>
          </a:p>
          <a:p>
            <a:r>
              <a:rPr lang="en-US" dirty="0" smtClean="0"/>
              <a:t>Laziness-seeking. Many stream operations, such as filtering, mapping, or duplicate removal, can be implemented lazily, exposing opportunities for optimization. For example, "find the first String with three consecutive vowels" need not examine all the input strings. Stream operations are divided into intermediate (Stream-producing) operations and terminal (value- or side-effect-producing) operations. Intermediate operations are always lazy.</a:t>
            </a:r>
          </a:p>
          <a:p>
            <a:r>
              <a:rPr lang="en-US" dirty="0" smtClean="0"/>
              <a:t>Possibly unbounded. While collections have a finite size, streams need not. Short-circuiting operations such as limit(n) or </a:t>
            </a:r>
            <a:r>
              <a:rPr lang="en-US" dirty="0" err="1" smtClean="0"/>
              <a:t>findFirst</a:t>
            </a:r>
            <a:r>
              <a:rPr lang="en-US" dirty="0" smtClean="0"/>
              <a:t>() can allow computations on infinite streams to complete in finite time.</a:t>
            </a:r>
          </a:p>
          <a:p>
            <a:r>
              <a:rPr lang="en-US" dirty="0" smtClean="0"/>
              <a:t>Consumable. The elements of a stream are only visited once during the life of a stream. Like an </a:t>
            </a:r>
            <a:r>
              <a:rPr lang="en-US" dirty="0" err="1" smtClean="0">
                <a:hlinkClick r:id="rId2" tooltip="interface in java.util"/>
              </a:rPr>
              <a:t>Iterator</a:t>
            </a:r>
            <a:r>
              <a:rPr lang="en-US" dirty="0" smtClean="0"/>
              <a:t>, a new stream must be generated to revisit the same elements of the source.</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228601"/>
            <a:ext cx="8153400" cy="3416320"/>
          </a:xfrm>
          <a:prstGeom prst="rect">
            <a:avLst/>
          </a:prstGeom>
        </p:spPr>
        <p:txBody>
          <a:bodyPr wrap="square">
            <a:spAutoFit/>
          </a:bodyPr>
          <a:lstStyle/>
          <a:p>
            <a:endParaRPr lang="en-US" dirty="0" smtClean="0"/>
          </a:p>
          <a:p>
            <a:r>
              <a:rPr lang="en-US" dirty="0" smtClean="0"/>
              <a:t>Streams can be obtained in a number of ways. Some examples include</a:t>
            </a:r>
            <a:r>
              <a:rPr lang="en-US" dirty="0" smtClean="0"/>
              <a:t>:</a:t>
            </a:r>
          </a:p>
          <a:p>
            <a:endParaRPr lang="en-US" dirty="0" smtClean="0"/>
          </a:p>
          <a:p>
            <a:r>
              <a:rPr lang="en-US" dirty="0" smtClean="0"/>
              <a:t>From a Collection via the stream() and </a:t>
            </a:r>
            <a:r>
              <a:rPr lang="en-US" dirty="0" err="1" smtClean="0"/>
              <a:t>parallelStream</a:t>
            </a:r>
            <a:r>
              <a:rPr lang="en-US" dirty="0" smtClean="0"/>
              <a:t>() methods;</a:t>
            </a:r>
          </a:p>
          <a:p>
            <a:r>
              <a:rPr lang="en-US" dirty="0" smtClean="0"/>
              <a:t>From an array via </a:t>
            </a:r>
            <a:r>
              <a:rPr lang="en-US" dirty="0" err="1" smtClean="0"/>
              <a:t>Arrays.stream</a:t>
            </a:r>
            <a:r>
              <a:rPr lang="en-US" dirty="0" smtClean="0"/>
              <a:t>(Object[]);</a:t>
            </a:r>
          </a:p>
          <a:p>
            <a:r>
              <a:rPr lang="en-US" dirty="0" smtClean="0"/>
              <a:t>From static factory methods on the stream classes, such as </a:t>
            </a:r>
            <a:r>
              <a:rPr lang="en-US" dirty="0" err="1" smtClean="0"/>
              <a:t>Stream.of</a:t>
            </a:r>
            <a:r>
              <a:rPr lang="en-US" dirty="0" smtClean="0"/>
              <a:t>(Object[]), </a:t>
            </a:r>
            <a:r>
              <a:rPr lang="en-US" dirty="0" err="1" smtClean="0"/>
              <a:t>IntStream.range</a:t>
            </a:r>
            <a:r>
              <a:rPr lang="en-US" dirty="0" smtClean="0"/>
              <a:t>(</a:t>
            </a:r>
            <a:r>
              <a:rPr lang="en-US" dirty="0" err="1" smtClean="0"/>
              <a:t>int</a:t>
            </a:r>
            <a:r>
              <a:rPr lang="en-US" dirty="0" smtClean="0"/>
              <a:t>, </a:t>
            </a:r>
            <a:r>
              <a:rPr lang="en-US" dirty="0" err="1" smtClean="0"/>
              <a:t>int</a:t>
            </a:r>
            <a:r>
              <a:rPr lang="en-US" dirty="0" smtClean="0"/>
              <a:t>) or </a:t>
            </a:r>
            <a:r>
              <a:rPr lang="en-US" dirty="0" err="1" smtClean="0"/>
              <a:t>Stream.iterate</a:t>
            </a:r>
            <a:r>
              <a:rPr lang="en-US" dirty="0" smtClean="0"/>
              <a:t>(Object, </a:t>
            </a:r>
            <a:r>
              <a:rPr lang="en-US" dirty="0" err="1" smtClean="0"/>
              <a:t>UnaryOperator</a:t>
            </a:r>
            <a:r>
              <a:rPr lang="en-US" dirty="0" smtClean="0"/>
              <a:t>);</a:t>
            </a:r>
          </a:p>
          <a:p>
            <a:r>
              <a:rPr lang="en-US" dirty="0" smtClean="0"/>
              <a:t>The lines of a file can be obtained from </a:t>
            </a:r>
            <a:r>
              <a:rPr lang="en-US" dirty="0" err="1" smtClean="0"/>
              <a:t>BufferedReader.lines</a:t>
            </a:r>
            <a:r>
              <a:rPr lang="en-US" dirty="0" smtClean="0"/>
              <a:t>();</a:t>
            </a:r>
          </a:p>
          <a:p>
            <a:r>
              <a:rPr lang="en-US" dirty="0" smtClean="0"/>
              <a:t>Streams of file paths can be obtained from methods in Files;</a:t>
            </a:r>
          </a:p>
          <a:p>
            <a:r>
              <a:rPr lang="en-US" dirty="0" smtClean="0"/>
              <a:t>Streams of random numbers can be obtained from </a:t>
            </a:r>
            <a:r>
              <a:rPr lang="en-US" dirty="0" err="1" smtClean="0"/>
              <a:t>Random.ints</a:t>
            </a:r>
            <a:r>
              <a:rPr lang="en-US" dirty="0" smtClean="0"/>
              <a:t>();</a:t>
            </a:r>
          </a:p>
          <a:p>
            <a:r>
              <a:rPr lang="en-US" dirty="0" smtClean="0"/>
              <a:t>Numerous other stream-bearing methods in the JDK, including </a:t>
            </a:r>
            <a:r>
              <a:rPr lang="en-US" dirty="0" err="1" smtClean="0"/>
              <a:t>BitSet.stream</a:t>
            </a:r>
            <a:r>
              <a:rPr lang="en-US" dirty="0" smtClean="0"/>
              <a:t>(), </a:t>
            </a:r>
            <a:r>
              <a:rPr lang="en-US" dirty="0" err="1" smtClean="0"/>
              <a:t>Pattern.splitAsStream</a:t>
            </a:r>
            <a:r>
              <a:rPr lang="en-US" dirty="0" smtClean="0"/>
              <a:t>(</a:t>
            </a:r>
            <a:r>
              <a:rPr lang="en-US" dirty="0" err="1" smtClean="0"/>
              <a:t>java.lang.CharSequence</a:t>
            </a:r>
            <a:r>
              <a:rPr lang="en-US" dirty="0" smtClean="0"/>
              <a:t>), and </a:t>
            </a:r>
            <a:r>
              <a:rPr lang="en-US" dirty="0" err="1" smtClean="0"/>
              <a:t>JarFile.stream</a:t>
            </a:r>
            <a:r>
              <a:rPr lang="en-US" dirty="0" smtClean="0"/>
              <a:t>().</a:t>
            </a:r>
            <a:endParaRPr lang="en-US" dirty="0"/>
          </a:p>
        </p:txBody>
      </p:sp>
      <p:sp>
        <p:nvSpPr>
          <p:cNvPr id="4" name="Rectangle 3"/>
          <p:cNvSpPr/>
          <p:nvPr/>
        </p:nvSpPr>
        <p:spPr>
          <a:xfrm>
            <a:off x="838200" y="3810000"/>
            <a:ext cx="7467600" cy="1477328"/>
          </a:xfrm>
          <a:prstGeom prst="rect">
            <a:avLst/>
          </a:prstGeom>
        </p:spPr>
        <p:txBody>
          <a:bodyPr wrap="square">
            <a:spAutoFit/>
          </a:bodyPr>
          <a:lstStyle/>
          <a:p>
            <a:r>
              <a:rPr lang="en-US" b="1" dirty="0" smtClean="0"/>
              <a:t>Generating Streams</a:t>
            </a:r>
          </a:p>
          <a:p>
            <a:r>
              <a:rPr lang="en-US" dirty="0" smtClean="0"/>
              <a:t>With Java 8, Collection interface has two methods to generate a Stream.</a:t>
            </a:r>
          </a:p>
          <a:p>
            <a:r>
              <a:rPr lang="en-US" b="1" dirty="0" smtClean="0"/>
              <a:t>stream()</a:t>
            </a:r>
            <a:r>
              <a:rPr lang="en-US" dirty="0" smtClean="0"/>
              <a:t> − Returns a sequential stream considering collection as its source.</a:t>
            </a:r>
          </a:p>
          <a:p>
            <a:r>
              <a:rPr lang="en-US" b="1" dirty="0" err="1" smtClean="0"/>
              <a:t>parallelStream</a:t>
            </a:r>
            <a:r>
              <a:rPr lang="en-US" b="1" dirty="0" smtClean="0"/>
              <a:t>()</a:t>
            </a:r>
            <a:r>
              <a:rPr lang="en-US" dirty="0" smtClean="0"/>
              <a:t> − Returns a parallel Stream considering collection as its source.</a:t>
            </a:r>
            <a:endParaRPr lang="en-US" dirty="0"/>
          </a:p>
        </p:txBody>
      </p:sp>
      <p:sp>
        <p:nvSpPr>
          <p:cNvPr id="6" name="Rectangle 5"/>
          <p:cNvSpPr/>
          <p:nvPr/>
        </p:nvSpPr>
        <p:spPr>
          <a:xfrm>
            <a:off x="1752600" y="5029200"/>
            <a:ext cx="7010400" cy="1754326"/>
          </a:xfrm>
          <a:prstGeom prst="rect">
            <a:avLst/>
          </a:prstGeom>
        </p:spPr>
        <p:txBody>
          <a:bodyPr wrap="square">
            <a:spAutoFit/>
          </a:bodyPr>
          <a:lstStyle/>
          <a:p>
            <a:endParaRPr lang="en-US" dirty="0" smtClean="0"/>
          </a:p>
          <a:p>
            <a:r>
              <a:rPr lang="en-US" dirty="0" smtClean="0"/>
              <a:t>List&lt;String&gt; strings = </a:t>
            </a:r>
            <a:r>
              <a:rPr lang="en-US" dirty="0" err="1" smtClean="0"/>
              <a:t>Arrays.asList</a:t>
            </a:r>
            <a:r>
              <a:rPr lang="en-US" dirty="0" smtClean="0"/>
              <a:t>("</a:t>
            </a:r>
            <a:r>
              <a:rPr lang="en-US" dirty="0" err="1" smtClean="0"/>
              <a:t>abc</a:t>
            </a:r>
            <a:r>
              <a:rPr lang="en-US" dirty="0" smtClean="0"/>
              <a:t>", "", "</a:t>
            </a:r>
            <a:r>
              <a:rPr lang="en-US" dirty="0" err="1" smtClean="0"/>
              <a:t>bc</a:t>
            </a:r>
            <a:r>
              <a:rPr lang="en-US" dirty="0" smtClean="0"/>
              <a:t>", "</a:t>
            </a:r>
            <a:r>
              <a:rPr lang="en-US" dirty="0" err="1" smtClean="0"/>
              <a:t>efg</a:t>
            </a:r>
            <a:r>
              <a:rPr lang="en-US" dirty="0" smtClean="0"/>
              <a:t>", "</a:t>
            </a:r>
            <a:r>
              <a:rPr lang="en-US" dirty="0" err="1" smtClean="0"/>
              <a:t>abcd</a:t>
            </a:r>
            <a:r>
              <a:rPr lang="en-US" dirty="0" smtClean="0"/>
              <a:t>","", "</a:t>
            </a:r>
            <a:r>
              <a:rPr lang="en-US" dirty="0" err="1" smtClean="0"/>
              <a:t>jkl</a:t>
            </a:r>
            <a:r>
              <a:rPr lang="en-US" dirty="0" smtClean="0"/>
              <a:t>");</a:t>
            </a:r>
          </a:p>
          <a:p>
            <a:endParaRPr lang="en-US" dirty="0" smtClean="0"/>
          </a:p>
          <a:p>
            <a:r>
              <a:rPr lang="en-US" dirty="0" smtClean="0"/>
              <a:t>//get count of empty string</a:t>
            </a:r>
          </a:p>
          <a:p>
            <a:r>
              <a:rPr lang="en-US" dirty="0" smtClean="0"/>
              <a:t>long count = </a:t>
            </a:r>
            <a:r>
              <a:rPr lang="en-US" dirty="0" err="1" smtClean="0"/>
              <a:t>strings.parallelStream</a:t>
            </a:r>
            <a:r>
              <a:rPr lang="en-US" dirty="0" smtClean="0"/>
              <a:t>().filter(string -&gt; </a:t>
            </a:r>
            <a:r>
              <a:rPr lang="en-US" dirty="0" err="1" smtClean="0"/>
              <a:t>string.isEmpty</a:t>
            </a:r>
            <a:r>
              <a:rPr lang="en-US" dirty="0" smtClean="0"/>
              <a:t>()).count();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609600" y="228600"/>
            <a:ext cx="8305800" cy="2895600"/>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a:srcRect/>
          <a:stretch>
            <a:fillRect/>
          </a:stretch>
        </p:blipFill>
        <p:spPr bwMode="auto">
          <a:xfrm>
            <a:off x="457200" y="3429001"/>
            <a:ext cx="7924800" cy="3429000"/>
          </a:xfrm>
          <a:prstGeom prst="rect">
            <a:avLst/>
          </a:prstGeom>
          <a:noFill/>
          <a:ln w="9525">
            <a:noFill/>
            <a:miter lim="800000"/>
            <a:headEnd/>
            <a:tailEnd/>
          </a:ln>
          <a:effectLst/>
        </p:spPr>
      </p:pic>
      <p:sp>
        <p:nvSpPr>
          <p:cNvPr id="4" name="Rectangle 3"/>
          <p:cNvSpPr/>
          <p:nvPr/>
        </p:nvSpPr>
        <p:spPr>
          <a:xfrm>
            <a:off x="1295400" y="3048000"/>
            <a:ext cx="4370073" cy="369332"/>
          </a:xfrm>
          <a:prstGeom prst="rect">
            <a:avLst/>
          </a:prstGeom>
        </p:spPr>
        <p:txBody>
          <a:bodyPr wrap="square">
            <a:spAutoFit/>
          </a:bodyPr>
          <a:lstStyle/>
          <a:p>
            <a:r>
              <a:rPr lang="en-US" b="1" dirty="0" smtClean="0"/>
              <a:t>Terminal Operations: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0"/>
            <a:ext cx="8763000" cy="6463308"/>
          </a:xfrm>
          <a:prstGeom prst="rect">
            <a:avLst/>
          </a:prstGeom>
        </p:spPr>
        <p:txBody>
          <a:bodyPr wrap="square">
            <a:spAutoFit/>
          </a:bodyPr>
          <a:lstStyle/>
          <a:p>
            <a:r>
              <a:rPr lang="en-US" dirty="0" smtClean="0"/>
              <a:t>Stream operations and pipelines</a:t>
            </a:r>
          </a:p>
          <a:p>
            <a:r>
              <a:rPr lang="en-US" dirty="0" smtClean="0"/>
              <a:t>Stream operations are divided into intermediate and terminal operations, and are combined to form stream pipelines. A stream pipeline consists of a source (such as a Collection, an array, a generator function, or an I/O channel); followed by zero or more intermediate operations such as </a:t>
            </a:r>
            <a:r>
              <a:rPr lang="en-US" dirty="0" err="1" smtClean="0"/>
              <a:t>Stream.filter</a:t>
            </a:r>
            <a:r>
              <a:rPr lang="en-US" dirty="0" smtClean="0"/>
              <a:t> or Stream.map; and a terminal operation such as </a:t>
            </a:r>
            <a:r>
              <a:rPr lang="en-US" dirty="0" err="1" smtClean="0"/>
              <a:t>Stream.forEach</a:t>
            </a:r>
            <a:r>
              <a:rPr lang="en-US" dirty="0" smtClean="0"/>
              <a:t> or </a:t>
            </a:r>
            <a:r>
              <a:rPr lang="en-US" dirty="0" err="1" smtClean="0"/>
              <a:t>Stream.reduce</a:t>
            </a:r>
            <a:r>
              <a:rPr lang="en-US" dirty="0" smtClean="0"/>
              <a:t>.</a:t>
            </a:r>
          </a:p>
          <a:p>
            <a:endParaRPr lang="en-US" dirty="0" smtClean="0"/>
          </a:p>
          <a:p>
            <a:r>
              <a:rPr lang="en-US" dirty="0" smtClean="0"/>
              <a:t>Intermediate operations return a new stream. They are always lazy; executing an intermediate operation such as filter() does not actually perform any filtering, but instead creates a new stream that, when traversed, contains the elements of the initial stream that match the given predicate. Traversal of the pipeline source does not begin until the terminal operation of the pipeline is executed.</a:t>
            </a:r>
          </a:p>
          <a:p>
            <a:endParaRPr lang="en-US" dirty="0" smtClean="0"/>
          </a:p>
          <a:p>
            <a:r>
              <a:rPr lang="en-US" dirty="0" smtClean="0"/>
              <a:t>Terminal operations, such as </a:t>
            </a:r>
            <a:r>
              <a:rPr lang="en-US" dirty="0" err="1" smtClean="0"/>
              <a:t>Stream.forEach</a:t>
            </a:r>
            <a:r>
              <a:rPr lang="en-US" dirty="0" smtClean="0"/>
              <a:t> or IntStream.sum, may traverse the stream to produce a result or a side-effect. After the terminal operation is performed, the stream pipeline is considered consumed, and can no longer be used; if you need to traverse the same data source again, you must return to the data source to get a new stream. In almost all cases, terminal operations are eager, completing their traversal of the data source and processing of the pipeline before returning. Only the terminal operations </a:t>
            </a:r>
            <a:r>
              <a:rPr lang="en-US" dirty="0" err="1" smtClean="0"/>
              <a:t>iterator</a:t>
            </a:r>
            <a:r>
              <a:rPr lang="en-US" dirty="0" smtClean="0"/>
              <a:t>() and </a:t>
            </a:r>
            <a:r>
              <a:rPr lang="en-US" dirty="0" err="1" smtClean="0"/>
              <a:t>spliterator</a:t>
            </a:r>
            <a:r>
              <a:rPr lang="en-US" dirty="0" smtClean="0"/>
              <a:t>() are not; these are provided as an "escape hatch" to enable arbitrary client-controlled pipeline traversals in the event that the existing operations are not sufficient to the task.</a:t>
            </a:r>
          </a:p>
          <a:p>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19930</TotalTime>
  <Words>1375</Words>
  <Application>Microsoft Office PowerPoint</Application>
  <PresentationFormat>On-screen Show (4:3)</PresentationFormat>
  <Paragraphs>119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Java 8 (Concise Version , to simplify programming, more functionality in less coding )</vt:lpstr>
      <vt:lpstr>Java Versions</vt:lpstr>
      <vt:lpstr>Lambda expression </vt:lpstr>
      <vt:lpstr>Why do we need of lambda</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 </dc:title>
  <dc:creator>Neha</dc:creator>
  <cp:lastModifiedBy>Neha</cp:lastModifiedBy>
  <cp:revision>64</cp:revision>
  <dcterms:created xsi:type="dcterms:W3CDTF">2006-08-16T00:00:00Z</dcterms:created>
  <dcterms:modified xsi:type="dcterms:W3CDTF">2019-10-12T11:29:22Z</dcterms:modified>
</cp:coreProperties>
</file>