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6" r:id="rId5"/>
    <p:sldId id="262" r:id="rId6"/>
    <p:sldId id="265" r:id="rId7"/>
    <p:sldId id="264" r:id="rId8"/>
    <p:sldId id="263" r:id="rId9"/>
    <p:sldId id="267" r:id="rId10"/>
    <p:sldId id="269" r:id="rId11"/>
    <p:sldId id="268" r:id="rId12"/>
    <p:sldId id="271" r:id="rId13"/>
    <p:sldId id="272"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4"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Double-checked_lock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057399"/>
          </a:xfrm>
        </p:spPr>
        <p:txBody>
          <a:bodyPr/>
          <a:lstStyle/>
          <a:p>
            <a:r>
              <a:rPr lang="en-US" dirty="0" smtClean="0"/>
              <a:t>Java Most Imp. Interview Questions </a:t>
            </a:r>
            <a:endParaRPr lang="en-US" dirty="0"/>
          </a:p>
        </p:txBody>
      </p:sp>
      <p:sp>
        <p:nvSpPr>
          <p:cNvPr id="3" name="Subtitle 2"/>
          <p:cNvSpPr>
            <a:spLocks noGrp="1"/>
          </p:cNvSpPr>
          <p:nvPr>
            <p:ph type="subTitle" idx="1"/>
          </p:nvPr>
        </p:nvSpPr>
        <p:spPr>
          <a:xfrm>
            <a:off x="1371600" y="2819400"/>
            <a:ext cx="6400800" cy="2819400"/>
          </a:xfrm>
        </p:spPr>
        <p:txBody>
          <a:bodyPr>
            <a:normAutofit fontScale="70000" lnSpcReduction="20000"/>
          </a:bodyPr>
          <a:lstStyle/>
          <a:p>
            <a:pPr marL="514350" indent="-514350">
              <a:buAutoNum type="arabicPeriod"/>
            </a:pPr>
            <a:r>
              <a:rPr lang="en-US" dirty="0" smtClean="0"/>
              <a:t>Singleton class  with &amp; without thread</a:t>
            </a:r>
          </a:p>
          <a:p>
            <a:pPr marL="514350" indent="-514350">
              <a:buAutoNum type="arabicPeriod"/>
            </a:pPr>
            <a:r>
              <a:rPr lang="en-US" dirty="0" err="1" smtClean="0"/>
              <a:t>Hashmap</a:t>
            </a:r>
            <a:r>
              <a:rPr lang="en-US" dirty="0" smtClean="0"/>
              <a:t> Vs </a:t>
            </a:r>
            <a:r>
              <a:rPr lang="en-US" dirty="0" err="1" smtClean="0"/>
              <a:t>hashtable</a:t>
            </a:r>
            <a:endParaRPr lang="en-US" dirty="0" smtClean="0"/>
          </a:p>
          <a:p>
            <a:pPr marL="514350" indent="-514350">
              <a:buAutoNum type="arabicPeriod"/>
            </a:pPr>
            <a:r>
              <a:rPr lang="en-US" dirty="0" smtClean="0"/>
              <a:t>String mutable &amp; immutable</a:t>
            </a:r>
          </a:p>
          <a:p>
            <a:pPr marL="514350" indent="-514350">
              <a:buAutoNum type="arabicPeriod"/>
            </a:pPr>
            <a:r>
              <a:rPr lang="en-US" dirty="0" smtClean="0"/>
              <a:t>String buffer &amp; builder</a:t>
            </a:r>
          </a:p>
          <a:p>
            <a:pPr marL="514350" indent="-514350">
              <a:buAutoNum type="arabicPeriod"/>
            </a:pPr>
            <a:r>
              <a:rPr lang="en-US" dirty="0" smtClean="0"/>
              <a:t>Mutable class</a:t>
            </a:r>
          </a:p>
          <a:p>
            <a:pPr marL="514350" indent="-514350">
              <a:buAutoNum type="arabicPeriod"/>
            </a:pPr>
            <a:r>
              <a:rPr lang="en-US" dirty="0" smtClean="0"/>
              <a:t>Java threads &amp; latches</a:t>
            </a:r>
          </a:p>
          <a:p>
            <a:pPr marL="514350" indent="-514350">
              <a:buAutoNum type="arabicPeriod"/>
            </a:pPr>
            <a:r>
              <a:rPr lang="en-US" dirty="0" err="1" smtClean="0"/>
              <a:t>Hashmap</a:t>
            </a:r>
            <a:r>
              <a:rPr lang="en-US" dirty="0" smtClean="0"/>
              <a:t> internal design using bucketing </a:t>
            </a:r>
          </a:p>
          <a:p>
            <a:pPr marL="514350" indent="-514350">
              <a:buAutoNum type="arabicPeriod"/>
            </a:pPr>
            <a:r>
              <a:rPr lang="en-US" dirty="0" smtClean="0"/>
              <a:t>8. Annotations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srcRect/>
          <a:stretch>
            <a:fillRect/>
          </a:stretch>
        </p:blipFill>
        <p:spPr bwMode="auto">
          <a:xfrm>
            <a:off x="304800" y="381000"/>
            <a:ext cx="7590987" cy="4038600"/>
          </a:xfrm>
          <a:prstGeom prst="rect">
            <a:avLst/>
          </a:prstGeom>
          <a:noFill/>
          <a:ln w="9525">
            <a:noFill/>
            <a:miter lim="800000"/>
            <a:headEnd/>
            <a:tailEnd/>
          </a:ln>
          <a:effectLst/>
        </p:spPr>
      </p:pic>
      <p:sp>
        <p:nvSpPr>
          <p:cNvPr id="3" name="Rectangle 2"/>
          <p:cNvSpPr/>
          <p:nvPr/>
        </p:nvSpPr>
        <p:spPr>
          <a:xfrm>
            <a:off x="838200" y="4572000"/>
            <a:ext cx="7620000" cy="1754326"/>
          </a:xfrm>
          <a:prstGeom prst="rect">
            <a:avLst/>
          </a:prstGeom>
        </p:spPr>
        <p:txBody>
          <a:bodyPr wrap="square">
            <a:spAutoFit/>
          </a:bodyPr>
          <a:lstStyle/>
          <a:p>
            <a:r>
              <a:rPr lang="en-US" dirty="0" smtClean="0"/>
              <a:t>Here using synchronized makes sure that only one thread at a time can execute </a:t>
            </a:r>
            <a:r>
              <a:rPr lang="en-US" dirty="0" err="1" smtClean="0"/>
              <a:t>getInstance</a:t>
            </a:r>
            <a:r>
              <a:rPr lang="en-US" dirty="0" smtClean="0"/>
              <a:t>().</a:t>
            </a:r>
            <a:br>
              <a:rPr lang="en-US" dirty="0" smtClean="0"/>
            </a:br>
            <a:r>
              <a:rPr lang="en-US" dirty="0" smtClean="0"/>
              <a:t>The main disadvantage of this is method is that using synchronized every time while creating the singleton object is expensive and may decrease the performance of your program. However if performance of </a:t>
            </a:r>
            <a:r>
              <a:rPr lang="en-US" dirty="0" err="1" smtClean="0"/>
              <a:t>getInstance</a:t>
            </a:r>
            <a:r>
              <a:rPr lang="en-US" dirty="0" smtClean="0"/>
              <a:t>() is not critical for your application this method provides a clean and simple solution.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9457" name="Picture 1"/>
          <p:cNvPicPr>
            <a:picLocks noChangeAspect="1" noChangeArrowheads="1"/>
          </p:cNvPicPr>
          <p:nvPr/>
        </p:nvPicPr>
        <p:blipFill>
          <a:blip r:embed="rId2"/>
          <a:srcRect/>
          <a:stretch>
            <a:fillRect/>
          </a:stretch>
        </p:blipFill>
        <p:spPr bwMode="auto">
          <a:xfrm>
            <a:off x="457200" y="381000"/>
            <a:ext cx="8382000"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1"/>
            <a:ext cx="8458200" cy="1754326"/>
          </a:xfrm>
          <a:prstGeom prst="rect">
            <a:avLst/>
          </a:prstGeom>
        </p:spPr>
        <p:txBody>
          <a:bodyPr wrap="square">
            <a:spAutoFit/>
          </a:bodyPr>
          <a:lstStyle/>
          <a:p>
            <a:r>
              <a:rPr lang="en-US" b="1" dirty="0" smtClean="0"/>
              <a:t>Method 4 (Best): Use “</a:t>
            </a:r>
            <a:r>
              <a:rPr lang="en-US" b="1" dirty="0" smtClean="0">
                <a:hlinkClick r:id="rId2"/>
              </a:rPr>
              <a:t>Double Checked Locking</a:t>
            </a:r>
            <a:r>
              <a:rPr lang="en-US" b="1" dirty="0" smtClean="0"/>
              <a:t>” </a:t>
            </a:r>
            <a:r>
              <a:rPr lang="en-US" dirty="0" smtClean="0"/>
              <a:t/>
            </a:r>
            <a:br>
              <a:rPr lang="en-US" dirty="0" smtClean="0"/>
            </a:br>
            <a:r>
              <a:rPr lang="en-US" dirty="0" smtClean="0"/>
              <a:t>If you notice carefully once an object is created synchronization is no longer useful because now </a:t>
            </a:r>
            <a:r>
              <a:rPr lang="en-US" dirty="0" err="1" smtClean="0"/>
              <a:t>obj</a:t>
            </a:r>
            <a:r>
              <a:rPr lang="en-US" dirty="0" smtClean="0"/>
              <a:t> will not be null and any sequence of operations will lead to consistent results.</a:t>
            </a:r>
            <a:br>
              <a:rPr lang="en-US" dirty="0" smtClean="0"/>
            </a:br>
            <a:r>
              <a:rPr lang="en-US" dirty="0" smtClean="0"/>
              <a:t>So we will only acquire lock on the </a:t>
            </a:r>
            <a:r>
              <a:rPr lang="en-US" dirty="0" err="1" smtClean="0"/>
              <a:t>getInstance</a:t>
            </a:r>
            <a:r>
              <a:rPr lang="en-US" dirty="0" smtClean="0"/>
              <a:t>() once, when the </a:t>
            </a:r>
            <a:r>
              <a:rPr lang="en-US" dirty="0" err="1" smtClean="0"/>
              <a:t>obj</a:t>
            </a:r>
            <a:r>
              <a:rPr lang="en-US" dirty="0" smtClean="0"/>
              <a:t> is null. This way we only synchronize the first way through, just what we want.</a:t>
            </a:r>
            <a:endParaRPr lang="en-US" dirty="0"/>
          </a:p>
        </p:txBody>
      </p:sp>
      <p:pic>
        <p:nvPicPr>
          <p:cNvPr id="25602" name="Picture 2"/>
          <p:cNvPicPr>
            <a:picLocks noChangeAspect="1" noChangeArrowheads="1"/>
          </p:cNvPicPr>
          <p:nvPr/>
        </p:nvPicPr>
        <p:blipFill>
          <a:blip r:embed="rId3"/>
          <a:srcRect/>
          <a:stretch>
            <a:fillRect/>
          </a:stretch>
        </p:blipFill>
        <p:spPr bwMode="auto">
          <a:xfrm>
            <a:off x="0" y="2133600"/>
            <a:ext cx="9144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5846"/>
            <a:ext cx="8458200" cy="5632311"/>
          </a:xfrm>
          <a:prstGeom prst="rect">
            <a:avLst/>
          </a:prstGeom>
        </p:spPr>
        <p:txBody>
          <a:bodyPr wrap="square">
            <a:spAutoFit/>
          </a:bodyPr>
          <a:lstStyle/>
          <a:p>
            <a:pPr fontAlgn="base"/>
            <a:r>
              <a:rPr lang="en-US" b="1" dirty="0" smtClean="0"/>
              <a:t>2. </a:t>
            </a:r>
            <a:r>
              <a:rPr lang="en-US" b="1" dirty="0" err="1" smtClean="0"/>
              <a:t>Hashmap</a:t>
            </a:r>
            <a:r>
              <a:rPr lang="en-US" b="1" dirty="0" smtClean="0"/>
              <a:t> </a:t>
            </a:r>
            <a:r>
              <a:rPr lang="en-US" b="1" dirty="0" err="1" smtClean="0"/>
              <a:t>vs</a:t>
            </a:r>
            <a:r>
              <a:rPr lang="en-US" b="1" dirty="0" smtClean="0"/>
              <a:t> </a:t>
            </a:r>
            <a:r>
              <a:rPr lang="en-US" b="1" dirty="0" err="1" smtClean="0"/>
              <a:t>Hashtable</a:t>
            </a:r>
            <a:endParaRPr lang="en-US" b="1" dirty="0" smtClean="0"/>
          </a:p>
          <a:p>
            <a:pPr fontAlgn="base"/>
            <a:endParaRPr lang="en-US" b="1" dirty="0" smtClean="0"/>
          </a:p>
          <a:p>
            <a:pPr fontAlgn="base"/>
            <a:r>
              <a:rPr lang="en-US" dirty="0" smtClean="0"/>
              <a:t/>
            </a:r>
            <a:br>
              <a:rPr lang="en-US" dirty="0" smtClean="0"/>
            </a:br>
            <a:r>
              <a:rPr lang="en-US" dirty="0" smtClean="0"/>
              <a:t>1. </a:t>
            </a:r>
            <a:r>
              <a:rPr lang="en-US" dirty="0" err="1" smtClean="0"/>
              <a:t>HashMap</a:t>
            </a:r>
            <a:r>
              <a:rPr lang="en-US" dirty="0" smtClean="0"/>
              <a:t> is non synchronized. It is not-thread safe and can’t be shared between many threads without proper synchronization code whereas </a:t>
            </a:r>
            <a:r>
              <a:rPr lang="en-US" dirty="0" err="1" smtClean="0"/>
              <a:t>Hashtable</a:t>
            </a:r>
            <a:r>
              <a:rPr lang="en-US" dirty="0" smtClean="0"/>
              <a:t> is synchronized. It is thread-safe and can be shared with many threads</a:t>
            </a:r>
            <a:r>
              <a:rPr lang="en-US" dirty="0" smtClean="0"/>
              <a:t>.</a:t>
            </a:r>
          </a:p>
          <a:p>
            <a:pPr fontAlgn="base"/>
            <a:endParaRPr lang="en-US" dirty="0" smtClean="0"/>
          </a:p>
          <a:p>
            <a:pPr fontAlgn="base"/>
            <a:r>
              <a:rPr lang="en-US" dirty="0" smtClean="0"/>
              <a:t>(</a:t>
            </a:r>
            <a:r>
              <a:rPr lang="en-US" b="1" dirty="0" smtClean="0"/>
              <a:t>Synchronous</a:t>
            </a:r>
            <a:r>
              <a:rPr lang="en-US" dirty="0" smtClean="0"/>
              <a:t> basically means that you can only execute one thing at a time. </a:t>
            </a:r>
            <a:r>
              <a:rPr lang="en-US" b="1" dirty="0" smtClean="0"/>
              <a:t>Asynchronous</a:t>
            </a:r>
            <a:r>
              <a:rPr lang="en-US" dirty="0" smtClean="0"/>
              <a:t> means that you can execute multiple things at a time and you don't have to finish executing the current thing in order to move on to next one</a:t>
            </a:r>
            <a:r>
              <a:rPr lang="en-US" dirty="0" smtClean="0"/>
              <a:t>.</a:t>
            </a:r>
            <a:r>
              <a:rPr lang="en-US" dirty="0" smtClean="0"/>
              <a:t>)</a:t>
            </a:r>
          </a:p>
          <a:p>
            <a:pPr fontAlgn="base"/>
            <a:r>
              <a:rPr lang="en-US" dirty="0" smtClean="0"/>
              <a:t/>
            </a:r>
            <a:br>
              <a:rPr lang="en-US" dirty="0" smtClean="0"/>
            </a:br>
            <a:r>
              <a:rPr lang="en-US" dirty="0" smtClean="0"/>
              <a:t>2. </a:t>
            </a:r>
            <a:r>
              <a:rPr lang="en-US" dirty="0" err="1" smtClean="0"/>
              <a:t>HashMap</a:t>
            </a:r>
            <a:r>
              <a:rPr lang="en-US" dirty="0" smtClean="0"/>
              <a:t> allows one null key and multiple null values whereas </a:t>
            </a:r>
            <a:r>
              <a:rPr lang="en-US" dirty="0" err="1" smtClean="0"/>
              <a:t>Hashtable</a:t>
            </a:r>
            <a:r>
              <a:rPr lang="en-US" dirty="0" smtClean="0"/>
              <a:t> doesn’t allow any null key or value.</a:t>
            </a:r>
            <a:br>
              <a:rPr lang="en-US" dirty="0" smtClean="0"/>
            </a:br>
            <a:r>
              <a:rPr lang="en-US" dirty="0" smtClean="0"/>
              <a:t>3. </a:t>
            </a:r>
            <a:r>
              <a:rPr lang="en-US" dirty="0" err="1" smtClean="0"/>
              <a:t>HashMap</a:t>
            </a:r>
            <a:r>
              <a:rPr lang="en-US" dirty="0" smtClean="0"/>
              <a:t> is generally preferred over </a:t>
            </a:r>
            <a:r>
              <a:rPr lang="en-US" dirty="0" err="1" smtClean="0"/>
              <a:t>HashTable</a:t>
            </a:r>
            <a:r>
              <a:rPr lang="en-US" dirty="0" smtClean="0"/>
              <a:t> if thread synchronization is not needed</a:t>
            </a:r>
          </a:p>
          <a:p>
            <a:pPr fontAlgn="base"/>
            <a:r>
              <a:rPr lang="en-US" dirty="0" smtClean="0"/>
              <a:t>Why </a:t>
            </a:r>
            <a:r>
              <a:rPr lang="en-US" dirty="0" err="1" smtClean="0"/>
              <a:t>HashTable</a:t>
            </a:r>
            <a:r>
              <a:rPr lang="en-US" dirty="0" smtClean="0"/>
              <a:t> doesn’t allow null and </a:t>
            </a:r>
            <a:r>
              <a:rPr lang="en-US" dirty="0" err="1" smtClean="0"/>
              <a:t>HashMap</a:t>
            </a:r>
            <a:r>
              <a:rPr lang="en-US" dirty="0" smtClean="0"/>
              <a:t> does?</a:t>
            </a:r>
            <a:br>
              <a:rPr lang="en-US" dirty="0" smtClean="0"/>
            </a:br>
            <a:r>
              <a:rPr lang="en-US" dirty="0" smtClean="0"/>
              <a:t>To successfully store and retrieve objects from a </a:t>
            </a:r>
            <a:r>
              <a:rPr lang="en-US" dirty="0" err="1" smtClean="0"/>
              <a:t>HashTable</a:t>
            </a:r>
            <a:r>
              <a:rPr lang="en-US" dirty="0" smtClean="0"/>
              <a:t>, the objects used as keys must implement the </a:t>
            </a:r>
            <a:r>
              <a:rPr lang="en-US" dirty="0" err="1" smtClean="0"/>
              <a:t>hashCode</a:t>
            </a:r>
            <a:r>
              <a:rPr lang="en-US" dirty="0" smtClean="0"/>
              <a:t> method and the equals method. Since null is not an object, it can’t implement these methods. </a:t>
            </a:r>
            <a:r>
              <a:rPr lang="en-US" dirty="0" err="1" smtClean="0"/>
              <a:t>HashMap</a:t>
            </a:r>
            <a:r>
              <a:rPr lang="en-US" dirty="0" smtClean="0"/>
              <a:t> is an advanced version and improvement on the </a:t>
            </a:r>
            <a:r>
              <a:rPr lang="en-US" dirty="0" err="1" smtClean="0"/>
              <a:t>Hashtable</a:t>
            </a:r>
            <a:r>
              <a:rPr lang="en-US" dirty="0" smtClean="0"/>
              <a:t>. </a:t>
            </a:r>
            <a:r>
              <a:rPr lang="en-US" dirty="0" err="1" smtClean="0"/>
              <a:t>HashMap</a:t>
            </a:r>
            <a:r>
              <a:rPr lang="en-US" dirty="0" smtClean="0"/>
              <a:t> was created later.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833438" y="533401"/>
            <a:ext cx="7477125" cy="6858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390525" y="1295401"/>
            <a:ext cx="8362950" cy="3290888"/>
          </a:xfrm>
          <a:prstGeom prst="rect">
            <a:avLst/>
          </a:prstGeom>
          <a:noFill/>
          <a:ln w="9525">
            <a:noFill/>
            <a:miter lim="800000"/>
            <a:headEnd/>
            <a:tailEnd/>
          </a:ln>
          <a:effectLst/>
        </p:spPr>
      </p:pic>
      <p:pic>
        <p:nvPicPr>
          <p:cNvPr id="26629" name="Picture 5"/>
          <p:cNvPicPr>
            <a:picLocks noChangeAspect="1" noChangeArrowheads="1"/>
          </p:cNvPicPr>
          <p:nvPr/>
        </p:nvPicPr>
        <p:blipFill>
          <a:blip r:embed="rId4"/>
          <a:srcRect/>
          <a:stretch>
            <a:fillRect/>
          </a:stretch>
        </p:blipFill>
        <p:spPr bwMode="auto">
          <a:xfrm>
            <a:off x="0" y="4495800"/>
            <a:ext cx="8524875" cy="141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342900" y="533400"/>
            <a:ext cx="845820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390525" y="457200"/>
            <a:ext cx="8362950" cy="3809999"/>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228600" y="4267200"/>
            <a:ext cx="83439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533400"/>
            <a:ext cx="8020050" cy="192405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0" y="2286000"/>
            <a:ext cx="88392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228600" y="533400"/>
            <a:ext cx="86868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47625" y="457200"/>
            <a:ext cx="9048750" cy="5338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7346"/>
            <a:ext cx="8686800" cy="3970318"/>
          </a:xfrm>
          <a:prstGeom prst="rect">
            <a:avLst/>
          </a:prstGeom>
        </p:spPr>
        <p:txBody>
          <a:bodyPr wrap="square">
            <a:spAutoFit/>
          </a:bodyPr>
          <a:lstStyle/>
          <a:p>
            <a:pPr fontAlgn="base"/>
            <a:r>
              <a:rPr lang="en-US" dirty="0" smtClean="0"/>
              <a:t>Singleton Design Pattern | Introduction</a:t>
            </a:r>
          </a:p>
          <a:p>
            <a:pPr fontAlgn="base"/>
            <a:r>
              <a:rPr lang="en-US" dirty="0" smtClean="0"/>
              <a:t>Singleton is a part of </a:t>
            </a:r>
            <a:r>
              <a:rPr lang="en-US" b="1" dirty="0" smtClean="0"/>
              <a:t>Gang of Four design pattern</a:t>
            </a:r>
            <a:r>
              <a:rPr lang="en-US" dirty="0" smtClean="0"/>
              <a:t> and it is categorized under </a:t>
            </a:r>
            <a:r>
              <a:rPr lang="en-US" b="1" dirty="0" smtClean="0"/>
              <a:t>creational </a:t>
            </a:r>
            <a:r>
              <a:rPr lang="en-US" dirty="0" smtClean="0"/>
              <a:t>design patterns It is one of the most simple design patterns in terms of the </a:t>
            </a:r>
            <a:r>
              <a:rPr lang="en-US" dirty="0" err="1" smtClean="0"/>
              <a:t>modelling</a:t>
            </a:r>
            <a:r>
              <a:rPr lang="en-US" dirty="0" smtClean="0"/>
              <a:t> but on the other hand, this is one of the most controversial patterns in terms of complexity of usage.</a:t>
            </a:r>
          </a:p>
          <a:p>
            <a:pPr fontAlgn="base"/>
            <a:r>
              <a:rPr lang="en-US" dirty="0" smtClean="0"/>
              <a:t>Class is defined in such a way that only one instance of the class is created in the complete execution of a program or project. It is used where only a single instance of a class is required to control the action throughout the execution. A singleton class shouldn’t have multiple instances in any case and at any cost. Singleton classes are used </a:t>
            </a:r>
            <a:r>
              <a:rPr lang="en-US" dirty="0" smtClean="0">
                <a:solidFill>
                  <a:srgbClr val="FF0000"/>
                </a:solidFill>
              </a:rPr>
              <a:t>for logging, driver objects, caching and thread pool, database connections.</a:t>
            </a:r>
            <a:r>
              <a:rPr lang="en-US" b="1" dirty="0" smtClean="0"/>
              <a:t> </a:t>
            </a:r>
          </a:p>
          <a:p>
            <a:pPr fontAlgn="base"/>
            <a:r>
              <a:rPr lang="en-US" b="1" dirty="0" smtClean="0"/>
              <a:t>Definition:</a:t>
            </a:r>
            <a:r>
              <a:rPr lang="en-US" dirty="0" smtClean="0"/>
              <a:t/>
            </a:r>
            <a:br>
              <a:rPr lang="en-US" dirty="0" smtClean="0"/>
            </a:br>
            <a:r>
              <a:rPr lang="en-US" i="1" dirty="0" smtClean="0"/>
              <a:t>The singleton pattern is a design pattern that restricts the instantiation of a class to one object.</a:t>
            </a:r>
            <a:r>
              <a:rPr lang="en-US" dirty="0" smtClean="0"/>
              <a:t/>
            </a:r>
            <a:br>
              <a:rPr lang="en-US" dirty="0" smtClean="0"/>
            </a:br>
            <a:endParaRPr lang="en-US"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533400" y="3962400"/>
            <a:ext cx="7305675"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66688" y="457200"/>
            <a:ext cx="8810625"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799"/>
            <a:ext cx="8839200" cy="2308324"/>
          </a:xfrm>
          <a:prstGeom prst="rect">
            <a:avLst/>
          </a:prstGeom>
        </p:spPr>
        <p:txBody>
          <a:bodyPr wrap="square">
            <a:spAutoFit/>
          </a:bodyPr>
          <a:lstStyle/>
          <a:p>
            <a:pPr fontAlgn="base"/>
            <a:r>
              <a:rPr lang="en-US" dirty="0" smtClean="0"/>
              <a:t>Annotations(a note by way of explanation or comment added to a text or diagram) in Java</a:t>
            </a:r>
          </a:p>
          <a:p>
            <a:pPr fontAlgn="base"/>
            <a:r>
              <a:rPr lang="en-US" dirty="0" smtClean="0"/>
              <a:t>Annotations are used to provide supplement information about a program.</a:t>
            </a:r>
          </a:p>
          <a:p>
            <a:pPr fontAlgn="base"/>
            <a:r>
              <a:rPr lang="en-US" dirty="0" smtClean="0"/>
              <a:t>Annotations start with ‘</a:t>
            </a:r>
            <a:r>
              <a:rPr lang="en-US" b="1" dirty="0" smtClean="0"/>
              <a:t>@</a:t>
            </a:r>
            <a:r>
              <a:rPr lang="en-US" dirty="0" smtClean="0"/>
              <a:t>’.</a:t>
            </a:r>
          </a:p>
          <a:p>
            <a:pPr fontAlgn="base"/>
            <a:r>
              <a:rPr lang="en-US" dirty="0" smtClean="0"/>
              <a:t>Annotations do not change action of a compiled program.</a:t>
            </a:r>
          </a:p>
          <a:p>
            <a:pPr fontAlgn="base"/>
            <a:r>
              <a:rPr lang="en-US" dirty="0" smtClean="0"/>
              <a:t>Annotations help to associate </a:t>
            </a:r>
            <a:r>
              <a:rPr lang="en-US" i="1" dirty="0" smtClean="0"/>
              <a:t>metadata</a:t>
            </a:r>
            <a:r>
              <a:rPr lang="en-US" dirty="0" smtClean="0"/>
              <a:t> (information) to the program elements i.e. instance variables, constructors, methods, classes, etc.</a:t>
            </a:r>
          </a:p>
          <a:p>
            <a:pPr fontAlgn="base"/>
            <a:r>
              <a:rPr lang="en-US" dirty="0" smtClean="0"/>
              <a:t>Annotations are not pure comments as they can change the way a program is treated by compiler. See below code for example.</a:t>
            </a:r>
            <a:endParaRPr lang="en-US" dirty="0"/>
          </a:p>
        </p:txBody>
      </p:sp>
      <p:pic>
        <p:nvPicPr>
          <p:cNvPr id="33794" name="Picture 2"/>
          <p:cNvPicPr>
            <a:picLocks noChangeAspect="1" noChangeArrowheads="1"/>
          </p:cNvPicPr>
          <p:nvPr/>
        </p:nvPicPr>
        <p:blipFill>
          <a:blip r:embed="rId2"/>
          <a:srcRect/>
          <a:stretch>
            <a:fillRect/>
          </a:stretch>
        </p:blipFill>
        <p:spPr bwMode="auto">
          <a:xfrm>
            <a:off x="304800" y="2590801"/>
            <a:ext cx="60960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914400" y="304801"/>
            <a:ext cx="6781800" cy="17526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304800" y="2209800"/>
            <a:ext cx="83820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304800" y="533400"/>
            <a:ext cx="8458199" cy="15240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304800" y="2057400"/>
            <a:ext cx="8610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28600" y="228601"/>
            <a:ext cx="8915400" cy="3886199"/>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152400" y="4495801"/>
            <a:ext cx="86868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304800" y="152401"/>
            <a:ext cx="8839200" cy="3657599"/>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1666875" y="3810000"/>
            <a:ext cx="581025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228600" y="304801"/>
            <a:ext cx="8686800" cy="3276599"/>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304800" y="3581400"/>
            <a:ext cx="83058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152400" y="457201"/>
            <a:ext cx="8991599" cy="220980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304800" y="2895600"/>
            <a:ext cx="8839199"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304800" y="1"/>
            <a:ext cx="8610600" cy="510540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1319213" y="5029200"/>
            <a:ext cx="650557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381000" y="0"/>
            <a:ext cx="8382000" cy="3886200"/>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457200" y="3886200"/>
            <a:ext cx="83820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1"/>
            <a:ext cx="8305800" cy="2862322"/>
          </a:xfrm>
          <a:prstGeom prst="rect">
            <a:avLst/>
          </a:prstGeom>
        </p:spPr>
        <p:txBody>
          <a:bodyPr wrap="square">
            <a:spAutoFit/>
          </a:bodyPr>
          <a:lstStyle/>
          <a:p>
            <a:pPr fontAlgn="base"/>
            <a:r>
              <a:rPr lang="en-US" b="1" dirty="0" smtClean="0"/>
              <a:t>Implementation of Singleton class</a:t>
            </a:r>
            <a:endParaRPr lang="en-US" dirty="0" smtClean="0"/>
          </a:p>
          <a:p>
            <a:pPr fontAlgn="base"/>
            <a:r>
              <a:rPr lang="en-US" dirty="0" smtClean="0"/>
              <a:t>An implementation of singleton class should have following properties:</a:t>
            </a:r>
          </a:p>
          <a:p>
            <a:pPr fontAlgn="base"/>
            <a:r>
              <a:rPr lang="en-US" b="1" dirty="0" smtClean="0"/>
              <a:t>It should have only one instance :</a:t>
            </a:r>
            <a:r>
              <a:rPr lang="en-US" dirty="0" smtClean="0"/>
              <a:t> This is done by providing an instance of the class from within the class. Outer classes or subclasses should be prevented to create the instance. This is done by making the constructor private in java so that no class can access the constructor and hence cannot instantiate it.</a:t>
            </a:r>
          </a:p>
          <a:p>
            <a:pPr fontAlgn="base"/>
            <a:r>
              <a:rPr lang="en-US" b="1" dirty="0" smtClean="0"/>
              <a:t>Instance should be globally accessible :</a:t>
            </a:r>
            <a:r>
              <a:rPr lang="en-US" dirty="0" smtClean="0"/>
              <a:t> Instance of singleton class should be globally accessible so that each class can use it. In Java, it is done by making the access-</a:t>
            </a:r>
            <a:r>
              <a:rPr lang="en-US" dirty="0" err="1" smtClean="0"/>
              <a:t>specifier</a:t>
            </a:r>
            <a:r>
              <a:rPr lang="en-US" dirty="0" smtClean="0"/>
              <a:t> of instance public.</a:t>
            </a:r>
          </a:p>
          <a:p>
            <a:pPr fontAlgn="base"/>
            <a:r>
              <a:rPr lang="en-US" dirty="0" err="1" smtClean="0"/>
              <a:t>filter_none</a:t>
            </a:r>
            <a:endParaRPr lang="en-US" dirty="0"/>
          </a:p>
        </p:txBody>
      </p:sp>
      <p:sp>
        <p:nvSpPr>
          <p:cNvPr id="3" name="Rectangle 2"/>
          <p:cNvSpPr/>
          <p:nvPr/>
        </p:nvSpPr>
        <p:spPr>
          <a:xfrm>
            <a:off x="2286000" y="3124200"/>
            <a:ext cx="4572000" cy="3693319"/>
          </a:xfrm>
          <a:prstGeom prst="rect">
            <a:avLst/>
          </a:prstGeom>
        </p:spPr>
        <p:txBody>
          <a:bodyPr wrap="square">
            <a:spAutoFit/>
          </a:bodyPr>
          <a:lstStyle/>
          <a:p>
            <a:r>
              <a:rPr lang="en-US" dirty="0" smtClean="0">
                <a:solidFill>
                  <a:schemeClr val="accent3">
                    <a:lumMod val="50000"/>
                  </a:schemeClr>
                </a:solidFill>
              </a:rPr>
              <a:t>//A singleton class should have public visibility </a:t>
            </a:r>
          </a:p>
          <a:p>
            <a:r>
              <a:rPr lang="en-US" dirty="0" smtClean="0">
                <a:solidFill>
                  <a:schemeClr val="accent3">
                    <a:lumMod val="50000"/>
                  </a:schemeClr>
                </a:solidFill>
              </a:rPr>
              <a:t>//so that complete application can use </a:t>
            </a:r>
          </a:p>
          <a:p>
            <a:r>
              <a:rPr lang="en-US" dirty="0" smtClean="0"/>
              <a:t>public class GFG { </a:t>
            </a:r>
          </a:p>
          <a:p>
            <a:r>
              <a:rPr lang="en-US" dirty="0" smtClean="0"/>
              <a:t>	</a:t>
            </a:r>
          </a:p>
          <a:p>
            <a:r>
              <a:rPr lang="en-US" dirty="0" smtClean="0">
                <a:solidFill>
                  <a:schemeClr val="accent3">
                    <a:lumMod val="50000"/>
                  </a:schemeClr>
                </a:solidFill>
              </a:rPr>
              <a:t>//static instance of class globally accessible </a:t>
            </a:r>
          </a:p>
          <a:p>
            <a:r>
              <a:rPr lang="en-US" dirty="0" smtClean="0"/>
              <a:t>public static GFG instance = new GFG(); </a:t>
            </a:r>
          </a:p>
          <a:p>
            <a:r>
              <a:rPr lang="en-US" dirty="0" smtClean="0"/>
              <a:t>private GFG() { </a:t>
            </a:r>
          </a:p>
          <a:p>
            <a:r>
              <a:rPr lang="en-US" dirty="0" smtClean="0"/>
              <a:t>	</a:t>
            </a:r>
            <a:r>
              <a:rPr lang="en-US" dirty="0" smtClean="0">
                <a:solidFill>
                  <a:schemeClr val="accent3">
                    <a:lumMod val="50000"/>
                  </a:schemeClr>
                </a:solidFill>
              </a:rPr>
              <a:t>// private constructor so that class </a:t>
            </a:r>
          </a:p>
          <a:p>
            <a:r>
              <a:rPr lang="en-US" dirty="0" smtClean="0">
                <a:solidFill>
                  <a:schemeClr val="accent3">
                    <a:lumMod val="50000"/>
                  </a:schemeClr>
                </a:solidFill>
              </a:rPr>
              <a:t>	//cannot be instantiated from outside </a:t>
            </a:r>
          </a:p>
          <a:p>
            <a:r>
              <a:rPr lang="en-US" dirty="0" smtClean="0">
                <a:solidFill>
                  <a:schemeClr val="accent3">
                    <a:lumMod val="50000"/>
                  </a:schemeClr>
                </a:solidFill>
              </a:rPr>
              <a:t>	//this class </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143000" y="457200"/>
            <a:ext cx="5915025" cy="1538288"/>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1066800" y="2514600"/>
            <a:ext cx="5829300" cy="1143000"/>
          </a:xfrm>
          <a:prstGeom prst="rect">
            <a:avLst/>
          </a:prstGeom>
          <a:noFill/>
          <a:ln w="9525">
            <a:noFill/>
            <a:miter lim="800000"/>
            <a:headEnd/>
            <a:tailEnd/>
          </a:ln>
          <a:effectLst/>
        </p:spPr>
      </p:pic>
      <p:pic>
        <p:nvPicPr>
          <p:cNvPr id="41988" name="Picture 4"/>
          <p:cNvPicPr>
            <a:picLocks noChangeAspect="1" noChangeArrowheads="1"/>
          </p:cNvPicPr>
          <p:nvPr/>
        </p:nvPicPr>
        <p:blipFill>
          <a:blip r:embed="rId4"/>
          <a:srcRect/>
          <a:stretch>
            <a:fillRect/>
          </a:stretch>
        </p:blipFill>
        <p:spPr bwMode="auto">
          <a:xfrm>
            <a:off x="1143000" y="3810000"/>
            <a:ext cx="597217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2585323"/>
          </a:xfrm>
          <a:prstGeom prst="rect">
            <a:avLst/>
          </a:prstGeom>
        </p:spPr>
        <p:txBody>
          <a:bodyPr wrap="square">
            <a:spAutoFit/>
          </a:bodyPr>
          <a:lstStyle/>
          <a:p>
            <a:pPr fontAlgn="base"/>
            <a:r>
              <a:rPr lang="en-US" dirty="0" err="1" smtClean="0"/>
              <a:t>CountDownLatch</a:t>
            </a:r>
            <a:r>
              <a:rPr lang="en-US" dirty="0" smtClean="0"/>
              <a:t> in Java</a:t>
            </a:r>
          </a:p>
          <a:p>
            <a:pPr fontAlgn="base"/>
            <a:r>
              <a:rPr lang="en-US" dirty="0" err="1" smtClean="0"/>
              <a:t>CountDownLatch</a:t>
            </a:r>
            <a:r>
              <a:rPr lang="en-US" dirty="0" smtClean="0"/>
              <a:t> is used to make sure that a task waits for other threads before it starts. To understand its application, let us consider a server where the main task can only start when all the required services have started.</a:t>
            </a:r>
          </a:p>
          <a:p>
            <a:pPr fontAlgn="base"/>
            <a:r>
              <a:rPr lang="en-US" b="1" dirty="0" smtClean="0"/>
              <a:t>Working of </a:t>
            </a:r>
            <a:r>
              <a:rPr lang="en-US" b="1" dirty="0" err="1" smtClean="0"/>
              <a:t>CountDownLatch</a:t>
            </a:r>
            <a:r>
              <a:rPr lang="en-US" b="1" dirty="0" smtClean="0"/>
              <a:t>:</a:t>
            </a:r>
            <a:r>
              <a:rPr lang="en-US" dirty="0" smtClean="0"/>
              <a:t/>
            </a:r>
            <a:br>
              <a:rPr lang="en-US" dirty="0" smtClean="0"/>
            </a:br>
            <a:r>
              <a:rPr lang="en-US" dirty="0" smtClean="0"/>
              <a:t>When we create an object of </a:t>
            </a:r>
            <a:r>
              <a:rPr lang="en-US" dirty="0" err="1" smtClean="0"/>
              <a:t>CountDownLatch</a:t>
            </a:r>
            <a:r>
              <a:rPr lang="en-US" dirty="0" smtClean="0"/>
              <a:t>, we specify the number of threads it should wait for, all such thread are required to do count down by calling </a:t>
            </a:r>
            <a:r>
              <a:rPr lang="en-US" dirty="0" err="1" smtClean="0"/>
              <a:t>CountDownLatch.countDown</a:t>
            </a:r>
            <a:r>
              <a:rPr lang="en-US" dirty="0" smtClean="0"/>
              <a:t>() once they are completed or ready to the job. As soon as count reaches zero, the waiting task starts running.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1143001" y="228601"/>
            <a:ext cx="6357938" cy="3962399"/>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1828800" y="4191000"/>
            <a:ext cx="5829300" cy="231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1371600" y="228600"/>
            <a:ext cx="6419850" cy="3047999"/>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2057400" y="3352800"/>
            <a:ext cx="5314950" cy="313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1252538" y="762000"/>
            <a:ext cx="6638925"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001000" cy="2308324"/>
          </a:xfrm>
          <a:prstGeom prst="rect">
            <a:avLst/>
          </a:prstGeom>
        </p:spPr>
        <p:txBody>
          <a:bodyPr wrap="square">
            <a:spAutoFit/>
          </a:bodyPr>
          <a:lstStyle/>
          <a:p>
            <a:pPr fontAlgn="base"/>
            <a:r>
              <a:rPr lang="en-US" b="1" dirty="0" smtClean="0"/>
              <a:t>Initialization Types of Singleton</a:t>
            </a:r>
            <a:endParaRPr lang="en-US" dirty="0" smtClean="0"/>
          </a:p>
          <a:p>
            <a:pPr fontAlgn="base"/>
            <a:r>
              <a:rPr lang="en-US" dirty="0" smtClean="0"/>
              <a:t>Singleton class can be instantiated by two </a:t>
            </a:r>
            <a:r>
              <a:rPr lang="en-US" dirty="0" err="1" smtClean="0"/>
              <a:t>methods:</a:t>
            </a:r>
            <a:r>
              <a:rPr lang="en-US" b="1" dirty="0" err="1" smtClean="0"/>
              <a:t>Early</a:t>
            </a:r>
            <a:r>
              <a:rPr lang="en-US" b="1" dirty="0" smtClean="0"/>
              <a:t> initialization :</a:t>
            </a:r>
            <a:r>
              <a:rPr lang="en-US" dirty="0" smtClean="0"/>
              <a:t> In this method, class is initialized whether it is to be used or not. The main advantage of this method is its simplicity. You initiate the class at the time of class loading. Its drawback is that class is always initialized whether it is being used or not.</a:t>
            </a:r>
          </a:p>
          <a:p>
            <a:pPr fontAlgn="base"/>
            <a:r>
              <a:rPr lang="en-US" b="1" dirty="0" smtClean="0"/>
              <a:t>Lazy initialization :</a:t>
            </a:r>
            <a:r>
              <a:rPr lang="en-US" dirty="0" smtClean="0"/>
              <a:t> In this method, class in initialized only when it is required. It can save you from instantiating the class when you don’t need it. Generally, lazy initialization is used when we create a singleton class.</a:t>
            </a:r>
            <a:endParaRPr lang="en-US" dirty="0"/>
          </a:p>
        </p:txBody>
      </p:sp>
      <p:sp>
        <p:nvSpPr>
          <p:cNvPr id="3" name="Rectangle 2"/>
          <p:cNvSpPr/>
          <p:nvPr/>
        </p:nvSpPr>
        <p:spPr>
          <a:xfrm>
            <a:off x="457200" y="4572000"/>
            <a:ext cx="8077200" cy="1477328"/>
          </a:xfrm>
          <a:prstGeom prst="rect">
            <a:avLst/>
          </a:prstGeom>
        </p:spPr>
        <p:txBody>
          <a:bodyPr wrap="square">
            <a:spAutoFit/>
          </a:bodyPr>
          <a:lstStyle/>
          <a:p>
            <a:r>
              <a:rPr lang="en-US" dirty="0" smtClean="0"/>
              <a:t>Sometimes we need to have only one instance of our class for example a single DB connection shared by multiple objects as creating a separate DB connection for every object may be costly. Similarly, there can be a single configuration manager or error manager in an application that handles all problems instead of creating multiple managers.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199"/>
            <a:ext cx="9144000" cy="5355312"/>
          </a:xfrm>
          <a:prstGeom prst="rect">
            <a:avLst/>
          </a:prstGeom>
        </p:spPr>
        <p:txBody>
          <a:bodyPr wrap="square">
            <a:spAutoFit/>
          </a:bodyPr>
          <a:lstStyle/>
          <a:p>
            <a:pPr fontAlgn="base"/>
            <a:r>
              <a:rPr lang="en-US" b="1" dirty="0" smtClean="0"/>
              <a:t>Examples of Singleton class</a:t>
            </a:r>
            <a:endParaRPr lang="en-US" dirty="0" smtClean="0"/>
          </a:p>
          <a:p>
            <a:pPr fontAlgn="base"/>
            <a:r>
              <a:rPr lang="en-US" b="1" dirty="0" err="1" smtClean="0"/>
              <a:t>java.lang.Runtime</a:t>
            </a:r>
            <a:r>
              <a:rPr lang="en-US" b="1" dirty="0" smtClean="0"/>
              <a:t> :</a:t>
            </a:r>
            <a:r>
              <a:rPr lang="en-US" dirty="0" smtClean="0"/>
              <a:t> Java provides a class Runtime in its </a:t>
            </a:r>
            <a:r>
              <a:rPr lang="en-US" dirty="0" err="1" smtClean="0"/>
              <a:t>lang</a:t>
            </a:r>
            <a:r>
              <a:rPr lang="en-US" dirty="0" smtClean="0"/>
              <a:t> package which is singleton in nature. Every Java application has a single instance of class Runtime that allows the application to interface with the environment in which the application is running. The current runtime can be obtained from the </a:t>
            </a:r>
            <a:r>
              <a:rPr lang="en-US" dirty="0" err="1" smtClean="0"/>
              <a:t>getRuntime</a:t>
            </a:r>
            <a:r>
              <a:rPr lang="en-US" dirty="0" smtClean="0"/>
              <a:t>() method.</a:t>
            </a:r>
            <a:br>
              <a:rPr lang="en-US" dirty="0" smtClean="0"/>
            </a:br>
            <a:r>
              <a:rPr lang="en-US" dirty="0" smtClean="0"/>
              <a:t>An application cannot instantiate this class so multiple objects can’t be created for this class. Hence Runtime is a singleton class.</a:t>
            </a:r>
          </a:p>
          <a:p>
            <a:pPr fontAlgn="base"/>
            <a:r>
              <a:rPr lang="en-US" b="1" dirty="0" err="1" smtClean="0"/>
              <a:t>java.awt.Desktop</a:t>
            </a:r>
            <a:r>
              <a:rPr lang="en-US" b="1" dirty="0" smtClean="0"/>
              <a:t> :</a:t>
            </a:r>
            <a:r>
              <a:rPr lang="en-US" dirty="0" smtClean="0"/>
              <a:t> The Desktop class allows a Java application to launch associated applications registered on the native desktop to handle a URI or a file.</a:t>
            </a:r>
            <a:br>
              <a:rPr lang="en-US" dirty="0" smtClean="0"/>
            </a:br>
            <a:r>
              <a:rPr lang="en-US" dirty="0" smtClean="0"/>
              <a:t>Supported operations include:</a:t>
            </a:r>
          </a:p>
          <a:p>
            <a:pPr lvl="1" fontAlgn="base"/>
            <a:r>
              <a:rPr lang="en-US" dirty="0" smtClean="0"/>
              <a:t>launching the user-default browser to show a specified URI;</a:t>
            </a:r>
            <a:br>
              <a:rPr lang="en-US" dirty="0" smtClean="0"/>
            </a:br>
            <a:r>
              <a:rPr lang="en-US" dirty="0" smtClean="0"/>
              <a:t>launching the user-default mail client with an optional mailto URI;</a:t>
            </a:r>
          </a:p>
          <a:p>
            <a:pPr lvl="1" fontAlgn="base"/>
            <a:r>
              <a:rPr lang="en-US" dirty="0" smtClean="0"/>
              <a:t>launching a registered application to open, edit or print a specified file.</a:t>
            </a:r>
          </a:p>
          <a:p>
            <a:pPr lvl="1" fontAlgn="base"/>
            <a:r>
              <a:rPr lang="en-US" dirty="0" smtClean="0"/>
              <a:t>This class provides methods corresponding to these operations. The methods look for the associated application registered on the current platform, and launch it to handle a URI or file. If there is no associated application or the associated application fails to be launched, an exception is thrown.</a:t>
            </a:r>
          </a:p>
          <a:p>
            <a:pPr lvl="1" fontAlgn="base"/>
            <a:r>
              <a:rPr lang="en-US" dirty="0" smtClean="0"/>
              <a:t>Each operation is an action type represented by the </a:t>
            </a:r>
            <a:r>
              <a:rPr lang="en-US" dirty="0" err="1" smtClean="0"/>
              <a:t>Desktop.Action</a:t>
            </a:r>
            <a:r>
              <a:rPr lang="en-US" dirty="0" smtClean="0"/>
              <a:t> class.</a:t>
            </a:r>
          </a:p>
          <a:p>
            <a:pPr fontAlgn="base"/>
            <a:r>
              <a:rPr lang="en-US" dirty="0" smtClean="0"/>
              <a:t>This class also cannot be instantiated from application. Hence it is also a singleton class.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923330"/>
          </a:xfrm>
          <a:prstGeom prst="rect">
            <a:avLst/>
          </a:prstGeom>
        </p:spPr>
        <p:txBody>
          <a:bodyPr wrap="square">
            <a:spAutoFit/>
          </a:bodyPr>
          <a:lstStyle/>
          <a:p>
            <a:pPr fontAlgn="base"/>
            <a:r>
              <a:rPr lang="en-US" b="1" dirty="0" smtClean="0"/>
              <a:t>Applications of Singleton classes</a:t>
            </a:r>
            <a:endParaRPr lang="en-US" dirty="0" smtClean="0"/>
          </a:p>
          <a:p>
            <a:pPr fontAlgn="base"/>
            <a:r>
              <a:rPr lang="en-US" dirty="0" smtClean="0"/>
              <a:t>There is a lot of applications of singleton pattern like cache-memory, database connection, drivers, logging. Some major of them are :-</a:t>
            </a:r>
            <a:endParaRPr lang="en-US" dirty="0"/>
          </a:p>
        </p:txBody>
      </p:sp>
      <p:sp>
        <p:nvSpPr>
          <p:cNvPr id="3" name="Rectangle 2"/>
          <p:cNvSpPr/>
          <p:nvPr/>
        </p:nvSpPr>
        <p:spPr>
          <a:xfrm>
            <a:off x="304800" y="1447799"/>
            <a:ext cx="8839200" cy="4801314"/>
          </a:xfrm>
          <a:prstGeom prst="rect">
            <a:avLst/>
          </a:prstGeom>
        </p:spPr>
        <p:txBody>
          <a:bodyPr wrap="square">
            <a:spAutoFit/>
          </a:bodyPr>
          <a:lstStyle/>
          <a:p>
            <a:pPr fontAlgn="base"/>
            <a:r>
              <a:rPr lang="en-US" b="1" dirty="0" smtClean="0"/>
              <a:t>Logger :</a:t>
            </a:r>
            <a:r>
              <a:rPr lang="en-US" dirty="0" smtClean="0"/>
              <a:t> Singleton classes are used in log file generations. Log files are created by the logger class object. Suppose an application where the logging utility has to produce one log file based on the messages received from the users. If there is multiple client application using this logging utility class they might create multiple instances of this class and it can potentially cause issues during concurrent access to the same logger file. We can use the logger utility class as a singleton and provide a global point of reference so that each user can use this utility and no 2 users access it at the same time.</a:t>
            </a:r>
          </a:p>
          <a:p>
            <a:pPr fontAlgn="base"/>
            <a:r>
              <a:rPr lang="en-US" b="1" dirty="0" smtClean="0"/>
              <a:t>Configuration File:</a:t>
            </a:r>
            <a:r>
              <a:rPr lang="en-US" dirty="0" smtClean="0"/>
              <a:t> This is another potential candidate for Singleton pattern because this has a performance benefit as it prevents multiple users to repeatedly access and read the configuration file or properties file. It creates a single instance of the configuration file which can be accessed by multiple calls concurrently as it will provide static </a:t>
            </a:r>
            <a:r>
              <a:rPr lang="en-US" dirty="0" err="1" smtClean="0"/>
              <a:t>config</a:t>
            </a:r>
            <a:r>
              <a:rPr lang="en-US" dirty="0" smtClean="0"/>
              <a:t> data loaded into in-memory objects. The application only reads from the configuration file for the first time and thereafter from second call onwards the client applications read the data from in-memory objects.</a:t>
            </a:r>
          </a:p>
          <a:p>
            <a:pPr fontAlgn="base"/>
            <a:r>
              <a:rPr lang="en-US" b="1" dirty="0" smtClean="0"/>
              <a:t>Cache:</a:t>
            </a:r>
            <a:r>
              <a:rPr lang="en-US" dirty="0" smtClean="0"/>
              <a:t> We can use the cache as a singleton object as it can have a global point of reference and for all future calls to the cache object the client application will use the in-memory object.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1754326"/>
          </a:xfrm>
          <a:prstGeom prst="rect">
            <a:avLst/>
          </a:prstGeom>
        </p:spPr>
        <p:txBody>
          <a:bodyPr wrap="square">
            <a:spAutoFit/>
          </a:bodyPr>
          <a:lstStyle/>
          <a:p>
            <a:pPr fontAlgn="base"/>
            <a:r>
              <a:rPr lang="en-US" b="1" dirty="0" smtClean="0"/>
              <a:t>Important points</a:t>
            </a:r>
            <a:endParaRPr lang="en-US" dirty="0" smtClean="0"/>
          </a:p>
          <a:p>
            <a:pPr fontAlgn="base"/>
            <a:r>
              <a:rPr lang="en-US" dirty="0" smtClean="0"/>
              <a:t>Singleton classes can have only one instance and that instance should be globally accessible.</a:t>
            </a:r>
          </a:p>
          <a:p>
            <a:pPr fontAlgn="base"/>
            <a:r>
              <a:rPr lang="en-US" dirty="0" err="1" smtClean="0"/>
              <a:t>java.lang.Runtime</a:t>
            </a:r>
            <a:r>
              <a:rPr lang="en-US" dirty="0" smtClean="0"/>
              <a:t> and </a:t>
            </a:r>
            <a:r>
              <a:rPr lang="en-US" dirty="0" err="1" smtClean="0"/>
              <a:t>java.awt.Desktop</a:t>
            </a:r>
            <a:r>
              <a:rPr lang="en-US" dirty="0" smtClean="0"/>
              <a:t> are 2 singleton classes provided by JVM.</a:t>
            </a:r>
          </a:p>
          <a:p>
            <a:pPr fontAlgn="base"/>
            <a:r>
              <a:rPr lang="en-US" dirty="0" smtClean="0"/>
              <a:t>Singleton Design pattern is a type of creational design pattern.</a:t>
            </a:r>
          </a:p>
          <a:p>
            <a:pPr fontAlgn="base"/>
            <a:r>
              <a:rPr lang="en-US" dirty="0" smtClean="0"/>
              <a:t>Outer classes should be prevented to create instance of singleton class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0"/>
            <a:ext cx="7848600" cy="1200329"/>
          </a:xfrm>
          <a:prstGeom prst="rect">
            <a:avLst/>
          </a:prstGeom>
        </p:spPr>
        <p:txBody>
          <a:bodyPr wrap="square">
            <a:spAutoFit/>
          </a:bodyPr>
          <a:lstStyle/>
          <a:p>
            <a:pPr fontAlgn="base"/>
            <a:r>
              <a:rPr lang="en-US" dirty="0" smtClean="0"/>
              <a:t>Let’s see various design options for implementing such a class. If you have a good handle on static class variables and access modifiers this should not be a difficult task.</a:t>
            </a:r>
          </a:p>
          <a:p>
            <a:pPr fontAlgn="base"/>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Implementing Singleton class with &amp; without thread </a:t>
            </a:r>
            <a:endParaRPr lang="en-US" dirty="0"/>
          </a:p>
        </p:txBody>
      </p:sp>
      <p:pic>
        <p:nvPicPr>
          <p:cNvPr id="17410" name="Picture 2"/>
          <p:cNvPicPr>
            <a:picLocks noChangeAspect="1" noChangeArrowheads="1"/>
          </p:cNvPicPr>
          <p:nvPr/>
        </p:nvPicPr>
        <p:blipFill>
          <a:blip r:embed="rId2"/>
          <a:srcRect/>
          <a:stretch>
            <a:fillRect/>
          </a:stretch>
        </p:blipFill>
        <p:spPr bwMode="auto">
          <a:xfrm>
            <a:off x="1143000" y="2438400"/>
            <a:ext cx="62865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04800"/>
            <a:ext cx="8077200" cy="1754326"/>
          </a:xfrm>
          <a:prstGeom prst="rect">
            <a:avLst/>
          </a:prstGeom>
        </p:spPr>
        <p:txBody>
          <a:bodyPr wrap="square">
            <a:spAutoFit/>
          </a:bodyPr>
          <a:lstStyle/>
          <a:p>
            <a:pPr fontAlgn="base"/>
            <a:r>
              <a:rPr lang="en-US" dirty="0" smtClean="0"/>
              <a:t>Here we have declared </a:t>
            </a:r>
            <a:r>
              <a:rPr lang="en-US" dirty="0" err="1" smtClean="0"/>
              <a:t>getInstance</a:t>
            </a:r>
            <a:r>
              <a:rPr lang="en-US" dirty="0" smtClean="0"/>
              <a:t>() static so that we can call it without instantiating the class. The first time </a:t>
            </a:r>
            <a:r>
              <a:rPr lang="en-US" dirty="0" err="1" smtClean="0"/>
              <a:t>getInstance</a:t>
            </a:r>
            <a:r>
              <a:rPr lang="en-US" dirty="0" smtClean="0"/>
              <a:t>() is called it creates a new singleton object and after that it just returns the same object. Note that Singleton </a:t>
            </a:r>
            <a:r>
              <a:rPr lang="en-US" dirty="0" err="1" smtClean="0"/>
              <a:t>obj</a:t>
            </a:r>
            <a:r>
              <a:rPr lang="en-US" dirty="0" smtClean="0"/>
              <a:t> is not created until we need it and call </a:t>
            </a:r>
            <a:r>
              <a:rPr lang="en-US" dirty="0" err="1" smtClean="0"/>
              <a:t>getInstance</a:t>
            </a:r>
            <a:r>
              <a:rPr lang="en-US" dirty="0" smtClean="0"/>
              <a:t>() method. This is called lazy instantiation.</a:t>
            </a:r>
          </a:p>
          <a:p>
            <a:pPr fontAlgn="base"/>
            <a:r>
              <a:rPr lang="en-US" dirty="0" smtClean="0"/>
              <a:t>The main problem with above method is that it is not thread safe. Consider the following execution sequence.</a:t>
            </a:r>
            <a:endParaRPr lang="en-US" dirty="0"/>
          </a:p>
        </p:txBody>
      </p:sp>
      <p:pic>
        <p:nvPicPr>
          <p:cNvPr id="20483" name="Picture 3"/>
          <p:cNvPicPr>
            <a:picLocks noChangeAspect="1" noChangeArrowheads="1"/>
          </p:cNvPicPr>
          <p:nvPr/>
        </p:nvPicPr>
        <p:blipFill>
          <a:blip r:embed="rId2"/>
          <a:srcRect/>
          <a:stretch>
            <a:fillRect/>
          </a:stretch>
        </p:blipFill>
        <p:spPr bwMode="auto">
          <a:xfrm>
            <a:off x="1219200" y="2057400"/>
            <a:ext cx="6010275" cy="2257425"/>
          </a:xfrm>
          <a:prstGeom prst="rect">
            <a:avLst/>
          </a:prstGeom>
          <a:noFill/>
          <a:ln w="9525">
            <a:noFill/>
            <a:miter lim="800000"/>
            <a:headEnd/>
            <a:tailEnd/>
          </a:ln>
          <a:effectLst/>
        </p:spPr>
      </p:pic>
      <p:sp>
        <p:nvSpPr>
          <p:cNvPr id="7" name="Rectangle 6"/>
          <p:cNvSpPr/>
          <p:nvPr/>
        </p:nvSpPr>
        <p:spPr>
          <a:xfrm>
            <a:off x="152400" y="4648200"/>
            <a:ext cx="8763000" cy="923330"/>
          </a:xfrm>
          <a:prstGeom prst="rect">
            <a:avLst/>
          </a:prstGeom>
        </p:spPr>
        <p:txBody>
          <a:bodyPr wrap="square">
            <a:spAutoFit/>
          </a:bodyPr>
          <a:lstStyle/>
          <a:p>
            <a:pPr fontAlgn="base"/>
            <a:r>
              <a:rPr lang="en-US" dirty="0" smtClean="0"/>
              <a:t>This execution sequence creates two objects for singleton. Therefore this classic implementation is not thread safe.</a:t>
            </a:r>
          </a:p>
          <a:p>
            <a:pPr fontAlgn="base"/>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3114</TotalTime>
  <Words>515</Words>
  <Application>Microsoft Office PowerPoint</Application>
  <PresentationFormat>On-screen Show (4:3)</PresentationFormat>
  <Paragraphs>77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Java Most Imp. Interview Questions </vt:lpstr>
      <vt:lpstr>Slide 2</vt:lpstr>
      <vt:lpstr>Slide 3</vt:lpstr>
      <vt:lpstr>Slide 4</vt:lpstr>
      <vt:lpstr>Slide 5</vt:lpstr>
      <vt:lpstr>Slide 6</vt:lpstr>
      <vt:lpstr>Slide 7</vt:lpstr>
      <vt:lpstr>Implementing Singleton class with &amp; without thread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Neha</dc:creator>
  <cp:lastModifiedBy>Neha</cp:lastModifiedBy>
  <cp:revision>38</cp:revision>
  <dcterms:created xsi:type="dcterms:W3CDTF">2006-08-16T00:00:00Z</dcterms:created>
  <dcterms:modified xsi:type="dcterms:W3CDTF">2019-08-05T15:07:53Z</dcterms:modified>
</cp:coreProperties>
</file>