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64" r:id="rId4"/>
    <p:sldId id="265" r:id="rId5"/>
    <p:sldId id="267" r:id="rId6"/>
    <p:sldId id="268" r:id="rId7"/>
    <p:sldId id="269" r:id="rId8"/>
    <p:sldId id="275" r:id="rId9"/>
    <p:sldId id="271" r:id="rId10"/>
    <p:sldId id="303" r:id="rId11"/>
    <p:sldId id="276" r:id="rId12"/>
    <p:sldId id="277" r:id="rId13"/>
    <p:sldId id="278" r:id="rId14"/>
    <p:sldId id="281" r:id="rId15"/>
    <p:sldId id="279" r:id="rId16"/>
    <p:sldId id="280" r:id="rId17"/>
    <p:sldId id="286" r:id="rId18"/>
    <p:sldId id="291" r:id="rId19"/>
    <p:sldId id="292" r:id="rId20"/>
    <p:sldId id="304" r:id="rId21"/>
    <p:sldId id="305" r:id="rId22"/>
    <p:sldId id="273" r:id="rId23"/>
    <p:sldId id="270" r:id="rId24"/>
    <p:sldId id="274" r:id="rId25"/>
    <p:sldId id="272" r:id="rId26"/>
    <p:sldId id="266" r:id="rId27"/>
    <p:sldId id="262" r:id="rId28"/>
    <p:sldId id="263" r:id="rId29"/>
    <p:sldId id="295" r:id="rId30"/>
    <p:sldId id="296" r:id="rId31"/>
    <p:sldId id="297" r:id="rId32"/>
    <p:sldId id="301" r:id="rId33"/>
    <p:sldId id="302" r:id="rId34"/>
    <p:sldId id="300" r:id="rId35"/>
    <p:sldId id="298" r:id="rId36"/>
    <p:sldId id="299" r:id="rId37"/>
    <p:sldId id="257" r:id="rId38"/>
    <p:sldId id="258" r:id="rId39"/>
    <p:sldId id="259" r:id="rId40"/>
    <p:sldId id="260" r:id="rId41"/>
    <p:sldId id="282" r:id="rId42"/>
    <p:sldId id="283" r:id="rId43"/>
    <p:sldId id="284" r:id="rId44"/>
    <p:sldId id="285" r:id="rId45"/>
    <p:sldId id="287" r:id="rId46"/>
    <p:sldId id="288" r:id="rId47"/>
    <p:sldId id="289" r:id="rId48"/>
    <p:sldId id="290" r:id="rId49"/>
    <p:sldId id="293" r:id="rId50"/>
    <p:sldId id="294" r:id="rId5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14/10/2019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14/10/2019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14/10/2019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14/10/2019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14/10/2019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14/10/2019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14/10/2019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14/10/2019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14/10/2019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14/10/2019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14/10/2019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14/10/2019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cloudurable.com/blog/kafka-tutorial-kafka-producer-advanced-java-examples/index.html" TargetMode="Externa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hyperlink" Target="https://kafka.apache.org/10/documentation/streams/architecture" TargetMode="Externa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hyperlink" Target="https://kafka.apache.org/10/documentation/streams/architecture" TargetMode="Externa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hyperlink" Target="https://data-flair.training/blogs/kafka-broker/" TargetMode="External"/><Relationship Id="rId2" Type="http://schemas.openxmlformats.org/officeDocument/2006/relationships/hyperlink" Target="https://data-flair.training/blogs/kafka-producer/" TargetMode="External"/><Relationship Id="rId1" Type="http://schemas.openxmlformats.org/officeDocument/2006/relationships/slideLayout" Target="../slideLayouts/slideLayout7.xml"/><Relationship Id="rId4" Type="http://schemas.openxmlformats.org/officeDocument/2006/relationships/hyperlink" Target="https://data-flair.training/blogs/kafka-consumer/"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hyperlink" Target="https://data-flair.training/blogs/kafka-consumer/" TargetMode="Externa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hyperlink" Target="https://en.wikipedia.org/wiki/Command%E2%80%93query_separation" TargetMode="External"/><Relationship Id="rId2" Type="http://schemas.openxmlformats.org/officeDocument/2006/relationships/hyperlink" Target="https://speakerdeck.com/aseigneurin/kafka-summit-introduction-to-kafka-streams-with-a-real-life-example" TargetMode="Externa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hyperlink" Target="https://en.wikipedia.org/wiki/Complex_event_processing" TargetMode="Externa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hyperlink" Target="https://medium.com/@stephane.maarek/the-kafka-api-battle-producer-vs-consumer-vs-kafka-connect-vs-kafka-streams-vs-ksql-ef584274c1e" TargetMode="External"/><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hyperlink" Target="https://github.com/simplesteph/kafka-connect-github-source" TargetMode="External"/><Relationship Id="rId2" Type="http://schemas.openxmlformats.org/officeDocument/2006/relationships/hyperlink" Target="https://www.confluent.io/hub/" TargetMode="External"/><Relationship Id="rId1" Type="http://schemas.openxmlformats.org/officeDocument/2006/relationships/slideLayout" Target="../slideLayouts/slideLayout7.xml"/><Relationship Id="rId4" Type="http://schemas.openxmlformats.org/officeDocument/2006/relationships/hyperlink" Target="https://stackoverflow.com/a/45719652/3019499"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hyperlink" Target="https://mindmajix.com/spark/exploring-apache-spark-standalone-cluster" TargetMode="Externa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hyperlink" Target="https://www.knowledgehut.com/interview-questions/kafka" TargetMode="Externa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hyperlink" Target="https://www.knowledgehut.com/interview-questions/kafka" TargetMode="Externa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hyperlink" Target="https://disq.us/url?url=https://www.tutorialspoint.com/zookeeper/zookeeper_leader_election.htm:r21um0IAxF34Af6pMi0uMDuwZSM&amp;cuid=2799958"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Kafka </a:t>
            </a:r>
            <a:endParaRPr lang="en-US" dirty="0"/>
          </a:p>
        </p:txBody>
      </p:sp>
      <p:sp>
        <p:nvSpPr>
          <p:cNvPr id="3" name="Subtitle 2"/>
          <p:cNvSpPr>
            <a:spLocks noGrp="1"/>
          </p:cNvSpPr>
          <p:nvPr>
            <p:ph type="subTitle" idx="1"/>
          </p:nvPr>
        </p:nvSpPr>
        <p:spPr/>
        <p:txBody>
          <a:bodyPr/>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5800" y="609601"/>
            <a:ext cx="7772400" cy="923330"/>
          </a:xfrm>
          <a:prstGeom prst="rect">
            <a:avLst/>
          </a:prstGeom>
        </p:spPr>
        <p:txBody>
          <a:bodyPr wrap="square">
            <a:spAutoFit/>
          </a:bodyPr>
          <a:lstStyle/>
          <a:p>
            <a:r>
              <a:rPr lang="en-US" b="1" dirty="0" smtClean="0"/>
              <a:t>A Kafka </a:t>
            </a:r>
            <a:r>
              <a:rPr lang="en-US" b="1" i="1" dirty="0" smtClean="0"/>
              <a:t>Producer</a:t>
            </a:r>
            <a:r>
              <a:rPr lang="en-US" b="1" dirty="0" smtClean="0"/>
              <a:t> has a pool of buffer that holds to-be-sent </a:t>
            </a:r>
            <a:r>
              <a:rPr lang="en-US" b="1" dirty="0" smtClean="0"/>
              <a:t>records</a:t>
            </a:r>
          </a:p>
          <a:p>
            <a:endParaRPr lang="en-US" b="1" dirty="0" smtClean="0"/>
          </a:p>
          <a:p>
            <a:r>
              <a:rPr lang="en-US" dirty="0" smtClean="0"/>
              <a:t> </a:t>
            </a:r>
            <a:r>
              <a:rPr lang="en-US" b="1" dirty="0" smtClean="0"/>
              <a:t>The buffer is used to batch records for efficient IO and compression</a:t>
            </a:r>
            <a:r>
              <a:rPr lang="en-US" b="1" dirty="0" smtClean="0"/>
              <a:t>.</a:t>
            </a:r>
            <a:endParaRPr lang="en-US" b="1" dirty="0"/>
          </a:p>
        </p:txBody>
      </p:sp>
      <p:sp>
        <p:nvSpPr>
          <p:cNvPr id="3" name="Rectangle 2"/>
          <p:cNvSpPr/>
          <p:nvPr/>
        </p:nvSpPr>
        <p:spPr>
          <a:xfrm>
            <a:off x="457200" y="1905000"/>
            <a:ext cx="8458200" cy="3416320"/>
          </a:xfrm>
          <a:prstGeom prst="rect">
            <a:avLst/>
          </a:prstGeom>
        </p:spPr>
        <p:txBody>
          <a:bodyPr wrap="square">
            <a:spAutoFit/>
          </a:bodyPr>
          <a:lstStyle/>
          <a:p>
            <a:r>
              <a:rPr lang="en-US" b="1" dirty="0" smtClean="0"/>
              <a:t>Kafka Producer: Buffering and batching</a:t>
            </a:r>
          </a:p>
          <a:p>
            <a:r>
              <a:rPr lang="en-US" dirty="0" smtClean="0"/>
              <a:t>The Kafka Producer buffers are available to send immediately. The buffers are sent as fast as broker can keep up (limited by in-flight </a:t>
            </a:r>
            <a:r>
              <a:rPr lang="en-US" b="1" i="1" dirty="0" err="1" smtClean="0"/>
              <a:t>max.in.flight.requests.per.connection</a:t>
            </a:r>
            <a:r>
              <a:rPr lang="en-US" dirty="0" smtClean="0"/>
              <a:t>). To reduce requests count and increase throughput, set linger.ms &gt; 0. This setting forces the Producer to wait up to </a:t>
            </a:r>
            <a:r>
              <a:rPr lang="en-US" b="1" i="1" dirty="0" smtClean="0"/>
              <a:t>linger.ms</a:t>
            </a:r>
            <a:r>
              <a:rPr lang="en-US" dirty="0" smtClean="0"/>
              <a:t> before sending contents of buffer or until batch fills up whichever comes first. Under heavy load </a:t>
            </a:r>
            <a:r>
              <a:rPr lang="en-US" b="1" i="1" dirty="0" smtClean="0"/>
              <a:t>linger.ms</a:t>
            </a:r>
            <a:r>
              <a:rPr lang="en-US" dirty="0" smtClean="0"/>
              <a:t> not met as the buffer fills up before the linger.ms duration completes. Under lighter load, the producer can use to linger to increase broker IO throughput and increase compression. The </a:t>
            </a:r>
            <a:r>
              <a:rPr lang="en-US" i="1" dirty="0" err="1" smtClean="0"/>
              <a:t>buffer.memory</a:t>
            </a:r>
            <a:r>
              <a:rPr lang="en-US" dirty="0" smtClean="0"/>
              <a:t> controls total memory available to a producer for buffering. If records get sent faster than they can be transmitted to Kafka then and this buffer will get exceeded then additional </a:t>
            </a:r>
            <a:r>
              <a:rPr lang="en-US" b="1" i="1" dirty="0" smtClean="0"/>
              <a:t>send</a:t>
            </a:r>
            <a:r>
              <a:rPr lang="en-US" dirty="0" smtClean="0"/>
              <a:t> calls block up to </a:t>
            </a:r>
            <a:r>
              <a:rPr lang="en-US" i="1" dirty="0" smtClean="0"/>
              <a:t>max.block.ms</a:t>
            </a:r>
            <a:r>
              <a:rPr lang="en-US" dirty="0" smtClean="0"/>
              <a:t> after then Producer throws a </a:t>
            </a:r>
            <a:r>
              <a:rPr lang="en-US" i="1" dirty="0" err="1" smtClean="0"/>
              <a:t>TimeoutException</a:t>
            </a:r>
            <a:r>
              <a:rPr lang="en-US" dirty="0" smtClean="0"/>
              <a:t>.</a:t>
            </a:r>
            <a:endParaRPr lang="en-US" dirty="0"/>
          </a:p>
        </p:txBody>
      </p:sp>
      <p:sp>
        <p:nvSpPr>
          <p:cNvPr id="4" name="Rectangle 3"/>
          <p:cNvSpPr/>
          <p:nvPr/>
        </p:nvSpPr>
        <p:spPr>
          <a:xfrm>
            <a:off x="533400" y="5638800"/>
            <a:ext cx="8153400" cy="646331"/>
          </a:xfrm>
          <a:prstGeom prst="rect">
            <a:avLst/>
          </a:prstGeom>
        </p:spPr>
        <p:txBody>
          <a:bodyPr wrap="square">
            <a:spAutoFit/>
          </a:bodyPr>
          <a:lstStyle/>
          <a:p>
            <a:r>
              <a:rPr lang="en-US" dirty="0" smtClean="0">
                <a:hlinkClick r:id="rId2"/>
              </a:rPr>
              <a:t>http://cloudurable.com/blog/kafka-tutorial-kafka-producer-advanced-java-examples/index.html</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97346"/>
            <a:ext cx="8610600" cy="3693319"/>
          </a:xfrm>
          <a:prstGeom prst="rect">
            <a:avLst/>
          </a:prstGeom>
        </p:spPr>
        <p:txBody>
          <a:bodyPr wrap="square">
            <a:spAutoFit/>
          </a:bodyPr>
          <a:lstStyle/>
          <a:p>
            <a:pPr fontAlgn="base"/>
            <a:r>
              <a:rPr lang="en-US" b="1" dirty="0" smtClean="0"/>
              <a:t>b. Partitions in Kafka</a:t>
            </a:r>
          </a:p>
          <a:p>
            <a:pPr fontAlgn="base"/>
            <a:r>
              <a:rPr lang="en-US" b="1" dirty="0" smtClean="0"/>
              <a:t>In a Kafka cluster, Topics are split into Partitions and also replicated across brokers.</a:t>
            </a:r>
          </a:p>
          <a:p>
            <a:pPr fontAlgn="base"/>
            <a:r>
              <a:rPr lang="en-US" b="1" dirty="0" smtClean="0"/>
              <a:t>However, to which partition a published message will be written, there is no guarantee about that.</a:t>
            </a:r>
          </a:p>
          <a:p>
            <a:pPr fontAlgn="base"/>
            <a:r>
              <a:rPr lang="en-US" b="1" dirty="0" smtClean="0"/>
              <a:t>Also, we can add a key to a message. Basically, we will get ensured that all these messages (with the same key) will end up in the same partition if a producer publishes a message with a key. Due to this feature, </a:t>
            </a:r>
            <a:r>
              <a:rPr lang="en-US" b="1" dirty="0" smtClean="0">
                <a:hlinkClick r:id="rId2"/>
              </a:rPr>
              <a:t>Kafka</a:t>
            </a:r>
            <a:r>
              <a:rPr lang="en-US" b="1" dirty="0" smtClean="0"/>
              <a:t> offers message sequencing guarantee. Though, unless a key is added to it, data is written to partitions randomly.</a:t>
            </a:r>
          </a:p>
          <a:p>
            <a:pPr fontAlgn="base"/>
            <a:r>
              <a:rPr lang="en-US" b="1" dirty="0" smtClean="0"/>
              <a:t>Moreover, in one partition, messages are stored in the sequenced fashion.</a:t>
            </a:r>
          </a:p>
          <a:p>
            <a:pPr fontAlgn="base"/>
            <a:r>
              <a:rPr lang="en-US" b="1" dirty="0" smtClean="0"/>
              <a:t>In a partition, each message is assigned an incremental id, also called offset.</a:t>
            </a:r>
          </a:p>
          <a:p>
            <a:pPr fontAlgn="base"/>
            <a:r>
              <a:rPr lang="en-US" b="1" dirty="0" smtClean="0"/>
              <a:t>However, only within the partition, these offsets are meaningful. Moreover, in a topic, it does not have any value across partitions.</a:t>
            </a:r>
          </a:p>
          <a:p>
            <a:pPr fontAlgn="base"/>
            <a:r>
              <a:rPr lang="en-US" b="1" dirty="0" smtClean="0"/>
              <a:t>There can be any number of Partitions, there is no limitation.</a:t>
            </a:r>
            <a:endParaRPr lang="en-US" b="1" dirty="0"/>
          </a:p>
        </p:txBody>
      </p:sp>
      <p:sp>
        <p:nvSpPr>
          <p:cNvPr id="3" name="Rectangle 2"/>
          <p:cNvSpPr/>
          <p:nvPr/>
        </p:nvSpPr>
        <p:spPr>
          <a:xfrm>
            <a:off x="228600" y="4343400"/>
            <a:ext cx="8458200" cy="1477328"/>
          </a:xfrm>
          <a:prstGeom prst="rect">
            <a:avLst/>
          </a:prstGeom>
        </p:spPr>
        <p:txBody>
          <a:bodyPr wrap="square">
            <a:spAutoFit/>
          </a:bodyPr>
          <a:lstStyle/>
          <a:p>
            <a:r>
              <a:rPr lang="en-US" b="1" dirty="0" smtClean="0"/>
              <a:t>Replicas</a:t>
            </a:r>
          </a:p>
          <a:p>
            <a:r>
              <a:rPr lang="en-US" dirty="0" smtClean="0"/>
              <a:t>Replicas are nothing but backups of a partition. If the replication factor of the above topic is set to 4, then Kafka will create four identical replicas of each partition and place them in the cluster to make them available for all its operations. Replicas are never used to read or write data. They are used to prevent data loss.</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197346"/>
            <a:ext cx="8229600" cy="3693319"/>
          </a:xfrm>
          <a:prstGeom prst="rect">
            <a:avLst/>
          </a:prstGeom>
        </p:spPr>
        <p:txBody>
          <a:bodyPr wrap="square">
            <a:spAutoFit/>
          </a:bodyPr>
          <a:lstStyle/>
          <a:p>
            <a:pPr fontAlgn="base"/>
            <a:r>
              <a:rPr lang="en-US" b="1" dirty="0" smtClean="0"/>
              <a:t>b. Partitions in Kafka</a:t>
            </a:r>
          </a:p>
          <a:p>
            <a:pPr fontAlgn="base"/>
            <a:r>
              <a:rPr lang="en-US" b="1" dirty="0" smtClean="0"/>
              <a:t>In a Kafka cluster, Topics are split into Partitions and also replicated across brokers.</a:t>
            </a:r>
          </a:p>
          <a:p>
            <a:pPr fontAlgn="base"/>
            <a:r>
              <a:rPr lang="en-US" b="1" dirty="0" smtClean="0"/>
              <a:t>However, to which partition a published message will be written, there is no guarantee about that.</a:t>
            </a:r>
          </a:p>
          <a:p>
            <a:pPr fontAlgn="base"/>
            <a:r>
              <a:rPr lang="en-US" b="1" dirty="0" smtClean="0"/>
              <a:t>Also, we can add a key to a message. Basically, we will get ensured that all these messages (with the same key) will end up in the same partition if a producer publishes a message with a key. Due to this feature, </a:t>
            </a:r>
            <a:r>
              <a:rPr lang="en-US" b="1" dirty="0" smtClean="0">
                <a:hlinkClick r:id="rId2"/>
              </a:rPr>
              <a:t>Kafka</a:t>
            </a:r>
            <a:r>
              <a:rPr lang="en-US" b="1" dirty="0" smtClean="0"/>
              <a:t> offers message sequencing guarantee. Though, unless a key is added to it, data is written to partitions randomly.</a:t>
            </a:r>
          </a:p>
          <a:p>
            <a:pPr fontAlgn="base"/>
            <a:r>
              <a:rPr lang="en-US" b="1" dirty="0" smtClean="0"/>
              <a:t>Moreover, in one partition, messages are stored in the sequenced fashion.</a:t>
            </a:r>
          </a:p>
          <a:p>
            <a:pPr fontAlgn="base"/>
            <a:r>
              <a:rPr lang="en-US" b="1" dirty="0" smtClean="0"/>
              <a:t>In a partition, each message is assigned an incremental id, also called offset.</a:t>
            </a:r>
          </a:p>
          <a:p>
            <a:pPr fontAlgn="base"/>
            <a:r>
              <a:rPr lang="en-US" b="1" dirty="0" smtClean="0"/>
              <a:t>However, only within the partition, these offsets are meaningful. Moreover, in a topic, it does not have any value across partitions.</a:t>
            </a:r>
          </a:p>
          <a:p>
            <a:pPr fontAlgn="base"/>
            <a:r>
              <a:rPr lang="en-US" b="1" dirty="0" smtClean="0"/>
              <a:t>There can be any number of Partitions, there is no limitation.</a:t>
            </a:r>
            <a:endParaRPr lang="en-US" b="1"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381000"/>
            <a:ext cx="8305800" cy="2031325"/>
          </a:xfrm>
          <a:prstGeom prst="rect">
            <a:avLst/>
          </a:prstGeom>
        </p:spPr>
        <p:txBody>
          <a:bodyPr wrap="square">
            <a:spAutoFit/>
          </a:bodyPr>
          <a:lstStyle/>
          <a:p>
            <a:pPr fontAlgn="base"/>
            <a:r>
              <a:rPr lang="en-US" b="1" dirty="0" smtClean="0"/>
              <a:t>c. Topic Replication Factor in Kafka</a:t>
            </a:r>
          </a:p>
          <a:p>
            <a:pPr fontAlgn="base"/>
            <a:r>
              <a:rPr lang="en-US" b="1" dirty="0" smtClean="0"/>
              <a:t>While designing a Kafka system, it’s always a wise decision to factor in topic replication. As a result, its topics’ replicas from another broker can solve the crisis, if a broker goes down. For example, we have 3 brokers and 3 topics. Broker1 has Topic 1 and Partition 0, its replica is in Broker2, so on and so forth. It has got a replication factor of 2; it means it will have one additional copy other than the primary one. Below is the image of Topic Replication Factor:</a:t>
            </a:r>
            <a:endParaRPr lang="en-US" b="1" dirty="0"/>
          </a:p>
        </p:txBody>
      </p:sp>
      <p:pic>
        <p:nvPicPr>
          <p:cNvPr id="33794" name="Picture 2" descr="Kafka Architecture"/>
          <p:cNvPicPr>
            <a:picLocks noChangeAspect="1" noChangeArrowheads="1"/>
          </p:cNvPicPr>
          <p:nvPr/>
        </p:nvPicPr>
        <p:blipFill>
          <a:blip r:embed="rId2"/>
          <a:srcRect/>
          <a:stretch>
            <a:fillRect/>
          </a:stretch>
        </p:blipFill>
        <p:spPr bwMode="auto">
          <a:xfrm>
            <a:off x="457200" y="2438400"/>
            <a:ext cx="8077200" cy="4419600"/>
          </a:xfrm>
          <a:prstGeom prst="rect">
            <a:avLst/>
          </a:prstGeom>
          <a:noFill/>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2666999"/>
            <a:ext cx="8305800" cy="2862322"/>
          </a:xfrm>
          <a:prstGeom prst="rect">
            <a:avLst/>
          </a:prstGeom>
        </p:spPr>
        <p:txBody>
          <a:bodyPr wrap="square">
            <a:spAutoFit/>
          </a:bodyPr>
          <a:lstStyle/>
          <a:p>
            <a:r>
              <a:rPr lang="en-US" b="1" dirty="0" smtClean="0"/>
              <a:t>Q7) Elaborate on the terms leader and follower in Kafka environment?</a:t>
            </a:r>
          </a:p>
          <a:p>
            <a:r>
              <a:rPr lang="en-US" dirty="0" smtClean="0"/>
              <a:t>The concept of leader and follower is maintained in Kafka environment so that the overall system ensures load balancing on the servers.</a:t>
            </a:r>
          </a:p>
          <a:p>
            <a:r>
              <a:rPr lang="en-US" dirty="0" smtClean="0"/>
              <a:t>For every partition in Kafka environment, one server plays the role as leader and rest of the servers act as followers.</a:t>
            </a:r>
          </a:p>
          <a:p>
            <a:r>
              <a:rPr lang="en-US" dirty="0" smtClean="0"/>
              <a:t>All the data read and write commands are executed at the leader level and the rest of the followers just have to replicate the process.</a:t>
            </a:r>
          </a:p>
          <a:p>
            <a:r>
              <a:rPr lang="en-US" dirty="0" smtClean="0"/>
              <a:t>At the time of any server faults and the leader is not able to function appropriately then one of the followers will take the place of the leaders. Thus making the system stable and also helps in load balancing of the server.</a:t>
            </a:r>
            <a:endParaRPr lang="en-US" dirty="0"/>
          </a:p>
        </p:txBody>
      </p:sp>
      <p:sp>
        <p:nvSpPr>
          <p:cNvPr id="3" name="Rectangle 2"/>
          <p:cNvSpPr/>
          <p:nvPr/>
        </p:nvSpPr>
        <p:spPr>
          <a:xfrm>
            <a:off x="762000" y="457200"/>
            <a:ext cx="7772400" cy="1754326"/>
          </a:xfrm>
          <a:prstGeom prst="rect">
            <a:avLst/>
          </a:prstGeom>
        </p:spPr>
        <p:txBody>
          <a:bodyPr wrap="square">
            <a:spAutoFit/>
          </a:bodyPr>
          <a:lstStyle/>
          <a:p>
            <a:pPr fontAlgn="base"/>
            <a:r>
              <a:rPr lang="en-US" b="1" dirty="0" smtClean="0"/>
              <a:t>Some key points –</a:t>
            </a:r>
          </a:p>
          <a:p>
            <a:pPr fontAlgn="base"/>
            <a:r>
              <a:rPr lang="en-US" dirty="0" smtClean="0"/>
              <a:t>1. Replication takes place in the partition level only.</a:t>
            </a:r>
          </a:p>
          <a:p>
            <a:pPr fontAlgn="base"/>
            <a:r>
              <a:rPr lang="en-US" dirty="0" smtClean="0"/>
              <a:t>2.  For a given partition, only one broker can be a leader, at a time. Meanwhile, other brokers will have in-sync replica; what we call ISR.</a:t>
            </a:r>
          </a:p>
          <a:p>
            <a:pPr fontAlgn="base"/>
            <a:r>
              <a:rPr lang="en-US" dirty="0" smtClean="0"/>
              <a:t>3.  It is not possible to have the number of replication factor more than the number of available brokers.</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81000" y="762000"/>
            <a:ext cx="8534400" cy="3139321"/>
          </a:xfrm>
          <a:prstGeom prst="rect">
            <a:avLst/>
          </a:prstGeom>
        </p:spPr>
        <p:txBody>
          <a:bodyPr wrap="square">
            <a:spAutoFit/>
          </a:bodyPr>
          <a:lstStyle/>
          <a:p>
            <a:pPr fontAlgn="base"/>
            <a:r>
              <a:rPr lang="en-US" b="1" dirty="0" smtClean="0"/>
              <a:t>d. Consumer Group</a:t>
            </a:r>
          </a:p>
          <a:p>
            <a:pPr fontAlgn="base"/>
            <a:r>
              <a:rPr lang="en-US" dirty="0" smtClean="0"/>
              <a:t>1. It can have multiple consumer process/instance running.</a:t>
            </a:r>
          </a:p>
          <a:p>
            <a:pPr fontAlgn="base"/>
            <a:r>
              <a:rPr lang="en-US" dirty="0" smtClean="0"/>
              <a:t>2. Basically, one consumer group will have one unique group-id.</a:t>
            </a:r>
          </a:p>
          <a:p>
            <a:pPr fontAlgn="base"/>
            <a:r>
              <a:rPr lang="en-US" dirty="0" smtClean="0"/>
              <a:t>3. Moreover, exactly one consumer instance reads the data from one partition in one consumer group, at the time of reading.</a:t>
            </a:r>
          </a:p>
          <a:p>
            <a:pPr fontAlgn="base"/>
            <a:r>
              <a:rPr lang="en-US" dirty="0" smtClean="0"/>
              <a:t>4. Since, there is more than one consumer group, in that case, one instance from each of these groups can read from one single partition.</a:t>
            </a:r>
          </a:p>
          <a:p>
            <a:pPr fontAlgn="base"/>
            <a:r>
              <a:rPr lang="en-US" dirty="0" smtClean="0"/>
              <a:t>5. However, there will be some inactive consumers, if the number of consumers exceeds the number of partitions. Let’s understand it with an example if there are 8 consumers and 6 partitions in a single consumer group, that means there will be 2 inactive consumers.</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228600"/>
            <a:ext cx="8382000" cy="6740307"/>
          </a:xfrm>
          <a:prstGeom prst="rect">
            <a:avLst/>
          </a:prstGeom>
        </p:spPr>
        <p:txBody>
          <a:bodyPr wrap="square">
            <a:spAutoFit/>
          </a:bodyPr>
          <a:lstStyle/>
          <a:p>
            <a:pPr fontAlgn="base"/>
            <a:r>
              <a:rPr lang="en-US" b="1" dirty="0" smtClean="0"/>
              <a:t>3. Workflow of Pub-Sub Messaging</a:t>
            </a:r>
          </a:p>
          <a:p>
            <a:pPr fontAlgn="base"/>
            <a:r>
              <a:rPr lang="en-US" dirty="0" smtClean="0"/>
              <a:t>In Apache Kafka, the stepwise workflow of the Pub-Sub Messaging is:</a:t>
            </a:r>
          </a:p>
          <a:p>
            <a:pPr fontAlgn="base"/>
            <a:r>
              <a:rPr lang="en-US" dirty="0" smtClean="0"/>
              <a:t>1.  At regular intervals, </a:t>
            </a:r>
            <a:r>
              <a:rPr lang="en-US" b="1" dirty="0" smtClean="0">
                <a:hlinkClick r:id="rId2"/>
              </a:rPr>
              <a:t>Kafka Producers</a:t>
            </a:r>
            <a:r>
              <a:rPr lang="en-US" dirty="0" smtClean="0"/>
              <a:t> send the message to a topic.</a:t>
            </a:r>
          </a:p>
          <a:p>
            <a:pPr fontAlgn="base"/>
            <a:r>
              <a:rPr lang="en-US" b="1" dirty="0" smtClean="0">
                <a:hlinkClick r:id="rId3"/>
              </a:rPr>
              <a:t>2. Kafka Brokers</a:t>
            </a:r>
            <a:r>
              <a:rPr lang="en-US" dirty="0" smtClean="0"/>
              <a:t> stores all messages in the partitions configured for that particular topic, ensuring equal distribution of messages between partitions. For example, Kafka will store one message in the first partition and the second message in the second partition if the producer sends two messages and there are two partitions.</a:t>
            </a:r>
          </a:p>
          <a:p>
            <a:pPr fontAlgn="base"/>
            <a:r>
              <a:rPr lang="en-US" dirty="0" smtClean="0"/>
              <a:t>Moreover, </a:t>
            </a:r>
            <a:r>
              <a:rPr lang="en-US" b="1" dirty="0" smtClean="0">
                <a:hlinkClick r:id="rId4"/>
              </a:rPr>
              <a:t>Kafka Consumer</a:t>
            </a:r>
            <a:r>
              <a:rPr lang="en-US" dirty="0" smtClean="0"/>
              <a:t> subscribes to a specific topic.</a:t>
            </a:r>
          </a:p>
          <a:p>
            <a:pPr fontAlgn="base"/>
            <a:r>
              <a:rPr lang="en-US" dirty="0" smtClean="0"/>
              <a:t>3.  Once the consumer subscribes to a topic, Kafka offers the current offset of the topic to the consumer and save the offset in the Zookeeper ensemble.</a:t>
            </a:r>
          </a:p>
          <a:p>
            <a:pPr fontAlgn="base"/>
            <a:r>
              <a:rPr lang="en-US" dirty="0" smtClean="0"/>
              <a:t>4.  Also, the consumer will request the Kafka in a regular interval, for new messages (like 100 Ms).</a:t>
            </a:r>
          </a:p>
          <a:p>
            <a:pPr fontAlgn="base"/>
            <a:r>
              <a:rPr lang="en-US" dirty="0" smtClean="0"/>
              <a:t>5.  Kafka will forward the messages to the consumers as soon as received from producers.</a:t>
            </a:r>
          </a:p>
          <a:p>
            <a:pPr fontAlgn="base"/>
            <a:r>
              <a:rPr lang="en-US" dirty="0" smtClean="0"/>
              <a:t>6.  The consumer will receive the message and process it.</a:t>
            </a:r>
          </a:p>
          <a:p>
            <a:pPr fontAlgn="base"/>
            <a:r>
              <a:rPr lang="en-US" dirty="0" smtClean="0"/>
              <a:t>7. Then Kafka broker receives an acknowledgment of the message processed.</a:t>
            </a:r>
          </a:p>
          <a:p>
            <a:pPr fontAlgn="base"/>
            <a:r>
              <a:rPr lang="en-US" dirty="0" smtClean="0"/>
              <a:t>8.  </a:t>
            </a:r>
            <a:r>
              <a:rPr lang="en-US" b="1" dirty="0" smtClean="0"/>
              <a:t>Further, the offset is changed and updated to the new value as soon as Kafka receives an acknowledgment. Even during server outrages, the consumer can read the next message correctly, because </a:t>
            </a:r>
            <a:r>
              <a:rPr lang="en-US" b="1" dirty="0" err="1" smtClean="0"/>
              <a:t>ZooKeeper</a:t>
            </a:r>
            <a:r>
              <a:rPr lang="en-US" b="1" dirty="0" smtClean="0"/>
              <a:t> maintains the offsets.(. </a:t>
            </a:r>
            <a:r>
              <a:rPr lang="en-US" b="1" dirty="0" err="1" smtClean="0"/>
              <a:t>ZooKeeper</a:t>
            </a:r>
            <a:r>
              <a:rPr lang="en-US" b="1" dirty="0" smtClean="0"/>
              <a:t> is mainly used to notify producers and consumers about the presence of any new broker in the Kafka system or about the failure of any broker in the Kafka system. </a:t>
            </a:r>
            <a:r>
              <a:rPr lang="en-US" b="1" dirty="0" err="1" smtClean="0"/>
              <a:t>ZooKeeper</a:t>
            </a:r>
            <a:r>
              <a:rPr lang="en-US" b="1" dirty="0" smtClean="0"/>
              <a:t> notifies the producer and consumer about the presence or failure of a broker based on which producer and consumer makes a decision and starts coordinating their tasks with some other broker.)</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457200"/>
            <a:ext cx="8610600" cy="923330"/>
          </a:xfrm>
          <a:prstGeom prst="rect">
            <a:avLst/>
          </a:prstGeom>
        </p:spPr>
        <p:txBody>
          <a:bodyPr wrap="square">
            <a:spAutoFit/>
          </a:bodyPr>
          <a:lstStyle/>
          <a:p>
            <a:pPr fontAlgn="base"/>
            <a:r>
              <a:rPr lang="en-US" dirty="0" smtClean="0"/>
              <a:t>9.  However, until the consumer stops the request, the flow repeats.</a:t>
            </a:r>
          </a:p>
          <a:p>
            <a:pPr fontAlgn="base"/>
            <a:r>
              <a:rPr lang="en-US" dirty="0" smtClean="0"/>
              <a:t>10. As a benefit, the consumer can rewind/skip any offset of a topic at any time and also can read all the subsequent messages, as a par desire.</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2400"/>
            <a:ext cx="8610600" cy="6400800"/>
          </a:xfrm>
          <a:prstGeom prst="rect">
            <a:avLst/>
          </a:prstGeom>
        </p:spPr>
        <p:txBody>
          <a:bodyPr wrap="square">
            <a:spAutoFit/>
          </a:bodyPr>
          <a:lstStyle/>
          <a:p>
            <a:pPr fontAlgn="base"/>
            <a:r>
              <a:rPr lang="en-US" b="1" dirty="0" smtClean="0"/>
              <a:t>4. Workflow of Kafka Queue Messaging/Consumer Group</a:t>
            </a:r>
          </a:p>
          <a:p>
            <a:pPr fontAlgn="base"/>
            <a:endParaRPr lang="en-US" b="1" dirty="0" smtClean="0"/>
          </a:p>
          <a:p>
            <a:pPr fontAlgn="base"/>
            <a:r>
              <a:rPr lang="en-US" b="1" dirty="0" smtClean="0"/>
              <a:t>A group of Kafka consumers having the same Group ID can subscribe to a topic, instead of a single consumer, in a queue messaging system. However, with the same Group ID all consumers, those are subscribing to a topic are considered as a single group and share the messages. </a:t>
            </a:r>
            <a:r>
              <a:rPr lang="en-US" dirty="0" smtClean="0"/>
              <a:t>This system’s workflow is:</a:t>
            </a:r>
          </a:p>
          <a:p>
            <a:pPr fontAlgn="base"/>
            <a:endParaRPr lang="en-US" dirty="0" smtClean="0"/>
          </a:p>
          <a:p>
            <a:pPr fontAlgn="base"/>
            <a:r>
              <a:rPr lang="en-US" dirty="0" smtClean="0"/>
              <a:t>1.  In regular intervals, Kafka Producers send the message to a Kafka topic.</a:t>
            </a:r>
          </a:p>
          <a:p>
            <a:pPr fontAlgn="base"/>
            <a:r>
              <a:rPr lang="en-US" dirty="0" smtClean="0"/>
              <a:t>As similar to the earlier scenario, here also Kafka stores all messages in the partitions configured for that particular topic.</a:t>
            </a:r>
          </a:p>
          <a:p>
            <a:pPr fontAlgn="base"/>
            <a:r>
              <a:rPr lang="en-US" dirty="0" smtClean="0"/>
              <a:t>2. Moreover, a single consumer in Kafka subscribes to a specific topic.</a:t>
            </a:r>
          </a:p>
          <a:p>
            <a:pPr fontAlgn="base"/>
            <a:r>
              <a:rPr lang="en-US" dirty="0" smtClean="0"/>
              <a:t>In the same way as Pub-Sub Messaging, Kafka interacts with the consumer until new consumer subscribes to the same topic.</a:t>
            </a:r>
          </a:p>
          <a:p>
            <a:pPr fontAlgn="base"/>
            <a:r>
              <a:rPr lang="en-US" dirty="0" smtClean="0"/>
              <a:t>3. As the new customers arrive, share mode starts in the operations and shares the data between two Kafka consumers. Moreover, until the number of Kafka consumers equals the number of partitions configured for that particular topic, the sharing repeats.</a:t>
            </a:r>
          </a:p>
          <a:p>
            <a:pPr fontAlgn="base"/>
            <a:r>
              <a:rPr lang="en-US" dirty="0" smtClean="0"/>
              <a:t>4. Although, the new consumer in Kafka will not receive any further message, once the number of Kafka consumers exceeds the number of partitions. It happens until any one of the existing consumer </a:t>
            </a:r>
            <a:r>
              <a:rPr lang="en-US" dirty="0" err="1" smtClean="0"/>
              <a:t>unsubscribes</a:t>
            </a:r>
            <a:r>
              <a:rPr lang="en-US" dirty="0" smtClean="0"/>
              <a:t>. This scenario arises because in Kafka there is a condition that each Kafka consumer will have a minimum of one partition and if no partition remains blank, then new consumers will have to wait.</a:t>
            </a:r>
          </a:p>
          <a:p>
            <a:pPr fontAlgn="base"/>
            <a:r>
              <a:rPr lang="en-US" dirty="0" smtClean="0"/>
              <a:t>5. In addition, we also call it Kafka Consumer Group. Hence, Apache Kafka will offer the best of both the systems in a very simple and efficient manner.</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457200"/>
            <a:ext cx="8610600" cy="1754326"/>
          </a:xfrm>
          <a:prstGeom prst="rect">
            <a:avLst/>
          </a:prstGeom>
        </p:spPr>
        <p:txBody>
          <a:bodyPr wrap="square">
            <a:spAutoFit/>
          </a:bodyPr>
          <a:lstStyle/>
          <a:p>
            <a:pPr fontAlgn="base"/>
            <a:r>
              <a:rPr lang="en-US" b="1" dirty="0" smtClean="0"/>
              <a:t>5. Role of </a:t>
            </a:r>
            <a:r>
              <a:rPr lang="en-US" b="1" dirty="0" err="1" smtClean="0"/>
              <a:t>ZooKeeper</a:t>
            </a:r>
            <a:r>
              <a:rPr lang="en-US" b="1" dirty="0" smtClean="0"/>
              <a:t> in Apache Kafka</a:t>
            </a:r>
          </a:p>
          <a:p>
            <a:pPr fontAlgn="base"/>
            <a:r>
              <a:rPr lang="en-US" dirty="0" smtClean="0"/>
              <a:t>Apache Zookeeper serves as the </a:t>
            </a:r>
            <a:r>
              <a:rPr lang="en-US" b="1" dirty="0" smtClean="0"/>
              <a:t>coordination</a:t>
            </a:r>
            <a:r>
              <a:rPr lang="en-US" dirty="0" smtClean="0"/>
              <a:t> </a:t>
            </a:r>
            <a:r>
              <a:rPr lang="en-US" b="1" dirty="0" smtClean="0"/>
              <a:t>interface</a:t>
            </a:r>
            <a:r>
              <a:rPr lang="en-US" dirty="0" smtClean="0"/>
              <a:t> between the Kafka brokers and consumers. Also, we can say it is a </a:t>
            </a:r>
            <a:r>
              <a:rPr lang="en-US" b="1" dirty="0" smtClean="0"/>
              <a:t>distributed configuration and synchronization service. </a:t>
            </a:r>
            <a:r>
              <a:rPr lang="en-US" dirty="0" smtClean="0"/>
              <a:t>Basically, </a:t>
            </a:r>
            <a:r>
              <a:rPr lang="en-US" dirty="0" err="1" smtClean="0"/>
              <a:t>ZooKeeper</a:t>
            </a:r>
            <a:r>
              <a:rPr lang="en-US" dirty="0" smtClean="0"/>
              <a:t> cluster shares the information with the Kafka servers. </a:t>
            </a:r>
            <a:r>
              <a:rPr lang="en-US" b="1" dirty="0" smtClean="0"/>
              <a:t>Moreover, Kafka stores basic metadata information in </a:t>
            </a:r>
            <a:r>
              <a:rPr lang="en-US" b="1" dirty="0" err="1" smtClean="0"/>
              <a:t>ZooKeeper</a:t>
            </a:r>
            <a:r>
              <a:rPr lang="en-US" b="1" dirty="0" smtClean="0"/>
              <a:t> Kafka, such as topics, brokers, consumer offsets (queue readers) and so on.</a:t>
            </a:r>
            <a:endParaRPr lang="en-US" b="1" dirty="0"/>
          </a:p>
        </p:txBody>
      </p:sp>
      <p:sp>
        <p:nvSpPr>
          <p:cNvPr id="3" name="Rectangle 2"/>
          <p:cNvSpPr/>
          <p:nvPr/>
        </p:nvSpPr>
        <p:spPr>
          <a:xfrm>
            <a:off x="381000" y="2286000"/>
            <a:ext cx="8458200" cy="1477328"/>
          </a:xfrm>
          <a:prstGeom prst="rect">
            <a:avLst/>
          </a:prstGeom>
        </p:spPr>
        <p:txBody>
          <a:bodyPr wrap="square">
            <a:spAutoFit/>
          </a:bodyPr>
          <a:lstStyle/>
          <a:p>
            <a:r>
              <a:rPr lang="en-US" dirty="0" smtClean="0"/>
              <a:t>In addition, failure of Kafka Zookeeper/broker does not affect the Kafka cluster. It is because the critical information which is stored in the </a:t>
            </a:r>
            <a:r>
              <a:rPr lang="en-US" dirty="0" err="1" smtClean="0"/>
              <a:t>ZooKeeper</a:t>
            </a:r>
            <a:r>
              <a:rPr lang="en-US" dirty="0" smtClean="0"/>
              <a:t> is replicated across its ensembles. Then Kafka restores the state as </a:t>
            </a:r>
            <a:r>
              <a:rPr lang="en-US" dirty="0" err="1" smtClean="0"/>
              <a:t>ZooKeeper</a:t>
            </a:r>
            <a:r>
              <a:rPr lang="en-US" dirty="0" smtClean="0"/>
              <a:t> restarts, leading to zero downtime for Kafka. However, Zookeeper also performs leader election between the Kafka brokers, in the cases of leadership failure.</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57200" y="533401"/>
            <a:ext cx="6400800" cy="369332"/>
          </a:xfrm>
          <a:prstGeom prst="rect">
            <a:avLst/>
          </a:prstGeom>
        </p:spPr>
        <p:txBody>
          <a:bodyPr wrap="square">
            <a:spAutoFit/>
          </a:bodyPr>
          <a:lstStyle/>
          <a:p>
            <a:r>
              <a:rPr lang="en-US" b="1" dirty="0" smtClean="0"/>
              <a:t>Apache Kafka is a distributed publish-subscribe messaging system</a:t>
            </a:r>
            <a:endParaRPr lang="en-US" b="1" dirty="0"/>
          </a:p>
        </p:txBody>
      </p:sp>
      <p:sp>
        <p:nvSpPr>
          <p:cNvPr id="5" name="Rectangle 4"/>
          <p:cNvSpPr/>
          <p:nvPr/>
        </p:nvSpPr>
        <p:spPr>
          <a:xfrm>
            <a:off x="685800" y="3657600"/>
            <a:ext cx="8458200" cy="1477328"/>
          </a:xfrm>
          <a:prstGeom prst="rect">
            <a:avLst/>
          </a:prstGeom>
        </p:spPr>
        <p:txBody>
          <a:bodyPr wrap="square">
            <a:spAutoFit/>
          </a:bodyPr>
          <a:lstStyle/>
          <a:p>
            <a:r>
              <a:rPr lang="en-US" dirty="0" smtClean="0"/>
              <a:t>that is designed to be fast, scalable, and durable. It is an open-source stream processing platform. Apache Kafka originated at LinkedIn and later became an open-source Apache project in 2011, then a first-class Apache project in 2012. Kafka is written in </a:t>
            </a:r>
            <a:r>
              <a:rPr lang="en-US" dirty="0" err="1" smtClean="0"/>
              <a:t>Scala</a:t>
            </a:r>
            <a:r>
              <a:rPr lang="en-US" dirty="0" smtClean="0"/>
              <a:t> and Java. It aims at providing a high-throughput, low-latency platform for handling real-time data feeds.</a:t>
            </a:r>
            <a:endParaRPr lang="en-US" dirty="0"/>
          </a:p>
        </p:txBody>
      </p:sp>
      <p:sp>
        <p:nvSpPr>
          <p:cNvPr id="8" name="Rectangle 7"/>
          <p:cNvSpPr/>
          <p:nvPr/>
        </p:nvSpPr>
        <p:spPr>
          <a:xfrm>
            <a:off x="838200" y="914400"/>
            <a:ext cx="6705600" cy="1200329"/>
          </a:xfrm>
          <a:prstGeom prst="rect">
            <a:avLst/>
          </a:prstGeom>
        </p:spPr>
        <p:txBody>
          <a:bodyPr wrap="square">
            <a:spAutoFit/>
          </a:bodyPr>
          <a:lstStyle/>
          <a:p>
            <a:r>
              <a:rPr lang="en-US" b="1" dirty="0" smtClean="0"/>
              <a:t>that lets us:</a:t>
            </a:r>
          </a:p>
          <a:p>
            <a:r>
              <a:rPr lang="en-US" b="1" dirty="0" smtClean="0"/>
              <a:t>1. Publish and subscribe to streams of records.</a:t>
            </a:r>
          </a:p>
          <a:p>
            <a:r>
              <a:rPr lang="en-US" b="1" dirty="0" smtClean="0"/>
              <a:t>2. Store streams of records in a fault-tolerant way.</a:t>
            </a:r>
          </a:p>
          <a:p>
            <a:r>
              <a:rPr lang="en-US" b="1" dirty="0" smtClean="0"/>
              <a:t>3. Process streams of records as they occur</a:t>
            </a:r>
            <a:endParaRPr lang="en-US" b="1" dirty="0"/>
          </a:p>
        </p:txBody>
      </p:sp>
      <p:sp>
        <p:nvSpPr>
          <p:cNvPr id="9" name="Rectangle 8"/>
          <p:cNvSpPr/>
          <p:nvPr/>
        </p:nvSpPr>
        <p:spPr>
          <a:xfrm>
            <a:off x="990600" y="2133600"/>
            <a:ext cx="5867400" cy="1200329"/>
          </a:xfrm>
          <a:prstGeom prst="rect">
            <a:avLst/>
          </a:prstGeom>
        </p:spPr>
        <p:txBody>
          <a:bodyPr wrap="square">
            <a:spAutoFit/>
          </a:bodyPr>
          <a:lstStyle/>
          <a:p>
            <a:r>
              <a:rPr lang="en-US" dirty="0" smtClean="0"/>
              <a:t>Kafka runs as a cluster on one or more servers.</a:t>
            </a:r>
          </a:p>
          <a:p>
            <a:r>
              <a:rPr lang="en-US" dirty="0" smtClean="0"/>
              <a:t>The Kafka cluster stores a stream of records in categories called topics.</a:t>
            </a:r>
          </a:p>
          <a:p>
            <a:r>
              <a:rPr lang="en-US" dirty="0" smtClean="0"/>
              <a:t>Each record consists of a key, a value, and a timestamp.</a:t>
            </a:r>
            <a:endParaRPr lang="en-US" dirty="0"/>
          </a:p>
        </p:txBody>
      </p:sp>
      <p:sp>
        <p:nvSpPr>
          <p:cNvPr id="10" name="Rectangle 9"/>
          <p:cNvSpPr/>
          <p:nvPr/>
        </p:nvSpPr>
        <p:spPr>
          <a:xfrm>
            <a:off x="381000" y="5410200"/>
            <a:ext cx="8534400" cy="1200329"/>
          </a:xfrm>
          <a:prstGeom prst="rect">
            <a:avLst/>
          </a:prstGeom>
        </p:spPr>
        <p:txBody>
          <a:bodyPr wrap="square">
            <a:spAutoFit/>
          </a:bodyPr>
          <a:lstStyle/>
          <a:p>
            <a:r>
              <a:rPr lang="en-US" dirty="0" smtClean="0"/>
              <a:t>Kafka is suitable for both offline and online message consumption. Kafka messages are persisted on the disk and replicated within the cluster to prevent data loss. Kafka is built on top of the </a:t>
            </a:r>
            <a:r>
              <a:rPr lang="en-US" dirty="0" err="1" smtClean="0"/>
              <a:t>ZooKeeper</a:t>
            </a:r>
            <a:r>
              <a:rPr lang="en-US" dirty="0" smtClean="0"/>
              <a:t> synchronization service. It integrates very well with Apache Storm and Spark for real-time streaming data analysis.</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0" y="228600"/>
            <a:ext cx="5672946" cy="369332"/>
          </a:xfrm>
          <a:prstGeom prst="rect">
            <a:avLst/>
          </a:prstGeom>
        </p:spPr>
        <p:txBody>
          <a:bodyPr wrap="square">
            <a:spAutoFit/>
          </a:bodyPr>
          <a:lstStyle/>
          <a:p>
            <a:pPr fontAlgn="base"/>
            <a:r>
              <a:rPr lang="en-US" dirty="0" smtClean="0"/>
              <a:t>2</a:t>
            </a:r>
            <a:r>
              <a:rPr lang="en-US" b="1" dirty="0" smtClean="0"/>
              <a:t>. What is Kafka Performance Tuning?</a:t>
            </a:r>
            <a:endParaRPr lang="en-US" b="1" dirty="0"/>
          </a:p>
        </p:txBody>
      </p:sp>
      <p:pic>
        <p:nvPicPr>
          <p:cNvPr id="1026" name="Picture 2"/>
          <p:cNvPicPr>
            <a:picLocks noChangeAspect="1" noChangeArrowheads="1"/>
          </p:cNvPicPr>
          <p:nvPr/>
        </p:nvPicPr>
        <p:blipFill>
          <a:blip r:embed="rId2"/>
          <a:srcRect/>
          <a:stretch>
            <a:fillRect/>
          </a:stretch>
        </p:blipFill>
        <p:spPr bwMode="auto">
          <a:xfrm>
            <a:off x="1724025" y="828675"/>
            <a:ext cx="5695950" cy="5200650"/>
          </a:xfrm>
          <a:prstGeom prst="rect">
            <a:avLst/>
          </a:prstGeom>
          <a:noFill/>
          <a:ln w="9525">
            <a:noFill/>
            <a:miter lim="800000"/>
            <a:headEnd/>
            <a:tailEnd/>
          </a:ln>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Kafka Performance Tuning Graph"/>
          <p:cNvPicPr>
            <a:picLocks noChangeAspect="1" noChangeArrowheads="1"/>
          </p:cNvPicPr>
          <p:nvPr/>
        </p:nvPicPr>
        <p:blipFill>
          <a:blip r:embed="rId2"/>
          <a:srcRect/>
          <a:stretch>
            <a:fillRect/>
          </a:stretch>
        </p:blipFill>
        <p:spPr bwMode="auto">
          <a:xfrm>
            <a:off x="-1524000" y="685800"/>
            <a:ext cx="11430000" cy="5981701"/>
          </a:xfrm>
          <a:prstGeom prst="rect">
            <a:avLst/>
          </a:prstGeom>
          <a:noFill/>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https://d2h0cx97tjks2p.cloudfront.net/blogs/wp-content/uploads/sites/2/2018/04/Kafka-Architecture.png"/>
          <p:cNvPicPr>
            <a:picLocks noChangeAspect="1" noChangeArrowheads="1"/>
          </p:cNvPicPr>
          <p:nvPr/>
        </p:nvPicPr>
        <p:blipFill>
          <a:blip r:embed="rId2"/>
          <a:srcRect/>
          <a:stretch>
            <a:fillRect/>
          </a:stretch>
        </p:blipFill>
        <p:spPr bwMode="auto">
          <a:xfrm>
            <a:off x="-381000" y="533400"/>
            <a:ext cx="9982200" cy="5981701"/>
          </a:xfrm>
          <a:prstGeom prst="rect">
            <a:avLst/>
          </a:prstGeom>
          <a:noFill/>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381000"/>
            <a:ext cx="1569597" cy="369332"/>
          </a:xfrm>
          <a:prstGeom prst="rect">
            <a:avLst/>
          </a:prstGeom>
        </p:spPr>
        <p:txBody>
          <a:bodyPr wrap="none">
            <a:spAutoFit/>
          </a:bodyPr>
          <a:lstStyle/>
          <a:p>
            <a:pPr fontAlgn="base"/>
            <a:r>
              <a:rPr lang="en-US" dirty="0" err="1" smtClean="0"/>
              <a:t>i</a:t>
            </a:r>
            <a:r>
              <a:rPr lang="en-US" b="1" dirty="0" smtClean="0"/>
              <a:t>. Kafka Broker</a:t>
            </a:r>
            <a:endParaRPr lang="en-US" b="1" dirty="0"/>
          </a:p>
        </p:txBody>
      </p:sp>
      <p:sp>
        <p:nvSpPr>
          <p:cNvPr id="3" name="Rectangle 2"/>
          <p:cNvSpPr/>
          <p:nvPr/>
        </p:nvSpPr>
        <p:spPr>
          <a:xfrm>
            <a:off x="609600" y="838200"/>
            <a:ext cx="8229600" cy="923330"/>
          </a:xfrm>
          <a:prstGeom prst="rect">
            <a:avLst/>
          </a:prstGeom>
        </p:spPr>
        <p:txBody>
          <a:bodyPr wrap="square">
            <a:spAutoFit/>
          </a:bodyPr>
          <a:lstStyle/>
          <a:p>
            <a:r>
              <a:rPr lang="en-US" dirty="0" smtClean="0"/>
              <a:t>. </a:t>
            </a:r>
            <a:r>
              <a:rPr lang="en-US" b="1" dirty="0" smtClean="0"/>
              <a:t>A broker is a Kafka server that runs in a Kafka cluster. </a:t>
            </a:r>
            <a:r>
              <a:rPr lang="en-US" dirty="0" smtClean="0"/>
              <a:t>Kafka brokers form a cluster. The Kafka cluster consists of many Kafka brokers on many servers. Broker sometimes refer to more of a logical system or as Kafka as a whole.</a:t>
            </a:r>
            <a:endParaRPr lang="en-US" dirty="0"/>
          </a:p>
        </p:txBody>
      </p:sp>
      <p:sp>
        <p:nvSpPr>
          <p:cNvPr id="4" name="Rectangle 3"/>
          <p:cNvSpPr/>
          <p:nvPr/>
        </p:nvSpPr>
        <p:spPr>
          <a:xfrm>
            <a:off x="762000" y="1905000"/>
            <a:ext cx="7848600" cy="2585323"/>
          </a:xfrm>
          <a:prstGeom prst="rect">
            <a:avLst/>
          </a:prstGeom>
        </p:spPr>
        <p:txBody>
          <a:bodyPr wrap="square">
            <a:spAutoFit/>
          </a:bodyPr>
          <a:lstStyle/>
          <a:p>
            <a:r>
              <a:rPr lang="en-US" dirty="0" smtClean="0"/>
              <a:t>Brokers are simple systems responsible for maintaining published data. Kafka brokers are stateless, so they use </a:t>
            </a:r>
            <a:r>
              <a:rPr lang="en-US" dirty="0" err="1" smtClean="0"/>
              <a:t>ZooKeeper</a:t>
            </a:r>
            <a:r>
              <a:rPr lang="en-US" dirty="0" smtClean="0"/>
              <a:t> for maintaining their cluster state. Each broker may have zero or more partitions per topic. For example, if there are 10 partitions on a topic and 10 brokers, then each broker will have one partition. But if there are 10 partitions and 15 brokers, then the starting 10 brokers will have one partition each and the remaining five won’t have any partition for that particular topic. However, if partitions are 15 but brokers are 10, then brokers would be sharing one or more partitions among them, leading to unequal load distribution among the brokers. Try to avoid this scenario.</a:t>
            </a:r>
            <a:endParaRPr lang="en-US" dirty="0"/>
          </a:p>
        </p:txBody>
      </p:sp>
      <p:sp>
        <p:nvSpPr>
          <p:cNvPr id="6" name="Rectangle 5"/>
          <p:cNvSpPr/>
          <p:nvPr/>
        </p:nvSpPr>
        <p:spPr>
          <a:xfrm>
            <a:off x="457200" y="4724400"/>
            <a:ext cx="8153400" cy="1200329"/>
          </a:xfrm>
          <a:prstGeom prst="rect">
            <a:avLst/>
          </a:prstGeom>
        </p:spPr>
        <p:txBody>
          <a:bodyPr wrap="square">
            <a:spAutoFit/>
          </a:bodyPr>
          <a:lstStyle/>
          <a:p>
            <a:r>
              <a:rPr lang="en-US" dirty="0" smtClean="0"/>
              <a:t>Although, one Kafka Broker instance can handle hundreds of thousands of reads and writes per second. Whereas, without performance impact, each broker can handle TB of messages. In addition, make sure </a:t>
            </a:r>
            <a:r>
              <a:rPr lang="en-US" dirty="0" err="1" smtClean="0"/>
              <a:t>ZooKeeper</a:t>
            </a:r>
            <a:r>
              <a:rPr lang="en-US" dirty="0" smtClean="0"/>
              <a:t> performs Kafka broker leader election.</a:t>
            </a: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533400"/>
            <a:ext cx="8534400" cy="1754326"/>
          </a:xfrm>
          <a:prstGeom prst="rect">
            <a:avLst/>
          </a:prstGeom>
        </p:spPr>
        <p:txBody>
          <a:bodyPr wrap="square">
            <a:spAutoFit/>
          </a:bodyPr>
          <a:lstStyle/>
          <a:p>
            <a:r>
              <a:rPr lang="en-US" b="1" dirty="0" err="1" smtClean="0"/>
              <a:t>ZooKeeper</a:t>
            </a:r>
            <a:r>
              <a:rPr lang="en-US" b="1" dirty="0" smtClean="0"/>
              <a:t> </a:t>
            </a:r>
            <a:r>
              <a:rPr lang="en-US" dirty="0" smtClean="0"/>
              <a:t>is used for managing and coordinating Kafka brokers</a:t>
            </a:r>
            <a:r>
              <a:rPr lang="en-US" b="1" dirty="0" smtClean="0"/>
              <a:t>. </a:t>
            </a:r>
            <a:r>
              <a:rPr lang="en-US" b="1" dirty="0" err="1" smtClean="0"/>
              <a:t>ZooKeeper</a:t>
            </a:r>
            <a:r>
              <a:rPr lang="en-US" b="1" dirty="0" smtClean="0"/>
              <a:t> is mainly used to notify producers and consumers about the presence of any new broker in the Kafka system or about the failure of any broker in the Kafka system. </a:t>
            </a:r>
            <a:r>
              <a:rPr lang="en-US" b="1" dirty="0" err="1" smtClean="0"/>
              <a:t>ZooKeeper</a:t>
            </a:r>
            <a:r>
              <a:rPr lang="en-US" b="1" dirty="0" smtClean="0"/>
              <a:t> notifies the producer and consumer about the presence or failure of a broker based on which producer and consumer makes a decision and starts coordinating their tasks with some other broker.</a:t>
            </a:r>
            <a:endParaRPr lang="en-US" b="1" dirty="0"/>
          </a:p>
        </p:txBody>
      </p:sp>
      <p:sp>
        <p:nvSpPr>
          <p:cNvPr id="3" name="Rectangle 2"/>
          <p:cNvSpPr/>
          <p:nvPr/>
        </p:nvSpPr>
        <p:spPr>
          <a:xfrm>
            <a:off x="0" y="2590799"/>
            <a:ext cx="8991600" cy="1477328"/>
          </a:xfrm>
          <a:prstGeom prst="rect">
            <a:avLst/>
          </a:prstGeom>
        </p:spPr>
        <p:txBody>
          <a:bodyPr wrap="square">
            <a:spAutoFit/>
          </a:bodyPr>
          <a:lstStyle/>
          <a:p>
            <a:pPr fontAlgn="base"/>
            <a:r>
              <a:rPr lang="en-US" dirty="0" smtClean="0"/>
              <a:t>c. Kafka Producers</a:t>
            </a:r>
          </a:p>
          <a:p>
            <a:pPr fontAlgn="base"/>
            <a:r>
              <a:rPr lang="en-US" dirty="0" smtClean="0"/>
              <a:t>Further, </a:t>
            </a:r>
            <a:r>
              <a:rPr lang="en-US" b="1" dirty="0" smtClean="0"/>
              <a:t>Producers in Kafka</a:t>
            </a:r>
            <a:r>
              <a:rPr lang="en-US" dirty="0" smtClean="0"/>
              <a:t> push data to brokers. Also, all the producers search it and automatically sends a message to that new broker, exactly when the new broker starts. However, </a:t>
            </a:r>
            <a:r>
              <a:rPr lang="en-US" b="1" dirty="0" smtClean="0"/>
              <a:t>keep in mind that the Kafka producer sends messages as fast as the broker can handle, it doesn’t wait for acknowledgments from the broker.</a:t>
            </a:r>
            <a:endParaRPr lang="en-US" b="1" dirty="0"/>
          </a:p>
        </p:txBody>
      </p:sp>
      <p:sp>
        <p:nvSpPr>
          <p:cNvPr id="4" name="Rectangle 3"/>
          <p:cNvSpPr/>
          <p:nvPr/>
        </p:nvSpPr>
        <p:spPr>
          <a:xfrm>
            <a:off x="0" y="4267199"/>
            <a:ext cx="8915400" cy="2308324"/>
          </a:xfrm>
          <a:prstGeom prst="rect">
            <a:avLst/>
          </a:prstGeom>
        </p:spPr>
        <p:txBody>
          <a:bodyPr wrap="square">
            <a:spAutoFit/>
          </a:bodyPr>
          <a:lstStyle/>
          <a:p>
            <a:pPr fontAlgn="base"/>
            <a:r>
              <a:rPr lang="en-US" dirty="0" smtClean="0"/>
              <a:t>d. Kafka Consumers</a:t>
            </a:r>
          </a:p>
          <a:p>
            <a:pPr fontAlgn="base"/>
            <a:r>
              <a:rPr lang="en-US" dirty="0" smtClean="0"/>
              <a:t>Basically, by using partition offset the </a:t>
            </a:r>
            <a:r>
              <a:rPr lang="en-US" b="1" dirty="0" smtClean="0">
                <a:hlinkClick r:id="rId2"/>
              </a:rPr>
              <a:t>Kafka Consumer</a:t>
            </a:r>
            <a:r>
              <a:rPr lang="en-US" dirty="0" smtClean="0"/>
              <a:t> maintains that how many messages have been consumed because Kafka brokers are stateless. Moreover, you can assure that the consumer has consumed all prior messages once the consumer acknowledges a particular message offset. Also, in order to have a buffer of bytes ready to consume, the consumer issues an asynchronous pull request to the broker. Then simply by supplying an offset value, consumers can rewind or skip to any point in a partition. In addition, </a:t>
            </a:r>
            <a:r>
              <a:rPr lang="en-US" dirty="0" err="1" smtClean="0"/>
              <a:t>ZooKeeper</a:t>
            </a:r>
            <a:r>
              <a:rPr lang="en-US" dirty="0" smtClean="0"/>
              <a:t> notifies Consumer offset value.</a:t>
            </a: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228601"/>
            <a:ext cx="8991600" cy="1200329"/>
          </a:xfrm>
          <a:prstGeom prst="rect">
            <a:avLst/>
          </a:prstGeom>
        </p:spPr>
        <p:txBody>
          <a:bodyPr wrap="square">
            <a:spAutoFit/>
          </a:bodyPr>
          <a:lstStyle/>
          <a:p>
            <a:r>
              <a:rPr lang="en-US" b="1" dirty="0" smtClean="0"/>
              <a:t>Cluster</a:t>
            </a:r>
          </a:p>
          <a:p>
            <a:r>
              <a:rPr lang="en-US" dirty="0" smtClean="0"/>
              <a:t>When Kafka has more than one broker, it is called a Kafka cluster. A Kafka cluster can be expanded without downtime. These clusters are used to manage the persistence and replication of message data.</a:t>
            </a:r>
            <a:endParaRPr lang="en-US" dirty="0"/>
          </a:p>
        </p:txBody>
      </p:sp>
      <p:sp>
        <p:nvSpPr>
          <p:cNvPr id="3" name="Rectangle 2"/>
          <p:cNvSpPr/>
          <p:nvPr/>
        </p:nvSpPr>
        <p:spPr>
          <a:xfrm>
            <a:off x="228600" y="1676401"/>
            <a:ext cx="8458200" cy="1754326"/>
          </a:xfrm>
          <a:prstGeom prst="rect">
            <a:avLst/>
          </a:prstGeom>
        </p:spPr>
        <p:txBody>
          <a:bodyPr wrap="square">
            <a:spAutoFit/>
          </a:bodyPr>
          <a:lstStyle/>
          <a:p>
            <a:pPr fontAlgn="base"/>
            <a:r>
              <a:rPr lang="en-US" b="1" dirty="0" smtClean="0"/>
              <a:t>xiii. Kafka Message</a:t>
            </a:r>
          </a:p>
          <a:p>
            <a:pPr fontAlgn="base"/>
            <a:r>
              <a:rPr lang="en-US" dirty="0" smtClean="0"/>
              <a:t>In one line, Message in Kafka is an information which travels from the producer to a consumer through Apache Kafka.</a:t>
            </a:r>
          </a:p>
          <a:p>
            <a:pPr fontAlgn="base"/>
            <a:r>
              <a:rPr lang="en-US" b="1" dirty="0" smtClean="0"/>
              <a:t>xiv. Kafka Leader</a:t>
            </a:r>
          </a:p>
          <a:p>
            <a:pPr fontAlgn="base"/>
            <a:r>
              <a:rPr lang="en-US" dirty="0" smtClean="0"/>
              <a:t>A node which is responsible for all reads and writes for the given partition is what we call a Kafka Leader. So, every partition consists of one server, which acts as a leader.</a:t>
            </a:r>
            <a:endParaRPr lang="en-US" dirty="0"/>
          </a:p>
        </p:txBody>
      </p:sp>
      <p:sp>
        <p:nvSpPr>
          <p:cNvPr id="4" name="Rectangle 3"/>
          <p:cNvSpPr/>
          <p:nvPr/>
        </p:nvSpPr>
        <p:spPr>
          <a:xfrm>
            <a:off x="304800" y="3581400"/>
            <a:ext cx="8458200" cy="1477328"/>
          </a:xfrm>
          <a:prstGeom prst="rect">
            <a:avLst/>
          </a:prstGeom>
        </p:spPr>
        <p:txBody>
          <a:bodyPr wrap="square">
            <a:spAutoFit/>
          </a:bodyPr>
          <a:lstStyle/>
          <a:p>
            <a:pPr fontAlgn="base"/>
            <a:r>
              <a:rPr lang="en-US" b="1" dirty="0" smtClean="0"/>
              <a:t>xv. Follower in Kafka</a:t>
            </a:r>
          </a:p>
          <a:p>
            <a:pPr fontAlgn="base"/>
            <a:r>
              <a:rPr lang="en-US" dirty="0" smtClean="0"/>
              <a:t>Simply putting, a node that follows leader instructions is what we call a follower. The basic usage of a follower is, if any leader fails, any of these followers will automatically become the new leader. However, it plays as the normal consumer, which pulls messages and also updates its own data store.</a:t>
            </a:r>
            <a:endParaRPr lang="en-US" dirty="0"/>
          </a:p>
        </p:txBody>
      </p:sp>
      <p:sp>
        <p:nvSpPr>
          <p:cNvPr id="5" name="Rectangle 4"/>
          <p:cNvSpPr/>
          <p:nvPr/>
        </p:nvSpPr>
        <p:spPr>
          <a:xfrm>
            <a:off x="381000" y="5029200"/>
            <a:ext cx="8534400" cy="1754326"/>
          </a:xfrm>
          <a:prstGeom prst="rect">
            <a:avLst/>
          </a:prstGeom>
        </p:spPr>
        <p:txBody>
          <a:bodyPr wrap="square">
            <a:spAutoFit/>
          </a:bodyPr>
          <a:lstStyle/>
          <a:p>
            <a:pPr fontAlgn="base"/>
            <a:r>
              <a:rPr lang="en-US" b="1" dirty="0" smtClean="0"/>
              <a:t>xvi. Kafka Data Log</a:t>
            </a:r>
          </a:p>
          <a:p>
            <a:pPr fontAlgn="base"/>
            <a:r>
              <a:rPr lang="en-US" dirty="0" smtClean="0"/>
              <a:t>Messages are preserved through Kafka, especially for a considerable amount of time. That means consumers can read as per their convenience. </a:t>
            </a:r>
            <a:r>
              <a:rPr lang="en-US" b="1" dirty="0" smtClean="0"/>
              <a:t>Since Kafka is configured to keep messages for 24 hours but somehow consumer is down for time greater than 24 hours, in that case, the consumer will lose messages. Still, it is possible to read that message from last known offset, only if the downtime on part of the consumer is just 60 minutes</a:t>
            </a:r>
            <a:r>
              <a:rPr lang="en-US" dirty="0" smtClean="0"/>
              <a:t>.</a:t>
            </a: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228600"/>
            <a:ext cx="8610600" cy="3139321"/>
          </a:xfrm>
          <a:prstGeom prst="rect">
            <a:avLst/>
          </a:prstGeom>
        </p:spPr>
        <p:txBody>
          <a:bodyPr wrap="square">
            <a:spAutoFit/>
          </a:bodyPr>
          <a:lstStyle/>
          <a:p>
            <a:r>
              <a:rPr lang="en-US" b="1" dirty="0" smtClean="0"/>
              <a:t>Benefits of Kafka</a:t>
            </a:r>
          </a:p>
          <a:p>
            <a:r>
              <a:rPr lang="en-US" dirty="0" smtClean="0"/>
              <a:t>Four main benefits of Kafka are:</a:t>
            </a:r>
          </a:p>
          <a:p>
            <a:r>
              <a:rPr lang="en-US" b="1" dirty="0" smtClean="0"/>
              <a:t>Reliability</a:t>
            </a:r>
            <a:r>
              <a:rPr lang="en-US" dirty="0" smtClean="0"/>
              <a:t>. Kafka is distributed, partitioned, replicated, and fault tolerant. Kafka replicates data and is able to support multiple subscribers. Additionally, it automatically balances consumers in the event of failure.</a:t>
            </a:r>
          </a:p>
          <a:p>
            <a:r>
              <a:rPr lang="en-US" b="1" dirty="0" smtClean="0"/>
              <a:t>Scalability</a:t>
            </a:r>
            <a:r>
              <a:rPr lang="en-US" dirty="0" smtClean="0"/>
              <a:t>. Kafka is a distributed system that scales quickly and easily without incurring any downtime.</a:t>
            </a:r>
          </a:p>
          <a:p>
            <a:r>
              <a:rPr lang="en-US" b="1" dirty="0" smtClean="0"/>
              <a:t>Durability</a:t>
            </a:r>
            <a:r>
              <a:rPr lang="en-US" dirty="0" smtClean="0"/>
              <a:t>. Kafka uses a distributed commit log, which means messages persists on disk as fast as possible providing intra-cluster replication, hence it is durable.</a:t>
            </a:r>
          </a:p>
          <a:p>
            <a:r>
              <a:rPr lang="en-US" b="1" dirty="0" smtClean="0"/>
              <a:t>Performance</a:t>
            </a:r>
            <a:r>
              <a:rPr lang="en-US" dirty="0" smtClean="0"/>
              <a:t>. Kafka has high throughput for both publishing and subscribing messages. It maintains stable performance even when dealing with many terabytes of stored messages.</a:t>
            </a:r>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97346"/>
            <a:ext cx="8458200" cy="4801314"/>
          </a:xfrm>
          <a:prstGeom prst="rect">
            <a:avLst/>
          </a:prstGeom>
        </p:spPr>
        <p:txBody>
          <a:bodyPr wrap="square">
            <a:spAutoFit/>
          </a:bodyPr>
          <a:lstStyle/>
          <a:p>
            <a:r>
              <a:rPr lang="en-US" b="1" dirty="0" smtClean="0"/>
              <a:t>Why Kafka?  (Read Only )</a:t>
            </a:r>
          </a:p>
          <a:p>
            <a:endParaRPr lang="en-US" b="1" dirty="0" smtClean="0"/>
          </a:p>
          <a:p>
            <a:r>
              <a:rPr lang="en-US" b="1" dirty="0" smtClean="0"/>
              <a:t>Kafka is often used in real-time streaming data architectures to provide real-time analytics</a:t>
            </a:r>
            <a:r>
              <a:rPr lang="en-US" dirty="0" smtClean="0"/>
              <a:t>. </a:t>
            </a:r>
          </a:p>
          <a:p>
            <a:r>
              <a:rPr lang="en-US" dirty="0" smtClean="0"/>
              <a:t>It integrates very well with Apache Storm and Spark for real-time streaming data analysis.</a:t>
            </a:r>
          </a:p>
          <a:p>
            <a:r>
              <a:rPr lang="en-US" dirty="0" smtClean="0"/>
              <a:t>Since Kafka is a fast, scalable, durable, and fault-tolerant publish-subscribe messaging system, Kafka is used in use cases where JMS, </a:t>
            </a:r>
            <a:r>
              <a:rPr lang="en-US" dirty="0" err="1" smtClean="0"/>
              <a:t>RabbitMQ</a:t>
            </a:r>
            <a:r>
              <a:rPr lang="en-US" dirty="0" smtClean="0"/>
              <a:t>, and AMQP may not even be considered due to volume and responsiveness. Kafka has higher throughput, reliability, and replication characteristics, which makes it applicable for things like tracking service calls (tracks every call) or tracking </a:t>
            </a:r>
            <a:r>
              <a:rPr lang="en-US" dirty="0" err="1" smtClean="0"/>
              <a:t>IoT</a:t>
            </a:r>
            <a:r>
              <a:rPr lang="en-US" dirty="0" smtClean="0"/>
              <a:t> sensor data where a traditional MOM might not be </a:t>
            </a:r>
            <a:r>
              <a:rPr lang="en-US" dirty="0" err="1" smtClean="0"/>
              <a:t>considered.s</a:t>
            </a:r>
            <a:endParaRPr lang="en-US" dirty="0" smtClean="0"/>
          </a:p>
          <a:p>
            <a:r>
              <a:rPr lang="en-US" dirty="0" smtClean="0"/>
              <a:t>Kafka</a:t>
            </a:r>
            <a:r>
              <a:rPr lang="en-US" b="1" dirty="0" smtClean="0"/>
              <a:t> can work with Flume/</a:t>
            </a:r>
            <a:r>
              <a:rPr lang="en-US" b="1" dirty="0" err="1" smtClean="0"/>
              <a:t>Flafka</a:t>
            </a:r>
            <a:r>
              <a:rPr lang="en-US" b="1" dirty="0" smtClean="0"/>
              <a:t>, Spark Streaming, Storm, </a:t>
            </a:r>
            <a:r>
              <a:rPr lang="en-US" b="1" dirty="0" err="1" smtClean="0"/>
              <a:t>HBase</a:t>
            </a:r>
            <a:r>
              <a:rPr lang="en-US" b="1" dirty="0" smtClean="0"/>
              <a:t>, </a:t>
            </a:r>
            <a:r>
              <a:rPr lang="en-US" b="1" dirty="0" err="1" smtClean="0"/>
              <a:t>Flink</a:t>
            </a:r>
            <a:r>
              <a:rPr lang="en-US" b="1" dirty="0" smtClean="0"/>
              <a:t>, and Spark for real-time ingesting, analysis and processing of streaming data. Kafka is a data stream used to feed </a:t>
            </a:r>
            <a:r>
              <a:rPr lang="en-US" b="1" dirty="0" err="1" smtClean="0"/>
              <a:t>Hadoop</a:t>
            </a:r>
            <a:r>
              <a:rPr lang="en-US" b="1" dirty="0" smtClean="0"/>
              <a:t> </a:t>
            </a:r>
            <a:r>
              <a:rPr lang="en-US" b="1" dirty="0" err="1" smtClean="0"/>
              <a:t>BigData</a:t>
            </a:r>
            <a:r>
              <a:rPr lang="en-US" b="1" dirty="0" smtClean="0"/>
              <a:t> lakes</a:t>
            </a:r>
            <a:r>
              <a:rPr lang="en-US" dirty="0" smtClean="0"/>
              <a:t>. Kafka brokers support massive message streams for low-latency follow-up analysis in </a:t>
            </a:r>
            <a:r>
              <a:rPr lang="en-US" dirty="0" err="1" smtClean="0"/>
              <a:t>Hadoop</a:t>
            </a:r>
            <a:r>
              <a:rPr lang="en-US" dirty="0" smtClean="0"/>
              <a:t> or Spark. Also, </a:t>
            </a:r>
            <a:r>
              <a:rPr lang="en-US" dirty="0" smtClean="0">
                <a:hlinkClick r:id="rId2"/>
              </a:rPr>
              <a:t>Kafka Streaming</a:t>
            </a:r>
            <a:r>
              <a:rPr lang="en-US" dirty="0" smtClean="0"/>
              <a:t> (a subproject) can be used for real-time analytics.</a:t>
            </a:r>
            <a:endParaRPr lang="en-US" dirty="0"/>
          </a:p>
        </p:txBody>
      </p:sp>
      <p:sp>
        <p:nvSpPr>
          <p:cNvPr id="3" name="Rectangle 2"/>
          <p:cNvSpPr/>
          <p:nvPr/>
        </p:nvSpPr>
        <p:spPr>
          <a:xfrm>
            <a:off x="381000" y="4876800"/>
            <a:ext cx="8534400" cy="1477328"/>
          </a:xfrm>
          <a:prstGeom prst="rect">
            <a:avLst/>
          </a:prstGeom>
        </p:spPr>
        <p:txBody>
          <a:bodyPr wrap="square">
            <a:spAutoFit/>
          </a:bodyPr>
          <a:lstStyle/>
          <a:p>
            <a:r>
              <a:rPr lang="en-US" b="1" dirty="0" smtClean="0"/>
              <a:t>Kafka Use Cases (Read only )</a:t>
            </a:r>
          </a:p>
          <a:p>
            <a:r>
              <a:rPr lang="en-US" dirty="0" smtClean="0"/>
              <a:t>In short</a:t>
            </a:r>
            <a:r>
              <a:rPr lang="en-US" b="1" dirty="0" smtClean="0"/>
              <a:t>, Kafka is </a:t>
            </a:r>
            <a:r>
              <a:rPr lang="en-US" b="1" dirty="0" smtClean="0">
                <a:solidFill>
                  <a:schemeClr val="accent4">
                    <a:lumMod val="50000"/>
                  </a:schemeClr>
                </a:solidFill>
              </a:rPr>
              <a:t>used for stream processing, website activity tracking, metrics collection and monitoring, log aggregation, real-time analytics, CEP, ingesting data into Spark, ingesting data into </a:t>
            </a:r>
            <a:r>
              <a:rPr lang="en-US" b="1" dirty="0" err="1" smtClean="0">
                <a:solidFill>
                  <a:schemeClr val="accent4">
                    <a:lumMod val="50000"/>
                  </a:schemeClr>
                </a:solidFill>
              </a:rPr>
              <a:t>Hadoop</a:t>
            </a:r>
            <a:r>
              <a:rPr lang="en-US" b="1" dirty="0" smtClean="0">
                <a:solidFill>
                  <a:schemeClr val="accent4">
                    <a:lumMod val="50000"/>
                  </a:schemeClr>
                </a:solidFill>
              </a:rPr>
              <a:t>, </a:t>
            </a:r>
            <a:r>
              <a:rPr lang="en-US" b="1" dirty="0" smtClean="0">
                <a:solidFill>
                  <a:schemeClr val="accent4">
                    <a:lumMod val="50000"/>
                  </a:schemeClr>
                </a:solidFill>
                <a:hlinkClick r:id="rId3"/>
              </a:rPr>
              <a:t>CQRS</a:t>
            </a:r>
            <a:r>
              <a:rPr lang="en-US" b="1" dirty="0" smtClean="0">
                <a:solidFill>
                  <a:schemeClr val="accent4">
                    <a:lumMod val="50000"/>
                  </a:schemeClr>
                </a:solidFill>
              </a:rPr>
              <a:t>, replay messages, error recovery, and guaranteed distributed commit log for in-memory computing (</a:t>
            </a:r>
            <a:r>
              <a:rPr lang="en-US" b="1" dirty="0" err="1" smtClean="0">
                <a:solidFill>
                  <a:schemeClr val="accent4">
                    <a:lumMod val="50000"/>
                  </a:schemeClr>
                </a:solidFill>
              </a:rPr>
              <a:t>microservices</a:t>
            </a:r>
            <a:r>
              <a:rPr lang="en-US" b="1" dirty="0" smtClean="0">
                <a:solidFill>
                  <a:schemeClr val="accent4">
                    <a:lumMod val="50000"/>
                  </a:schemeClr>
                </a:solidFill>
              </a:rPr>
              <a:t>).</a:t>
            </a:r>
            <a:endParaRPr lang="en-US" b="1" dirty="0">
              <a:solidFill>
                <a:schemeClr val="accent4">
                  <a:lumMod val="50000"/>
                </a:schemeClr>
              </a:solidFill>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304800"/>
            <a:ext cx="8458200" cy="2862322"/>
          </a:xfrm>
          <a:prstGeom prst="rect">
            <a:avLst/>
          </a:prstGeom>
        </p:spPr>
        <p:txBody>
          <a:bodyPr wrap="square">
            <a:spAutoFit/>
          </a:bodyPr>
          <a:lstStyle/>
          <a:p>
            <a:r>
              <a:rPr lang="en-US" dirty="0" smtClean="0"/>
              <a:t>More than one-third of all Fortune 500 companies use Kafka. These companies include the top ten travel companies, seven of the top ten banks, eight of the top ten insurance companies, nine of the top ten telecom companies, and much more. LinkedIn, Microsoft, and Netflix process four-comma messages a day with Kafka (1,000,000,000,000). Kafka is used for real-time streams of data, to collect big data, or to do real time analysis (or both). Kafka is used with in-memory </a:t>
            </a:r>
            <a:r>
              <a:rPr lang="en-US" dirty="0" err="1" smtClean="0"/>
              <a:t>microservices</a:t>
            </a:r>
            <a:r>
              <a:rPr lang="en-US" dirty="0" smtClean="0"/>
              <a:t> to provide durability and it can be used to feed events to </a:t>
            </a:r>
            <a:r>
              <a:rPr lang="en-US" dirty="0" smtClean="0">
                <a:hlinkClick r:id="rId2"/>
              </a:rPr>
              <a:t>CEP</a:t>
            </a:r>
            <a:r>
              <a:rPr lang="en-US" dirty="0" smtClean="0"/>
              <a:t> (complex event streaming systems) and </a:t>
            </a:r>
            <a:r>
              <a:rPr lang="en-US" dirty="0" err="1" smtClean="0"/>
              <a:t>IoT</a:t>
            </a:r>
            <a:r>
              <a:rPr lang="en-US" dirty="0" smtClean="0"/>
              <a:t>/IFTTT-style automation systems.</a:t>
            </a:r>
          </a:p>
          <a:p>
            <a:r>
              <a:rPr lang="en-US" dirty="0" smtClean="0"/>
              <a:t/>
            </a:r>
            <a:br>
              <a:rPr lang="en-US" dirty="0" smtClean="0"/>
            </a:br>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552450" y="838200"/>
            <a:ext cx="8039100" cy="4791075"/>
          </a:xfrm>
          <a:prstGeom prst="rect">
            <a:avLst/>
          </a:prstGeom>
          <a:noFill/>
          <a:ln w="9525">
            <a:noFill/>
            <a:miter lim="800000"/>
            <a:headEnd/>
            <a:tailEnd/>
          </a:ln>
          <a:effectLst/>
        </p:spPr>
      </p:pic>
      <p:sp>
        <p:nvSpPr>
          <p:cNvPr id="3" name="Rectangle 2"/>
          <p:cNvSpPr/>
          <p:nvPr/>
        </p:nvSpPr>
        <p:spPr>
          <a:xfrm>
            <a:off x="533400" y="304800"/>
            <a:ext cx="7391400" cy="646331"/>
          </a:xfrm>
          <a:prstGeom prst="rect">
            <a:avLst/>
          </a:prstGeom>
        </p:spPr>
        <p:txBody>
          <a:bodyPr wrap="square">
            <a:spAutoFit/>
          </a:bodyPr>
          <a:lstStyle/>
          <a:p>
            <a:r>
              <a:rPr lang="en-US" dirty="0" smtClean="0">
                <a:hlinkClick r:id="rId3"/>
              </a:rPr>
              <a:t>https://medium.com/@stephane.maarek/the-kafka-api-battle-producer-vs-consumer-vs-kafka-connect-vs-kafka-streams-vs-ksql-ef584274c1e</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AutoShape 2" descr="Image result for point to point vs publish subscrib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6388" name="AutoShape 4" descr="Image result for point to point vs publish subscrib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6390" name="AutoShape 6" descr="Image result for point to point vs publish subscrib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6392" name="AutoShape 8" descr="Image result for point to point vs publish subscrib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6394" name="AutoShape 10" descr="Image result for point to point vs publish subscrib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6396" name="AutoShape 12" descr="Image result for point to point vs publish subscrib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6398" name="AutoShape 14" descr="Image result for point to point vs publish subscrib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6399" name="Picture 15" descr="C:\Users\Neha\Desktop\httpatomoreillycomsourceoreillyimages138785 (1).png"/>
          <p:cNvPicPr>
            <a:picLocks noChangeAspect="1" noChangeArrowheads="1"/>
          </p:cNvPicPr>
          <p:nvPr/>
        </p:nvPicPr>
        <p:blipFill>
          <a:blip r:embed="rId2"/>
          <a:srcRect/>
          <a:stretch>
            <a:fillRect/>
          </a:stretch>
        </p:blipFill>
        <p:spPr bwMode="auto">
          <a:xfrm>
            <a:off x="1981200" y="3276600"/>
            <a:ext cx="4419600" cy="1833563"/>
          </a:xfrm>
          <a:prstGeom prst="rect">
            <a:avLst/>
          </a:prstGeom>
          <a:noFill/>
        </p:spPr>
      </p:pic>
      <p:sp>
        <p:nvSpPr>
          <p:cNvPr id="10" name="Rectangle 9"/>
          <p:cNvSpPr/>
          <p:nvPr/>
        </p:nvSpPr>
        <p:spPr>
          <a:xfrm>
            <a:off x="609600" y="304801"/>
            <a:ext cx="8305800" cy="2308324"/>
          </a:xfrm>
          <a:prstGeom prst="rect">
            <a:avLst/>
          </a:prstGeom>
        </p:spPr>
        <p:txBody>
          <a:bodyPr wrap="square">
            <a:spAutoFit/>
          </a:bodyPr>
          <a:lstStyle/>
          <a:p>
            <a:r>
              <a:rPr lang="en-US" dirty="0" smtClean="0"/>
              <a:t>What is a </a:t>
            </a:r>
            <a:r>
              <a:rPr lang="en-US" b="1" dirty="0" smtClean="0"/>
              <a:t>Messaging System?</a:t>
            </a:r>
          </a:p>
          <a:p>
            <a:r>
              <a:rPr lang="en-US" dirty="0" smtClean="0"/>
              <a:t>A Messaging System is responsible for transferring data from one application to another, so the applications can focus on data, but not worry about how to share it. Distributed messaging is based on the concept of reliable message queuing. Messages are queued asynchronously between client applications and messaging system. Two types of messaging patterns are available − one is point to point and the other is publish-subscribe (pub-sub) messaging system. Most of the messaging patterns follow </a:t>
            </a:r>
            <a:r>
              <a:rPr lang="en-US" b="1" dirty="0" smtClean="0"/>
              <a:t>pub-sub</a:t>
            </a:r>
            <a:r>
              <a:rPr lang="en-US" dirty="0" smtClean="0"/>
              <a:t>.</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728663" y="304801"/>
            <a:ext cx="7686675" cy="5181599"/>
          </a:xfrm>
          <a:prstGeom prst="rect">
            <a:avLst/>
          </a:prstGeom>
          <a:noFill/>
          <a:ln w="9525">
            <a:noFill/>
            <a:miter lim="800000"/>
            <a:headEnd/>
            <a:tailEnd/>
          </a:ln>
          <a:effec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srcRect/>
          <a:stretch>
            <a:fillRect/>
          </a:stretch>
        </p:blipFill>
        <p:spPr bwMode="auto">
          <a:xfrm>
            <a:off x="1157288" y="762000"/>
            <a:ext cx="6829425" cy="3124199"/>
          </a:xfrm>
          <a:prstGeom prst="rect">
            <a:avLst/>
          </a:prstGeom>
          <a:noFill/>
          <a:ln w="9525">
            <a:noFill/>
            <a:miter lim="800000"/>
            <a:headEnd/>
            <a:tailEnd/>
          </a:ln>
          <a:effec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33400" y="152400"/>
            <a:ext cx="8382000" cy="4801314"/>
          </a:xfrm>
          <a:prstGeom prst="rect">
            <a:avLst/>
          </a:prstGeom>
        </p:spPr>
        <p:txBody>
          <a:bodyPr wrap="square">
            <a:spAutoFit/>
          </a:bodyPr>
          <a:lstStyle/>
          <a:p>
            <a:r>
              <a:rPr lang="en-US" b="1" dirty="0" smtClean="0"/>
              <a:t>Kafka Producer API</a:t>
            </a:r>
          </a:p>
          <a:p>
            <a:r>
              <a:rPr lang="en-US" b="1" dirty="0" smtClean="0"/>
              <a:t>Advantages</a:t>
            </a:r>
          </a:p>
          <a:p>
            <a:r>
              <a:rPr lang="en-US" dirty="0" smtClean="0"/>
              <a:t>The Kafka Producer API is extremely simple to use: send data, it’s asynchronous and you will get a callback. This is perfectly suited for applications directly emitting streams of data such as logs, </a:t>
            </a:r>
            <a:r>
              <a:rPr lang="en-US" dirty="0" err="1" smtClean="0"/>
              <a:t>clickstreams</a:t>
            </a:r>
            <a:r>
              <a:rPr lang="en-US" dirty="0" smtClean="0"/>
              <a:t>, </a:t>
            </a:r>
            <a:r>
              <a:rPr lang="en-US" dirty="0" err="1" smtClean="0"/>
              <a:t>IoT</a:t>
            </a:r>
            <a:r>
              <a:rPr lang="en-US" dirty="0" smtClean="0"/>
              <a:t>.</a:t>
            </a:r>
          </a:p>
          <a:p>
            <a:r>
              <a:rPr lang="en-US" dirty="0" smtClean="0"/>
              <a:t>It is very common to use this kind of API in combination with a Proxy</a:t>
            </a:r>
          </a:p>
          <a:p>
            <a:r>
              <a:rPr lang="en-US" b="1" dirty="0" smtClean="0"/>
              <a:t>Limitations</a:t>
            </a:r>
          </a:p>
          <a:p>
            <a:r>
              <a:rPr lang="en-US" dirty="0" smtClean="0"/>
              <a:t>The Kafka Producer API can be extended and built upon to do a lot more things, but this will require engineers to write a lot of added logic. The biggest mistake I see is people trying to perform ETL between a database and Kafka using the Producer API. Here are a few things that are not easy to do:</a:t>
            </a:r>
          </a:p>
          <a:p>
            <a:r>
              <a:rPr lang="en-US" dirty="0" smtClean="0"/>
              <a:t>How to track the source offsets? (i.e. how to properly resume your producer if it was stopped)</a:t>
            </a:r>
          </a:p>
          <a:p>
            <a:r>
              <a:rPr lang="en-US" dirty="0" smtClean="0"/>
              <a:t>How to distribute the load for your ETL across many producers?</a:t>
            </a:r>
          </a:p>
          <a:p>
            <a:r>
              <a:rPr lang="en-US" dirty="0" smtClean="0"/>
              <a:t>For this, we’re much better off using the Kafka Connect Source API</a:t>
            </a:r>
          </a:p>
          <a:p>
            <a:r>
              <a:rPr lang="en-US" dirty="0" smtClean="0"/>
              <a:t/>
            </a:r>
            <a:br>
              <a:rPr lang="en-US" dirty="0" smtClean="0"/>
            </a:b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474345"/>
            <a:ext cx="7620000" cy="3693319"/>
          </a:xfrm>
          <a:prstGeom prst="rect">
            <a:avLst/>
          </a:prstGeom>
        </p:spPr>
        <p:txBody>
          <a:bodyPr wrap="square">
            <a:spAutoFit/>
          </a:bodyPr>
          <a:lstStyle/>
          <a:p>
            <a:r>
              <a:rPr lang="en-US" b="1" dirty="0" smtClean="0"/>
              <a:t>Kafka Connect Source API</a:t>
            </a:r>
          </a:p>
          <a:p>
            <a:r>
              <a:rPr lang="en-US" b="1" dirty="0" smtClean="0"/>
              <a:t>Advantages</a:t>
            </a:r>
          </a:p>
          <a:p>
            <a:r>
              <a:rPr lang="en-US" dirty="0" smtClean="0"/>
              <a:t>The Kafka Connect Source API is a whole framework built on top of the Producer API. It was built so that developers would get a nicer API made for 1) producer tasks distribution for parallel processing, and 2) easy mechanism to resume your producers. The final goodie is a </a:t>
            </a:r>
            <a:r>
              <a:rPr lang="en-US" dirty="0" smtClean="0">
                <a:hlinkClick r:id="rId2"/>
              </a:rPr>
              <a:t>bustling variety of available connectors </a:t>
            </a:r>
            <a:r>
              <a:rPr lang="en-US" dirty="0" smtClean="0"/>
              <a:t>you can leverage today to onboard data from most of your sources, without writing a single line of code.</a:t>
            </a:r>
          </a:p>
          <a:p>
            <a:r>
              <a:rPr lang="en-US" b="1" dirty="0" smtClean="0"/>
              <a:t>Limitations</a:t>
            </a:r>
          </a:p>
          <a:p>
            <a:r>
              <a:rPr lang="en-US" dirty="0" smtClean="0"/>
              <a:t>If you do not get the chance to find an available source connector for a source of yours, reason being you’re using a very proprietary system in your environment, then you will have to write your own source connector. </a:t>
            </a:r>
            <a:r>
              <a:rPr lang="en-US" dirty="0" smtClean="0">
                <a:hlinkClick r:id="rId3"/>
              </a:rPr>
              <a:t>Writing your own source connector</a:t>
            </a:r>
            <a:r>
              <a:rPr lang="en-US" dirty="0" smtClean="0"/>
              <a:t> is actually very enjoyable, </a:t>
            </a:r>
            <a:r>
              <a:rPr lang="en-US" dirty="0" smtClean="0">
                <a:hlinkClick r:id="rId4"/>
              </a:rPr>
              <a:t>debugging it much less</a:t>
            </a:r>
            <a:r>
              <a:rPr lang="en-US" dirty="0" smtClean="0"/>
              <a:t>.</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4800" y="304800"/>
            <a:ext cx="8153400" cy="2862322"/>
          </a:xfrm>
          <a:prstGeom prst="rect">
            <a:avLst/>
          </a:prstGeom>
        </p:spPr>
        <p:txBody>
          <a:bodyPr wrap="square">
            <a:spAutoFit/>
          </a:bodyPr>
          <a:lstStyle/>
          <a:p>
            <a:r>
              <a:rPr lang="en-US" b="1" dirty="0" smtClean="0"/>
              <a:t>Kafka Consumer API</a:t>
            </a:r>
          </a:p>
          <a:p>
            <a:r>
              <a:rPr lang="en-US" b="1" dirty="0" smtClean="0"/>
              <a:t>Advantages</a:t>
            </a:r>
          </a:p>
          <a:p>
            <a:r>
              <a:rPr lang="en-US" dirty="0" smtClean="0"/>
              <a:t>The Kafka Consumer API is dead-simple, works using Consumer Groups so that your topics can be consumed in parallel. Although you need to be careful about a few things, such as offset management and commits, as well as rebalances and </a:t>
            </a:r>
            <a:r>
              <a:rPr lang="en-US" dirty="0" err="1" smtClean="0"/>
              <a:t>idempotence</a:t>
            </a:r>
            <a:r>
              <a:rPr lang="en-US" dirty="0" smtClean="0"/>
              <a:t> constraints, they’re really easy to write. For any stateless kind of workload, they will be perfect. Think </a:t>
            </a:r>
            <a:r>
              <a:rPr lang="en-US" i="1" dirty="0" smtClean="0"/>
              <a:t>notifications</a:t>
            </a:r>
            <a:r>
              <a:rPr lang="en-US" dirty="0" smtClean="0"/>
              <a:t>!</a:t>
            </a:r>
          </a:p>
          <a:p>
            <a:r>
              <a:rPr lang="en-US" b="1" dirty="0" smtClean="0"/>
              <a:t>Limitations</a:t>
            </a:r>
          </a:p>
          <a:p>
            <a:r>
              <a:rPr lang="en-US" dirty="0" smtClean="0"/>
              <a:t>When you perform some kind of ETL, Kafka Connect Sinks are better suited as they will avoid you to write some complicated logic against an external data source.</a:t>
            </a:r>
            <a:endParaRPr lang="en-US" dirty="0"/>
          </a:p>
        </p:txBody>
      </p:sp>
      <p:sp>
        <p:nvSpPr>
          <p:cNvPr id="4" name="Rectangle 3"/>
          <p:cNvSpPr/>
          <p:nvPr/>
        </p:nvSpPr>
        <p:spPr>
          <a:xfrm>
            <a:off x="1295400" y="3718679"/>
            <a:ext cx="4572000" cy="3139321"/>
          </a:xfrm>
          <a:prstGeom prst="rect">
            <a:avLst/>
          </a:prstGeom>
        </p:spPr>
        <p:txBody>
          <a:bodyPr wrap="square">
            <a:spAutoFit/>
          </a:bodyPr>
          <a:lstStyle/>
          <a:p>
            <a:r>
              <a:rPr lang="en-US" b="1" dirty="0" smtClean="0"/>
              <a:t>Kafka Connect Sink API</a:t>
            </a:r>
          </a:p>
          <a:p>
            <a:r>
              <a:rPr lang="en-US" b="1" dirty="0" smtClean="0"/>
              <a:t>Advantages</a:t>
            </a:r>
          </a:p>
          <a:p>
            <a:r>
              <a:rPr lang="en-US" dirty="0" smtClean="0"/>
              <a:t>. Kafka Connect Sink API is built on top of the consumer API, but does not look this different from it.</a:t>
            </a:r>
          </a:p>
          <a:p>
            <a:r>
              <a:rPr lang="en-US" b="1" dirty="0" smtClean="0"/>
              <a:t>Limitations</a:t>
            </a:r>
          </a:p>
          <a:p>
            <a:r>
              <a:rPr lang="en-US" dirty="0" smtClean="0"/>
              <a:t>If the data sink you’re writing to does not have an available connector (yet), you will have to write a Kafka Connect Sink (or consumer, if you prefer), and the debugging process might be a bit more complicated.</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5800" y="474345"/>
            <a:ext cx="8153400" cy="3970318"/>
          </a:xfrm>
          <a:prstGeom prst="rect">
            <a:avLst/>
          </a:prstGeom>
        </p:spPr>
        <p:txBody>
          <a:bodyPr wrap="square">
            <a:spAutoFit/>
          </a:bodyPr>
          <a:lstStyle/>
          <a:p>
            <a:r>
              <a:rPr lang="en-US" b="1" dirty="0" smtClean="0"/>
              <a:t>Kafka Streams API</a:t>
            </a:r>
          </a:p>
          <a:p>
            <a:r>
              <a:rPr lang="en-US" b="1" dirty="0" smtClean="0"/>
              <a:t>Advantages</a:t>
            </a:r>
          </a:p>
          <a:p>
            <a:r>
              <a:rPr lang="en-US" dirty="0" smtClean="0"/>
              <a:t>If you want to get into the stream processing world</a:t>
            </a:r>
            <a:r>
              <a:rPr lang="en-US" sz="2400" b="1" dirty="0" smtClean="0"/>
              <a:t>, meaning reading data from Kafka in real-time and after processing it, writing it back to Kafka</a:t>
            </a:r>
            <a:r>
              <a:rPr lang="en-US" dirty="0" smtClean="0"/>
              <a:t>, you would most likely pull your hair out if you used the Kafka Consumer API chained with the Kafka Producer API. Thankfully, the Kafka project now ships with Kafka Streams API (available for Java and </a:t>
            </a:r>
            <a:r>
              <a:rPr lang="en-US" dirty="0" err="1" smtClean="0"/>
              <a:t>Scala</a:t>
            </a:r>
            <a:r>
              <a:rPr lang="en-US" dirty="0" smtClean="0"/>
              <a:t>), which enables you to write either a High Level DSL (resembling to a functional programming / Apache Spark type of program), or the Low Level API (resembling more to Apache Storm). The Kafka Streams API does require you to code, but completely hides the complexity of maintaining producers and consumers, allowing you to focus on the logic of your stream processors. It also comes with joins, aggregations and exactly-once processing capabilities!</a:t>
            </a:r>
            <a:endParaRPr lang="en-US" dirty="0"/>
          </a:p>
        </p:txBody>
      </p:sp>
      <p:sp>
        <p:nvSpPr>
          <p:cNvPr id="3" name="Rectangle 2"/>
          <p:cNvSpPr/>
          <p:nvPr/>
        </p:nvSpPr>
        <p:spPr>
          <a:xfrm>
            <a:off x="2286000" y="4800600"/>
            <a:ext cx="4572000" cy="1477328"/>
          </a:xfrm>
          <a:prstGeom prst="rect">
            <a:avLst/>
          </a:prstGeom>
        </p:spPr>
        <p:txBody>
          <a:bodyPr wrap="square">
            <a:spAutoFit/>
          </a:bodyPr>
          <a:lstStyle/>
          <a:p>
            <a:r>
              <a:rPr lang="en-US" b="1" dirty="0" smtClean="0"/>
              <a:t> LIMITATIONS </a:t>
            </a:r>
            <a:r>
              <a:rPr lang="en-US" dirty="0" smtClean="0"/>
              <a:t>:-how complicated your topology will be, your Kafka cluster may have to start processing a lot more messages, although as an added benefit you will have “stateless” and fully resilient applications.</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381000"/>
            <a:ext cx="8382000" cy="2862322"/>
          </a:xfrm>
          <a:prstGeom prst="rect">
            <a:avLst/>
          </a:prstGeom>
        </p:spPr>
        <p:txBody>
          <a:bodyPr wrap="square">
            <a:spAutoFit/>
          </a:bodyPr>
          <a:lstStyle/>
          <a:p>
            <a:r>
              <a:rPr lang="en-US" b="1" dirty="0" smtClean="0"/>
              <a:t>KSQL  (streaming </a:t>
            </a:r>
            <a:r>
              <a:rPr lang="en-US" b="1" dirty="0" err="1" smtClean="0"/>
              <a:t>sql</a:t>
            </a:r>
            <a:r>
              <a:rPr lang="en-US" b="1" dirty="0" smtClean="0"/>
              <a:t> not batch on top of </a:t>
            </a:r>
            <a:r>
              <a:rPr lang="en-US" b="1" dirty="0" err="1" smtClean="0"/>
              <a:t>kafka</a:t>
            </a:r>
            <a:r>
              <a:rPr lang="en-US" b="1" dirty="0" smtClean="0"/>
              <a:t> streaming)</a:t>
            </a:r>
          </a:p>
          <a:p>
            <a:r>
              <a:rPr lang="en-US" b="1" dirty="0" smtClean="0"/>
              <a:t>Advantages</a:t>
            </a:r>
          </a:p>
          <a:p>
            <a:r>
              <a:rPr lang="en-US" b="1" dirty="0" smtClean="0"/>
              <a:t>KSQL is not directly part of the Kafka API, but a wrapper on top of Kafka Streams</a:t>
            </a:r>
            <a:r>
              <a:rPr lang="en-US" dirty="0" smtClean="0"/>
              <a:t>. It is still very worth mentioning here. While Kafka Streams allows you to write some complex topologies, it requires some substantial programming knowledge and can be harder to read, especially for newcomers. KSQL wants to abstract that complexity away by providing you with a SQL semantic (not ANSI) that is close to what you already know today. I have to admit it is extremely tempting to use and makes your stream processors a breeze to write. </a:t>
            </a:r>
            <a:r>
              <a:rPr lang="en-US" b="1" dirty="0" smtClean="0"/>
              <a:t>Remember this is not batch SQL but streaming SQL so a few caveats will appear.</a:t>
            </a:r>
            <a:endParaRPr lang="en-US" b="1"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 y="1066800"/>
            <a:ext cx="8382000" cy="1754326"/>
          </a:xfrm>
          <a:prstGeom prst="rect">
            <a:avLst/>
          </a:prstGeom>
        </p:spPr>
        <p:txBody>
          <a:bodyPr wrap="square">
            <a:spAutoFit/>
          </a:bodyPr>
          <a:lstStyle/>
          <a:p>
            <a:pPr fontAlgn="base"/>
            <a:r>
              <a:rPr lang="en-US" b="1" dirty="0" smtClean="0"/>
              <a:t>Q.9 What are main APIs of Kafka?</a:t>
            </a:r>
            <a:endParaRPr lang="en-US" dirty="0" smtClean="0"/>
          </a:p>
          <a:p>
            <a:pPr fontAlgn="base"/>
            <a:r>
              <a:rPr lang="en-US" b="1" dirty="0" smtClean="0"/>
              <a:t>Ans.</a:t>
            </a:r>
            <a:r>
              <a:rPr lang="en-US" dirty="0" smtClean="0"/>
              <a:t> Apache Kafka has 4 main APIs:</a:t>
            </a:r>
          </a:p>
          <a:p>
            <a:pPr fontAlgn="base"/>
            <a:r>
              <a:rPr lang="en-US" dirty="0" smtClean="0"/>
              <a:t>Producer API</a:t>
            </a:r>
          </a:p>
          <a:p>
            <a:pPr fontAlgn="base"/>
            <a:r>
              <a:rPr lang="en-US" dirty="0" smtClean="0"/>
              <a:t>Consumer API</a:t>
            </a:r>
          </a:p>
          <a:p>
            <a:pPr fontAlgn="base"/>
            <a:r>
              <a:rPr lang="en-US" dirty="0" smtClean="0"/>
              <a:t>Streams API</a:t>
            </a:r>
          </a:p>
          <a:p>
            <a:pPr fontAlgn="base"/>
            <a:r>
              <a:rPr lang="en-US" dirty="0" smtClean="0"/>
              <a:t>Connector API</a:t>
            </a:r>
            <a:endParaRPr lang="en-US" dirty="0"/>
          </a:p>
        </p:txBody>
      </p:sp>
      <p:sp>
        <p:nvSpPr>
          <p:cNvPr id="5" name="Rectangle 4"/>
          <p:cNvSpPr/>
          <p:nvPr/>
        </p:nvSpPr>
        <p:spPr>
          <a:xfrm>
            <a:off x="381000" y="2667000"/>
            <a:ext cx="4648200" cy="1477328"/>
          </a:xfrm>
          <a:prstGeom prst="rect">
            <a:avLst/>
          </a:prstGeom>
        </p:spPr>
        <p:txBody>
          <a:bodyPr wrap="square">
            <a:spAutoFit/>
          </a:bodyPr>
          <a:lstStyle/>
          <a:p>
            <a:pPr fontAlgn="base"/>
            <a:r>
              <a:rPr lang="en-US" b="1" dirty="0" smtClean="0"/>
              <a:t>Q.18 Explain the role of the Kafka Producer API.</a:t>
            </a:r>
            <a:endParaRPr lang="en-US" dirty="0" smtClean="0"/>
          </a:p>
          <a:p>
            <a:pPr fontAlgn="base"/>
            <a:r>
              <a:rPr lang="en-US" dirty="0" smtClean="0"/>
              <a:t>Ans. An API which permits an application to publish a stream of records to one or more Kafka topics is what we call Producer API.</a:t>
            </a:r>
            <a:endParaRPr lang="en-US" dirty="0"/>
          </a:p>
        </p:txBody>
      </p:sp>
      <p:sp>
        <p:nvSpPr>
          <p:cNvPr id="6" name="Rectangle 5"/>
          <p:cNvSpPr/>
          <p:nvPr/>
        </p:nvSpPr>
        <p:spPr>
          <a:xfrm>
            <a:off x="304800" y="4038600"/>
            <a:ext cx="8458200" cy="923330"/>
          </a:xfrm>
          <a:prstGeom prst="rect">
            <a:avLst/>
          </a:prstGeom>
        </p:spPr>
        <p:txBody>
          <a:bodyPr wrap="square">
            <a:spAutoFit/>
          </a:bodyPr>
          <a:lstStyle/>
          <a:p>
            <a:pPr fontAlgn="base"/>
            <a:r>
              <a:rPr lang="en-US" b="1" dirty="0" smtClean="0"/>
              <a:t>Q.28 What is the role of Consumer API?</a:t>
            </a:r>
            <a:endParaRPr lang="en-US" dirty="0" smtClean="0"/>
          </a:p>
          <a:p>
            <a:pPr fontAlgn="base"/>
            <a:r>
              <a:rPr lang="en-US" b="1" dirty="0" smtClean="0"/>
              <a:t>Ans.</a:t>
            </a:r>
            <a:r>
              <a:rPr lang="en-US" dirty="0" smtClean="0"/>
              <a:t> An API which permits an application to subscribe to one or more topics and also to process the stream of records produced to them is what we call Consumer API.</a:t>
            </a:r>
            <a:endParaRPr lang="en-US" dirty="0"/>
          </a:p>
        </p:txBody>
      </p:sp>
      <p:sp>
        <p:nvSpPr>
          <p:cNvPr id="7" name="Rectangle 6"/>
          <p:cNvSpPr/>
          <p:nvPr/>
        </p:nvSpPr>
        <p:spPr>
          <a:xfrm>
            <a:off x="228600" y="5029200"/>
            <a:ext cx="7924800" cy="1754326"/>
          </a:xfrm>
          <a:prstGeom prst="rect">
            <a:avLst/>
          </a:prstGeom>
        </p:spPr>
        <p:txBody>
          <a:bodyPr wrap="square">
            <a:spAutoFit/>
          </a:bodyPr>
          <a:lstStyle/>
          <a:p>
            <a:pPr fontAlgn="base"/>
            <a:r>
              <a:rPr lang="en-US" b="1" dirty="0" smtClean="0"/>
              <a:t>Q.29 Explain the role of Streams API?</a:t>
            </a:r>
            <a:endParaRPr lang="en-US" dirty="0" smtClean="0"/>
          </a:p>
          <a:p>
            <a:pPr fontAlgn="base"/>
            <a:r>
              <a:rPr lang="en-US" b="1" dirty="0" smtClean="0"/>
              <a:t>Ans.</a:t>
            </a:r>
            <a:r>
              <a:rPr lang="en-US" dirty="0" smtClean="0"/>
              <a:t> An API which permits an application to act as a stream processor, and also </a:t>
            </a:r>
            <a:r>
              <a:rPr lang="en-US" b="1" dirty="0" smtClean="0"/>
              <a:t>consuming an input stream from one or more topics and producing an output stream to one or more output topics, </a:t>
            </a:r>
            <a:r>
              <a:rPr lang="en-US" dirty="0" smtClean="0"/>
              <a:t>moreover, transforming the input streams to output streams effectively, is what we call Streams API.</a:t>
            </a:r>
          </a:p>
          <a:p>
            <a:pPr fontAlgn="base"/>
            <a:r>
              <a:rPr lang="en-US" dirty="0" smtClean="0"/>
              <a:t>In other words  Stream processors transform input streams to output streams.</a:t>
            </a:r>
            <a:endParaRPr lang="en-US" dirty="0"/>
          </a:p>
        </p:txBody>
      </p:sp>
      <p:pic>
        <p:nvPicPr>
          <p:cNvPr id="2050" name="Picture 2" descr="https://3lr6t13cowm230cj0q42yphj-wpengine.netdna-ssl.com/wp-content/uploads/2019/05/apache-kafka-distributed-sql-1.png"/>
          <p:cNvPicPr>
            <a:picLocks noChangeAspect="1" noChangeArrowheads="1"/>
          </p:cNvPicPr>
          <p:nvPr/>
        </p:nvPicPr>
        <p:blipFill>
          <a:blip r:embed="rId2"/>
          <a:srcRect/>
          <a:stretch>
            <a:fillRect/>
          </a:stretch>
        </p:blipFill>
        <p:spPr bwMode="auto">
          <a:xfrm>
            <a:off x="5029200" y="381000"/>
            <a:ext cx="3886200" cy="3267075"/>
          </a:xfrm>
          <a:prstGeom prst="rect">
            <a:avLst/>
          </a:prstGeom>
          <a:noFill/>
        </p:spPr>
      </p:pic>
      <p:sp>
        <p:nvSpPr>
          <p:cNvPr id="9" name="Rectangle 8"/>
          <p:cNvSpPr/>
          <p:nvPr/>
        </p:nvSpPr>
        <p:spPr>
          <a:xfrm>
            <a:off x="457200" y="228600"/>
            <a:ext cx="8229600" cy="923330"/>
          </a:xfrm>
          <a:prstGeom prst="rect">
            <a:avLst/>
          </a:prstGeom>
        </p:spPr>
        <p:txBody>
          <a:bodyPr wrap="square">
            <a:spAutoFit/>
          </a:bodyPr>
          <a:lstStyle/>
          <a:p>
            <a:pPr fontAlgn="base"/>
            <a:r>
              <a:rPr lang="en-US" dirty="0" smtClean="0"/>
              <a:t>2. Kafka Architecture – Apache Kafka APIs</a:t>
            </a:r>
          </a:p>
          <a:p>
            <a:pPr fontAlgn="base"/>
            <a:r>
              <a:rPr lang="en-US" dirty="0" smtClean="0"/>
              <a:t>Apache Kafka Architecture has four core APIs, producer API, Consumer API, Streams API, and Connector API. Let’s discuss them one by one:</a:t>
            </a:r>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914400"/>
            <a:ext cx="8610600" cy="646331"/>
          </a:xfrm>
          <a:prstGeom prst="rect">
            <a:avLst/>
          </a:prstGeom>
        </p:spPr>
        <p:txBody>
          <a:bodyPr wrap="square">
            <a:spAutoFit/>
          </a:bodyPr>
          <a:lstStyle/>
          <a:p>
            <a:r>
              <a:rPr lang="en-US" dirty="0" smtClean="0"/>
              <a:t>Producers write to topics, and consumers read from topics. Connectors establish a link between Kafka topics and existing data systems. </a:t>
            </a:r>
            <a:endParaRPr lang="en-US" dirty="0"/>
          </a:p>
        </p:txBody>
      </p:sp>
      <p:sp>
        <p:nvSpPr>
          <p:cNvPr id="3" name="Rectangle 2"/>
          <p:cNvSpPr/>
          <p:nvPr/>
        </p:nvSpPr>
        <p:spPr>
          <a:xfrm>
            <a:off x="304801" y="381000"/>
            <a:ext cx="6261912" cy="369332"/>
          </a:xfrm>
          <a:prstGeom prst="rect">
            <a:avLst/>
          </a:prstGeom>
        </p:spPr>
        <p:txBody>
          <a:bodyPr wrap="square">
            <a:spAutoFit/>
          </a:bodyPr>
          <a:lstStyle/>
          <a:p>
            <a:r>
              <a:rPr lang="en-US" b="1" dirty="0" smtClean="0"/>
              <a:t>Q.30 What is the role of Connector API?</a:t>
            </a:r>
            <a:endParaRPr lang="en-US" dirty="0"/>
          </a:p>
        </p:txBody>
      </p:sp>
      <p:sp>
        <p:nvSpPr>
          <p:cNvPr id="4" name="Rectangle 3"/>
          <p:cNvSpPr/>
          <p:nvPr/>
        </p:nvSpPr>
        <p:spPr>
          <a:xfrm>
            <a:off x="228600" y="1905000"/>
            <a:ext cx="8610600" cy="923330"/>
          </a:xfrm>
          <a:prstGeom prst="rect">
            <a:avLst/>
          </a:prstGeom>
        </p:spPr>
        <p:txBody>
          <a:bodyPr wrap="square">
            <a:spAutoFit/>
          </a:bodyPr>
          <a:lstStyle/>
          <a:p>
            <a:pPr fontAlgn="base"/>
            <a:r>
              <a:rPr lang="en-US" b="1" dirty="0" smtClean="0"/>
              <a:t>Q.43 What do you mean by Stream Processing in Kafka?</a:t>
            </a:r>
            <a:endParaRPr lang="en-US" dirty="0" smtClean="0"/>
          </a:p>
          <a:p>
            <a:pPr fontAlgn="base"/>
            <a:r>
              <a:rPr lang="en-US" b="1" dirty="0" smtClean="0"/>
              <a:t>Ans.</a:t>
            </a:r>
            <a:r>
              <a:rPr lang="en-US" dirty="0" smtClean="0"/>
              <a:t> The type of processing of data continuously, real-time,  concurrently, and in a record-by-record fashion is what we call Kafka Stream processing.</a:t>
            </a:r>
            <a:endParaRPr 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304800"/>
            <a:ext cx="8077200" cy="2862322"/>
          </a:xfrm>
          <a:prstGeom prst="rect">
            <a:avLst/>
          </a:prstGeom>
        </p:spPr>
        <p:txBody>
          <a:bodyPr wrap="square">
            <a:spAutoFit/>
          </a:bodyPr>
          <a:lstStyle/>
          <a:p>
            <a:pPr fontAlgn="base"/>
            <a:r>
              <a:rPr lang="en-US" b="1" dirty="0" smtClean="0"/>
              <a:t>Q.32 Compare: </a:t>
            </a:r>
            <a:r>
              <a:rPr lang="en-US" b="1" dirty="0" err="1" smtClean="0"/>
              <a:t>RabbitMQ</a:t>
            </a:r>
            <a:r>
              <a:rPr lang="en-US" b="1" dirty="0" smtClean="0"/>
              <a:t> </a:t>
            </a:r>
            <a:r>
              <a:rPr lang="en-US" b="1" dirty="0" err="1" smtClean="0"/>
              <a:t>vs</a:t>
            </a:r>
            <a:r>
              <a:rPr lang="en-US" b="1" dirty="0" smtClean="0"/>
              <a:t> Apache Kafka</a:t>
            </a:r>
            <a:endParaRPr lang="en-US" dirty="0" smtClean="0"/>
          </a:p>
          <a:p>
            <a:pPr fontAlgn="base"/>
            <a:r>
              <a:rPr lang="en-US" b="1" dirty="0" smtClean="0"/>
              <a:t>Ans.</a:t>
            </a:r>
            <a:r>
              <a:rPr lang="en-US" dirty="0" smtClean="0"/>
              <a:t> One of the Apache Kafka’s alternative is </a:t>
            </a:r>
            <a:r>
              <a:rPr lang="en-US" dirty="0" err="1" smtClean="0"/>
              <a:t>RabbitMQ</a:t>
            </a:r>
            <a:r>
              <a:rPr lang="en-US" dirty="0" smtClean="0"/>
              <a:t>. So, let’s compare both:</a:t>
            </a:r>
            <a:br>
              <a:rPr lang="en-US" dirty="0" smtClean="0"/>
            </a:br>
            <a:r>
              <a:rPr lang="en-US" b="1" dirty="0" err="1" smtClean="0"/>
              <a:t>i</a:t>
            </a:r>
            <a:r>
              <a:rPr lang="en-US" b="1" dirty="0" smtClean="0"/>
              <a:t>. Features</a:t>
            </a:r>
            <a:r>
              <a:rPr lang="en-US" dirty="0" smtClean="0"/>
              <a:t/>
            </a:r>
            <a:br>
              <a:rPr lang="en-US" dirty="0" smtClean="0"/>
            </a:br>
            <a:r>
              <a:rPr lang="en-US" dirty="0" smtClean="0"/>
              <a:t>Apache Kafka– Kafka is distributed, durable and highly available, here the data is shared as well as replicated.</a:t>
            </a:r>
            <a:br>
              <a:rPr lang="en-US" dirty="0" smtClean="0"/>
            </a:br>
            <a:r>
              <a:rPr lang="en-US" dirty="0" err="1" smtClean="0"/>
              <a:t>RabbitMQ</a:t>
            </a:r>
            <a:r>
              <a:rPr lang="en-US" dirty="0" smtClean="0"/>
              <a:t>– There are no such features in </a:t>
            </a:r>
            <a:r>
              <a:rPr lang="en-US" dirty="0" err="1" smtClean="0"/>
              <a:t>RabbitMQ</a:t>
            </a:r>
            <a:r>
              <a:rPr lang="en-US" dirty="0" smtClean="0"/>
              <a:t>.</a:t>
            </a:r>
            <a:br>
              <a:rPr lang="en-US" dirty="0" smtClean="0"/>
            </a:br>
            <a:r>
              <a:rPr lang="en-US" b="1" dirty="0" smtClean="0"/>
              <a:t>ii. Performance rate</a:t>
            </a:r>
            <a:r>
              <a:rPr lang="en-US" dirty="0" smtClean="0"/>
              <a:t/>
            </a:r>
            <a:br>
              <a:rPr lang="en-US" dirty="0" smtClean="0"/>
            </a:br>
            <a:r>
              <a:rPr lang="en-US" dirty="0" smtClean="0"/>
              <a:t>Apache Kafka– To the tune of 100,000 messages/second.</a:t>
            </a:r>
            <a:br>
              <a:rPr lang="en-US" dirty="0" smtClean="0"/>
            </a:br>
            <a:r>
              <a:rPr lang="en-US" dirty="0" err="1" smtClean="0"/>
              <a:t>RabbitMQ</a:t>
            </a:r>
            <a:r>
              <a:rPr lang="en-US" dirty="0" smtClean="0"/>
              <a:t>- In case of </a:t>
            </a:r>
            <a:r>
              <a:rPr lang="en-US" dirty="0" err="1" smtClean="0"/>
              <a:t>RabbitMQ</a:t>
            </a:r>
            <a:r>
              <a:rPr lang="en-US" dirty="0" smtClean="0"/>
              <a:t>, the performance rate is around 20,000 messages/second.</a:t>
            </a:r>
            <a:endParaRPr lang="en-US" dirty="0"/>
          </a:p>
        </p:txBody>
      </p:sp>
      <p:sp>
        <p:nvSpPr>
          <p:cNvPr id="3" name="Rectangle 2"/>
          <p:cNvSpPr/>
          <p:nvPr/>
        </p:nvSpPr>
        <p:spPr>
          <a:xfrm>
            <a:off x="304800" y="3352800"/>
            <a:ext cx="8839200" cy="3139321"/>
          </a:xfrm>
          <a:prstGeom prst="rect">
            <a:avLst/>
          </a:prstGeom>
        </p:spPr>
        <p:txBody>
          <a:bodyPr wrap="square">
            <a:spAutoFit/>
          </a:bodyPr>
          <a:lstStyle/>
          <a:p>
            <a:pPr fontAlgn="base"/>
            <a:r>
              <a:rPr lang="en-US" b="1" dirty="0" smtClean="0"/>
              <a:t>Q.33 Compare: Traditional queuing systems </a:t>
            </a:r>
            <a:r>
              <a:rPr lang="en-US" b="1" dirty="0" err="1" smtClean="0"/>
              <a:t>vs</a:t>
            </a:r>
            <a:r>
              <a:rPr lang="en-US" b="1" dirty="0" smtClean="0"/>
              <a:t> Apache Kafka</a:t>
            </a:r>
            <a:endParaRPr lang="en-US" dirty="0" smtClean="0"/>
          </a:p>
          <a:p>
            <a:pPr fontAlgn="base"/>
            <a:r>
              <a:rPr lang="en-US" b="1" dirty="0" smtClean="0"/>
              <a:t>Ans.</a:t>
            </a:r>
            <a:r>
              <a:rPr lang="en-US" dirty="0" smtClean="0"/>
              <a:t> Let’s compare Traditional queuing systems </a:t>
            </a:r>
            <a:r>
              <a:rPr lang="en-US" dirty="0" err="1" smtClean="0"/>
              <a:t>vs</a:t>
            </a:r>
            <a:r>
              <a:rPr lang="en-US" dirty="0" smtClean="0"/>
              <a:t> Apache Kafka feature-wise:</a:t>
            </a:r>
          </a:p>
          <a:p>
            <a:pPr fontAlgn="base"/>
            <a:r>
              <a:rPr lang="en-US" b="1" dirty="0" smtClean="0"/>
              <a:t>Messages Retaining</a:t>
            </a:r>
            <a:endParaRPr lang="en-US" dirty="0" smtClean="0"/>
          </a:p>
          <a:p>
            <a:pPr fontAlgn="base"/>
            <a:r>
              <a:rPr lang="en-US" dirty="0" smtClean="0"/>
              <a:t>Traditional queuing systems– It deletes the messages just after processing completion typically from the end of the queue.</a:t>
            </a:r>
            <a:br>
              <a:rPr lang="en-US" dirty="0" smtClean="0"/>
            </a:br>
            <a:r>
              <a:rPr lang="en-US" dirty="0" smtClean="0"/>
              <a:t>Apache Kafka– But in Kafka, messages persist even after being processed. That implies messages in Kafka don’t get removed as consumers receive them.</a:t>
            </a:r>
          </a:p>
          <a:p>
            <a:pPr fontAlgn="base"/>
            <a:r>
              <a:rPr lang="en-US" b="1" dirty="0" smtClean="0"/>
              <a:t>Logic-based processing</a:t>
            </a:r>
            <a:endParaRPr lang="en-US" dirty="0" smtClean="0"/>
          </a:p>
          <a:p>
            <a:pPr fontAlgn="base"/>
            <a:r>
              <a:rPr lang="en-US" dirty="0" smtClean="0"/>
              <a:t>Traditional queuing systems–Traditional queuing systems don’t permit to process logic based on similar messages or events.</a:t>
            </a:r>
            <a:br>
              <a:rPr lang="en-US" dirty="0" smtClean="0"/>
            </a:br>
            <a:r>
              <a:rPr lang="en-US" dirty="0" smtClean="0"/>
              <a:t>Apache Kafka– Kafka permits to process logic based on similar messages or events.</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304801"/>
            <a:ext cx="8458200" cy="2308324"/>
          </a:xfrm>
          <a:prstGeom prst="rect">
            <a:avLst/>
          </a:prstGeom>
        </p:spPr>
        <p:txBody>
          <a:bodyPr wrap="square">
            <a:spAutoFit/>
          </a:bodyPr>
          <a:lstStyle/>
          <a:p>
            <a:r>
              <a:rPr lang="en-US" b="1" dirty="0" smtClean="0"/>
              <a:t>Point to Point Messaging System</a:t>
            </a:r>
          </a:p>
          <a:p>
            <a:r>
              <a:rPr lang="en-US" dirty="0" smtClean="0"/>
              <a:t>In a point-to-point system, messages are persisted in a queue. One or more consumers can consume the messages in the queue, but a particular message can be consumed by a maximum of one consumer only. Once a consumer reads a message in the queue, it disappears from that queue. The typical example of this system is an Order Processing System, where each order will be processed by one Order Processor, but Multiple Order Processors can work as well at the same time. The following diagram depicts the structure.</a:t>
            </a:r>
            <a:endParaRPr lang="en-US" dirty="0"/>
          </a:p>
        </p:txBody>
      </p:sp>
      <p:sp>
        <p:nvSpPr>
          <p:cNvPr id="3" name="Rectangle 2"/>
          <p:cNvSpPr/>
          <p:nvPr/>
        </p:nvSpPr>
        <p:spPr>
          <a:xfrm>
            <a:off x="533400" y="2819400"/>
            <a:ext cx="8153400" cy="2308324"/>
          </a:xfrm>
          <a:prstGeom prst="rect">
            <a:avLst/>
          </a:prstGeom>
        </p:spPr>
        <p:txBody>
          <a:bodyPr wrap="square">
            <a:spAutoFit/>
          </a:bodyPr>
          <a:lstStyle/>
          <a:p>
            <a:r>
              <a:rPr lang="en-US" b="1" dirty="0" smtClean="0"/>
              <a:t>Publish-Subscribe Messaging System</a:t>
            </a:r>
          </a:p>
          <a:p>
            <a:r>
              <a:rPr lang="en-US" dirty="0" smtClean="0"/>
              <a:t>In the publish-subscribe system, messages are persisted in a topic. Unlike point-to-point system, consumers can subscribe to one or more topic and consume all the messages in that topic. In the Publish-Subscribe system, message producers are called publishers and message consumers are called subscribers. A real-life example is Dish TV, which publishes different channels like sports, movies, music, etc., and anyone can subscribe to their own set of channels and get them whenever their subscribed channels are available.</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304800"/>
            <a:ext cx="8382000" cy="1477328"/>
          </a:xfrm>
          <a:prstGeom prst="rect">
            <a:avLst/>
          </a:prstGeom>
        </p:spPr>
        <p:txBody>
          <a:bodyPr wrap="square">
            <a:spAutoFit/>
          </a:bodyPr>
          <a:lstStyle/>
          <a:p>
            <a:pPr fontAlgn="base"/>
            <a:r>
              <a:rPr lang="en-US" b="1" dirty="0" smtClean="0"/>
              <a:t>Q.37 Explain how to Tune Kafka for Optimal Performance.</a:t>
            </a:r>
            <a:endParaRPr lang="en-US" dirty="0" smtClean="0"/>
          </a:p>
          <a:p>
            <a:pPr fontAlgn="base"/>
            <a:r>
              <a:rPr lang="en-US" b="1" dirty="0" smtClean="0"/>
              <a:t>Ans.</a:t>
            </a:r>
            <a:r>
              <a:rPr lang="en-US" dirty="0" smtClean="0"/>
              <a:t> So, ways to tune Apache Kafka it is to tune its several components:</a:t>
            </a:r>
          </a:p>
          <a:p>
            <a:pPr fontAlgn="base"/>
            <a:r>
              <a:rPr lang="en-US" dirty="0" smtClean="0"/>
              <a:t>Tuning Kafka Producers</a:t>
            </a:r>
          </a:p>
          <a:p>
            <a:pPr fontAlgn="base"/>
            <a:r>
              <a:rPr lang="en-US" dirty="0" smtClean="0"/>
              <a:t>Kafka Brokers Tuning </a:t>
            </a:r>
          </a:p>
          <a:p>
            <a:pPr fontAlgn="base"/>
            <a:r>
              <a:rPr lang="en-US" dirty="0" smtClean="0"/>
              <a:t>Tuning Kafka Consumers</a:t>
            </a:r>
            <a:endParaRPr 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 Answer round </a:t>
            </a:r>
            <a:endParaRPr lang="en-US" dirty="0"/>
          </a:p>
        </p:txBody>
      </p:sp>
      <p:sp>
        <p:nvSpPr>
          <p:cNvPr id="3" name="Rectangle 2"/>
          <p:cNvSpPr/>
          <p:nvPr/>
        </p:nvSpPr>
        <p:spPr>
          <a:xfrm>
            <a:off x="457200" y="1676400"/>
            <a:ext cx="7848600" cy="1754326"/>
          </a:xfrm>
          <a:prstGeom prst="rect">
            <a:avLst/>
          </a:prstGeom>
        </p:spPr>
        <p:txBody>
          <a:bodyPr wrap="square">
            <a:spAutoFit/>
          </a:bodyPr>
          <a:lstStyle/>
          <a:p>
            <a:r>
              <a:rPr lang="en-US" b="1" dirty="0" smtClean="0"/>
              <a:t>Q11) If the replica stays out of the ISR for a very long time, then what does it tell us?</a:t>
            </a:r>
          </a:p>
          <a:p>
            <a:r>
              <a:rPr lang="en-US" dirty="0" smtClean="0"/>
              <a:t>If the replica stays out of the ISR for a very long time, or replica is not in synch with the ISR then it means that the follower server is not able to grasp data as fast the leader is doing. So basically the follower is not able to come up with the leader activities.</a:t>
            </a:r>
            <a:endParaRPr lang="en-US" dirty="0"/>
          </a:p>
        </p:txBody>
      </p:sp>
      <p:sp>
        <p:nvSpPr>
          <p:cNvPr id="4" name="Rectangle 3"/>
          <p:cNvSpPr/>
          <p:nvPr/>
        </p:nvSpPr>
        <p:spPr>
          <a:xfrm>
            <a:off x="228600" y="3581400"/>
            <a:ext cx="8534400" cy="2031325"/>
          </a:xfrm>
          <a:prstGeom prst="rect">
            <a:avLst/>
          </a:prstGeom>
        </p:spPr>
        <p:txBody>
          <a:bodyPr wrap="square">
            <a:spAutoFit/>
          </a:bodyPr>
          <a:lstStyle/>
          <a:p>
            <a:r>
              <a:rPr lang="en-US" b="1" dirty="0" smtClean="0"/>
              <a:t>Q14) Within the producer can you explain when will you experience </a:t>
            </a:r>
            <a:r>
              <a:rPr lang="en-US" b="1" dirty="0" err="1" smtClean="0"/>
              <a:t>QueueFullException</a:t>
            </a:r>
            <a:r>
              <a:rPr lang="en-US" b="1" dirty="0" smtClean="0"/>
              <a:t> occur?</a:t>
            </a:r>
          </a:p>
          <a:p>
            <a:r>
              <a:rPr lang="en-US" dirty="0" smtClean="0"/>
              <a:t>Well, if the producer is sending more messages to the broker and if it cannot handle this in the flow of the messages then we will experience </a:t>
            </a:r>
            <a:r>
              <a:rPr lang="en-US" dirty="0" err="1" smtClean="0"/>
              <a:t>QueueFullException</a:t>
            </a:r>
            <a:r>
              <a:rPr lang="en-US" dirty="0" smtClean="0"/>
              <a:t>.</a:t>
            </a:r>
          </a:p>
          <a:p>
            <a:r>
              <a:rPr lang="en-US" dirty="0" smtClean="0"/>
              <a:t>The producers don't have any limitation so it doesn't know when to stop the overflow of the messages. So to overcome this problem one should add multiple brokers so that the flow of the messages can be handled perfectly and we won't fall into this exception again.</a:t>
            </a:r>
            <a:endParaRPr 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381000"/>
            <a:ext cx="8382000" cy="2031325"/>
          </a:xfrm>
          <a:prstGeom prst="rect">
            <a:avLst/>
          </a:prstGeom>
        </p:spPr>
        <p:txBody>
          <a:bodyPr wrap="square">
            <a:spAutoFit/>
          </a:bodyPr>
          <a:lstStyle/>
          <a:p>
            <a:r>
              <a:rPr lang="en-US" b="1" dirty="0" smtClean="0"/>
              <a:t>Q25) Explain the functionality of the Connector API in Kafka?</a:t>
            </a:r>
          </a:p>
          <a:p>
            <a:r>
              <a:rPr lang="en-US" b="1" dirty="0" smtClean="0"/>
              <a:t>The Connector API is responsible where it allows the application to stay connected </a:t>
            </a:r>
            <a:r>
              <a:rPr lang="en-US" dirty="0" smtClean="0"/>
              <a:t>and keeping a track of all the changes that happen within the system. For this to happen, we will be using reusable producers and consumers which stays connected to the Kafka topics.</a:t>
            </a:r>
          </a:p>
          <a:p>
            <a:r>
              <a:rPr lang="en-US" dirty="0" smtClean="0"/>
              <a:t/>
            </a:r>
            <a:br>
              <a:rPr lang="en-US" dirty="0" smtClean="0"/>
            </a:br>
            <a:endParaRPr lang="en-US" dirty="0"/>
          </a:p>
        </p:txBody>
      </p:sp>
      <p:sp>
        <p:nvSpPr>
          <p:cNvPr id="3" name="Rectangle 2"/>
          <p:cNvSpPr/>
          <p:nvPr/>
        </p:nvSpPr>
        <p:spPr>
          <a:xfrm>
            <a:off x="228600" y="2209800"/>
            <a:ext cx="8686800" cy="2862322"/>
          </a:xfrm>
          <a:prstGeom prst="rect">
            <a:avLst/>
          </a:prstGeom>
        </p:spPr>
        <p:txBody>
          <a:bodyPr wrap="square">
            <a:spAutoFit/>
          </a:bodyPr>
          <a:lstStyle/>
          <a:p>
            <a:r>
              <a:rPr lang="en-US" b="1" dirty="0" smtClean="0"/>
              <a:t>Q27) What is the purpose of the retention period in the Kafka cluster?</a:t>
            </a:r>
          </a:p>
          <a:p>
            <a:r>
              <a:rPr lang="en-US" dirty="0" smtClean="0"/>
              <a:t>Within the Kafka </a:t>
            </a:r>
            <a:r>
              <a:rPr lang="en-US" dirty="0" smtClean="0">
                <a:hlinkClick r:id="rId2" tooltip="cluster"/>
              </a:rPr>
              <a:t>cluster</a:t>
            </a:r>
            <a:r>
              <a:rPr lang="en-US" dirty="0" smtClean="0"/>
              <a:t>, it retains all the published records. It doesn’t check whether they have been consumed or not. Using a configuration setting for the retention period, the records can be discarded. The main reason to discard the records from the Kafka cluster is that it can free up some space.</a:t>
            </a:r>
          </a:p>
          <a:p>
            <a:endParaRPr lang="en-US" dirty="0" smtClean="0"/>
          </a:p>
          <a:p>
            <a:r>
              <a:rPr lang="en-US" b="1" dirty="0" smtClean="0"/>
              <a:t>Q28) Highlights of Kafka system?</a:t>
            </a:r>
          </a:p>
          <a:p>
            <a:r>
              <a:rPr lang="en-US" dirty="0" smtClean="0"/>
              <a:t>It is dedicated to high performance</a:t>
            </a:r>
          </a:p>
          <a:p>
            <a:r>
              <a:rPr lang="en-US" dirty="0" smtClean="0"/>
              <a:t>Low latency system</a:t>
            </a:r>
          </a:p>
          <a:p>
            <a:r>
              <a:rPr lang="en-US" dirty="0" smtClean="0"/>
              <a:t>Scalable storage system</a:t>
            </a:r>
            <a:endParaRPr lang="en-US" dirty="0"/>
          </a:p>
        </p:txBody>
      </p:sp>
      <p:sp>
        <p:nvSpPr>
          <p:cNvPr id="4" name="Rectangle 3"/>
          <p:cNvSpPr/>
          <p:nvPr/>
        </p:nvSpPr>
        <p:spPr>
          <a:xfrm>
            <a:off x="4876800" y="3657598"/>
            <a:ext cx="3962400" cy="1754326"/>
          </a:xfrm>
          <a:prstGeom prst="rect">
            <a:avLst/>
          </a:prstGeom>
        </p:spPr>
        <p:txBody>
          <a:bodyPr wrap="square">
            <a:spAutoFit/>
          </a:bodyPr>
          <a:lstStyle/>
          <a:p>
            <a:r>
              <a:rPr lang="en-US" b="1" dirty="0" smtClean="0"/>
              <a:t>Q16) Explain the main difference between Kafka and Flume?</a:t>
            </a:r>
          </a:p>
          <a:p>
            <a:r>
              <a:rPr lang="en-US" dirty="0" smtClean="0"/>
              <a:t>Both Kafka and Flume are used for real-time processing where Kafka seems to be more scalable and you can trust on the message durability.</a:t>
            </a:r>
            <a:endParaRPr lang="en-US" dirty="0"/>
          </a:p>
        </p:txBody>
      </p:sp>
      <p:sp>
        <p:nvSpPr>
          <p:cNvPr id="5" name="Rectangle 4"/>
          <p:cNvSpPr/>
          <p:nvPr/>
        </p:nvSpPr>
        <p:spPr>
          <a:xfrm>
            <a:off x="609600" y="5257800"/>
            <a:ext cx="6248400" cy="1200329"/>
          </a:xfrm>
          <a:prstGeom prst="rect">
            <a:avLst/>
          </a:prstGeom>
        </p:spPr>
        <p:txBody>
          <a:bodyPr wrap="square">
            <a:spAutoFit/>
          </a:bodyPr>
          <a:lstStyle/>
          <a:p>
            <a:r>
              <a:rPr lang="en-US" b="1" dirty="0" smtClean="0"/>
              <a:t>3. Explain the role of the offset.</a:t>
            </a:r>
          </a:p>
          <a:p>
            <a:r>
              <a:rPr lang="en-US" dirty="0" smtClean="0"/>
              <a:t>Messages contained in the partitions are assigned a unique ID number that is called the offset. The role of the offset is to uniquely identify every message within the partition.</a:t>
            </a:r>
            <a:endParaRPr lang="en-US"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228600"/>
            <a:ext cx="8229600" cy="2862322"/>
          </a:xfrm>
          <a:prstGeom prst="rect">
            <a:avLst/>
          </a:prstGeom>
        </p:spPr>
        <p:txBody>
          <a:bodyPr wrap="square">
            <a:spAutoFit/>
          </a:bodyPr>
          <a:lstStyle/>
          <a:p>
            <a:endParaRPr lang="en-US" dirty="0" smtClean="0"/>
          </a:p>
          <a:p>
            <a:r>
              <a:rPr lang="en-US" b="1" dirty="0" smtClean="0"/>
              <a:t>Why do we need Kafka rather than other massaging system?</a:t>
            </a:r>
          </a:p>
          <a:p>
            <a:r>
              <a:rPr lang="en-US" dirty="0" smtClean="0"/>
              <a:t>Support low latency message delivery.</a:t>
            </a:r>
          </a:p>
          <a:p>
            <a:r>
              <a:rPr lang="en-US" dirty="0" smtClean="0"/>
              <a:t>Handling the real time traffic.</a:t>
            </a:r>
          </a:p>
          <a:p>
            <a:r>
              <a:rPr lang="en-US" dirty="0" smtClean="0"/>
              <a:t>Assurance for fault tolerant.</a:t>
            </a:r>
          </a:p>
          <a:p>
            <a:r>
              <a:rPr lang="en-US" dirty="0" smtClean="0"/>
              <a:t>Easy to integrate with Spark application to process a high volume of messaging data.</a:t>
            </a:r>
          </a:p>
          <a:p>
            <a:r>
              <a:rPr lang="en-US" dirty="0" smtClean="0"/>
              <a:t>Has an ability to create a cluster of messaging container which monitor and supervise by coordination server like Zookeeper.</a:t>
            </a:r>
          </a:p>
          <a:p>
            <a:r>
              <a:rPr lang="en-US" dirty="0" smtClean="0"/>
              <a:t>So, when we need to handle this kind of volume of data, we need Kafka to solve this problem. </a:t>
            </a:r>
            <a:endParaRPr lang="en-US" dirty="0"/>
          </a:p>
        </p:txBody>
      </p:sp>
      <p:sp>
        <p:nvSpPr>
          <p:cNvPr id="4" name="Rectangle 3"/>
          <p:cNvSpPr/>
          <p:nvPr/>
        </p:nvSpPr>
        <p:spPr>
          <a:xfrm>
            <a:off x="533400" y="3429000"/>
            <a:ext cx="6324600" cy="369332"/>
          </a:xfrm>
          <a:prstGeom prst="rect">
            <a:avLst/>
          </a:prstGeom>
        </p:spPr>
        <p:txBody>
          <a:bodyPr wrap="square">
            <a:spAutoFit/>
          </a:bodyPr>
          <a:lstStyle/>
          <a:p>
            <a:r>
              <a:rPr lang="en-US" dirty="0" smtClean="0">
                <a:hlinkClick r:id="rId2"/>
              </a:rPr>
              <a:t>https://www.knowledgehut.com/interview-questions/kafka</a:t>
            </a:r>
            <a:endParaRPr lang="en-US"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304800"/>
            <a:ext cx="8382000" cy="923330"/>
          </a:xfrm>
          <a:prstGeom prst="rect">
            <a:avLst/>
          </a:prstGeom>
        </p:spPr>
        <p:txBody>
          <a:bodyPr wrap="square">
            <a:spAutoFit/>
          </a:bodyPr>
          <a:lstStyle/>
          <a:p>
            <a:r>
              <a:rPr lang="en-US" b="1" dirty="0" smtClean="0">
                <a:hlinkClick r:id="rId2"/>
              </a:rPr>
              <a:t>.What is the real-world use case of Kafka, which makes different from other messaging framework?</a:t>
            </a:r>
            <a:r>
              <a:rPr lang="en-US" dirty="0" smtClean="0"/>
              <a:t/>
            </a:r>
            <a:br>
              <a:rPr lang="en-US" dirty="0" smtClean="0"/>
            </a:br>
            <a:endParaRPr lang="en-US" dirty="0"/>
          </a:p>
        </p:txBody>
      </p:sp>
      <p:sp>
        <p:nvSpPr>
          <p:cNvPr id="3" name="Rectangle 2"/>
          <p:cNvSpPr/>
          <p:nvPr/>
        </p:nvSpPr>
        <p:spPr>
          <a:xfrm>
            <a:off x="533400" y="914400"/>
            <a:ext cx="8382000" cy="5909310"/>
          </a:xfrm>
          <a:prstGeom prst="rect">
            <a:avLst/>
          </a:prstGeom>
        </p:spPr>
        <p:txBody>
          <a:bodyPr wrap="square">
            <a:spAutoFit/>
          </a:bodyPr>
          <a:lstStyle/>
          <a:p>
            <a:r>
              <a:rPr lang="en-US" dirty="0" smtClean="0"/>
              <a:t>There is plethora of use case, where Kafka fit into the real work application, however I listed below are the real work use case which is frequently using.</a:t>
            </a:r>
          </a:p>
          <a:p>
            <a:r>
              <a:rPr lang="en-US" b="1" dirty="0" smtClean="0"/>
              <a:t>Metrics</a:t>
            </a:r>
            <a:r>
              <a:rPr lang="en-US" dirty="0" smtClean="0"/>
              <a:t>: Use for monitoring operation data, which can use for analysis or doing statistical operation on gather the data from distributed system </a:t>
            </a:r>
          </a:p>
          <a:p>
            <a:r>
              <a:rPr lang="en-US" b="1" dirty="0" smtClean="0"/>
              <a:t>Log Aggregation solution</a:t>
            </a:r>
            <a:r>
              <a:rPr lang="en-US" dirty="0" smtClean="0"/>
              <a:t>: can be used across an organization to collect logs from multiple services, which consume by consumer services to perform the analytical operation.</a:t>
            </a:r>
          </a:p>
          <a:p>
            <a:r>
              <a:rPr lang="en-US" b="1" dirty="0" smtClean="0"/>
              <a:t>Stream Processing</a:t>
            </a:r>
            <a:r>
              <a:rPr lang="en-US" dirty="0" smtClean="0"/>
              <a:t>: Kafka’s strong durability is also very useful in the context of stream processing.</a:t>
            </a:r>
          </a:p>
          <a:p>
            <a:r>
              <a:rPr lang="en-US" b="1" dirty="0" smtClean="0"/>
              <a:t>Asynchronous communication</a:t>
            </a:r>
            <a:r>
              <a:rPr lang="en-US" dirty="0" smtClean="0"/>
              <a:t>: In </a:t>
            </a:r>
            <a:r>
              <a:rPr lang="en-US" dirty="0" err="1" smtClean="0"/>
              <a:t>microservices</a:t>
            </a:r>
            <a:r>
              <a:rPr lang="en-US" dirty="0" smtClean="0"/>
              <a:t>, keeping this huge system synchronous is not desirable, because it can render the entire application unresponsive. Also, it can defeat the whole purpose of dividing into </a:t>
            </a:r>
            <a:r>
              <a:rPr lang="en-US" dirty="0" err="1" smtClean="0"/>
              <a:t>microservices</a:t>
            </a:r>
            <a:r>
              <a:rPr lang="en-US" dirty="0" smtClean="0"/>
              <a:t> in the first place. Hence, having Kafka at that time makes the whole data flow easier. Because it is distributed, highly fault-tolerant and it has constant monitoring of broker nodes through services like Zookeeper. So, it makes it efficient to work.</a:t>
            </a:r>
          </a:p>
          <a:p>
            <a:r>
              <a:rPr lang="en-US" b="1" dirty="0" smtClean="0"/>
              <a:t>Chat bots</a:t>
            </a:r>
            <a:r>
              <a:rPr lang="en-US" dirty="0" smtClean="0"/>
              <a:t>: Chat bots is one of the popular use cases when we require reliable messaging services for a smooth delivery. </a:t>
            </a:r>
          </a:p>
          <a:p>
            <a:r>
              <a:rPr lang="en-US" b="1" dirty="0" smtClean="0"/>
              <a:t>Multi-tenant solution</a:t>
            </a:r>
            <a:r>
              <a:rPr lang="en-US" dirty="0" smtClean="0"/>
              <a:t>. Multi-tenancy is enabled by configuring which topics can produce or consume data. There are also operations support for quotas</a:t>
            </a:r>
          </a:p>
          <a:p>
            <a:r>
              <a:rPr lang="en-US" dirty="0" smtClean="0"/>
              <a:t>Above are the use case where predominately require a Kafka framework, apart from that there are other cases which depends upon the requirement and design.</a:t>
            </a:r>
            <a:endParaRPr lang="en-US"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0" name="Picture 2"/>
          <p:cNvPicPr>
            <a:picLocks noChangeAspect="1" noChangeArrowheads="1"/>
          </p:cNvPicPr>
          <p:nvPr/>
        </p:nvPicPr>
        <p:blipFill>
          <a:blip r:embed="rId2"/>
          <a:srcRect/>
          <a:stretch>
            <a:fillRect/>
          </a:stretch>
        </p:blipFill>
        <p:spPr bwMode="auto">
          <a:xfrm>
            <a:off x="457200" y="304801"/>
            <a:ext cx="8153400" cy="5029200"/>
          </a:xfrm>
          <a:prstGeom prst="rect">
            <a:avLst/>
          </a:prstGeom>
          <a:noFill/>
          <a:ln w="9525">
            <a:noFill/>
            <a:miter lim="800000"/>
            <a:headEnd/>
            <a:tailEnd/>
          </a:ln>
          <a:effectLst/>
        </p:spPr>
      </p:pic>
      <p:pic>
        <p:nvPicPr>
          <p:cNvPr id="37891" name="Picture 3"/>
          <p:cNvPicPr>
            <a:picLocks noChangeAspect="1" noChangeArrowheads="1"/>
          </p:cNvPicPr>
          <p:nvPr/>
        </p:nvPicPr>
        <p:blipFill>
          <a:blip r:embed="rId3"/>
          <a:srcRect/>
          <a:stretch>
            <a:fillRect/>
          </a:stretch>
        </p:blipFill>
        <p:spPr bwMode="auto">
          <a:xfrm>
            <a:off x="457200" y="5410200"/>
            <a:ext cx="8229600" cy="1143000"/>
          </a:xfrm>
          <a:prstGeom prst="rect">
            <a:avLst/>
          </a:prstGeom>
          <a:noFill/>
          <a:ln w="9525">
            <a:noFill/>
            <a:miter lim="800000"/>
            <a:headEnd/>
            <a:tailEnd/>
          </a:ln>
          <a:effectLst/>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4" name="Picture 2"/>
          <p:cNvPicPr>
            <a:picLocks noChangeAspect="1" noChangeArrowheads="1"/>
          </p:cNvPicPr>
          <p:nvPr/>
        </p:nvPicPr>
        <p:blipFill>
          <a:blip r:embed="rId2"/>
          <a:srcRect/>
          <a:stretch>
            <a:fillRect/>
          </a:stretch>
        </p:blipFill>
        <p:spPr bwMode="auto">
          <a:xfrm>
            <a:off x="0" y="1062038"/>
            <a:ext cx="9144000" cy="4733925"/>
          </a:xfrm>
          <a:prstGeom prst="rect">
            <a:avLst/>
          </a:prstGeom>
          <a:noFill/>
          <a:ln w="9525">
            <a:noFill/>
            <a:miter lim="800000"/>
            <a:headEnd/>
            <a:tailEnd/>
          </a:ln>
          <a:effectLst/>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8" name="Picture 2"/>
          <p:cNvPicPr>
            <a:picLocks noChangeAspect="1" noChangeArrowheads="1"/>
          </p:cNvPicPr>
          <p:nvPr/>
        </p:nvPicPr>
        <p:blipFill>
          <a:blip r:embed="rId2"/>
          <a:srcRect/>
          <a:stretch>
            <a:fillRect/>
          </a:stretch>
        </p:blipFill>
        <p:spPr bwMode="auto">
          <a:xfrm>
            <a:off x="0" y="304800"/>
            <a:ext cx="8972550" cy="4267200"/>
          </a:xfrm>
          <a:prstGeom prst="rect">
            <a:avLst/>
          </a:prstGeom>
          <a:noFill/>
          <a:ln w="9525">
            <a:noFill/>
            <a:miter lim="800000"/>
            <a:headEnd/>
            <a:tailEnd/>
          </a:ln>
          <a:effectLst/>
        </p:spPr>
      </p:pic>
      <p:sp>
        <p:nvSpPr>
          <p:cNvPr id="3" name="Rectangle 2"/>
          <p:cNvSpPr/>
          <p:nvPr/>
        </p:nvSpPr>
        <p:spPr>
          <a:xfrm>
            <a:off x="381000" y="4495800"/>
            <a:ext cx="8305800" cy="2031325"/>
          </a:xfrm>
          <a:prstGeom prst="rect">
            <a:avLst/>
          </a:prstGeom>
        </p:spPr>
        <p:txBody>
          <a:bodyPr wrap="square">
            <a:spAutoFit/>
          </a:bodyPr>
          <a:lstStyle/>
          <a:p>
            <a:r>
              <a:rPr lang="en-US" dirty="0" smtClean="0"/>
              <a:t>Kafka messages are key-value pairs. The key is used for partitioning messages being sent to the topic. When writing a message to a topic, the producer has an option to provide the message key. This key determines which partition of the topic the message goes to. If the key is not specified, then the messages are sent to partitions of the topic in round robin fashion.</a:t>
            </a:r>
          </a:p>
          <a:p>
            <a:r>
              <a:rPr lang="en-US" dirty="0" smtClean="0"/>
              <a:t>Note that Kafka orders messages only inside a partition, hence choosing the right partition key is an important factor in application design.</a:t>
            </a:r>
            <a:endParaRPr lang="en-US"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2" name="Picture 2"/>
          <p:cNvPicPr>
            <a:picLocks noChangeAspect="1" noChangeArrowheads="1"/>
          </p:cNvPicPr>
          <p:nvPr/>
        </p:nvPicPr>
        <p:blipFill>
          <a:blip r:embed="rId2"/>
          <a:srcRect/>
          <a:stretch>
            <a:fillRect/>
          </a:stretch>
        </p:blipFill>
        <p:spPr bwMode="auto">
          <a:xfrm>
            <a:off x="0" y="152400"/>
            <a:ext cx="9077325" cy="40671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58847"/>
            <a:ext cx="8382000" cy="4247317"/>
          </a:xfrm>
          <a:prstGeom prst="rect">
            <a:avLst/>
          </a:prstGeom>
        </p:spPr>
        <p:txBody>
          <a:bodyPr wrap="square">
            <a:spAutoFit/>
          </a:bodyPr>
          <a:lstStyle/>
          <a:p>
            <a:r>
              <a:rPr lang="en-US" dirty="0" smtClean="0"/>
              <a:t>Adding some more </a:t>
            </a:r>
            <a:r>
              <a:rPr lang="en-US" dirty="0" err="1" smtClean="0"/>
              <a:t>doubts,please</a:t>
            </a:r>
            <a:r>
              <a:rPr lang="en-US" dirty="0" smtClean="0"/>
              <a:t> try to clear these too</a:t>
            </a:r>
          </a:p>
          <a:p>
            <a:endParaRPr lang="en-US" dirty="0" smtClean="0"/>
          </a:p>
          <a:p>
            <a:r>
              <a:rPr lang="en-US" dirty="0" smtClean="0"/>
              <a:t>Consider 3 nodes in a Kafka cluster and producer is trying to write data1,data2,data3??</a:t>
            </a:r>
          </a:p>
          <a:p>
            <a:r>
              <a:rPr lang="en-US" dirty="0" smtClean="0"/>
              <a:t>q1)how it find the </a:t>
            </a:r>
            <a:r>
              <a:rPr lang="en-US" dirty="0" err="1" smtClean="0"/>
              <a:t>leader,on</a:t>
            </a:r>
            <a:r>
              <a:rPr lang="en-US" dirty="0" smtClean="0"/>
              <a:t> what basis Election will happen?</a:t>
            </a:r>
            <a:br>
              <a:rPr lang="en-US" dirty="0" smtClean="0"/>
            </a:br>
            <a:r>
              <a:rPr lang="en-US" dirty="0" smtClean="0"/>
              <a:t>q2)consider a </a:t>
            </a:r>
            <a:r>
              <a:rPr lang="en-US" dirty="0" err="1" smtClean="0"/>
              <a:t>scenerio</a:t>
            </a:r>
            <a:r>
              <a:rPr lang="en-US" dirty="0" smtClean="0"/>
              <a:t> ,data 1 is written in leader and replication </a:t>
            </a:r>
            <a:r>
              <a:rPr lang="en-US" dirty="0" err="1" smtClean="0"/>
              <a:t>didnt</a:t>
            </a:r>
            <a:r>
              <a:rPr lang="en-US" dirty="0" smtClean="0"/>
              <a:t> </a:t>
            </a:r>
            <a:r>
              <a:rPr lang="en-US" dirty="0" err="1" smtClean="0"/>
              <a:t>happend</a:t>
            </a:r>
            <a:r>
              <a:rPr lang="en-US" dirty="0" smtClean="0"/>
              <a:t> and in the middle of that</a:t>
            </a:r>
            <a:br>
              <a:rPr lang="en-US" dirty="0" smtClean="0"/>
            </a:br>
            <a:r>
              <a:rPr lang="en-US" dirty="0" smtClean="0"/>
              <a:t>leader got down, what </a:t>
            </a:r>
            <a:r>
              <a:rPr lang="en-US" dirty="0" err="1" smtClean="0"/>
              <a:t>happend</a:t>
            </a:r>
            <a:r>
              <a:rPr lang="en-US" dirty="0" smtClean="0"/>
              <a:t> to that data1,weather data loss will happen??</a:t>
            </a:r>
            <a:br>
              <a:rPr lang="en-US" dirty="0" smtClean="0"/>
            </a:br>
            <a:r>
              <a:rPr lang="en-US" dirty="0" smtClean="0"/>
              <a:t>q3)before replication weather a consumer can consume the data from leader(not yet replicated the data)?how?</a:t>
            </a:r>
            <a:br>
              <a:rPr lang="en-US" dirty="0" smtClean="0"/>
            </a:br>
            <a:r>
              <a:rPr lang="en-US" dirty="0" smtClean="0"/>
              <a:t>q4)After sometime node 1 got up and it lost the leader position also then what will happen to the data written to that(not yet replicated),how it will replicate(replication will happen from leader to </a:t>
            </a:r>
            <a:r>
              <a:rPr lang="en-US" dirty="0" err="1" smtClean="0"/>
              <a:t>follower,here</a:t>
            </a:r>
            <a:r>
              <a:rPr lang="en-US" dirty="0" smtClean="0"/>
              <a:t> this node lost the leader position)</a:t>
            </a:r>
            <a:br>
              <a:rPr lang="en-US" dirty="0" smtClean="0"/>
            </a:br>
            <a:r>
              <a:rPr lang="en-US" dirty="0" smtClean="0"/>
              <a:t>q5)consider a </a:t>
            </a:r>
            <a:r>
              <a:rPr lang="en-US" dirty="0" err="1" smtClean="0"/>
              <a:t>kafka</a:t>
            </a:r>
            <a:r>
              <a:rPr lang="en-US" dirty="0" smtClean="0"/>
              <a:t> streaming writing to </a:t>
            </a:r>
            <a:r>
              <a:rPr lang="en-US" dirty="0" err="1" smtClean="0"/>
              <a:t>HDFs,assume</a:t>
            </a:r>
            <a:r>
              <a:rPr lang="en-US" dirty="0" smtClean="0"/>
              <a:t> what will happen if 1 hour HDFS is down? what will happen to the data which</a:t>
            </a:r>
            <a:br>
              <a:rPr lang="en-US" dirty="0" smtClean="0"/>
            </a:br>
            <a:r>
              <a:rPr lang="en-US" dirty="0" smtClean="0"/>
              <a:t>is incoming in these 1 hour?</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2" descr="Kafka Terminologies"/>
          <p:cNvPicPr>
            <a:picLocks noChangeAspect="1" noChangeArrowheads="1"/>
          </p:cNvPicPr>
          <p:nvPr/>
        </p:nvPicPr>
        <p:blipFill>
          <a:blip r:embed="rId2"/>
          <a:srcRect/>
          <a:stretch>
            <a:fillRect/>
          </a:stretch>
        </p:blipFill>
        <p:spPr bwMode="auto">
          <a:xfrm>
            <a:off x="0" y="381000"/>
            <a:ext cx="9144000" cy="5981701"/>
          </a:xfrm>
          <a:prstGeom prst="rect">
            <a:avLst/>
          </a:prstGeom>
          <a:noFill/>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381000"/>
            <a:ext cx="8305800" cy="5632311"/>
          </a:xfrm>
          <a:prstGeom prst="rect">
            <a:avLst/>
          </a:prstGeom>
        </p:spPr>
        <p:txBody>
          <a:bodyPr wrap="square">
            <a:spAutoFit/>
          </a:bodyPr>
          <a:lstStyle/>
          <a:p>
            <a:r>
              <a:rPr lang="en-US" dirty="0" smtClean="0"/>
              <a:t>q1)how it find the </a:t>
            </a:r>
            <a:r>
              <a:rPr lang="en-US" dirty="0" err="1" smtClean="0"/>
              <a:t>leader,on</a:t>
            </a:r>
            <a:r>
              <a:rPr lang="en-US" dirty="0" smtClean="0"/>
              <a:t> what basis Election will happen?</a:t>
            </a:r>
            <a:br>
              <a:rPr lang="en-US" dirty="0" smtClean="0"/>
            </a:br>
            <a:r>
              <a:rPr lang="en-US" dirty="0" err="1" smtClean="0"/>
              <a:t>Ans</a:t>
            </a:r>
            <a:r>
              <a:rPr lang="en-US" dirty="0" smtClean="0"/>
              <a:t>: Zookeeper does this part. You can find more details here</a:t>
            </a:r>
            <a:br>
              <a:rPr lang="en-US" dirty="0" smtClean="0"/>
            </a:br>
            <a:r>
              <a:rPr lang="en-US" dirty="0" smtClean="0">
                <a:hlinkClick r:id="rId2" tooltip="https://www.tutorialspoint.com/zookeeper/zookeeper_leader_election.htm"/>
              </a:rPr>
              <a:t>https://www.tutorialspoint....</a:t>
            </a:r>
            <a:endParaRPr lang="en-US" dirty="0" smtClean="0"/>
          </a:p>
          <a:p>
            <a:r>
              <a:rPr lang="en-US" dirty="0" smtClean="0"/>
              <a:t>q2) If the leader goes down before acknowledgement, this means Producer have also not received the confirmation about the message being successfully stored. Though this will also depend on the API implementation and you can handle such a scenario during coding</a:t>
            </a:r>
          </a:p>
          <a:p>
            <a:r>
              <a:rPr lang="en-US" dirty="0" smtClean="0"/>
              <a:t>q3) No, ideally this scenario will not happen. There are 2 ways of replication </a:t>
            </a:r>
            <a:r>
              <a:rPr lang="en-US" dirty="0" err="1" smtClean="0"/>
              <a:t>Async</a:t>
            </a:r>
            <a:r>
              <a:rPr lang="en-US" dirty="0" smtClean="0"/>
              <a:t> and Sync. During the Sync method Leader waits for majority of the followers to confirm if the data has been replicated. While on the </a:t>
            </a:r>
            <a:r>
              <a:rPr lang="en-US" dirty="0" err="1" smtClean="0"/>
              <a:t>Async</a:t>
            </a:r>
            <a:r>
              <a:rPr lang="en-US" dirty="0" smtClean="0"/>
              <a:t> method leader does not wait for any </a:t>
            </a:r>
            <a:r>
              <a:rPr lang="en-US" dirty="0" err="1" smtClean="0"/>
              <a:t>ack</a:t>
            </a:r>
            <a:r>
              <a:rPr lang="en-US" dirty="0" smtClean="0"/>
              <a:t> from followers and mark the process as complete, this is not fault tolerant. But once the data process by leader is completed it updates the offset id, and also flushes the data to the disk if configured batch size is full. After all this processing only data is available for consumers to pull.</a:t>
            </a:r>
          </a:p>
          <a:p>
            <a:r>
              <a:rPr lang="en-US" dirty="0" smtClean="0"/>
              <a:t>q4) Assume here that node here will have to be brought up, which again gets registered with the zookeeper and start loading up all data. Earlier partially consumed data will be considered lost.</a:t>
            </a:r>
          </a:p>
          <a:p>
            <a:r>
              <a:rPr lang="en-US" dirty="0" smtClean="0"/>
              <a:t>q5) In such a case you have a P1 issue to resolve :) Without the disks the data cannot be persisted, and all the disk writes will start throwing up exceptions and nodes will be down.</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4000" y="2819400"/>
            <a:ext cx="4572000" cy="369332"/>
          </a:xfrm>
          <a:prstGeom prst="rect">
            <a:avLst/>
          </a:prstGeom>
        </p:spPr>
        <p:txBody>
          <a:bodyPr>
            <a:spAutoFit/>
          </a:bodyPr>
          <a:lstStyle/>
          <a:p>
            <a:r>
              <a:rPr lang="en-US" dirty="0" smtClean="0"/>
              <a:t>.</a:t>
            </a:r>
            <a:endParaRPr lang="en-US" dirty="0"/>
          </a:p>
        </p:txBody>
      </p:sp>
      <p:sp>
        <p:nvSpPr>
          <p:cNvPr id="4" name="Rectangle 3"/>
          <p:cNvSpPr/>
          <p:nvPr/>
        </p:nvSpPr>
        <p:spPr>
          <a:xfrm>
            <a:off x="533400" y="304800"/>
            <a:ext cx="8153400" cy="1200329"/>
          </a:xfrm>
          <a:prstGeom prst="rect">
            <a:avLst/>
          </a:prstGeom>
        </p:spPr>
        <p:txBody>
          <a:bodyPr wrap="square">
            <a:spAutoFit/>
          </a:bodyPr>
          <a:lstStyle/>
          <a:p>
            <a:r>
              <a:rPr lang="en-US" dirty="0" smtClean="0"/>
              <a:t>Kafka consists of records, topics, consumers, producers, brokers, logs, partitions, and clusters.</a:t>
            </a:r>
          </a:p>
          <a:p>
            <a:r>
              <a:rPr lang="en-US" dirty="0" smtClean="0"/>
              <a:t> </a:t>
            </a:r>
            <a:r>
              <a:rPr lang="en-US" b="1" dirty="0" smtClean="0"/>
              <a:t>Records can have keys (optional), values, and timestamps. Kafka records are immutable. </a:t>
            </a:r>
            <a:endParaRPr lang="en-US" b="1" dirty="0"/>
          </a:p>
        </p:txBody>
      </p:sp>
      <p:sp>
        <p:nvSpPr>
          <p:cNvPr id="5" name="Rectangle 4"/>
          <p:cNvSpPr/>
          <p:nvPr/>
        </p:nvSpPr>
        <p:spPr>
          <a:xfrm>
            <a:off x="609600" y="1371600"/>
            <a:ext cx="7924800" cy="1477328"/>
          </a:xfrm>
          <a:prstGeom prst="rect">
            <a:avLst/>
          </a:prstGeom>
        </p:spPr>
        <p:txBody>
          <a:bodyPr wrap="square">
            <a:spAutoFit/>
          </a:bodyPr>
          <a:lstStyle/>
          <a:p>
            <a:endParaRPr lang="en-US" b="1" dirty="0" smtClean="0"/>
          </a:p>
          <a:p>
            <a:r>
              <a:rPr lang="en-US" b="1" dirty="0" smtClean="0"/>
              <a:t>Topic:-</a:t>
            </a:r>
          </a:p>
          <a:p>
            <a:r>
              <a:rPr lang="en-US" b="1" dirty="0" smtClean="0"/>
              <a:t>A Kafka Topic is a stream of records .</a:t>
            </a:r>
          </a:p>
          <a:p>
            <a:r>
              <a:rPr lang="en-US" b="1" dirty="0" smtClean="0"/>
              <a:t>The Kafka cluster stores </a:t>
            </a:r>
            <a:r>
              <a:rPr lang="en-US" dirty="0" smtClean="0"/>
              <a:t>a stream of records in categories called topics.</a:t>
            </a:r>
          </a:p>
          <a:p>
            <a:r>
              <a:rPr lang="en-US" dirty="0" smtClean="0"/>
              <a:t>. Kafka messages are generally organized into Kafka topics</a:t>
            </a:r>
            <a:endParaRPr lang="en-US" dirty="0"/>
          </a:p>
        </p:txBody>
      </p:sp>
      <p:pic>
        <p:nvPicPr>
          <p:cNvPr id="26625" name="Picture 1"/>
          <p:cNvPicPr>
            <a:picLocks noChangeAspect="1" noChangeArrowheads="1"/>
          </p:cNvPicPr>
          <p:nvPr/>
        </p:nvPicPr>
        <p:blipFill>
          <a:blip r:embed="rId2"/>
          <a:srcRect/>
          <a:stretch>
            <a:fillRect/>
          </a:stretch>
        </p:blipFill>
        <p:spPr bwMode="auto">
          <a:xfrm>
            <a:off x="228600" y="3048000"/>
            <a:ext cx="8677275" cy="3810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000" y="381000"/>
            <a:ext cx="8382000" cy="1200329"/>
          </a:xfrm>
          <a:prstGeom prst="rect">
            <a:avLst/>
          </a:prstGeom>
        </p:spPr>
        <p:txBody>
          <a:bodyPr wrap="square">
            <a:spAutoFit/>
          </a:bodyPr>
          <a:lstStyle/>
          <a:p>
            <a:r>
              <a:rPr lang="en-US" dirty="0" smtClean="0"/>
              <a:t>A topic is a feed name or category to which records are published. Topics in Kafka are always multi-subscriber — that is, a topic can have zero, one, or many consumers that subscribe to the data written to it. For each topic, the Kafka cluster maintains a partition log that looks like this:</a:t>
            </a:r>
            <a:endParaRPr lang="en-US" dirty="0"/>
          </a:p>
        </p:txBody>
      </p:sp>
      <p:pic>
        <p:nvPicPr>
          <p:cNvPr id="27651" name="Picture 3"/>
          <p:cNvPicPr>
            <a:picLocks noChangeAspect="1" noChangeArrowheads="1"/>
          </p:cNvPicPr>
          <p:nvPr/>
        </p:nvPicPr>
        <p:blipFill>
          <a:blip r:embed="rId2"/>
          <a:srcRect/>
          <a:stretch>
            <a:fillRect/>
          </a:stretch>
        </p:blipFill>
        <p:spPr bwMode="auto">
          <a:xfrm>
            <a:off x="2133600" y="2133600"/>
            <a:ext cx="7010400" cy="2838450"/>
          </a:xfrm>
          <a:prstGeom prst="rect">
            <a:avLst/>
          </a:prstGeom>
          <a:noFill/>
          <a:ln w="9525">
            <a:noFill/>
            <a:miter lim="800000"/>
            <a:headEnd/>
            <a:tailEnd/>
          </a:ln>
          <a:effectLst/>
        </p:spPr>
      </p:pic>
      <p:sp>
        <p:nvSpPr>
          <p:cNvPr id="7" name="Rectangle 6"/>
          <p:cNvSpPr/>
          <p:nvPr/>
        </p:nvSpPr>
        <p:spPr>
          <a:xfrm>
            <a:off x="381000" y="1600200"/>
            <a:ext cx="8458200" cy="646331"/>
          </a:xfrm>
          <a:prstGeom prst="rect">
            <a:avLst/>
          </a:prstGeom>
        </p:spPr>
        <p:txBody>
          <a:bodyPr wrap="square">
            <a:spAutoFit/>
          </a:bodyPr>
          <a:lstStyle/>
          <a:p>
            <a:r>
              <a:rPr lang="en-US" dirty="0" smtClean="0">
                <a:solidFill>
                  <a:schemeClr val="accent2">
                    <a:lumMod val="50000"/>
                  </a:schemeClr>
                </a:solidFill>
              </a:rPr>
              <a:t> A topic has a log which is the topic’s storage on disk. A topic log is broken up into partitions and segments</a:t>
            </a:r>
            <a:endParaRPr lang="en-US" dirty="0">
              <a:solidFill>
                <a:schemeClr val="accent2">
                  <a:lumMod val="50000"/>
                </a:schemeClr>
              </a:solidFill>
            </a:endParaRPr>
          </a:p>
        </p:txBody>
      </p:sp>
      <p:sp>
        <p:nvSpPr>
          <p:cNvPr id="8" name="Rectangle 7"/>
          <p:cNvSpPr/>
          <p:nvPr/>
        </p:nvSpPr>
        <p:spPr>
          <a:xfrm>
            <a:off x="304800" y="4876800"/>
            <a:ext cx="8305800" cy="1477328"/>
          </a:xfrm>
          <a:prstGeom prst="rect">
            <a:avLst/>
          </a:prstGeom>
        </p:spPr>
        <p:txBody>
          <a:bodyPr wrap="square">
            <a:spAutoFit/>
          </a:bodyPr>
          <a:lstStyle/>
          <a:p>
            <a:r>
              <a:rPr lang="en-US" b="1" dirty="0" smtClean="0"/>
              <a:t>Basically, at first, a producer writes its messages to the topics. Then consumers read those messages from topics.</a:t>
            </a:r>
          </a:p>
          <a:p>
            <a:r>
              <a:rPr lang="en-US" b="1" dirty="0" smtClean="0"/>
              <a:t>In a Kafka cluster, a topic is identified by its name and must be unique.</a:t>
            </a:r>
          </a:p>
          <a:p>
            <a:r>
              <a:rPr lang="en-US" b="1" dirty="0" smtClean="0"/>
              <a:t>There can be any number of topics, there is no limitation.</a:t>
            </a:r>
          </a:p>
          <a:p>
            <a:r>
              <a:rPr lang="en-US" b="1" dirty="0" smtClean="0"/>
              <a:t>We can not change or update data, as soon as it gets published.</a:t>
            </a:r>
            <a:endParaRPr lang="en-US" dirty="0"/>
          </a:p>
        </p:txBody>
      </p:sp>
      <p:sp>
        <p:nvSpPr>
          <p:cNvPr id="9" name="Rectangle 8"/>
          <p:cNvSpPr/>
          <p:nvPr/>
        </p:nvSpPr>
        <p:spPr>
          <a:xfrm>
            <a:off x="457200" y="2362201"/>
            <a:ext cx="2362200" cy="2031325"/>
          </a:xfrm>
          <a:prstGeom prst="rect">
            <a:avLst/>
          </a:prstGeom>
        </p:spPr>
        <p:txBody>
          <a:bodyPr wrap="square">
            <a:spAutoFit/>
          </a:bodyPr>
          <a:lstStyle/>
          <a:p>
            <a:r>
              <a:rPr lang="en-US" b="1" dirty="0" smtClean="0"/>
              <a:t>Moreover, here messages are structured or organized. A particular type of messages is published on a particular topic.</a:t>
            </a:r>
            <a:endParaRPr lang="en-US" b="1"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5800" y="4114800"/>
            <a:ext cx="7772400" cy="1477328"/>
          </a:xfrm>
          <a:prstGeom prst="rect">
            <a:avLst/>
          </a:prstGeom>
        </p:spPr>
        <p:txBody>
          <a:bodyPr wrap="square">
            <a:spAutoFit/>
          </a:bodyPr>
          <a:lstStyle/>
          <a:p>
            <a:r>
              <a:rPr lang="en-US" b="1" dirty="0" smtClean="0"/>
              <a:t>Partitions</a:t>
            </a:r>
          </a:p>
          <a:p>
            <a:r>
              <a:rPr lang="en-US" dirty="0" smtClean="0"/>
              <a:t>A topic may have many partitions so that it can handle an arbitrary amount of data. In the above diagram, the topic is configured into three partitions (partition{0,1,2}). Partition0 has 13 offsets, Partition1 has 10 offsets, and Partition2 has 13 offsets.</a:t>
            </a:r>
            <a:endParaRPr lang="en-US" dirty="0"/>
          </a:p>
        </p:txBody>
      </p:sp>
      <p:pic>
        <p:nvPicPr>
          <p:cNvPr id="31746" name="Picture 2" descr="Kafka Architecture"/>
          <p:cNvPicPr>
            <a:picLocks noChangeAspect="1" noChangeArrowheads="1"/>
          </p:cNvPicPr>
          <p:nvPr/>
        </p:nvPicPr>
        <p:blipFill>
          <a:blip r:embed="rId2"/>
          <a:srcRect/>
          <a:stretch>
            <a:fillRect/>
          </a:stretch>
        </p:blipFill>
        <p:spPr bwMode="auto">
          <a:xfrm>
            <a:off x="304800" y="228600"/>
            <a:ext cx="8610600" cy="3810000"/>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381000"/>
            <a:ext cx="8382000" cy="923330"/>
          </a:xfrm>
          <a:prstGeom prst="rect">
            <a:avLst/>
          </a:prstGeom>
        </p:spPr>
        <p:txBody>
          <a:bodyPr wrap="square">
            <a:spAutoFit/>
          </a:bodyPr>
          <a:lstStyle/>
          <a:p>
            <a:r>
              <a:rPr lang="en-US" b="1" dirty="0" smtClean="0"/>
              <a:t>These Kafka partitions in Kafka can be both a leader or a replica of a topic. So, on defining a Leader, it is responsible for all writes and reads to a topic whereas if somehow the leader fails, replica takes over as the new leader.</a:t>
            </a:r>
            <a:endParaRPr lang="en-US" b="1" dirty="0"/>
          </a:p>
        </p:txBody>
      </p:sp>
      <p:sp>
        <p:nvSpPr>
          <p:cNvPr id="3" name="Rectangle 2"/>
          <p:cNvSpPr/>
          <p:nvPr/>
        </p:nvSpPr>
        <p:spPr>
          <a:xfrm>
            <a:off x="228600" y="2690336"/>
            <a:ext cx="8458200" cy="923330"/>
          </a:xfrm>
          <a:prstGeom prst="rect">
            <a:avLst/>
          </a:prstGeom>
        </p:spPr>
        <p:txBody>
          <a:bodyPr wrap="square">
            <a:spAutoFit/>
          </a:bodyPr>
          <a:lstStyle/>
          <a:p>
            <a:r>
              <a:rPr lang="en-US" dirty="0" smtClean="0"/>
              <a:t>The position of the consumer in the log and which is retained on a per-consumer basis is what we call Offset. Moreover, we can say it is the only metadata retained on a per-consumer basis.</a:t>
            </a:r>
            <a:endParaRPr lang="en-US" dirty="0"/>
          </a:p>
        </p:txBody>
      </p:sp>
      <p:sp>
        <p:nvSpPr>
          <p:cNvPr id="4" name="Rectangle 3"/>
          <p:cNvSpPr/>
          <p:nvPr/>
        </p:nvSpPr>
        <p:spPr>
          <a:xfrm>
            <a:off x="228600" y="1676400"/>
            <a:ext cx="8001000" cy="923330"/>
          </a:xfrm>
          <a:prstGeom prst="rect">
            <a:avLst/>
          </a:prstGeom>
        </p:spPr>
        <p:txBody>
          <a:bodyPr wrap="square">
            <a:spAutoFit/>
          </a:bodyPr>
          <a:lstStyle/>
          <a:p>
            <a:r>
              <a:rPr lang="en-US" b="1" dirty="0" smtClean="0"/>
              <a:t>Partition Offset</a:t>
            </a:r>
          </a:p>
          <a:p>
            <a:r>
              <a:rPr lang="en-US" dirty="0" smtClean="0"/>
              <a:t>Each partitioned message has a unique sequence ID called an offset. For example, in Partition1, the offset is marked from 0 to 9.</a:t>
            </a:r>
            <a:endParaRPr lang="en-US" dirty="0"/>
          </a:p>
        </p:txBody>
      </p:sp>
      <p:sp>
        <p:nvSpPr>
          <p:cNvPr id="5" name="Rectangle 4"/>
          <p:cNvSpPr/>
          <p:nvPr/>
        </p:nvSpPr>
        <p:spPr>
          <a:xfrm>
            <a:off x="533400" y="4114800"/>
            <a:ext cx="8077200" cy="2308324"/>
          </a:xfrm>
          <a:prstGeom prst="rect">
            <a:avLst/>
          </a:prstGeom>
        </p:spPr>
        <p:txBody>
          <a:bodyPr wrap="square">
            <a:spAutoFit/>
          </a:bodyPr>
          <a:lstStyle/>
          <a:p>
            <a:r>
              <a:rPr lang="en-US" b="1" dirty="0" smtClean="0"/>
              <a:t>Kafka Producer Send, </a:t>
            </a:r>
            <a:r>
              <a:rPr lang="en-US" b="1" dirty="0" err="1" smtClean="0"/>
              <a:t>Acks</a:t>
            </a:r>
            <a:r>
              <a:rPr lang="en-US" b="1" dirty="0" smtClean="0"/>
              <a:t> and Buffers ****</a:t>
            </a:r>
          </a:p>
          <a:p>
            <a:r>
              <a:rPr lang="en-US" b="1" dirty="0" smtClean="0"/>
              <a:t>The Kafka Producer has a </a:t>
            </a:r>
            <a:r>
              <a:rPr lang="en-US" b="1" i="1" dirty="0" smtClean="0"/>
              <a:t>send()</a:t>
            </a:r>
            <a:r>
              <a:rPr lang="en-US" b="1" dirty="0" smtClean="0"/>
              <a:t> method which is asynchronous. Calling the send method adds the record to the output buffer and return right away. The buffer is used to batch records for efficient IO and compression. The Kafka Producer configures </a:t>
            </a:r>
            <a:r>
              <a:rPr lang="en-US" b="1" dirty="0" err="1" smtClean="0"/>
              <a:t>acks</a:t>
            </a:r>
            <a:r>
              <a:rPr lang="en-US" b="1" dirty="0" smtClean="0"/>
              <a:t> to control record durability. The ”all” </a:t>
            </a:r>
            <a:r>
              <a:rPr lang="en-US" b="1" dirty="0" err="1" smtClean="0"/>
              <a:t>acks</a:t>
            </a:r>
            <a:r>
              <a:rPr lang="en-US" b="1" dirty="0" smtClean="0"/>
              <a:t> setting ensures full commit of record to all replicas and is most durable and least fast setting. The Kafka Producer can automatically retry failed requests. The Producer has buffers of unsent records per topic partition (sized at </a:t>
            </a:r>
            <a:r>
              <a:rPr lang="en-US" b="1" i="1" dirty="0" err="1" smtClean="0"/>
              <a:t>batch.size</a:t>
            </a:r>
            <a:r>
              <a:rPr lang="en-US" b="1" dirty="0" smtClean="0"/>
              <a:t>).</a:t>
            </a:r>
            <a:endParaRPr lang="en-US" b="1"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15859</TotalTime>
  <Words>3754</Words>
  <Application>Microsoft Office PowerPoint</Application>
  <PresentationFormat>On-screen Show (4:3)</PresentationFormat>
  <Paragraphs>258</Paragraphs>
  <Slides>50</Slides>
  <Notes>0</Notes>
  <HiddenSlides>0</HiddenSlides>
  <MMClips>0</MMClips>
  <ScaleCrop>false</ScaleCrop>
  <HeadingPairs>
    <vt:vector size="4" baseType="variant">
      <vt:variant>
        <vt:lpstr>Theme</vt:lpstr>
      </vt:variant>
      <vt:variant>
        <vt:i4>1</vt:i4>
      </vt:variant>
      <vt:variant>
        <vt:lpstr>Slide Titles</vt:lpstr>
      </vt:variant>
      <vt:variant>
        <vt:i4>50</vt:i4>
      </vt:variant>
    </vt:vector>
  </HeadingPairs>
  <TitlesOfParts>
    <vt:vector size="51" baseType="lpstr">
      <vt:lpstr>Office Theme</vt:lpstr>
      <vt:lpstr>Kafka </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Question Answer round </vt:lpstr>
      <vt:lpstr>Slide 42</vt:lpstr>
      <vt:lpstr>Slide 43</vt:lpstr>
      <vt:lpstr>Slide 44</vt:lpstr>
      <vt:lpstr>Slide 45</vt:lpstr>
      <vt:lpstr>Slide 46</vt:lpstr>
      <vt:lpstr>Slide 47</vt:lpstr>
      <vt:lpstr>Slide 48</vt:lpstr>
      <vt:lpstr>Slide 49</vt:lpstr>
      <vt:lpstr>Slide 50</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Kafka </dc:title>
  <dc:creator>Neha</dc:creator>
  <cp:lastModifiedBy>Neha</cp:lastModifiedBy>
  <cp:revision>123</cp:revision>
  <dcterms:created xsi:type="dcterms:W3CDTF">2006-08-16T00:00:00Z</dcterms:created>
  <dcterms:modified xsi:type="dcterms:W3CDTF">2019-10-16T14:57:32Z</dcterms:modified>
</cp:coreProperties>
</file>