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2" r:id="rId5"/>
    <p:sldId id="260" r:id="rId6"/>
    <p:sldId id="261" r:id="rId7"/>
    <p:sldId id="264" r:id="rId8"/>
    <p:sldId id="272" r:id="rId9"/>
    <p:sldId id="263" r:id="rId10"/>
    <p:sldId id="265" r:id="rId11"/>
    <p:sldId id="271" r:id="rId12"/>
    <p:sldId id="266" r:id="rId13"/>
    <p:sldId id="267" r:id="rId14"/>
    <p:sldId id="270" r:id="rId15"/>
    <p:sldId id="268" r:id="rId16"/>
    <p:sldId id="269" r:id="rId17"/>
    <p:sldId id="273" r:id="rId18"/>
    <p:sldId id="274" r:id="rId19"/>
    <p:sldId id="275" r:id="rId20"/>
    <p:sldId id="277" r:id="rId21"/>
    <p:sldId id="276"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ata-flair.training/blogs/k-means-clustering-tutoria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data-flair.training/blogs/ai-tutorials-home/" TargetMode="Externa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tutorialspoint.com/machine_learning_with_python/machine_learning_with_python_multinomial_logistic_regression_model.htm" TargetMode="External"/><Relationship Id="rId2" Type="http://schemas.openxmlformats.org/officeDocument/2006/relationships/hyperlink" Target="https://www.tutorialspoint.com/machine_learning_with_python/machine_learning_with_python_binary_logistic_regression_model.htm"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 </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153400" cy="2308324"/>
          </a:xfrm>
          <a:prstGeom prst="rect">
            <a:avLst/>
          </a:prstGeom>
        </p:spPr>
        <p:txBody>
          <a:bodyPr wrap="square">
            <a:spAutoFit/>
          </a:bodyPr>
          <a:lstStyle/>
          <a:p>
            <a:pPr fontAlgn="base"/>
            <a:r>
              <a:rPr lang="en-US" b="1" dirty="0" smtClean="0"/>
              <a:t>Supervised learning</a:t>
            </a:r>
          </a:p>
          <a:p>
            <a:pPr fontAlgn="base"/>
            <a:r>
              <a:rPr lang="en-US" dirty="0" smtClean="0"/>
              <a:t>In Supervised Learning, the</a:t>
            </a:r>
            <a:r>
              <a:rPr lang="en-US" b="1" dirty="0" smtClean="0"/>
              <a:t> dataset </a:t>
            </a:r>
            <a:r>
              <a:rPr lang="en-US" dirty="0" smtClean="0"/>
              <a:t>on which we train our model is </a:t>
            </a:r>
            <a:r>
              <a:rPr lang="en-US" b="1" dirty="0" smtClean="0"/>
              <a:t>labeled. </a:t>
            </a:r>
          </a:p>
          <a:p>
            <a:pPr fontAlgn="base"/>
            <a:r>
              <a:rPr lang="en-US" b="1" dirty="0" smtClean="0"/>
              <a:t>There is a clear and distinct mapping of input and output. </a:t>
            </a:r>
          </a:p>
          <a:p>
            <a:pPr fontAlgn="base"/>
            <a:r>
              <a:rPr lang="en-US" dirty="0" smtClean="0"/>
              <a:t>Based on the example inputs, the model is able to get trained in the instances. </a:t>
            </a:r>
          </a:p>
          <a:p>
            <a:pPr fontAlgn="base"/>
            <a:r>
              <a:rPr lang="en-US" b="1" dirty="0" smtClean="0"/>
              <a:t>An example of supervised learning is spam filtering</a:t>
            </a:r>
            <a:r>
              <a:rPr lang="en-US" dirty="0" smtClean="0"/>
              <a:t>.</a:t>
            </a:r>
          </a:p>
          <a:p>
            <a:pPr fontAlgn="base"/>
            <a:r>
              <a:rPr lang="en-US" dirty="0" smtClean="0"/>
              <a:t> Based on the labeled data, the model is able to determine if the data is spam or ham. This is an easier form of training. </a:t>
            </a:r>
          </a:p>
          <a:p>
            <a:pPr fontAlgn="base"/>
            <a:r>
              <a:rPr lang="en-US" dirty="0" smtClean="0"/>
              <a:t>Spam filtering is an example of this type of machine learning algorithm.</a:t>
            </a:r>
            <a:endParaRPr lang="en-US" dirty="0"/>
          </a:p>
        </p:txBody>
      </p:sp>
      <p:sp>
        <p:nvSpPr>
          <p:cNvPr id="4" name="Rectangle 3"/>
          <p:cNvSpPr/>
          <p:nvPr/>
        </p:nvSpPr>
        <p:spPr>
          <a:xfrm>
            <a:off x="685800" y="3124200"/>
            <a:ext cx="7772400" cy="2031325"/>
          </a:xfrm>
          <a:prstGeom prst="rect">
            <a:avLst/>
          </a:prstGeom>
        </p:spPr>
        <p:txBody>
          <a:bodyPr wrap="square">
            <a:spAutoFit/>
          </a:bodyPr>
          <a:lstStyle/>
          <a:p>
            <a:pPr fontAlgn="base"/>
            <a:r>
              <a:rPr lang="en-US" dirty="0" smtClean="0"/>
              <a:t>Supervised learning as the name suggests getting supervised by someone. It is a learning in which the machine uses data which is already tagged with the correct answer. After that, the machine is provided with a new set of data.</a:t>
            </a:r>
          </a:p>
          <a:p>
            <a:pPr fontAlgn="base"/>
            <a:r>
              <a:rPr lang="en-US" dirty="0" smtClean="0"/>
              <a:t>With the help of supervised learning, the algorithm analyzes the training data (set of training examples) and produces a correct outcome from labeled data.</a:t>
            </a:r>
          </a:p>
          <a:p>
            <a:pPr fontAlgn="base"/>
            <a:r>
              <a:rPr lang="en-US" dirty="0" smtClean="0"/>
              <a:t>Here the machine has already learned the things from previous data. So, now is the time it uses the learning wisely.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Supervised Learning Diagram - Machine Learning Basics"/>
          <p:cNvPicPr>
            <a:picLocks noChangeAspect="1" noChangeArrowheads="1"/>
          </p:cNvPicPr>
          <p:nvPr/>
        </p:nvPicPr>
        <p:blipFill>
          <a:blip r:embed="rId2"/>
          <a:srcRect/>
          <a:stretch>
            <a:fillRect/>
          </a:stretch>
        </p:blipFill>
        <p:spPr bwMode="auto">
          <a:xfrm>
            <a:off x="838200" y="152400"/>
            <a:ext cx="6696075" cy="2867025"/>
          </a:xfrm>
          <a:prstGeom prst="rect">
            <a:avLst/>
          </a:prstGeom>
          <a:noFill/>
        </p:spPr>
      </p:pic>
      <p:sp>
        <p:nvSpPr>
          <p:cNvPr id="4" name="Rectangle 3"/>
          <p:cNvSpPr/>
          <p:nvPr/>
        </p:nvSpPr>
        <p:spPr>
          <a:xfrm>
            <a:off x="2286000" y="3276600"/>
            <a:ext cx="4572000" cy="3139321"/>
          </a:xfrm>
          <a:prstGeom prst="rect">
            <a:avLst/>
          </a:prstGeom>
        </p:spPr>
        <p:txBody>
          <a:bodyPr wrap="square">
            <a:spAutoFit/>
          </a:bodyPr>
          <a:lstStyle/>
          <a:p>
            <a:pPr fontAlgn="base"/>
            <a:r>
              <a:rPr lang="en-US" b="1" dirty="0" smtClean="0"/>
              <a:t>For example –</a:t>
            </a:r>
            <a:r>
              <a:rPr lang="en-US" dirty="0" smtClean="0"/>
              <a:t> if we take a fruit basket, the machine will first classify the fruit with its shape and color and would confirm the fruit name. If one searches for grapes, then machine learning from its training data (basket containing fruits) will use the prior knowledge.</a:t>
            </a:r>
          </a:p>
          <a:p>
            <a:pPr fontAlgn="base"/>
            <a:r>
              <a:rPr lang="en-US" dirty="0" smtClean="0"/>
              <a:t>It will then apply the knowledge to test data and will then provide you with the results.</a:t>
            </a:r>
          </a:p>
          <a:p>
            <a:pPr fontAlgn="base"/>
            <a:r>
              <a:rPr lang="en-US" dirty="0" smtClean="0"/>
              <a:t>In supervised learning, we start with a dataset that has training examples, each example has an associated label which identifies it.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686800" cy="3877985"/>
          </a:xfrm>
          <a:prstGeom prst="rect">
            <a:avLst/>
          </a:prstGeom>
        </p:spPr>
        <p:txBody>
          <a:bodyPr wrap="square">
            <a:spAutoFit/>
          </a:bodyPr>
          <a:lstStyle/>
          <a:p>
            <a:pPr fontAlgn="base"/>
            <a:r>
              <a:rPr lang="en-US" b="1" dirty="0" smtClean="0"/>
              <a:t>Unsupervised Learning </a:t>
            </a:r>
          </a:p>
          <a:p>
            <a:pPr fontAlgn="base"/>
            <a:r>
              <a:rPr lang="en-US" dirty="0" smtClean="0"/>
              <a:t>In Unsupervised </a:t>
            </a:r>
            <a:r>
              <a:rPr lang="en-US" b="1" dirty="0" smtClean="0"/>
              <a:t>Learning, there is no labeled data.</a:t>
            </a:r>
          </a:p>
          <a:p>
            <a:pPr fontAlgn="base"/>
            <a:r>
              <a:rPr lang="en-US" b="1" dirty="0" smtClean="0"/>
              <a:t> </a:t>
            </a:r>
            <a:r>
              <a:rPr lang="en-US" dirty="0" smtClean="0"/>
              <a:t>The </a:t>
            </a:r>
            <a:r>
              <a:rPr lang="en-US" b="1" dirty="0" smtClean="0"/>
              <a:t>algorithm identifies the patterns within the dataset and learns them</a:t>
            </a:r>
            <a:r>
              <a:rPr lang="en-US" dirty="0" smtClean="0"/>
              <a:t>. </a:t>
            </a:r>
          </a:p>
          <a:p>
            <a:pPr fontAlgn="base"/>
            <a:r>
              <a:rPr lang="en-US" dirty="0" smtClean="0"/>
              <a:t>The </a:t>
            </a:r>
            <a:r>
              <a:rPr lang="en-US" b="1" dirty="0" smtClean="0"/>
              <a:t>algorithm groups the data into various clusters based on their density</a:t>
            </a:r>
            <a:r>
              <a:rPr lang="en-US" dirty="0" smtClean="0"/>
              <a:t>. </a:t>
            </a:r>
          </a:p>
          <a:p>
            <a:pPr fontAlgn="base"/>
            <a:r>
              <a:rPr lang="en-US" dirty="0" smtClean="0"/>
              <a:t>Using it, one can perform visualization on high dimensional data. </a:t>
            </a:r>
          </a:p>
          <a:p>
            <a:pPr fontAlgn="base"/>
            <a:r>
              <a:rPr lang="en-US" dirty="0" smtClean="0"/>
              <a:t>One example of this type of Machine learning algorithm is the Principle Component Analysis.</a:t>
            </a:r>
          </a:p>
          <a:p>
            <a:pPr fontAlgn="base"/>
            <a:r>
              <a:rPr lang="en-US" dirty="0" smtClean="0"/>
              <a:t> Furthermore,</a:t>
            </a:r>
            <a:r>
              <a:rPr lang="en-US" b="1" dirty="0" smtClean="0"/>
              <a:t> </a:t>
            </a:r>
            <a:r>
              <a:rPr lang="en-US" b="1" i="1" dirty="0" smtClean="0">
                <a:hlinkClick r:id="rId2"/>
              </a:rPr>
              <a:t>K-Means Clustering </a:t>
            </a:r>
            <a:r>
              <a:rPr lang="en-US" b="1" dirty="0" smtClean="0"/>
              <a:t>is another type of Unsupervised Learning where the data is clustered in groups of a similar order.</a:t>
            </a:r>
          </a:p>
          <a:p>
            <a:pPr fontAlgn="base"/>
            <a:endParaRPr lang="en-US" b="1" dirty="0" smtClean="0"/>
          </a:p>
          <a:p>
            <a:pPr fontAlgn="base"/>
            <a:r>
              <a:rPr lang="en-US" sz="2400" b="1" dirty="0" smtClean="0"/>
              <a:t>The learning process in Unsupervised Learning is solely on the basis of finding patterns in the data. </a:t>
            </a:r>
            <a:r>
              <a:rPr lang="en-US" dirty="0" smtClean="0"/>
              <a:t>After learning the patterns, the model then makes conclusions.</a:t>
            </a:r>
            <a:endParaRPr lang="en-US" dirty="0"/>
          </a:p>
        </p:txBody>
      </p:sp>
      <p:pic>
        <p:nvPicPr>
          <p:cNvPr id="27650" name="Picture 2" descr="unsupervised learning - Ml Algorithm"/>
          <p:cNvPicPr>
            <a:picLocks noChangeAspect="1" noChangeArrowheads="1"/>
          </p:cNvPicPr>
          <p:nvPr/>
        </p:nvPicPr>
        <p:blipFill>
          <a:blip r:embed="rId3"/>
          <a:srcRect/>
          <a:stretch>
            <a:fillRect/>
          </a:stretch>
        </p:blipFill>
        <p:spPr bwMode="auto">
          <a:xfrm>
            <a:off x="990600" y="4010024"/>
            <a:ext cx="6677025" cy="284797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1"/>
            <a:ext cx="8382000" cy="5632311"/>
          </a:xfrm>
          <a:prstGeom prst="rect">
            <a:avLst/>
          </a:prstGeom>
        </p:spPr>
        <p:txBody>
          <a:bodyPr wrap="square">
            <a:spAutoFit/>
          </a:bodyPr>
          <a:lstStyle/>
          <a:p>
            <a:pPr fontAlgn="base"/>
            <a:r>
              <a:rPr lang="en-US" dirty="0" smtClean="0"/>
              <a:t>Clustering</a:t>
            </a:r>
          </a:p>
          <a:p>
            <a:pPr fontAlgn="base"/>
            <a:r>
              <a:rPr lang="en-US" b="1" i="1" dirty="0" smtClean="0"/>
              <a:t>Clustering</a:t>
            </a:r>
            <a:r>
              <a:rPr lang="en-US" dirty="0" smtClean="0"/>
              <a:t>, also known as cluster analysis, is a technique of grouping similar sets of objects in the same group that is different from the objects in other group. Some of the essential clustering techniques are as follows –</a:t>
            </a:r>
          </a:p>
          <a:p>
            <a:pPr fontAlgn="base"/>
            <a:r>
              <a:rPr lang="en-US" dirty="0" smtClean="0"/>
              <a:t>K-means</a:t>
            </a:r>
          </a:p>
          <a:p>
            <a:pPr fontAlgn="base"/>
            <a:r>
              <a:rPr lang="en-US" dirty="0" smtClean="0"/>
              <a:t>DBSCAN </a:t>
            </a:r>
          </a:p>
          <a:p>
            <a:pPr fontAlgn="base"/>
            <a:r>
              <a:rPr lang="en-US" dirty="0" err="1" smtClean="0"/>
              <a:t>Hierarical</a:t>
            </a:r>
            <a:r>
              <a:rPr lang="en-US" dirty="0" smtClean="0"/>
              <a:t> clustering</a:t>
            </a:r>
          </a:p>
          <a:p>
            <a:pPr fontAlgn="base"/>
            <a:endParaRPr lang="en-US" dirty="0" smtClean="0"/>
          </a:p>
          <a:p>
            <a:endParaRPr lang="en-US" dirty="0" smtClean="0"/>
          </a:p>
          <a:p>
            <a:endParaRPr lang="en-US" dirty="0" smtClean="0"/>
          </a:p>
          <a:p>
            <a:r>
              <a:rPr lang="en-US" dirty="0" smtClean="0"/>
              <a:t>The model is able to learn from the data by finding implicit patterns. Unsupervised Learning algorithms identify the data based on their densities, structures, similar segments, and other similar features. Unsupervised Learning Algorithms are based on </a:t>
            </a:r>
            <a:r>
              <a:rPr lang="en-US" dirty="0" err="1" smtClean="0"/>
              <a:t>Hebbian</a:t>
            </a:r>
            <a:r>
              <a:rPr lang="en-US" dirty="0" smtClean="0"/>
              <a:t> Learning. Cluster analysis is one of the most widely used techniques in supervised learning</a:t>
            </a:r>
          </a:p>
          <a:p>
            <a:r>
              <a:rPr lang="en-US" dirty="0" smtClean="0"/>
              <a:t>One of the most popular unsupervised learning techniques is clustering. Using clustering, businesses are able to capture potential customer segments for selling their products. Sales companies are able to identify customer segments that are most likely to use their services. Companies can evaluate the customer segments and then decide to sell their product to maximize the profits.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1"/>
            <a:ext cx="8305800" cy="1477328"/>
          </a:xfrm>
          <a:prstGeom prst="rect">
            <a:avLst/>
          </a:prstGeom>
        </p:spPr>
        <p:txBody>
          <a:bodyPr wrap="square">
            <a:spAutoFit/>
          </a:bodyPr>
          <a:lstStyle/>
          <a:p>
            <a:r>
              <a:rPr lang="en-US" b="1" dirty="0" smtClean="0"/>
              <a:t>Reinforcement learning </a:t>
            </a:r>
            <a:r>
              <a:rPr lang="en-US" dirty="0" smtClean="0"/>
              <a:t>is a very interesting kind of learning. There’s no answer key which can tell what’s right. But, the reinforcement learning agent still decides how to act to perform its task. This machine learning technique is all about taking actions that are suitable and maximize the reward in a particular situation. It is when the learner receives rewards and punishments for their actions.</a:t>
            </a:r>
            <a:endParaRPr lang="en-US" dirty="0"/>
          </a:p>
        </p:txBody>
      </p:sp>
      <p:pic>
        <p:nvPicPr>
          <p:cNvPr id="30722" name="Picture 2" descr="reinforcement learning diagram - machine learning basics"/>
          <p:cNvPicPr>
            <a:picLocks noChangeAspect="1" noChangeArrowheads="1"/>
          </p:cNvPicPr>
          <p:nvPr/>
        </p:nvPicPr>
        <p:blipFill>
          <a:blip r:embed="rId2"/>
          <a:srcRect/>
          <a:stretch>
            <a:fillRect/>
          </a:stretch>
        </p:blipFill>
        <p:spPr bwMode="auto">
          <a:xfrm>
            <a:off x="1219200" y="1981200"/>
            <a:ext cx="4762500" cy="2286001"/>
          </a:xfrm>
          <a:prstGeom prst="rect">
            <a:avLst/>
          </a:prstGeom>
          <a:noFill/>
        </p:spPr>
      </p:pic>
      <p:sp>
        <p:nvSpPr>
          <p:cNvPr id="4" name="Rectangle 3"/>
          <p:cNvSpPr/>
          <p:nvPr/>
        </p:nvSpPr>
        <p:spPr>
          <a:xfrm>
            <a:off x="990600" y="4648200"/>
            <a:ext cx="7010400" cy="1754326"/>
          </a:xfrm>
          <a:prstGeom prst="rect">
            <a:avLst/>
          </a:prstGeom>
        </p:spPr>
        <p:txBody>
          <a:bodyPr wrap="square">
            <a:spAutoFit/>
          </a:bodyPr>
          <a:lstStyle/>
          <a:p>
            <a:pPr fontAlgn="base"/>
            <a:r>
              <a:rPr lang="en-US" b="1" dirty="0" smtClean="0"/>
              <a:t>For example –</a:t>
            </a:r>
            <a:r>
              <a:rPr lang="en-US" dirty="0" smtClean="0"/>
              <a:t> In a given scenario, the reward could be utility and the agent could be told to receive as much utility as possible in order to “win”.</a:t>
            </a:r>
          </a:p>
          <a:p>
            <a:pPr fontAlgn="base"/>
            <a:r>
              <a:rPr lang="en-US" dirty="0" smtClean="0"/>
              <a:t>Basically, the agent decides what to do to perform the given task. Now, since the training dataset is missing, it is bound to learn from its experience.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828799"/>
            <a:ext cx="6629400" cy="2492990"/>
          </a:xfrm>
          <a:prstGeom prst="rect">
            <a:avLst/>
          </a:prstGeom>
        </p:spPr>
        <p:txBody>
          <a:bodyPr wrap="square">
            <a:spAutoFit/>
          </a:bodyPr>
          <a:lstStyle/>
          <a:p>
            <a:pPr fontAlgn="base"/>
            <a:r>
              <a:rPr lang="en-US" sz="2400" dirty="0" smtClean="0"/>
              <a:t>Reinforcement Learning</a:t>
            </a:r>
          </a:p>
          <a:p>
            <a:pPr fontAlgn="base"/>
            <a:r>
              <a:rPr lang="en-US" sz="2400" dirty="0" smtClean="0"/>
              <a:t> </a:t>
            </a:r>
            <a:r>
              <a:rPr lang="en-US" dirty="0" smtClean="0"/>
              <a:t>covers more area of </a:t>
            </a:r>
            <a:r>
              <a:rPr lang="en-US" b="1" i="1" dirty="0" smtClean="0">
                <a:hlinkClick r:id="rId2"/>
              </a:rPr>
              <a:t>Artificial Intelligence</a:t>
            </a:r>
            <a:r>
              <a:rPr lang="en-US" dirty="0" smtClean="0"/>
              <a:t> which allows machines to interact with their dynamic environment in order to reach their goals. With this, machines and software agents are able to evaluate the ideal behavior in a specific context. With the help of this reward feedback, agents are able to learn the behavior and improve it in the longer run. This simple feedback reward is known as a reinforcement signal.</a:t>
            </a:r>
            <a:endParaRPr lang="en-US" dirty="0"/>
          </a:p>
        </p:txBody>
      </p:sp>
      <p:pic>
        <p:nvPicPr>
          <p:cNvPr id="25602" name="Picture 2" descr="reinforcement learning in ML"/>
          <p:cNvPicPr>
            <a:picLocks noChangeAspect="1" noChangeArrowheads="1"/>
          </p:cNvPicPr>
          <p:nvPr/>
        </p:nvPicPr>
        <p:blipFill>
          <a:blip r:embed="rId3"/>
          <a:srcRect/>
          <a:stretch>
            <a:fillRect/>
          </a:stretch>
        </p:blipFill>
        <p:spPr bwMode="auto">
          <a:xfrm>
            <a:off x="6248400" y="152400"/>
            <a:ext cx="2209800" cy="1657350"/>
          </a:xfrm>
          <a:prstGeom prst="rect">
            <a:avLst/>
          </a:prstGeom>
          <a:noFill/>
        </p:spPr>
      </p:pic>
      <p:pic>
        <p:nvPicPr>
          <p:cNvPr id="25604" name="Picture 4" descr="agent environment reinforcement learning"/>
          <p:cNvPicPr>
            <a:picLocks noChangeAspect="1" noChangeArrowheads="1"/>
          </p:cNvPicPr>
          <p:nvPr/>
        </p:nvPicPr>
        <p:blipFill>
          <a:blip r:embed="rId4"/>
          <a:srcRect/>
          <a:stretch>
            <a:fillRect/>
          </a:stretch>
        </p:blipFill>
        <p:spPr bwMode="auto">
          <a:xfrm>
            <a:off x="533400" y="152400"/>
            <a:ext cx="5610225" cy="1533526"/>
          </a:xfrm>
          <a:prstGeom prst="rect">
            <a:avLst/>
          </a:prstGeom>
          <a:noFill/>
        </p:spPr>
      </p:pic>
      <p:sp>
        <p:nvSpPr>
          <p:cNvPr id="5" name="Rectangle 4"/>
          <p:cNvSpPr/>
          <p:nvPr/>
        </p:nvSpPr>
        <p:spPr>
          <a:xfrm>
            <a:off x="381000" y="4419600"/>
            <a:ext cx="8458200" cy="1754326"/>
          </a:xfrm>
          <a:prstGeom prst="rect">
            <a:avLst/>
          </a:prstGeom>
        </p:spPr>
        <p:txBody>
          <a:bodyPr wrap="square">
            <a:spAutoFit/>
          </a:bodyPr>
          <a:lstStyle/>
          <a:p>
            <a:r>
              <a:rPr lang="en-US" dirty="0" smtClean="0"/>
              <a:t>The agent in the environment is required to take actions that are based on the current state. This type of learning is different from Supervised Learning in the sense that the training data in the former has output mapping provided such that the model is capable of learning the correct answer. Whereas, in the case of reinforcement learning, there is no answer key provided to the agent when they have to perform a particular task. When there is no training dataset, it learns from its own experience.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1"/>
            <a:ext cx="8534400" cy="2585323"/>
          </a:xfrm>
          <a:prstGeom prst="rect">
            <a:avLst/>
          </a:prstGeom>
        </p:spPr>
        <p:txBody>
          <a:bodyPr wrap="square">
            <a:spAutoFit/>
          </a:bodyPr>
          <a:lstStyle/>
          <a:p>
            <a:pPr fontAlgn="base"/>
            <a:r>
              <a:rPr lang="en-US" dirty="0" smtClean="0"/>
              <a:t>Reinforcement Learning Use Case</a:t>
            </a:r>
          </a:p>
          <a:p>
            <a:pPr fontAlgn="base"/>
            <a:r>
              <a:rPr lang="en-US" b="1" i="1" dirty="0" smtClean="0"/>
              <a:t>Google’s Active Query Answering (AQA)</a:t>
            </a:r>
            <a:r>
              <a:rPr lang="en-US" i="1" dirty="0" smtClean="0"/>
              <a:t> </a:t>
            </a:r>
            <a:r>
              <a:rPr lang="en-US" dirty="0" smtClean="0"/>
              <a:t>system makes use of reinforcement learning. Google’s AQA system reformulates the questions asked by the user. For example, if you ask the AQA </a:t>
            </a:r>
            <a:r>
              <a:rPr lang="en-US" dirty="0" err="1" smtClean="0"/>
              <a:t>bot</a:t>
            </a:r>
            <a:r>
              <a:rPr lang="en-US" dirty="0" smtClean="0"/>
              <a:t> the question – “What is the birth date of Nikola Tesla” then the </a:t>
            </a:r>
            <a:r>
              <a:rPr lang="en-US" dirty="0" err="1" smtClean="0"/>
              <a:t>bot</a:t>
            </a:r>
            <a:r>
              <a:rPr lang="en-US" dirty="0" smtClean="0"/>
              <a:t> would reformulate it into different questions like “What is the birth year of Nikola Tesla”, “When was Tesla born?” and “When is Tesla’s birthday”. This process of reformulation utilized the traditional sequence2sequence model, but Google has integrated reinforcement Learning into its system to better interact with the query based environment system.</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7848600" cy="1200329"/>
          </a:xfrm>
          <a:prstGeom prst="rect">
            <a:avLst/>
          </a:prstGeom>
        </p:spPr>
        <p:txBody>
          <a:bodyPr wrap="square">
            <a:spAutoFit/>
          </a:bodyPr>
          <a:lstStyle/>
          <a:p>
            <a:r>
              <a:rPr lang="en-US" dirty="0" smtClean="0"/>
              <a:t>These </a:t>
            </a:r>
            <a:r>
              <a:rPr lang="en-US" b="1" dirty="0" smtClean="0"/>
              <a:t>ML algorithms </a:t>
            </a:r>
            <a:r>
              <a:rPr lang="en-US" dirty="0" smtClean="0"/>
              <a:t>are quite essential for developing predictive modeling and for carrying out classification and prediction. These ML algorithms are the most useful for carrying out prediction and classification in both supervised as well as unsupervised scenarios.</a:t>
            </a:r>
            <a:endParaRPr lang="en-US" dirty="0"/>
          </a:p>
        </p:txBody>
      </p:sp>
      <p:pic>
        <p:nvPicPr>
          <p:cNvPr id="1026" name="Picture 2"/>
          <p:cNvPicPr>
            <a:picLocks noChangeAspect="1" noChangeArrowheads="1"/>
          </p:cNvPicPr>
          <p:nvPr/>
        </p:nvPicPr>
        <p:blipFill>
          <a:blip r:embed="rId2"/>
          <a:srcRect/>
          <a:stretch>
            <a:fillRect/>
          </a:stretch>
        </p:blipFill>
        <p:spPr bwMode="auto">
          <a:xfrm>
            <a:off x="1828800" y="2133600"/>
            <a:ext cx="5219700" cy="43338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219200" y="609600"/>
            <a:ext cx="2733675" cy="33242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953000" y="1295400"/>
            <a:ext cx="2743200" cy="39433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81000" y="685800"/>
            <a:ext cx="8020050" cy="20478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747713" y="2743200"/>
            <a:ext cx="7648575" cy="13716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533400" y="4419600"/>
            <a:ext cx="7696200" cy="1028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7924800" cy="2308324"/>
          </a:xfrm>
          <a:prstGeom prst="rect">
            <a:avLst/>
          </a:prstGeom>
        </p:spPr>
        <p:txBody>
          <a:bodyPr wrap="square">
            <a:spAutoFit/>
          </a:bodyPr>
          <a:lstStyle/>
          <a:p>
            <a:r>
              <a:rPr lang="en-US" b="1" dirty="0" smtClean="0"/>
              <a:t>What is Machine Learning?</a:t>
            </a:r>
          </a:p>
          <a:p>
            <a:r>
              <a:rPr lang="en-US" dirty="0" smtClean="0"/>
              <a:t>Machine Learning (ML) is that field of computer science with the help of which computer systems can provide sense to data in much the same way as human beings do.</a:t>
            </a:r>
          </a:p>
          <a:p>
            <a:r>
              <a:rPr lang="en-US" dirty="0" smtClean="0"/>
              <a:t>In simple words, ML is a type of artificial intelligence that extract patterns out of raw data by using an algorithm or method. </a:t>
            </a:r>
            <a:r>
              <a:rPr lang="en-US" b="1" dirty="0" smtClean="0"/>
              <a:t>The main focus of ML is to allow computer systems learn from experience without being explicitly programmed or human intervention.</a:t>
            </a:r>
            <a:endParaRPr lang="en-US" b="1" dirty="0"/>
          </a:p>
        </p:txBody>
      </p:sp>
      <p:sp>
        <p:nvSpPr>
          <p:cNvPr id="3" name="Rectangle 2"/>
          <p:cNvSpPr/>
          <p:nvPr/>
        </p:nvSpPr>
        <p:spPr>
          <a:xfrm>
            <a:off x="457200" y="2667000"/>
            <a:ext cx="8077200" cy="1200329"/>
          </a:xfrm>
          <a:prstGeom prst="rect">
            <a:avLst/>
          </a:prstGeom>
        </p:spPr>
        <p:txBody>
          <a:bodyPr wrap="square">
            <a:spAutoFit/>
          </a:bodyPr>
          <a:lstStyle/>
          <a:p>
            <a:r>
              <a:rPr lang="en-US" dirty="0" smtClean="0"/>
              <a:t>Machine Learning algorithms are trained over instances or examples through which they learn from past experiences and also analyze the historical data. Therefore, as it trains over the examples, again and again, it is able to identify patterns in order to make predictions about the future.</a:t>
            </a:r>
            <a:endParaRPr lang="en-US" dirty="0"/>
          </a:p>
        </p:txBody>
      </p:sp>
      <p:pic>
        <p:nvPicPr>
          <p:cNvPr id="2050" name="Picture 2" descr="https://d2h0cx97tjks2p.cloudfront.net/blogs/wp-content/uploads/sites/2/2019/07/what-is-machine-learning.jpg"/>
          <p:cNvPicPr>
            <a:picLocks noChangeAspect="1" noChangeArrowheads="1"/>
          </p:cNvPicPr>
          <p:nvPr/>
        </p:nvPicPr>
        <p:blipFill>
          <a:blip r:embed="rId2"/>
          <a:srcRect/>
          <a:stretch>
            <a:fillRect/>
          </a:stretch>
        </p:blipFill>
        <p:spPr bwMode="auto">
          <a:xfrm>
            <a:off x="762000" y="3962400"/>
            <a:ext cx="7924800" cy="28956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8610600" cy="923330"/>
          </a:xfrm>
          <a:prstGeom prst="rect">
            <a:avLst/>
          </a:prstGeom>
        </p:spPr>
        <p:txBody>
          <a:bodyPr wrap="square">
            <a:spAutoFit/>
          </a:bodyPr>
          <a:lstStyle/>
          <a:p>
            <a:r>
              <a:rPr lang="en-US" b="1" dirty="0" smtClean="0"/>
              <a:t>Classification</a:t>
            </a:r>
          </a:p>
          <a:p>
            <a:r>
              <a:rPr lang="en-US" b="1" dirty="0" smtClean="0"/>
              <a:t>Logistic regression</a:t>
            </a:r>
          </a:p>
          <a:p>
            <a:r>
              <a:rPr lang="en-US" dirty="0" smtClean="0"/>
              <a:t>Logistic regression is a popular method to predict a categorical response.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0"/>
            <a:ext cx="8915400" cy="7017306"/>
          </a:xfrm>
          <a:prstGeom prst="rect">
            <a:avLst/>
          </a:prstGeom>
        </p:spPr>
        <p:txBody>
          <a:bodyPr wrap="square">
            <a:spAutoFit/>
          </a:bodyPr>
          <a:lstStyle/>
          <a:p>
            <a:r>
              <a:rPr lang="en-US" dirty="0" smtClean="0"/>
              <a:t>Introduction to Logistic Regression</a:t>
            </a:r>
          </a:p>
          <a:p>
            <a:r>
              <a:rPr lang="en-US" dirty="0" smtClean="0"/>
              <a:t>Logistic regression is a supervised learning classification algorithm used to predict the probability of a target variable. The nature of target or dependent variable is dichotomous, which means there would be only two possible classes.</a:t>
            </a:r>
          </a:p>
          <a:p>
            <a:r>
              <a:rPr lang="en-US" dirty="0" smtClean="0"/>
              <a:t>In simple words, the dependent variable is binary in nature having data coded as either 1 (stands for success/yes) or 0 (stands for failure/no).</a:t>
            </a:r>
          </a:p>
          <a:p>
            <a:r>
              <a:rPr lang="en-US" dirty="0" smtClean="0"/>
              <a:t>Mathematically, a logistic regression model predicts P(Y=1) as a function of X. It is one of the simplest ML algorithms that can be used for various classification problems such as spam detection, Diabetes prediction, cancer detection etc.</a:t>
            </a:r>
          </a:p>
          <a:p>
            <a:r>
              <a:rPr lang="en-US" dirty="0" smtClean="0"/>
              <a:t>Types of Logistic Regression</a:t>
            </a:r>
          </a:p>
          <a:p>
            <a:r>
              <a:rPr lang="en-US" dirty="0" smtClean="0"/>
              <a:t>Generally, logistic regression means binary logistic regression having binary target variables, but there can be two more categories of target variables that can be predicted by it. Based on those number of categories, Logistic regression can be divided into following types −</a:t>
            </a:r>
          </a:p>
          <a:p>
            <a:r>
              <a:rPr lang="en-US" dirty="0" smtClean="0"/>
              <a:t>Binary or Binomial</a:t>
            </a:r>
          </a:p>
          <a:p>
            <a:r>
              <a:rPr lang="en-US" dirty="0" smtClean="0"/>
              <a:t>In such a kind of classification, a dependent variable will have only two possible types either 1 and 0. For example, these variables may represent success or failure, yes or no, win or loss etc.</a:t>
            </a:r>
          </a:p>
          <a:p>
            <a:r>
              <a:rPr lang="en-US" dirty="0" smtClean="0"/>
              <a:t>Multinomial</a:t>
            </a:r>
          </a:p>
          <a:p>
            <a:r>
              <a:rPr lang="en-US" dirty="0" smtClean="0"/>
              <a:t>In such a kind of classification, dependent variable can have 3 or more possible </a:t>
            </a:r>
            <a:r>
              <a:rPr lang="en-US" b="1" i="1" dirty="0" smtClean="0"/>
              <a:t>unordered</a:t>
            </a:r>
            <a:r>
              <a:rPr lang="en-US" dirty="0" smtClean="0"/>
              <a:t> types or the types having no quantitative significance. For example, these variables may represent “Type A” or “Type B” or “Type C”.</a:t>
            </a:r>
          </a:p>
          <a:p>
            <a:r>
              <a:rPr lang="en-US" dirty="0" smtClean="0"/>
              <a:t>Ordinal</a:t>
            </a:r>
          </a:p>
          <a:p>
            <a:r>
              <a:rPr lang="en-US" dirty="0" smtClean="0"/>
              <a:t>In such a kind of classification, dependent variable can have 3 or more possible </a:t>
            </a:r>
            <a:r>
              <a:rPr lang="en-US" b="1" i="1" dirty="0" smtClean="0"/>
              <a:t>ordered</a:t>
            </a:r>
            <a:r>
              <a:rPr lang="en-US" dirty="0" smtClean="0"/>
              <a:t> types or the types having a quantitative significance. For example, these variables may represent “poor” or “good”, “very good”, “Excellent” and each category can have the scores like 0,1,2,3.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458200" cy="2031325"/>
          </a:xfrm>
          <a:prstGeom prst="rect">
            <a:avLst/>
          </a:prstGeom>
        </p:spPr>
        <p:txBody>
          <a:bodyPr wrap="square">
            <a:spAutoFit/>
          </a:bodyPr>
          <a:lstStyle/>
          <a:p>
            <a:r>
              <a:rPr lang="en-US" dirty="0" smtClean="0"/>
              <a:t>Regression Models</a:t>
            </a:r>
          </a:p>
          <a:p>
            <a:r>
              <a:rPr lang="en-US" dirty="0" smtClean="0">
                <a:hlinkClick r:id="rId2"/>
              </a:rPr>
              <a:t>Binary Logistic Regression Model</a:t>
            </a:r>
            <a:r>
              <a:rPr lang="en-US" dirty="0" smtClean="0"/>
              <a:t> − The simplest form of logistic regression is binary or binomial logistic regression in which the target or dependent variable can have only 2 possible types either 1 or 0.</a:t>
            </a:r>
          </a:p>
          <a:p>
            <a:r>
              <a:rPr lang="en-US" dirty="0" smtClean="0">
                <a:hlinkClick r:id="rId3"/>
              </a:rPr>
              <a:t>Multinomial Logistic Regression Model</a:t>
            </a:r>
            <a:r>
              <a:rPr lang="en-US" dirty="0" smtClean="0"/>
              <a:t> − Another useful form of logistic regression is multinomial logistic regression in which the target or dependent variable can have 3 or more possible </a:t>
            </a:r>
            <a:r>
              <a:rPr lang="en-US" b="1" i="1" dirty="0" smtClean="0"/>
              <a:t>unordered</a:t>
            </a:r>
            <a:r>
              <a:rPr lang="en-US" dirty="0" smtClean="0"/>
              <a:t> types i.e. the types having no quantitative significance.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305800" cy="1477328"/>
          </a:xfrm>
          <a:prstGeom prst="rect">
            <a:avLst/>
          </a:prstGeom>
        </p:spPr>
        <p:txBody>
          <a:bodyPr wrap="square">
            <a:spAutoFit/>
          </a:bodyPr>
          <a:lstStyle/>
          <a:p>
            <a:r>
              <a:rPr lang="en-US" b="1" dirty="0" smtClean="0"/>
              <a:t>Introduction to Decision Tree</a:t>
            </a:r>
          </a:p>
          <a:p>
            <a:endParaRPr lang="en-US" dirty="0" smtClean="0"/>
          </a:p>
          <a:p>
            <a:r>
              <a:rPr lang="en-US" dirty="0" smtClean="0"/>
              <a:t>Decision </a:t>
            </a:r>
            <a:r>
              <a:rPr lang="en-US" dirty="0" smtClean="0"/>
              <a:t>trees can be constructed by an algorithmic approach that can split the dataset in different ways based on different conditions. Decisions trees are the most powerful algorithms that falls under the category of supervised algorithms.</a:t>
            </a:r>
            <a:endParaRPr lang="en-US" dirty="0"/>
          </a:p>
        </p:txBody>
      </p:sp>
      <p:sp>
        <p:nvSpPr>
          <p:cNvPr id="3" name="Rectangle 2"/>
          <p:cNvSpPr/>
          <p:nvPr/>
        </p:nvSpPr>
        <p:spPr>
          <a:xfrm>
            <a:off x="304800" y="1828800"/>
            <a:ext cx="8534400" cy="1200329"/>
          </a:xfrm>
          <a:prstGeom prst="rect">
            <a:avLst/>
          </a:prstGeom>
        </p:spPr>
        <p:txBody>
          <a:bodyPr wrap="square">
            <a:spAutoFit/>
          </a:bodyPr>
          <a:lstStyle/>
          <a:p>
            <a:r>
              <a:rPr lang="en-US" dirty="0" smtClean="0"/>
              <a:t>They can be used for both classification and regression tasks. The two main entities of a tree are decision nodes, where the data is split and leaves, where we got outcome. The example of a binary tree for predicting whether a person is fit or unfit providing various information like age, eating habits and exercise habits, is given below −</a:t>
            </a:r>
            <a:endParaRPr lang="en-US" dirty="0"/>
          </a:p>
        </p:txBody>
      </p:sp>
      <p:sp>
        <p:nvSpPr>
          <p:cNvPr id="4098" name="AutoShape 2" descr="Decision Tree Introdu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ecision Tree Introdu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Decision Tree Introdu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4" name="Picture 8" descr="popular machine learning algorithm"/>
          <p:cNvPicPr>
            <a:picLocks noChangeAspect="1" noChangeArrowheads="1"/>
          </p:cNvPicPr>
          <p:nvPr/>
        </p:nvPicPr>
        <p:blipFill>
          <a:blip r:embed="rId2"/>
          <a:srcRect/>
          <a:stretch>
            <a:fillRect/>
          </a:stretch>
        </p:blipFill>
        <p:spPr bwMode="auto">
          <a:xfrm>
            <a:off x="2286000" y="2895600"/>
            <a:ext cx="4533900" cy="3724276"/>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458200" cy="1754326"/>
          </a:xfrm>
          <a:prstGeom prst="rect">
            <a:avLst/>
          </a:prstGeom>
        </p:spPr>
        <p:txBody>
          <a:bodyPr wrap="square">
            <a:spAutoFit/>
          </a:bodyPr>
          <a:lstStyle/>
          <a:p>
            <a:r>
              <a:rPr lang="en-US" dirty="0" smtClean="0"/>
              <a:t>In the above decision tree, the question are decision nodes and final outcomes are leaves. We have the following two types of decision trees.</a:t>
            </a:r>
          </a:p>
          <a:p>
            <a:r>
              <a:rPr lang="en-US" b="1" dirty="0" smtClean="0"/>
              <a:t>Classification decision trees</a:t>
            </a:r>
            <a:r>
              <a:rPr lang="en-US" dirty="0" smtClean="0"/>
              <a:t> − In this kind of decision trees, the decision variable is categorical. The above decision tree is an example of classification decision tree.</a:t>
            </a:r>
          </a:p>
          <a:p>
            <a:r>
              <a:rPr lang="en-US" b="1" dirty="0" smtClean="0"/>
              <a:t>Regression decision trees</a:t>
            </a:r>
            <a:r>
              <a:rPr lang="en-US" dirty="0" smtClean="0"/>
              <a:t> − In this kind of decision trees, the decision variable is continuous.</a:t>
            </a:r>
            <a:endParaRPr lang="en-US" dirty="0"/>
          </a:p>
        </p:txBody>
      </p:sp>
      <p:sp>
        <p:nvSpPr>
          <p:cNvPr id="3" name="Rectangle 2"/>
          <p:cNvSpPr/>
          <p:nvPr/>
        </p:nvSpPr>
        <p:spPr>
          <a:xfrm>
            <a:off x="304800" y="3048000"/>
            <a:ext cx="8610600" cy="3139321"/>
          </a:xfrm>
          <a:prstGeom prst="rect">
            <a:avLst/>
          </a:prstGeom>
        </p:spPr>
        <p:txBody>
          <a:bodyPr wrap="square">
            <a:spAutoFit/>
          </a:bodyPr>
          <a:lstStyle/>
          <a:p>
            <a:r>
              <a:rPr lang="en-US" b="1" dirty="0" smtClean="0"/>
              <a:t>Introduction to Naïve </a:t>
            </a:r>
            <a:r>
              <a:rPr lang="en-US" b="1" dirty="0" err="1" smtClean="0"/>
              <a:t>Bayes</a:t>
            </a:r>
            <a:r>
              <a:rPr lang="en-US" b="1" dirty="0" smtClean="0"/>
              <a:t> Algorithm</a:t>
            </a:r>
          </a:p>
          <a:p>
            <a:r>
              <a:rPr lang="en-US" dirty="0" smtClean="0"/>
              <a:t>Naïve </a:t>
            </a:r>
            <a:r>
              <a:rPr lang="en-US" dirty="0" err="1" smtClean="0"/>
              <a:t>Bayes</a:t>
            </a:r>
            <a:r>
              <a:rPr lang="en-US" dirty="0" smtClean="0"/>
              <a:t> algorithms is a classification technique based on applying </a:t>
            </a:r>
            <a:r>
              <a:rPr lang="en-US" dirty="0" err="1" smtClean="0"/>
              <a:t>Bayes</a:t>
            </a:r>
            <a:r>
              <a:rPr lang="en-US" dirty="0" smtClean="0"/>
              <a:t>’ theorem with a strong assumption that all the predictors are independent to each other. In simple words, the assumption is that the presence of a feature in a class is independent to the presence of any other feature in the same class. For example, a phone may be considered as smart if it is having touch screen, internet facility, good camera etc. Though all these features are dependent on each other, they contribute independently to the probability of that the phone is a smart phone.</a:t>
            </a:r>
          </a:p>
          <a:p>
            <a:r>
              <a:rPr lang="en-US" dirty="0" smtClean="0"/>
              <a:t>In Bayesian classification, the main interest is to find the posterior probabilities i.e. the probability of a label given some observed features, 𝑃(𝐿 | 𝑓𝑒𝑎𝑡𝑢𝑟𝑒𝑠). With the help of </a:t>
            </a:r>
            <a:r>
              <a:rPr lang="en-US" dirty="0" err="1" smtClean="0"/>
              <a:t>Bayes</a:t>
            </a:r>
            <a:r>
              <a:rPr lang="en-US" dirty="0" smtClean="0"/>
              <a:t> theorem, we can express this in quantitative form as follows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828800"/>
            <a:ext cx="6553200" cy="2585323"/>
          </a:xfrm>
          <a:prstGeom prst="rect">
            <a:avLst/>
          </a:prstGeom>
        </p:spPr>
        <p:txBody>
          <a:bodyPr wrap="square">
            <a:spAutoFit/>
          </a:bodyPr>
          <a:lstStyle/>
          <a:p>
            <a:r>
              <a:rPr lang="en-US" b="1" dirty="0" smtClean="0"/>
              <a:t>P(</a:t>
            </a:r>
            <a:r>
              <a:rPr lang="en-US" b="1" dirty="0" err="1" smtClean="0"/>
              <a:t>L|features</a:t>
            </a:r>
            <a:r>
              <a:rPr lang="en-US" b="1" dirty="0" smtClean="0"/>
              <a:t>)=P(L)P(</a:t>
            </a:r>
            <a:r>
              <a:rPr lang="en-US" b="1" dirty="0" err="1" smtClean="0"/>
              <a:t>features|L</a:t>
            </a:r>
            <a:r>
              <a:rPr lang="en-US" b="1" dirty="0" smtClean="0"/>
              <a:t>)P(features)</a:t>
            </a:r>
          </a:p>
          <a:p>
            <a:r>
              <a:rPr lang="en-US" b="1" dirty="0" smtClean="0"/>
              <a:t>Here, (𝐿 | 𝑓𝑒𝑎𝑡𝑢𝑟𝑒𝑠) is the posterior probability of class.</a:t>
            </a:r>
          </a:p>
          <a:p>
            <a:endParaRPr lang="en-US" b="1" dirty="0" smtClean="0"/>
          </a:p>
          <a:p>
            <a:r>
              <a:rPr lang="en-US" b="1" dirty="0" smtClean="0"/>
              <a:t>𝑃(𝐿) is the prior probability of class.</a:t>
            </a:r>
          </a:p>
          <a:p>
            <a:endParaRPr lang="en-US" b="1" dirty="0" smtClean="0"/>
          </a:p>
          <a:p>
            <a:r>
              <a:rPr lang="en-US" b="1" dirty="0" smtClean="0"/>
              <a:t>𝑃(𝑓𝑒𝑎𝑡𝑢𝑟𝑒𝑠|𝐿) is the likelihood which is the probability of predictor given class.</a:t>
            </a:r>
          </a:p>
          <a:p>
            <a:endParaRPr lang="en-US" b="1" dirty="0" smtClean="0"/>
          </a:p>
          <a:p>
            <a:r>
              <a:rPr lang="en-US" b="1" dirty="0" smtClean="0"/>
              <a:t>𝑃(𝑓𝑒𝑎𝑡𝑢𝑟𝑒𝑠) is the prior probability of predictor.</a:t>
            </a:r>
            <a:endParaRPr lang="en-US" dirty="0"/>
          </a:p>
        </p:txBody>
      </p:sp>
      <p:sp>
        <p:nvSpPr>
          <p:cNvPr id="4" name="Rectangle 3"/>
          <p:cNvSpPr/>
          <p:nvPr/>
        </p:nvSpPr>
        <p:spPr>
          <a:xfrm>
            <a:off x="2286000" y="533401"/>
            <a:ext cx="4572000" cy="646331"/>
          </a:xfrm>
          <a:prstGeom prst="rect">
            <a:avLst/>
          </a:prstGeom>
        </p:spPr>
        <p:txBody>
          <a:bodyPr wrap="square">
            <a:spAutoFit/>
          </a:bodyPr>
          <a:lstStyle/>
          <a:p>
            <a:r>
              <a:rPr lang="en-US" dirty="0" smtClean="0"/>
              <a:t>P(</a:t>
            </a:r>
            <a:r>
              <a:rPr lang="en-US" dirty="0" err="1" smtClean="0"/>
              <a:t>L|features</a:t>
            </a:r>
            <a:r>
              <a:rPr lang="en-US" dirty="0" smtClean="0"/>
              <a:t>)=P(L)P(</a:t>
            </a:r>
            <a:r>
              <a:rPr lang="en-US" dirty="0" err="1" smtClean="0"/>
              <a:t>features|L</a:t>
            </a:r>
            <a:r>
              <a:rPr lang="en-US" smtClean="0"/>
              <a:t>) / P(features</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458199" cy="3416320"/>
          </a:xfrm>
          <a:prstGeom prst="rect">
            <a:avLst/>
          </a:prstGeom>
        </p:spPr>
        <p:txBody>
          <a:bodyPr wrap="square">
            <a:spAutoFit/>
          </a:bodyPr>
          <a:lstStyle/>
          <a:p>
            <a:r>
              <a:rPr lang="en-US" b="1" dirty="0" smtClean="0"/>
              <a:t>Need for Machine Learning</a:t>
            </a:r>
          </a:p>
          <a:p>
            <a:r>
              <a:rPr lang="en-US" dirty="0" smtClean="0"/>
              <a:t>The most suitable reason for doing this is, “to make decisions, based on data, with efficiency and scale”.</a:t>
            </a:r>
          </a:p>
          <a:p>
            <a:r>
              <a:rPr lang="en-US" dirty="0" smtClean="0"/>
              <a:t>Lately, organizations are investing heavily in newer technologies like Artificial Intelligence, Machine Learning and Deep Learning to get the key information from data to perform several real-world tasks and solve problems. </a:t>
            </a:r>
            <a:r>
              <a:rPr lang="en-US" b="1" dirty="0" smtClean="0"/>
              <a:t>We can call it data-driven decisions taken by machines, particularly to automate the process</a:t>
            </a:r>
            <a:r>
              <a:rPr lang="en-US" dirty="0" smtClean="0"/>
              <a:t>. </a:t>
            </a:r>
            <a:r>
              <a:rPr lang="en-US" b="1" dirty="0" smtClean="0"/>
              <a:t>These data-driven decisions can be used, instead of using </a:t>
            </a:r>
            <a:r>
              <a:rPr lang="en-US" b="1" dirty="0" err="1" smtClean="0"/>
              <a:t>programing</a:t>
            </a:r>
            <a:r>
              <a:rPr lang="en-US" b="1" dirty="0" smtClean="0"/>
              <a:t> logic, in the problems that cannot be programmed inherently.</a:t>
            </a:r>
            <a:r>
              <a:rPr lang="en-US" dirty="0" smtClean="0"/>
              <a:t> The fact is that we can’t do without human intelligence, but other aspect is that we all need to solve real-world problems with efficiency at a huge scale. That is why the need for machine learning arises.</a:t>
            </a:r>
          </a:p>
          <a:p>
            <a:endParaRPr lang="en-US" b="1" dirty="0"/>
          </a:p>
        </p:txBody>
      </p:sp>
      <p:sp>
        <p:nvSpPr>
          <p:cNvPr id="3" name="Rectangle 2"/>
          <p:cNvSpPr/>
          <p:nvPr/>
        </p:nvSpPr>
        <p:spPr>
          <a:xfrm>
            <a:off x="2286000" y="3505199"/>
            <a:ext cx="4572000" cy="923330"/>
          </a:xfrm>
          <a:prstGeom prst="rect">
            <a:avLst/>
          </a:prstGeom>
        </p:spPr>
        <p:txBody>
          <a:bodyPr wrap="square">
            <a:spAutoFit/>
          </a:bodyPr>
          <a:lstStyle/>
          <a:p>
            <a:r>
              <a:rPr lang="en-US" dirty="0" smtClean="0"/>
              <a:t>. Machine Learning has revolutionized the way we perceive information and the various insights we can gain out of it.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ow Machine learning works"/>
          <p:cNvPicPr>
            <a:picLocks noChangeAspect="1" noChangeArrowheads="1"/>
          </p:cNvPicPr>
          <p:nvPr/>
        </p:nvPicPr>
        <p:blipFill>
          <a:blip r:embed="rId2"/>
          <a:srcRect/>
          <a:stretch>
            <a:fillRect/>
          </a:stretch>
        </p:blipFill>
        <p:spPr bwMode="auto">
          <a:xfrm>
            <a:off x="609600" y="152400"/>
            <a:ext cx="7639050" cy="4000501"/>
          </a:xfrm>
          <a:prstGeom prst="rect">
            <a:avLst/>
          </a:prstGeom>
          <a:noFill/>
        </p:spPr>
      </p:pic>
      <p:sp>
        <p:nvSpPr>
          <p:cNvPr id="3" name="Rectangle 2"/>
          <p:cNvSpPr/>
          <p:nvPr/>
        </p:nvSpPr>
        <p:spPr>
          <a:xfrm>
            <a:off x="457200" y="4648200"/>
            <a:ext cx="8001000" cy="1754326"/>
          </a:xfrm>
          <a:prstGeom prst="rect">
            <a:avLst/>
          </a:prstGeom>
        </p:spPr>
        <p:txBody>
          <a:bodyPr wrap="square">
            <a:spAutoFit/>
          </a:bodyPr>
          <a:lstStyle/>
          <a:p>
            <a:r>
              <a:rPr lang="en-US" dirty="0" smtClean="0"/>
              <a:t>These machine learning algorithms use the patterns contained in the training data to perform classification and future predictions. Whenever any new input is introduced to the ML model, it applies its learned patterns over the new data to make future predictions. Based on the final accuracy, one can optimize their models using various standardized approaches. In this way, Machine Learning model learns to adapt to new examples and produce better results.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28600"/>
            <a:ext cx="5260993" cy="369332"/>
          </a:xfrm>
          <a:prstGeom prst="rect">
            <a:avLst/>
          </a:prstGeom>
        </p:spPr>
        <p:txBody>
          <a:bodyPr wrap="square">
            <a:spAutoFit/>
          </a:bodyPr>
          <a:lstStyle/>
          <a:p>
            <a:r>
              <a:rPr lang="en-US" b="1" dirty="0" smtClean="0"/>
              <a:t>Machine Learning Model</a:t>
            </a:r>
            <a:endParaRPr lang="en-US" b="1" dirty="0"/>
          </a:p>
        </p:txBody>
      </p:sp>
      <p:sp>
        <p:nvSpPr>
          <p:cNvPr id="5" name="Rectangle 4"/>
          <p:cNvSpPr/>
          <p:nvPr/>
        </p:nvSpPr>
        <p:spPr>
          <a:xfrm>
            <a:off x="533400" y="685800"/>
            <a:ext cx="8001000" cy="2308324"/>
          </a:xfrm>
          <a:prstGeom prst="rect">
            <a:avLst/>
          </a:prstGeom>
        </p:spPr>
        <p:txBody>
          <a:bodyPr wrap="square">
            <a:spAutoFit/>
          </a:bodyPr>
          <a:lstStyle/>
          <a:p>
            <a:r>
              <a:rPr lang="en-US" dirty="0" smtClean="0"/>
              <a:t>ML is a field of AI consisting of learning algorithms that −</a:t>
            </a:r>
          </a:p>
          <a:p>
            <a:endParaRPr lang="en-US" dirty="0" smtClean="0"/>
          </a:p>
          <a:p>
            <a:r>
              <a:rPr lang="en-US" dirty="0" smtClean="0"/>
              <a:t>Improve their performance (P)</a:t>
            </a:r>
          </a:p>
          <a:p>
            <a:r>
              <a:rPr lang="en-US" dirty="0" smtClean="0"/>
              <a:t>At executing some task (T)</a:t>
            </a:r>
          </a:p>
          <a:p>
            <a:r>
              <a:rPr lang="en-US" dirty="0" smtClean="0"/>
              <a:t>Over time with experience (E)</a:t>
            </a:r>
          </a:p>
          <a:p>
            <a:r>
              <a:rPr lang="en-US" dirty="0" smtClean="0"/>
              <a:t>Based on the above, the following diagram represents a Machine Learning Model −</a:t>
            </a:r>
          </a:p>
          <a:p>
            <a:endParaRPr lang="en-US" dirty="0" smtClean="0"/>
          </a:p>
          <a:p>
            <a:r>
              <a:rPr lang="en-US" dirty="0" smtClean="0"/>
              <a:t>Machine Learning Model</a:t>
            </a:r>
            <a:endParaRPr lang="en-US" dirty="0"/>
          </a:p>
        </p:txBody>
      </p:sp>
      <p:sp>
        <p:nvSpPr>
          <p:cNvPr id="21508" name="AutoShape 4" descr="Machine Learning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509" name="Picture 5"/>
          <p:cNvPicPr>
            <a:picLocks noChangeAspect="1" noChangeArrowheads="1"/>
          </p:cNvPicPr>
          <p:nvPr/>
        </p:nvPicPr>
        <p:blipFill>
          <a:blip r:embed="rId2"/>
          <a:srcRect/>
          <a:stretch>
            <a:fillRect/>
          </a:stretch>
        </p:blipFill>
        <p:spPr bwMode="auto">
          <a:xfrm>
            <a:off x="3657600" y="2590800"/>
            <a:ext cx="4838700" cy="3848100"/>
          </a:xfrm>
          <a:prstGeom prst="rect">
            <a:avLst/>
          </a:prstGeom>
          <a:noFill/>
          <a:ln w="9525">
            <a:noFill/>
            <a:miter lim="800000"/>
            <a:headEnd/>
            <a:tailEnd/>
          </a:ln>
          <a:effectLst/>
        </p:spPr>
      </p:pic>
      <p:sp>
        <p:nvSpPr>
          <p:cNvPr id="8" name="Rectangle 7"/>
          <p:cNvSpPr/>
          <p:nvPr/>
        </p:nvSpPr>
        <p:spPr>
          <a:xfrm>
            <a:off x="228600" y="2967335"/>
            <a:ext cx="3962400" cy="1200329"/>
          </a:xfrm>
          <a:prstGeom prst="rect">
            <a:avLst/>
          </a:prstGeom>
        </p:spPr>
        <p:txBody>
          <a:bodyPr wrap="square">
            <a:spAutoFit/>
          </a:bodyPr>
          <a:lstStyle/>
          <a:p>
            <a:r>
              <a:rPr lang="en-US" b="1" dirty="0" smtClean="0"/>
              <a:t>The examples of ML based tasks are Classification, Regression, Structured annotation, Clustering, Transcription etc.</a:t>
            </a:r>
            <a:endParaRPr lang="en-US" b="1" dirty="0"/>
          </a:p>
        </p:txBody>
      </p:sp>
      <p:sp>
        <p:nvSpPr>
          <p:cNvPr id="9" name="Rectangle 8"/>
          <p:cNvSpPr/>
          <p:nvPr/>
        </p:nvSpPr>
        <p:spPr>
          <a:xfrm>
            <a:off x="228600" y="4114799"/>
            <a:ext cx="3962400" cy="923330"/>
          </a:xfrm>
          <a:prstGeom prst="rect">
            <a:avLst/>
          </a:prstGeom>
        </p:spPr>
        <p:txBody>
          <a:bodyPr wrap="square">
            <a:spAutoFit/>
          </a:bodyPr>
          <a:lstStyle/>
          <a:p>
            <a:r>
              <a:rPr lang="en-US" dirty="0" smtClean="0"/>
              <a:t> </a:t>
            </a:r>
            <a:r>
              <a:rPr lang="en-US" b="1" dirty="0" smtClean="0"/>
              <a:t>Supervised, unsupervised and reinforcement learning are some ways to learn or gain experience. </a:t>
            </a:r>
            <a:endParaRPr lang="en-US" b="1" dirty="0"/>
          </a:p>
        </p:txBody>
      </p:sp>
      <p:sp>
        <p:nvSpPr>
          <p:cNvPr id="10" name="Rectangle 9"/>
          <p:cNvSpPr/>
          <p:nvPr/>
        </p:nvSpPr>
        <p:spPr>
          <a:xfrm>
            <a:off x="228600" y="5334000"/>
            <a:ext cx="4572000" cy="1200329"/>
          </a:xfrm>
          <a:prstGeom prst="rect">
            <a:avLst/>
          </a:prstGeom>
        </p:spPr>
        <p:txBody>
          <a:bodyPr wrap="square">
            <a:spAutoFit/>
          </a:bodyPr>
          <a:lstStyle/>
          <a:p>
            <a:r>
              <a:rPr lang="en-US" b="1" dirty="0" smtClean="0"/>
              <a:t> There are many metrics that help to understand the ML performance, such as accuracy score, F1 score, confusion matrix, precision, recall, sensitivity etc.</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1"/>
          <p:cNvPicPr>
            <a:picLocks noChangeAspect="1" noChangeArrowheads="1"/>
          </p:cNvPicPr>
          <p:nvPr/>
        </p:nvPicPr>
        <p:blipFill>
          <a:blip r:embed="rId2"/>
          <a:srcRect/>
          <a:stretch>
            <a:fillRect/>
          </a:stretch>
        </p:blipFill>
        <p:spPr bwMode="auto">
          <a:xfrm>
            <a:off x="1314450" y="609600"/>
            <a:ext cx="6515100" cy="48387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a:stretch>
            <a:fillRect/>
          </a:stretch>
        </p:blipFill>
        <p:spPr bwMode="auto">
          <a:xfrm>
            <a:off x="1462088" y="457200"/>
            <a:ext cx="6219825" cy="5867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Types of Machine Learning "/>
          <p:cNvPicPr>
            <a:picLocks noChangeAspect="1" noChangeArrowheads="1"/>
          </p:cNvPicPr>
          <p:nvPr/>
        </p:nvPicPr>
        <p:blipFill>
          <a:blip r:embed="rId2"/>
          <a:srcRect/>
          <a:stretch>
            <a:fillRect/>
          </a:stretch>
        </p:blipFill>
        <p:spPr bwMode="auto">
          <a:xfrm>
            <a:off x="533400" y="0"/>
            <a:ext cx="8429625" cy="686752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machine learning algorithms types"/>
          <p:cNvPicPr>
            <a:picLocks noChangeAspect="1" noChangeArrowheads="1"/>
          </p:cNvPicPr>
          <p:nvPr/>
        </p:nvPicPr>
        <p:blipFill>
          <a:blip r:embed="rId2"/>
          <a:srcRect/>
          <a:stretch>
            <a:fillRect/>
          </a:stretch>
        </p:blipFill>
        <p:spPr bwMode="auto">
          <a:xfrm>
            <a:off x="1143000" y="1828800"/>
            <a:ext cx="6667500" cy="4762500"/>
          </a:xfrm>
          <a:prstGeom prst="rect">
            <a:avLst/>
          </a:prstGeom>
          <a:noFill/>
        </p:spPr>
      </p:pic>
      <p:sp>
        <p:nvSpPr>
          <p:cNvPr id="3" name="Rectangle 2"/>
          <p:cNvSpPr/>
          <p:nvPr/>
        </p:nvSpPr>
        <p:spPr>
          <a:xfrm>
            <a:off x="609600" y="0"/>
            <a:ext cx="6248400" cy="1754326"/>
          </a:xfrm>
          <a:prstGeom prst="rect">
            <a:avLst/>
          </a:prstGeom>
        </p:spPr>
        <p:txBody>
          <a:bodyPr wrap="square">
            <a:spAutoFit/>
          </a:bodyPr>
          <a:lstStyle/>
          <a:p>
            <a:pPr fontAlgn="base"/>
            <a:r>
              <a:rPr lang="en-US" dirty="0" smtClean="0"/>
              <a:t>Types/methods of Machine Learning</a:t>
            </a:r>
          </a:p>
          <a:p>
            <a:pPr fontAlgn="base"/>
            <a:r>
              <a:rPr lang="en-US" dirty="0" smtClean="0"/>
              <a:t>Machine Learning Algorithms can be classified into 3 types as follows –</a:t>
            </a:r>
          </a:p>
          <a:p>
            <a:pPr fontAlgn="base"/>
            <a:r>
              <a:rPr lang="en-US" dirty="0" smtClean="0"/>
              <a:t>Supervised Learning</a:t>
            </a:r>
          </a:p>
          <a:p>
            <a:pPr fontAlgn="base"/>
            <a:r>
              <a:rPr lang="en-US" dirty="0" smtClean="0"/>
              <a:t>Unsupervised Learning</a:t>
            </a:r>
          </a:p>
          <a:p>
            <a:pPr fontAlgn="base"/>
            <a:r>
              <a:rPr lang="en-US" dirty="0" smtClean="0"/>
              <a:t>Reinforcement Learning</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4664</TotalTime>
  <Words>1720</Words>
  <Application>Microsoft Office PowerPoint</Application>
  <PresentationFormat>On-screen Show (4:3)</PresentationFormat>
  <Paragraphs>105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Machine learning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dc:title>
  <dc:creator>Neha</dc:creator>
  <cp:lastModifiedBy>Neha</cp:lastModifiedBy>
  <cp:revision>42</cp:revision>
  <dcterms:created xsi:type="dcterms:W3CDTF">2006-08-16T00:00:00Z</dcterms:created>
  <dcterms:modified xsi:type="dcterms:W3CDTF">2019-11-03T12:02:45Z</dcterms:modified>
</cp:coreProperties>
</file>