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87" r:id="rId3"/>
    <p:sldId id="288" r:id="rId4"/>
    <p:sldId id="289" r:id="rId5"/>
    <p:sldId id="290" r:id="rId6"/>
    <p:sldId id="291" r:id="rId7"/>
    <p:sldId id="292" r:id="rId8"/>
    <p:sldId id="264" r:id="rId9"/>
    <p:sldId id="266" r:id="rId10"/>
    <p:sldId id="265" r:id="rId11"/>
    <p:sldId id="267" r:id="rId12"/>
    <p:sldId id="262" r:id="rId13"/>
    <p:sldId id="268" r:id="rId14"/>
    <p:sldId id="270" r:id="rId15"/>
    <p:sldId id="293" r:id="rId16"/>
    <p:sldId id="269" r:id="rId17"/>
    <p:sldId id="271" r:id="rId18"/>
    <p:sldId id="272" r:id="rId19"/>
    <p:sldId id="274" r:id="rId20"/>
    <p:sldId id="273" r:id="rId21"/>
    <p:sldId id="275" r:id="rId22"/>
    <p:sldId id="276" r:id="rId23"/>
    <p:sldId id="277" r:id="rId24"/>
    <p:sldId id="278" r:id="rId25"/>
    <p:sldId id="279" r:id="rId26"/>
    <p:sldId id="280" r:id="rId27"/>
    <p:sldId id="281"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javarevisited.blogspot.com/2018/02/top-20-spring-rest-interview-questions-answers-java.html" TargetMode="External"/><Relationship Id="rId2" Type="http://schemas.openxmlformats.org/officeDocument/2006/relationships/hyperlink" Target="http://javarevisited.blogspot.sg/2016/10/difference-between-put-and-post-in-restful-web-service.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javarevisited.blogspot.sg/2016/04/what-is-purpose-of-http-request-types-in-RESTful-web-service.html" TargetMode="External"/><Relationship Id="rId2" Type="http://schemas.openxmlformats.org/officeDocument/2006/relationships/hyperlink" Target="http://javarevisited.blogspot.sg/2017/02/how-to-consume-json-from-restful-web-services-Spring-RESTTemplate-Example.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javarevisited.blogspot.sg/2015/08/difference-between-soap-and-restfull-webservice-java.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javarevisited.blogspot.sg/2013/07/how-ssl-https-and-certificates-works-in-java-web-application.html" TargetMode="External"/><Relationship Id="rId2" Type="http://schemas.openxmlformats.org/officeDocument/2006/relationships/hyperlink" Target="http://www.java67.com/2017/04/3-great-books-to-learn-java-web-services-soap-and-restful.html"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hyperlink" Target="http://javarevisited.blogspot.sg/2013/07/how-to-configure-https-ssl-in-tomcat-6-7-web-server-java.html" TargetMode="External"/><Relationship Id="rId2" Type="http://schemas.openxmlformats.org/officeDocument/2006/relationships/hyperlink" Target="http://javarevisited.blogspot.sg/2012/01/rest-web-services-framework-interview.html" TargetMode="External"/><Relationship Id="rId1" Type="http://schemas.openxmlformats.org/officeDocument/2006/relationships/slideLayout" Target="../slideLayouts/slideLayout7.xml"/><Relationship Id="rId4" Type="http://schemas.openxmlformats.org/officeDocument/2006/relationships/hyperlink" Target="http://javarevisited.blogspot.sg/2017/01/where-and-how-to-download-spring-JAR-Files-Spring4-without-Maven-Gradl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educba.com/web-services-interview-question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uru99.com/images/1-2015/011015_0431_WebServiceT1.png" TargetMode="External"/><Relationship Id="rId2" Type="http://schemas.openxmlformats.org/officeDocument/2006/relationships/hyperlink" Target="http://www.webservicex.net/stockquote.asmx?op=GetQuote"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guru99.com/images/1-2015/011015_0431_WebServiceT2.png"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686800" cy="2308324"/>
          </a:xfrm>
          <a:prstGeom prst="rect">
            <a:avLst/>
          </a:prstGeom>
        </p:spPr>
        <p:txBody>
          <a:bodyPr wrap="square">
            <a:spAutoFit/>
          </a:bodyPr>
          <a:lstStyle/>
          <a:p>
            <a:r>
              <a:rPr lang="en-US" b="1" dirty="0" smtClean="0"/>
              <a:t>What is </a:t>
            </a:r>
            <a:r>
              <a:rPr lang="en-US" b="1" dirty="0" err="1" smtClean="0"/>
              <a:t>WebService</a:t>
            </a:r>
            <a:r>
              <a:rPr lang="en-US" b="1" dirty="0" smtClean="0"/>
              <a:t>?</a:t>
            </a:r>
          </a:p>
          <a:p>
            <a:r>
              <a:rPr lang="en-US" dirty="0" smtClean="0"/>
              <a:t>  Web Services is the mechanism or the medium of communication through which two applications / machines will exchange the data irrespective of their underline architecture and the technology.</a:t>
            </a:r>
          </a:p>
          <a:p>
            <a:r>
              <a:rPr lang="en-US" b="1" dirty="0" smtClean="0"/>
              <a:t>A web service is any piece of software that makes itself available over the </a:t>
            </a:r>
            <a:r>
              <a:rPr lang="en-US" b="1" dirty="0" smtClean="0"/>
              <a:t>internet </a:t>
            </a:r>
            <a:r>
              <a:rPr lang="en-US" dirty="0" smtClean="0"/>
              <a:t>and </a:t>
            </a:r>
            <a:r>
              <a:rPr lang="en-US" dirty="0" smtClean="0"/>
              <a:t>uses a standardized </a:t>
            </a:r>
            <a:r>
              <a:rPr lang="en-US" b="1" dirty="0" smtClean="0"/>
              <a:t>XML messaging system</a:t>
            </a:r>
            <a:r>
              <a:rPr lang="en-US" dirty="0" smtClean="0"/>
              <a:t>. </a:t>
            </a:r>
            <a:r>
              <a:rPr lang="en-US" b="1" dirty="0" smtClean="0"/>
              <a:t>XML</a:t>
            </a:r>
            <a:r>
              <a:rPr lang="en-US" dirty="0" smtClean="0"/>
              <a:t> is used to encode all communications to a web service. For example, a client invokes a web service by sending an </a:t>
            </a:r>
            <a:r>
              <a:rPr lang="en-US" b="1" dirty="0" smtClean="0"/>
              <a:t>XML</a:t>
            </a:r>
            <a:r>
              <a:rPr lang="en-US" dirty="0" smtClean="0"/>
              <a:t> message, then waits for a corresponding </a:t>
            </a:r>
            <a:r>
              <a:rPr lang="en-US" b="1" dirty="0" smtClean="0"/>
              <a:t>XML</a:t>
            </a:r>
            <a:r>
              <a:rPr lang="en-US" dirty="0" smtClean="0"/>
              <a:t> response.</a:t>
            </a:r>
            <a:endParaRPr lang="en-US" dirty="0"/>
          </a:p>
        </p:txBody>
      </p:sp>
      <p:sp>
        <p:nvSpPr>
          <p:cNvPr id="3" name="Rectangle 2"/>
          <p:cNvSpPr/>
          <p:nvPr/>
        </p:nvSpPr>
        <p:spPr>
          <a:xfrm>
            <a:off x="304800" y="2819400"/>
            <a:ext cx="8839200" cy="3693319"/>
          </a:xfrm>
          <a:prstGeom prst="rect">
            <a:avLst/>
          </a:prstGeom>
        </p:spPr>
        <p:txBody>
          <a:bodyPr wrap="square">
            <a:spAutoFit/>
          </a:bodyPr>
          <a:lstStyle/>
          <a:p>
            <a:r>
              <a:rPr lang="en-US" b="1" dirty="0" smtClean="0"/>
              <a:t>Why is </a:t>
            </a:r>
            <a:r>
              <a:rPr lang="en-US" b="1" dirty="0" err="1" smtClean="0"/>
              <a:t>WebService</a:t>
            </a:r>
            <a:r>
              <a:rPr lang="en-US" b="1" dirty="0" smtClean="0"/>
              <a:t> Needed?</a:t>
            </a:r>
          </a:p>
          <a:p>
            <a:r>
              <a:rPr lang="en-US" dirty="0" smtClean="0"/>
              <a:t>         In general, software applications are developed to be consumed by the human beings, where a person sends a request to a software service which in-turn returns a response in human readable format.</a:t>
            </a:r>
          </a:p>
          <a:p>
            <a:r>
              <a:rPr lang="en-US" dirty="0" smtClean="0"/>
              <a:t>In the modern era of technology if you want to build a software application you don't need to build each and everything from scratch. There are lots of readymade services available which you can plug into your application and you can start providing those services in your application.</a:t>
            </a:r>
          </a:p>
          <a:p>
            <a:r>
              <a:rPr lang="en-US" dirty="0" smtClean="0"/>
              <a:t>For example you want to display weather forecast information you don't need to collect, process and render the data in your application. You can buy the services from the people who already well-established in processing and publishing such kind of data.</a:t>
            </a:r>
          </a:p>
          <a:p>
            <a:r>
              <a:rPr lang="en-US" dirty="0" smtClean="0"/>
              <a:t>Web services allow us to do these kind of implementations.  </a:t>
            </a:r>
          </a:p>
          <a:p>
            <a:r>
              <a:rPr lang="en-US" dirty="0" smtClean="0"/>
              <a:t>As an example, consider the following </a:t>
            </a:r>
            <a:r>
              <a:rPr lang="en-US" dirty="0" err="1" smtClean="0"/>
              <a:t>WebService</a:t>
            </a:r>
            <a:r>
              <a:rPr lang="en-US" dirty="0" smtClean="0"/>
              <a:t>   (slide no 8 </a:t>
            </a:r>
            <a:r>
              <a:rPr lang="en-US" dirty="0" err="1" smtClean="0"/>
              <a:t>conti</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304800" y="381000"/>
            <a:ext cx="8610600" cy="5091113"/>
          </a:xfrm>
          <a:prstGeom prst="rect">
            <a:avLst/>
          </a:prstGeom>
          <a:noFill/>
          <a:ln w="9525">
            <a:noFill/>
            <a:miter lim="800000"/>
            <a:headEnd/>
            <a:tailEnd/>
          </a:ln>
          <a:effectLst/>
        </p:spPr>
      </p:pic>
      <p:sp>
        <p:nvSpPr>
          <p:cNvPr id="3" name="Rectangle 2"/>
          <p:cNvSpPr/>
          <p:nvPr/>
        </p:nvSpPr>
        <p:spPr>
          <a:xfrm>
            <a:off x="1447800" y="0"/>
            <a:ext cx="7696200" cy="1200329"/>
          </a:xfrm>
          <a:prstGeom prst="rect">
            <a:avLst/>
          </a:prstGeom>
        </p:spPr>
        <p:txBody>
          <a:bodyPr wrap="square">
            <a:spAutoFit/>
          </a:bodyPr>
          <a:lstStyle/>
          <a:p>
            <a:r>
              <a:rPr lang="en-US" dirty="0" smtClean="0"/>
              <a:t>REST is an architecture, which inherently uses </a:t>
            </a:r>
            <a:r>
              <a:rPr lang="en-US" dirty="0" err="1" smtClean="0"/>
              <a:t>servlets</a:t>
            </a:r>
            <a:r>
              <a:rPr lang="en-US" dirty="0" smtClean="0"/>
              <a:t>.</a:t>
            </a:r>
          </a:p>
          <a:p>
            <a:r>
              <a:rPr lang="en-US" dirty="0" smtClean="0"/>
              <a:t>No</a:t>
            </a:r>
            <a:r>
              <a:rPr lang="en-US" dirty="0" smtClean="0"/>
              <a:t>, it is not. REST is an architecture style which can be implemented using </a:t>
            </a:r>
            <a:r>
              <a:rPr lang="en-US" dirty="0" err="1" smtClean="0"/>
              <a:t>servlets</a:t>
            </a:r>
            <a:r>
              <a:rPr lang="en-US" dirty="0" smtClean="0"/>
              <a:t>, but does not inherently use them, nor inherently have anything to do with Java.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709613" y="685801"/>
            <a:ext cx="7724775" cy="1981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552450" y="2895599"/>
            <a:ext cx="8039100" cy="358140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690336"/>
            <a:ext cx="8001000" cy="923330"/>
          </a:xfrm>
          <a:prstGeom prst="rect">
            <a:avLst/>
          </a:prstGeom>
        </p:spPr>
        <p:txBody>
          <a:bodyPr wrap="square">
            <a:spAutoFit/>
          </a:bodyPr>
          <a:lstStyle/>
          <a:p>
            <a:r>
              <a:rPr lang="en-US" dirty="0" smtClean="0"/>
              <a:t>REST APIs are based on URIs (uniform resource identifier) and the HTTP protocol. REST APIs can exchange data in either JSON or XML format, although many REST APIs send data as JSON.</a:t>
            </a:r>
            <a:endParaRPr lang="en-US" dirty="0"/>
          </a:p>
        </p:txBody>
      </p:sp>
      <p:sp>
        <p:nvSpPr>
          <p:cNvPr id="6" name="Rectangle 5"/>
          <p:cNvSpPr/>
          <p:nvPr/>
        </p:nvSpPr>
        <p:spPr>
          <a:xfrm>
            <a:off x="533400" y="228600"/>
            <a:ext cx="7772400" cy="2308324"/>
          </a:xfrm>
          <a:prstGeom prst="rect">
            <a:avLst/>
          </a:prstGeom>
        </p:spPr>
        <p:txBody>
          <a:bodyPr wrap="square">
            <a:spAutoFit/>
          </a:bodyPr>
          <a:lstStyle/>
          <a:p>
            <a:r>
              <a:rPr lang="en-US" b="1" dirty="0" smtClean="0"/>
              <a:t>1) Explain what is REST and RESTFUL?</a:t>
            </a:r>
            <a:endParaRPr lang="en-US" dirty="0" smtClean="0"/>
          </a:p>
          <a:p>
            <a:r>
              <a:rPr lang="en-US" dirty="0" smtClean="0"/>
              <a:t>REST represents </a:t>
            </a:r>
            <a:r>
              <a:rPr lang="en-US" dirty="0" err="1" smtClean="0"/>
              <a:t>REpresentational</a:t>
            </a:r>
            <a:r>
              <a:rPr lang="en-US" dirty="0" smtClean="0"/>
              <a:t> State Transfer; it is a relatively new aspect of writing web API.</a:t>
            </a:r>
          </a:p>
          <a:p>
            <a:r>
              <a:rPr lang="en-US" dirty="0" smtClean="0"/>
              <a:t>RESTFUL is referred for web services written by applying REST architectural concept are called </a:t>
            </a:r>
            <a:r>
              <a:rPr lang="en-US" dirty="0" err="1" smtClean="0"/>
              <a:t>RESTful</a:t>
            </a:r>
            <a:r>
              <a:rPr lang="en-US" dirty="0" smtClean="0"/>
              <a:t> services, it focuses on system resources and how state of resource should be transported over HTTP protocol to different clients written in different language. In RESTFUL web service HTTP methods like GET, POST, PUT and DELETE can be used to perform CRUD operations.</a:t>
            </a:r>
            <a:endParaRPr lang="en-US" dirty="0"/>
          </a:p>
        </p:txBody>
      </p:sp>
      <p:sp>
        <p:nvSpPr>
          <p:cNvPr id="7" name="Rectangle 6"/>
          <p:cNvSpPr/>
          <p:nvPr/>
        </p:nvSpPr>
        <p:spPr>
          <a:xfrm>
            <a:off x="914400" y="4267199"/>
            <a:ext cx="5943600" cy="2308324"/>
          </a:xfrm>
          <a:prstGeom prst="rect">
            <a:avLst/>
          </a:prstGeom>
        </p:spPr>
        <p:txBody>
          <a:bodyPr wrap="square">
            <a:spAutoFit/>
          </a:bodyPr>
          <a:lstStyle/>
          <a:p>
            <a:r>
              <a:rPr lang="en-US" b="1" dirty="0" smtClean="0"/>
              <a:t>7) Mention some key characteristics of REST?</a:t>
            </a:r>
            <a:endParaRPr lang="en-US" dirty="0" smtClean="0"/>
          </a:p>
          <a:p>
            <a:r>
              <a:rPr lang="en-US" dirty="0" smtClean="0"/>
              <a:t>Some key characteristics of REST includes</a:t>
            </a:r>
          </a:p>
          <a:p>
            <a:r>
              <a:rPr lang="en-US" dirty="0" smtClean="0"/>
              <a:t>REST is stateless, therefore the SERVER has no state (or session data)</a:t>
            </a:r>
          </a:p>
          <a:p>
            <a:r>
              <a:rPr lang="en-US" dirty="0" smtClean="0"/>
              <a:t>With a well-applied REST API, the server could be restarted between two calls as every data is passed to the server</a:t>
            </a:r>
          </a:p>
          <a:p>
            <a:r>
              <a:rPr lang="en-US" dirty="0" smtClean="0"/>
              <a:t>Web service mostly uses POST method to make operations, whereas REST uses GET to access resources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057400"/>
            <a:ext cx="7924800" cy="923330"/>
          </a:xfrm>
          <a:prstGeom prst="rect">
            <a:avLst/>
          </a:prstGeom>
        </p:spPr>
        <p:txBody>
          <a:bodyPr wrap="square">
            <a:spAutoFit/>
          </a:bodyPr>
          <a:lstStyle/>
          <a:p>
            <a:r>
              <a:rPr lang="en-US" dirty="0" smtClean="0"/>
              <a:t>REST architecture treats every content as a resource. These resources can be Text Files, </a:t>
            </a:r>
            <a:r>
              <a:rPr lang="en-US" b="1" dirty="0" smtClean="0"/>
              <a:t>Html Pages</a:t>
            </a:r>
            <a:r>
              <a:rPr lang="en-US" dirty="0" smtClean="0"/>
              <a:t>, Images, Videos or Dynamic Business Data. REST </a:t>
            </a:r>
            <a:r>
              <a:rPr lang="en-US" b="1" dirty="0" smtClean="0"/>
              <a:t>Server</a:t>
            </a:r>
            <a:r>
              <a:rPr lang="en-US" dirty="0" smtClean="0"/>
              <a:t> simply provides access to resources and REST client accesses and modifies the resources.</a:t>
            </a:r>
            <a:endParaRPr lang="en-US" dirty="0"/>
          </a:p>
        </p:txBody>
      </p:sp>
      <p:sp>
        <p:nvSpPr>
          <p:cNvPr id="3" name="Rectangle 2"/>
          <p:cNvSpPr/>
          <p:nvPr/>
        </p:nvSpPr>
        <p:spPr>
          <a:xfrm>
            <a:off x="685800" y="457200"/>
            <a:ext cx="7848600" cy="1200329"/>
          </a:xfrm>
          <a:prstGeom prst="rect">
            <a:avLst/>
          </a:prstGeom>
        </p:spPr>
        <p:txBody>
          <a:bodyPr wrap="square">
            <a:spAutoFit/>
          </a:bodyPr>
          <a:lstStyle/>
          <a:p>
            <a:r>
              <a:rPr lang="en-US" b="1" dirty="0" smtClean="0"/>
              <a:t>6) Mention what are resources in a REST architecture?</a:t>
            </a:r>
            <a:endParaRPr lang="en-US" dirty="0" smtClean="0"/>
          </a:p>
          <a:p>
            <a:r>
              <a:rPr lang="en-US" dirty="0" smtClean="0"/>
              <a:t>Resources are identified by logical URLs; it is the key element of a </a:t>
            </a:r>
            <a:r>
              <a:rPr lang="en-US" dirty="0" err="1" smtClean="0"/>
              <a:t>RESTful</a:t>
            </a:r>
            <a:r>
              <a:rPr lang="en-US" dirty="0" smtClean="0"/>
              <a:t> design. Unlike, SOAP web services in REST, you view the product data as a resource and this resource should contain all the required information.</a:t>
            </a:r>
            <a:endParaRPr lang="en-US" dirty="0"/>
          </a:p>
        </p:txBody>
      </p:sp>
      <p:sp>
        <p:nvSpPr>
          <p:cNvPr id="4" name="Rectangle 3"/>
          <p:cNvSpPr/>
          <p:nvPr/>
        </p:nvSpPr>
        <p:spPr>
          <a:xfrm>
            <a:off x="990600" y="3276599"/>
            <a:ext cx="6934200" cy="3139321"/>
          </a:xfrm>
          <a:prstGeom prst="rect">
            <a:avLst/>
          </a:prstGeom>
        </p:spPr>
        <p:txBody>
          <a:bodyPr wrap="square">
            <a:spAutoFit/>
          </a:bodyPr>
          <a:lstStyle/>
          <a:p>
            <a:r>
              <a:rPr lang="en-US" b="1" dirty="0" smtClean="0"/>
              <a:t>Q #10) What is a ‘Resource’?</a:t>
            </a:r>
            <a:endParaRPr lang="en-US" dirty="0" smtClean="0"/>
          </a:p>
          <a:p>
            <a:r>
              <a:rPr lang="en-US" dirty="0" smtClean="0"/>
              <a:t>Just like the ‘Object’ instance, we have learned in object orient programming Language, in the same way, ‘Resource’ is defined as an object of a type which can be an image, HTML file, text data, and any type of dynamic data. There are varieties of representation formats available in order to represent a resource.</a:t>
            </a:r>
          </a:p>
          <a:p>
            <a:r>
              <a:rPr lang="en-US" b="1" dirty="0" smtClean="0"/>
              <a:t>Some most common are enlisted below:</a:t>
            </a:r>
            <a:endParaRPr lang="en-US" dirty="0" smtClean="0"/>
          </a:p>
          <a:p>
            <a:r>
              <a:rPr lang="en-US" dirty="0" smtClean="0"/>
              <a:t>JSON</a:t>
            </a:r>
          </a:p>
          <a:p>
            <a:r>
              <a:rPr lang="en-US" dirty="0" smtClean="0"/>
              <a:t>YAML</a:t>
            </a:r>
          </a:p>
          <a:p>
            <a:r>
              <a:rPr lang="en-US" dirty="0" smtClean="0"/>
              <a:t>XML</a:t>
            </a:r>
          </a:p>
          <a:p>
            <a:r>
              <a:rPr lang="en-US" dirty="0" smtClean="0"/>
              <a:t>HTML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86800" cy="5632311"/>
          </a:xfrm>
          <a:prstGeom prst="rect">
            <a:avLst/>
          </a:prstGeom>
        </p:spPr>
        <p:txBody>
          <a:bodyPr wrap="square">
            <a:spAutoFit/>
          </a:bodyPr>
          <a:lstStyle/>
          <a:p>
            <a:r>
              <a:rPr lang="en-US" b="1" dirty="0" smtClean="0"/>
              <a:t>2) Explain the architectural style for creating web API?</a:t>
            </a:r>
            <a:endParaRPr lang="en-US" dirty="0" smtClean="0"/>
          </a:p>
          <a:p>
            <a:r>
              <a:rPr lang="en-US" dirty="0" smtClean="0"/>
              <a:t>The architectural style for creating web </a:t>
            </a:r>
            <a:r>
              <a:rPr lang="en-US" dirty="0" err="1" smtClean="0"/>
              <a:t>api</a:t>
            </a:r>
            <a:r>
              <a:rPr lang="en-US" dirty="0" smtClean="0"/>
              <a:t> are</a:t>
            </a:r>
          </a:p>
          <a:p>
            <a:r>
              <a:rPr lang="en-US" dirty="0" smtClean="0"/>
              <a:t>HTTP for client server communication</a:t>
            </a:r>
          </a:p>
          <a:p>
            <a:r>
              <a:rPr lang="en-US" dirty="0" smtClean="0"/>
              <a:t>XML/JSON as formatting language</a:t>
            </a:r>
          </a:p>
          <a:p>
            <a:r>
              <a:rPr lang="en-US" dirty="0" smtClean="0"/>
              <a:t>Simple URI as the address for the services</a:t>
            </a:r>
          </a:p>
          <a:p>
            <a:r>
              <a:rPr lang="en-US" dirty="0" smtClean="0"/>
              <a:t>Stateless communication</a:t>
            </a:r>
          </a:p>
          <a:p>
            <a:r>
              <a:rPr lang="en-US" b="1" dirty="0" smtClean="0"/>
              <a:t>3) Mention what tools are required to test your web API?</a:t>
            </a:r>
            <a:endParaRPr lang="en-US" dirty="0" smtClean="0"/>
          </a:p>
          <a:p>
            <a:r>
              <a:rPr lang="en-US" dirty="0" smtClean="0"/>
              <a:t>SOAPUI tool for SOAP WS and Firefox "poster" </a:t>
            </a:r>
            <a:r>
              <a:rPr lang="en-US" dirty="0" err="1" smtClean="0"/>
              <a:t>plugin</a:t>
            </a:r>
            <a:r>
              <a:rPr lang="en-US" dirty="0" smtClean="0"/>
              <a:t> for RESTFUL services.</a:t>
            </a:r>
          </a:p>
          <a:p>
            <a:r>
              <a:rPr lang="en-US" b="1" dirty="0" smtClean="0"/>
              <a:t>4) Mention what are the HTTP methods supported by REST?</a:t>
            </a:r>
            <a:endParaRPr lang="en-US" dirty="0" smtClean="0"/>
          </a:p>
          <a:p>
            <a:r>
              <a:rPr lang="en-US" dirty="0" smtClean="0"/>
              <a:t>HTTP methods supported by REST are:</a:t>
            </a:r>
          </a:p>
          <a:p>
            <a:r>
              <a:rPr lang="en-US" b="1" dirty="0" smtClean="0"/>
              <a:t>GET: </a:t>
            </a:r>
            <a:r>
              <a:rPr lang="en-US" dirty="0" smtClean="0"/>
              <a:t>It requests a resource at the request URL. It should not contain a request body as it will be discarded. Maybe it can be cached locally or on the server.</a:t>
            </a:r>
          </a:p>
          <a:p>
            <a:r>
              <a:rPr lang="en-US" b="1" dirty="0" smtClean="0"/>
              <a:t>POST: </a:t>
            </a:r>
            <a:r>
              <a:rPr lang="en-US" dirty="0" smtClean="0"/>
              <a:t>It submits information to the service for processing; it should typically return the modified or new resource</a:t>
            </a:r>
          </a:p>
          <a:p>
            <a:r>
              <a:rPr lang="en-US" b="1" dirty="0" smtClean="0"/>
              <a:t>PUT: </a:t>
            </a:r>
            <a:r>
              <a:rPr lang="en-US" dirty="0" smtClean="0"/>
              <a:t>At the request URL it update the resource</a:t>
            </a:r>
          </a:p>
          <a:p>
            <a:r>
              <a:rPr lang="en-US" b="1" dirty="0" smtClean="0"/>
              <a:t>DELETE: </a:t>
            </a:r>
            <a:r>
              <a:rPr lang="en-US" dirty="0" smtClean="0"/>
              <a:t>At the request URL it removes the resource</a:t>
            </a:r>
          </a:p>
          <a:p>
            <a:r>
              <a:rPr lang="en-US" b="1" dirty="0" smtClean="0"/>
              <a:t>OPTIONS: </a:t>
            </a:r>
            <a:r>
              <a:rPr lang="en-US" dirty="0" smtClean="0"/>
              <a:t>It indicates which techniques are supported</a:t>
            </a:r>
          </a:p>
          <a:p>
            <a:r>
              <a:rPr lang="en-US" b="1" dirty="0" smtClean="0"/>
              <a:t>HEAD: </a:t>
            </a:r>
            <a:r>
              <a:rPr lang="en-US" dirty="0" smtClean="0"/>
              <a:t>About the request URL it returns meta information</a:t>
            </a:r>
          </a:p>
          <a:p>
            <a:r>
              <a:rPr lang="en-US" b="1" dirty="0" smtClean="0"/>
              <a:t>5) Mention whether you can use GET request instead of PUT to create a resource?</a:t>
            </a:r>
            <a:endParaRPr lang="en-US" dirty="0" smtClean="0"/>
          </a:p>
          <a:p>
            <a:r>
              <a:rPr lang="en-US" dirty="0" smtClean="0"/>
              <a:t>No, you are not supposed to use POST or GET. GET operations should only have view rights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09599"/>
            <a:ext cx="8458200" cy="5078313"/>
          </a:xfrm>
          <a:prstGeom prst="rect">
            <a:avLst/>
          </a:prstGeom>
        </p:spPr>
        <p:txBody>
          <a:bodyPr wrap="square">
            <a:spAutoFit/>
          </a:bodyPr>
          <a:lstStyle/>
          <a:p>
            <a:r>
              <a:rPr lang="en-US" dirty="0" smtClean="0"/>
              <a:t>HTTP GET</a:t>
            </a:r>
          </a:p>
          <a:p>
            <a:r>
              <a:rPr lang="en-US" b="1" dirty="0" smtClean="0"/>
              <a:t>Use GET requests to retrieve resource representation/information only – and not to modify it in any way. </a:t>
            </a:r>
            <a:r>
              <a:rPr lang="en-US" dirty="0" smtClean="0"/>
              <a:t>As GET requests do not change the state of the resource, these are said to be safe methods. Additionally</a:t>
            </a:r>
            <a:r>
              <a:rPr lang="en-US" b="1" dirty="0" smtClean="0"/>
              <a:t>, GET APIs should be idempotent, which means that making multiple identical requests must produce the same result every time until another API (POST or PUT) has changed the state of the resource on the server.</a:t>
            </a:r>
          </a:p>
          <a:p>
            <a:endParaRPr lang="en-US" dirty="0" smtClean="0"/>
          </a:p>
          <a:p>
            <a:r>
              <a:rPr lang="en-US" dirty="0" smtClean="0"/>
              <a:t>If the Request-URI refers to a data-producing process, it is the produced data which shall be returned as the entity in the response and not the source text of the process, unless that text happens to be the output of the process.</a:t>
            </a:r>
          </a:p>
          <a:p>
            <a:endParaRPr lang="en-US" b="1" dirty="0" smtClean="0"/>
          </a:p>
          <a:p>
            <a:r>
              <a:rPr lang="en-US" b="1" dirty="0" smtClean="0"/>
              <a:t>For any given HTTP GET API, if the resource is found on the server then it must return HTTP response code 200 (OK) – along with response body which is usually either XML or JSON content (due to their platform independent nature).</a:t>
            </a:r>
          </a:p>
          <a:p>
            <a:endParaRPr lang="en-US" dirty="0" smtClean="0"/>
          </a:p>
          <a:p>
            <a:r>
              <a:rPr lang="en-US" dirty="0" smtClean="0"/>
              <a:t>In case resource is NOT found on server then it must return HTTP response code 404 (NOT FOUND). Similarly, if it is determined that GET request itself is not correctly formed then server will return HTTP response code 400 (BAD REQUEST).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609600"/>
          <a:ext cx="8382000" cy="3200400"/>
        </p:xfrm>
        <a:graphic>
          <a:graphicData uri="http://schemas.openxmlformats.org/drawingml/2006/table">
            <a:tbl>
              <a:tblPr/>
              <a:tblGrid>
                <a:gridCol w="4191000"/>
                <a:gridCol w="4191000"/>
              </a:tblGrid>
              <a:tr h="336884">
                <a:tc>
                  <a:txBody>
                    <a:bodyPr/>
                    <a:lstStyle/>
                    <a:p>
                      <a:pPr fontAlgn="ctr"/>
                      <a:r>
                        <a:rPr lang="en-US" sz="1200" b="1" dirty="0"/>
                        <a:t>AJAX</a:t>
                      </a:r>
                      <a:endParaRPr lang="en-US" sz="1200" dirty="0"/>
                    </a:p>
                  </a:txBody>
                  <a:tcPr marL="62059" marR="62059" marT="31029" marB="3102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US" sz="1200" b="1"/>
                        <a:t>REST</a:t>
                      </a:r>
                      <a:endParaRPr lang="en-US" sz="1200"/>
                    </a:p>
                  </a:txBody>
                  <a:tcPr marL="62059" marR="62059" marT="31029" marB="3102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863516">
                <a:tc>
                  <a:txBody>
                    <a:bodyPr/>
                    <a:lstStyle/>
                    <a:p>
                      <a:pPr fontAlgn="ctr">
                        <a:buFont typeface="Arial"/>
                        <a:buChar char="•"/>
                      </a:pPr>
                      <a:r>
                        <a:rPr lang="en-US" sz="1200" dirty="0"/>
                        <a:t>In Ajax, the request are sent to the server by using </a:t>
                      </a:r>
                      <a:r>
                        <a:rPr lang="en-US" sz="1200" dirty="0" err="1"/>
                        <a:t>XMLHttpRequest</a:t>
                      </a:r>
                      <a:r>
                        <a:rPr lang="en-US" sz="1200" dirty="0"/>
                        <a:t> objects. The response is used by the JavaScript code to dynamically alter the current page</a:t>
                      </a:r>
                    </a:p>
                    <a:p>
                      <a:pPr fontAlgn="ctr">
                        <a:buFont typeface="Arial"/>
                        <a:buChar char="•"/>
                      </a:pPr>
                      <a:r>
                        <a:rPr lang="en-US" sz="1200" dirty="0"/>
                        <a:t>Ajax is a set of technology; it is a technique of dynamically updating parts of UI without having to reload the page</a:t>
                      </a:r>
                    </a:p>
                    <a:p>
                      <a:pPr fontAlgn="ctr">
                        <a:buFont typeface="Arial"/>
                        <a:buChar char="•"/>
                      </a:pPr>
                      <a:r>
                        <a:rPr lang="en-US" sz="1200" dirty="0"/>
                        <a:t>Ajax eliminates the interaction between the customer and server asynchronously</a:t>
                      </a:r>
                    </a:p>
                    <a:p>
                      <a:pPr fontAlgn="ctr">
                        <a:buFont typeface="Arial"/>
                        <a:buChar char="•"/>
                      </a:pPr>
                      <a:r>
                        <a:rPr lang="en-US" sz="1200" dirty="0"/>
                        <a:t>REST requires the interaction between the customer and server</a:t>
                      </a:r>
                    </a:p>
                  </a:txBody>
                  <a:tcPr marL="62059" marR="62059" marT="31029" marB="31029" anchor="ctr">
                    <a:lnL>
                      <a:noFill/>
                    </a:lnL>
                    <a:lnR>
                      <a:noFill/>
                    </a:lnR>
                    <a:lnT w="9525" cap="flat" cmpd="sng" algn="ctr">
                      <a:solidFill>
                        <a:srgbClr val="DDDDDD"/>
                      </a:solidFill>
                      <a:prstDash val="solid"/>
                      <a:round/>
                      <a:headEnd type="none" w="med" len="med"/>
                      <a:tailEnd type="none" w="med" len="med"/>
                    </a:lnT>
                    <a:lnB>
                      <a:noFill/>
                    </a:lnB>
                  </a:tcPr>
                </a:tc>
                <a:tc>
                  <a:txBody>
                    <a:bodyPr/>
                    <a:lstStyle/>
                    <a:p>
                      <a:pPr fontAlgn="ctr">
                        <a:buFont typeface="Arial"/>
                        <a:buChar char="•"/>
                      </a:pPr>
                      <a:r>
                        <a:rPr lang="en-US" sz="1200" dirty="0"/>
                        <a:t>REST have a URL structure and a request/response pattern the revolve around the use of resources</a:t>
                      </a:r>
                    </a:p>
                    <a:p>
                      <a:pPr fontAlgn="ctr">
                        <a:buFont typeface="Arial"/>
                        <a:buChar char="•"/>
                      </a:pPr>
                      <a:r>
                        <a:rPr lang="en-US" sz="1200" dirty="0"/>
                        <a:t>REST is a type of software architecture and a method for users to request data or information from servers</a:t>
                      </a:r>
                    </a:p>
                    <a:p>
                      <a:pPr fontAlgn="ctr">
                        <a:buFont typeface="Arial"/>
                        <a:buChar char="•"/>
                      </a:pPr>
                      <a:r>
                        <a:rPr lang="en-US" sz="1200" dirty="0"/>
                        <a:t>REST requires the interaction between the customer and server</a:t>
                      </a:r>
                    </a:p>
                  </a:txBody>
                  <a:tcPr marL="62059" marR="62059" marT="31029" marB="31029" anchor="ctr">
                    <a:lnL>
                      <a:noFill/>
                    </a:lnL>
                    <a:lnR>
                      <a:noFill/>
                    </a:lnR>
                    <a:lnT w="9525" cap="flat" cmpd="sng" algn="ctr">
                      <a:solidFill>
                        <a:srgbClr val="DDDDDD"/>
                      </a:solidFill>
                      <a:prstDash val="solid"/>
                      <a:round/>
                      <a:headEnd type="none" w="med" len="med"/>
                      <a:tailEnd type="none" w="med" len="med"/>
                    </a:lnT>
                    <a:lnB>
                      <a:noFill/>
                    </a:lnB>
                  </a:tcPr>
                </a:tc>
              </a:tr>
            </a:tbl>
          </a:graphicData>
        </a:graphic>
      </p:graphicFrame>
      <p:sp>
        <p:nvSpPr>
          <p:cNvPr id="266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00"/>
                </a:solidFill>
                <a:effectLst/>
                <a:latin typeface="Times New Roman" pitchFamily="18" charset="0"/>
                <a:cs typeface="Times New Roman" pitchFamily="18" charset="0"/>
              </a:rPr>
              <a:t>7) Mention what is the difference between AJAX and REST?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81000" y="3581400"/>
            <a:ext cx="3733800" cy="2585323"/>
          </a:xfrm>
          <a:prstGeom prst="rect">
            <a:avLst/>
          </a:prstGeom>
        </p:spPr>
        <p:txBody>
          <a:bodyPr wrap="square">
            <a:spAutoFit/>
          </a:bodyPr>
          <a:lstStyle/>
          <a:p>
            <a:r>
              <a:rPr lang="en-US" b="1" dirty="0" smtClean="0"/>
              <a:t>13) Mention what is JAX-WS and JAX-RS?</a:t>
            </a:r>
            <a:endParaRPr lang="en-US" dirty="0" smtClean="0"/>
          </a:p>
          <a:p>
            <a:r>
              <a:rPr lang="en-US" dirty="0" smtClean="0"/>
              <a:t>Both JAX-WS and JAX-RS are libraries (APIs) for doing communication in various ways in Java. JAX-WS is a library that can be used to do SOAP communication in JAVA, and JAX-RS lets you do the REST communication in JAVA</a:t>
            </a:r>
            <a:endParaRPr lang="en-US" dirty="0"/>
          </a:p>
        </p:txBody>
      </p:sp>
      <p:sp>
        <p:nvSpPr>
          <p:cNvPr id="5" name="Rectangle 4"/>
          <p:cNvSpPr/>
          <p:nvPr/>
        </p:nvSpPr>
        <p:spPr>
          <a:xfrm>
            <a:off x="4267200" y="3200400"/>
            <a:ext cx="4572000" cy="3416320"/>
          </a:xfrm>
          <a:prstGeom prst="rect">
            <a:avLst/>
          </a:prstGeom>
        </p:spPr>
        <p:txBody>
          <a:bodyPr wrap="square">
            <a:spAutoFit/>
          </a:bodyPr>
          <a:lstStyle/>
          <a:p>
            <a:r>
              <a:rPr lang="en-US" dirty="0" smtClean="0"/>
              <a:t>JAX-RS is defined as the Java API for </a:t>
            </a:r>
            <a:r>
              <a:rPr lang="en-US" dirty="0" err="1" smtClean="0"/>
              <a:t>RESTful</a:t>
            </a:r>
            <a:r>
              <a:rPr lang="en-US" dirty="0" smtClean="0"/>
              <a:t> web service. Among multiple libraries and framework, this is considered as the most suitable Java programming language based API which supports </a:t>
            </a:r>
            <a:r>
              <a:rPr lang="en-US" dirty="0" err="1" smtClean="0"/>
              <a:t>RESTful</a:t>
            </a:r>
            <a:r>
              <a:rPr lang="en-US" dirty="0" smtClean="0"/>
              <a:t> web service.</a:t>
            </a:r>
          </a:p>
          <a:p>
            <a:r>
              <a:rPr lang="en-US" b="1" dirty="0" smtClean="0"/>
              <a:t>Some of the implementations of JAX-RS are:</a:t>
            </a:r>
            <a:endParaRPr lang="en-US" dirty="0" smtClean="0"/>
          </a:p>
          <a:p>
            <a:r>
              <a:rPr lang="en-US" dirty="0" smtClean="0"/>
              <a:t>Jersey</a:t>
            </a:r>
          </a:p>
          <a:p>
            <a:r>
              <a:rPr lang="en-US" dirty="0" err="1" smtClean="0"/>
              <a:t>RESTEasy</a:t>
            </a:r>
            <a:endParaRPr lang="en-US" dirty="0" smtClean="0"/>
          </a:p>
          <a:p>
            <a:r>
              <a:rPr lang="en-US" dirty="0" smtClean="0"/>
              <a:t>Apache CFX</a:t>
            </a:r>
          </a:p>
          <a:p>
            <a:r>
              <a:rPr lang="en-US" dirty="0" smtClean="0"/>
              <a:t>Play</a:t>
            </a:r>
          </a:p>
          <a:p>
            <a:r>
              <a:rPr lang="en-US" dirty="0" smtClean="0"/>
              <a:t>Among these, Jersey is the most popular framework.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1"/>
            <a:ext cx="8077200" cy="2031325"/>
          </a:xfrm>
          <a:prstGeom prst="rect">
            <a:avLst/>
          </a:prstGeom>
        </p:spPr>
        <p:txBody>
          <a:bodyPr wrap="square">
            <a:spAutoFit/>
          </a:bodyPr>
          <a:lstStyle/>
          <a:p>
            <a:r>
              <a:rPr lang="en-US" b="1" dirty="0" smtClean="0"/>
              <a:t>14) List out the tools or API for developing or testing web </a:t>
            </a:r>
            <a:r>
              <a:rPr lang="en-US" b="1" dirty="0" err="1" smtClean="0"/>
              <a:t>api</a:t>
            </a:r>
            <a:r>
              <a:rPr lang="en-US" b="1" dirty="0" smtClean="0"/>
              <a:t>?</a:t>
            </a:r>
            <a:endParaRPr lang="en-US" dirty="0" smtClean="0"/>
          </a:p>
          <a:p>
            <a:r>
              <a:rPr lang="en-US" dirty="0" smtClean="0"/>
              <a:t>Testing tools for web services for REST APIs includes</a:t>
            </a:r>
          </a:p>
          <a:p>
            <a:r>
              <a:rPr lang="en-US" dirty="0" smtClean="0"/>
              <a:t>Spring REST web service using MVC</a:t>
            </a:r>
          </a:p>
          <a:p>
            <a:r>
              <a:rPr lang="en-US" dirty="0" smtClean="0"/>
              <a:t>Jersey API</a:t>
            </a:r>
          </a:p>
          <a:p>
            <a:r>
              <a:rPr lang="en-US" dirty="0" smtClean="0"/>
              <a:t>CFX</a:t>
            </a:r>
          </a:p>
          <a:p>
            <a:r>
              <a:rPr lang="en-US" dirty="0" smtClean="0"/>
              <a:t>Axis</a:t>
            </a:r>
          </a:p>
          <a:p>
            <a:r>
              <a:rPr lang="en-US" dirty="0" err="1" smtClean="0"/>
              <a:t>Restlet</a:t>
            </a:r>
            <a:r>
              <a:rPr lang="en-US" dirty="0" smtClean="0"/>
              <a:t>,</a:t>
            </a:r>
            <a:endParaRPr lang="en-US" dirty="0"/>
          </a:p>
        </p:txBody>
      </p:sp>
      <p:sp>
        <p:nvSpPr>
          <p:cNvPr id="3" name="Rectangle 2"/>
          <p:cNvSpPr/>
          <p:nvPr/>
        </p:nvSpPr>
        <p:spPr>
          <a:xfrm>
            <a:off x="304800" y="2667000"/>
            <a:ext cx="8153400" cy="3139321"/>
          </a:xfrm>
          <a:prstGeom prst="rect">
            <a:avLst/>
          </a:prstGeom>
        </p:spPr>
        <p:txBody>
          <a:bodyPr wrap="square">
            <a:spAutoFit/>
          </a:bodyPr>
          <a:lstStyle/>
          <a:p>
            <a:r>
              <a:rPr lang="en-US" b="1" dirty="0" smtClean="0"/>
              <a:t>10) Mention what is the difference between PUT and POST?</a:t>
            </a:r>
            <a:endParaRPr lang="en-US" dirty="0" smtClean="0"/>
          </a:p>
          <a:p>
            <a:r>
              <a:rPr lang="en-US" dirty="0" smtClean="0"/>
              <a:t>"PUT" puts a file or resource at a particular URI and exactly at that URI. If there is already a file or resource at that URI, PUT changes that file or resource. If there is no resource or file there, PUT makes one</a:t>
            </a:r>
          </a:p>
          <a:p>
            <a:r>
              <a:rPr lang="en-US" dirty="0" smtClean="0"/>
              <a:t>POST sends data to a particular URI and expects the resource at that URI to deal with the request. The web server at this point can decide what to do with the data in the context of specified resource</a:t>
            </a:r>
          </a:p>
          <a:p>
            <a:r>
              <a:rPr lang="en-US" dirty="0" smtClean="0"/>
              <a:t>PUT is idempotent meaning, invoking it any number of times will not have an impact on resources.</a:t>
            </a:r>
          </a:p>
          <a:p>
            <a:r>
              <a:rPr lang="en-US" dirty="0" smtClean="0"/>
              <a:t>However, POST is not idempotent, meaning if you invoke POST multiple times it keeps creating more resources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066800"/>
          <a:ext cx="8229600" cy="3448232"/>
        </p:xfrm>
        <a:graphic>
          <a:graphicData uri="http://schemas.openxmlformats.org/drawingml/2006/table">
            <a:tbl>
              <a:tblPr/>
              <a:tblGrid>
                <a:gridCol w="4114800"/>
                <a:gridCol w="4114800"/>
              </a:tblGrid>
              <a:tr h="394084">
                <a:tc>
                  <a:txBody>
                    <a:bodyPr/>
                    <a:lstStyle/>
                    <a:p>
                      <a:pPr fontAlgn="ctr"/>
                      <a:r>
                        <a:rPr lang="en-US" sz="1200" b="1" dirty="0"/>
                        <a:t>SOAP</a:t>
                      </a:r>
                      <a:endParaRPr lang="en-US" sz="1200" dirty="0"/>
                    </a:p>
                  </a:txBody>
                  <a:tcPr marL="62059" marR="62059" marT="31029" marB="3102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ctr"/>
                      <a:r>
                        <a:rPr lang="en-US" sz="1200" b="1" dirty="0"/>
                        <a:t>REST</a:t>
                      </a:r>
                      <a:endParaRPr lang="en-US" sz="1200" dirty="0"/>
                    </a:p>
                  </a:txBody>
                  <a:tcPr marL="62059" marR="62059" marT="31029" marB="31029"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54148">
                <a:tc>
                  <a:txBody>
                    <a:bodyPr/>
                    <a:lstStyle/>
                    <a:p>
                      <a:pPr fontAlgn="ctr">
                        <a:buFont typeface="Arial"/>
                        <a:buChar char="•"/>
                      </a:pPr>
                      <a:r>
                        <a:rPr lang="en-US" sz="1200" dirty="0"/>
                        <a:t>SOAP is a protocol through which two computer communicates by sharing XML document</a:t>
                      </a:r>
                    </a:p>
                    <a:p>
                      <a:pPr fontAlgn="ctr">
                        <a:buFont typeface="Arial"/>
                        <a:buChar char="•"/>
                      </a:pPr>
                      <a:r>
                        <a:rPr lang="en-US" sz="1200" dirty="0"/>
                        <a:t>SOAP permits only XML</a:t>
                      </a:r>
                    </a:p>
                    <a:p>
                      <a:pPr fontAlgn="ctr">
                        <a:buFont typeface="Arial"/>
                        <a:buChar char="•"/>
                      </a:pPr>
                      <a:r>
                        <a:rPr lang="en-US" sz="1200" dirty="0"/>
                        <a:t>SOAP based reads cannot be cached</a:t>
                      </a:r>
                    </a:p>
                    <a:p>
                      <a:pPr fontAlgn="ctr">
                        <a:buFont typeface="Arial"/>
                        <a:buChar char="•"/>
                      </a:pPr>
                      <a:r>
                        <a:rPr lang="en-US" sz="1200" dirty="0"/>
                        <a:t>SOAP is like custom desktop application, closely connected to the server</a:t>
                      </a:r>
                    </a:p>
                    <a:p>
                      <a:pPr fontAlgn="ctr">
                        <a:buFont typeface="Arial"/>
                        <a:buChar char="•"/>
                      </a:pPr>
                      <a:r>
                        <a:rPr lang="en-US" sz="1200" dirty="0"/>
                        <a:t>SOAP is slower than REST</a:t>
                      </a:r>
                    </a:p>
                    <a:p>
                      <a:pPr fontAlgn="ctr">
                        <a:buFont typeface="Arial"/>
                        <a:buChar char="•"/>
                      </a:pPr>
                      <a:r>
                        <a:rPr lang="en-US" sz="1200" dirty="0"/>
                        <a:t>It runs on HTTP but envelopes the message</a:t>
                      </a:r>
                    </a:p>
                  </a:txBody>
                  <a:tcPr marL="62059" marR="62059" marT="31029" marB="31029" anchor="ctr">
                    <a:lnL>
                      <a:noFill/>
                    </a:lnL>
                    <a:lnR>
                      <a:noFill/>
                    </a:lnR>
                    <a:lnT w="9525" cap="flat" cmpd="sng" algn="ctr">
                      <a:solidFill>
                        <a:srgbClr val="DDDDDD"/>
                      </a:solidFill>
                      <a:prstDash val="solid"/>
                      <a:round/>
                      <a:headEnd type="none" w="med" len="med"/>
                      <a:tailEnd type="none" w="med" len="med"/>
                    </a:lnT>
                    <a:lnB>
                      <a:noFill/>
                    </a:lnB>
                  </a:tcPr>
                </a:tc>
                <a:tc>
                  <a:txBody>
                    <a:bodyPr/>
                    <a:lstStyle/>
                    <a:p>
                      <a:pPr fontAlgn="ctr">
                        <a:buFont typeface="Arial"/>
                        <a:buChar char="•"/>
                      </a:pPr>
                      <a:r>
                        <a:rPr lang="en-US" sz="1200" dirty="0"/>
                        <a:t>Rest is a service architecture and design for network-based software architectures</a:t>
                      </a:r>
                    </a:p>
                    <a:p>
                      <a:pPr fontAlgn="ctr">
                        <a:buFont typeface="Arial"/>
                        <a:buChar char="•"/>
                      </a:pPr>
                      <a:r>
                        <a:rPr lang="en-US" sz="1200" dirty="0"/>
                        <a:t>REST supports many different data formats</a:t>
                      </a:r>
                    </a:p>
                    <a:p>
                      <a:pPr fontAlgn="ctr">
                        <a:buFont typeface="Arial"/>
                        <a:buChar char="•"/>
                      </a:pPr>
                      <a:r>
                        <a:rPr lang="en-US" sz="1200" dirty="0"/>
                        <a:t>REST reads can be cached</a:t>
                      </a:r>
                    </a:p>
                    <a:p>
                      <a:pPr fontAlgn="ctr">
                        <a:buFont typeface="Arial"/>
                        <a:buChar char="•"/>
                      </a:pPr>
                      <a:r>
                        <a:rPr lang="en-US" sz="1200" dirty="0"/>
                        <a:t>A REST client is more like a browser; it knows how to standardized methods and an application has to fit inside it</a:t>
                      </a:r>
                    </a:p>
                    <a:p>
                      <a:pPr fontAlgn="ctr">
                        <a:buFont typeface="Arial"/>
                        <a:buChar char="•"/>
                      </a:pPr>
                      <a:r>
                        <a:rPr lang="en-US" sz="1200" dirty="0"/>
                        <a:t>REST is faster than SOAP</a:t>
                      </a:r>
                    </a:p>
                    <a:p>
                      <a:pPr fontAlgn="ctr">
                        <a:buFont typeface="Arial"/>
                        <a:buChar char="•"/>
                      </a:pPr>
                      <a:r>
                        <a:rPr lang="en-US" sz="1200" dirty="0"/>
                        <a:t>It uses the HTTP headers to hold meta information</a:t>
                      </a:r>
                    </a:p>
                  </a:txBody>
                  <a:tcPr marL="62059" marR="62059" marT="31029" marB="31029" anchor="ctr">
                    <a:lnL>
                      <a:noFill/>
                    </a:lnL>
                    <a:lnR>
                      <a:noFill/>
                    </a:lnR>
                    <a:lnT w="9525" cap="flat" cmpd="sng" algn="ctr">
                      <a:solidFill>
                        <a:srgbClr val="DDDDDD"/>
                      </a:solidFill>
                      <a:prstDash val="solid"/>
                      <a:round/>
                      <a:headEnd type="none" w="med" len="med"/>
                      <a:tailEnd type="none" w="med" len="med"/>
                    </a:lnT>
                    <a:lnB>
                      <a:noFill/>
                    </a:lnB>
                  </a:tcPr>
                </a:tc>
              </a:tr>
            </a:tbl>
          </a:graphicData>
        </a:graphic>
      </p:graphicFrame>
      <p:sp>
        <p:nvSpPr>
          <p:cNvPr id="296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Times New Roman" pitchFamily="18" charset="0"/>
                <a:cs typeface="Times New Roman" pitchFamily="18" charset="0"/>
              </a:rPr>
              <a:t>15) Mention what is the difference between SOAP and REST?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381000" y="4191000"/>
            <a:ext cx="8305800" cy="2308324"/>
          </a:xfrm>
          <a:prstGeom prst="rect">
            <a:avLst/>
          </a:prstGeom>
        </p:spPr>
        <p:txBody>
          <a:bodyPr wrap="square">
            <a:spAutoFit/>
          </a:bodyPr>
          <a:lstStyle/>
          <a:p>
            <a:r>
              <a:rPr lang="en-US" b="1" dirty="0" smtClean="0"/>
              <a:t>What are safe REST operations? </a:t>
            </a:r>
            <a:r>
              <a:rPr lang="en-US" dirty="0" smtClean="0"/>
              <a:t>(answer)</a:t>
            </a:r>
            <a:br>
              <a:rPr lang="en-US" dirty="0" smtClean="0"/>
            </a:br>
            <a:r>
              <a:rPr lang="en-US" dirty="0" smtClean="0"/>
              <a:t>REST API uses HTTP methods to perform operations. Some of the HTTP operations which doesn't modify the resource at the server is known as safe operations e.g. GET and HEAD. On the other hand, </a:t>
            </a:r>
            <a:r>
              <a:rPr lang="en-US" dirty="0" smtClean="0">
                <a:hlinkClick r:id="rId2"/>
              </a:rPr>
              <a:t>PUT</a:t>
            </a:r>
            <a:r>
              <a:rPr lang="en-US" dirty="0" smtClean="0"/>
              <a:t>, POST, and DELETE are unsafe because they modify the resource on the server.</a:t>
            </a:r>
            <a:br>
              <a:rPr lang="en-US" dirty="0" smtClean="0"/>
            </a:br>
            <a:r>
              <a:rPr lang="en-US" dirty="0" smtClean="0"/>
              <a:t/>
            </a:r>
            <a:br>
              <a:rPr lang="en-US" dirty="0" smtClean="0"/>
            </a:br>
            <a:r>
              <a:rPr lang="en-US" dirty="0" smtClean="0"/>
              <a:t>Read more: </a:t>
            </a:r>
            <a:r>
              <a:rPr lang="en-US" dirty="0" smtClean="0">
                <a:hlinkClick r:id="rId3"/>
              </a:rPr>
              <a:t>https://javarevisited.blogspot.com/2018/02/top-20-spring-rest-interview-questions-answers-java.html#ixzz5uVtxUhjH</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153400" cy="1754326"/>
          </a:xfrm>
          <a:prstGeom prst="rect">
            <a:avLst/>
          </a:prstGeom>
        </p:spPr>
        <p:txBody>
          <a:bodyPr wrap="square">
            <a:spAutoFit/>
          </a:bodyPr>
          <a:lstStyle/>
          <a:p>
            <a:r>
              <a:rPr lang="en-US" b="1" dirty="0" smtClean="0"/>
              <a:t>Is REST scalable and/or interoperable? </a:t>
            </a:r>
            <a:r>
              <a:rPr lang="en-US" dirty="0" smtClean="0"/>
              <a:t>(answer)</a:t>
            </a:r>
            <a:br>
              <a:rPr lang="en-US" dirty="0" smtClean="0"/>
            </a:br>
            <a:r>
              <a:rPr lang="en-US" dirty="0" smtClean="0"/>
              <a:t>Yes, REST is Scalable and interoperable. It doesn't mandate a specific choice of technology either at client or server end. You can use Java, C++, Python or JavaScript to create </a:t>
            </a:r>
            <a:r>
              <a:rPr lang="en-US" dirty="0" err="1" smtClean="0"/>
              <a:t>RESTful</a:t>
            </a:r>
            <a:r>
              <a:rPr lang="en-US" dirty="0" smtClean="0"/>
              <a:t> Web Services and Consume them at the client end.</a:t>
            </a:r>
            <a:br>
              <a:rPr lang="en-US" dirty="0" smtClean="0"/>
            </a:br>
            <a:r>
              <a:rPr lang="en-US" dirty="0" smtClean="0"/>
              <a:t/>
            </a:r>
            <a:br>
              <a:rPr lang="en-US" dirty="0" smtClean="0"/>
            </a:br>
            <a:endParaRPr lang="en-US" dirty="0"/>
          </a:p>
        </p:txBody>
      </p:sp>
      <p:sp>
        <p:nvSpPr>
          <p:cNvPr id="3" name="Rectangle 2"/>
          <p:cNvSpPr/>
          <p:nvPr/>
        </p:nvSpPr>
        <p:spPr>
          <a:xfrm>
            <a:off x="228600" y="2590801"/>
            <a:ext cx="8686800" cy="3970318"/>
          </a:xfrm>
          <a:prstGeom prst="rect">
            <a:avLst/>
          </a:prstGeom>
        </p:spPr>
        <p:txBody>
          <a:bodyPr wrap="square">
            <a:spAutoFit/>
          </a:bodyPr>
          <a:lstStyle/>
          <a:p>
            <a:r>
              <a:rPr lang="en-US" b="1" dirty="0" smtClean="0"/>
              <a:t>What are the advantages of the </a:t>
            </a:r>
            <a:r>
              <a:rPr lang="en-US" b="1" dirty="0" err="1" smtClean="0"/>
              <a:t>RestTemplate</a:t>
            </a:r>
            <a:r>
              <a:rPr lang="en-US" b="1" dirty="0" smtClean="0"/>
              <a:t>? </a:t>
            </a:r>
            <a:r>
              <a:rPr lang="en-US" dirty="0" smtClean="0"/>
              <a:t>(</a:t>
            </a:r>
            <a:r>
              <a:rPr lang="en-US" dirty="0" smtClean="0">
                <a:hlinkClick r:id="rId2"/>
              </a:rPr>
              <a:t>answer</a:t>
            </a:r>
            <a:r>
              <a:rPr lang="en-US" dirty="0" smtClean="0"/>
              <a:t>)</a:t>
            </a:r>
            <a:br>
              <a:rPr lang="en-US" dirty="0" smtClean="0"/>
            </a:br>
            <a:r>
              <a:rPr lang="en-US" dirty="0" smtClean="0"/>
              <a:t>The </a:t>
            </a:r>
            <a:r>
              <a:rPr lang="en-US" dirty="0" err="1" smtClean="0"/>
              <a:t>RestTemplate</a:t>
            </a:r>
            <a:r>
              <a:rPr lang="en-US" dirty="0" smtClean="0"/>
              <a:t> class is an implementation of Template method pattern in Spring framework. Similar to other popular template classes e.g. </a:t>
            </a:r>
            <a:r>
              <a:rPr lang="en-US" dirty="0" err="1" smtClean="0"/>
              <a:t>JdbcTemplate</a:t>
            </a:r>
            <a:r>
              <a:rPr lang="en-US" dirty="0" smtClean="0"/>
              <a:t> or </a:t>
            </a:r>
            <a:r>
              <a:rPr lang="en-US" dirty="0" err="1" smtClean="0"/>
              <a:t>JmsTempalte</a:t>
            </a:r>
            <a:r>
              <a:rPr lang="en-US" dirty="0" smtClean="0"/>
              <a:t>, it also simplifies the interaction with </a:t>
            </a:r>
            <a:r>
              <a:rPr lang="en-US" dirty="0" err="1" smtClean="0"/>
              <a:t>RESTful</a:t>
            </a:r>
            <a:r>
              <a:rPr lang="en-US" dirty="0" smtClean="0"/>
              <a:t> Web Services on the client side. You can use it to consume a </a:t>
            </a:r>
            <a:r>
              <a:rPr lang="en-US" dirty="0" err="1" smtClean="0"/>
              <a:t>RESTful</a:t>
            </a:r>
            <a:r>
              <a:rPr lang="en-US" dirty="0" smtClean="0"/>
              <a:t> Web Servicer very easily as shown in this example.</a:t>
            </a:r>
            <a:br>
              <a:rPr lang="en-US" dirty="0" smtClean="0"/>
            </a:br>
            <a:r>
              <a:rPr lang="en-US" dirty="0" smtClean="0"/>
              <a:t/>
            </a:r>
            <a:br>
              <a:rPr lang="en-US" dirty="0" smtClean="0"/>
            </a:br>
            <a:r>
              <a:rPr lang="en-US" dirty="0" smtClean="0"/>
              <a:t/>
            </a:r>
            <a:br>
              <a:rPr lang="en-US" dirty="0" smtClean="0"/>
            </a:br>
            <a:r>
              <a:rPr lang="en-US" b="1" dirty="0" smtClean="0"/>
              <a:t>Which HTTP methods does REST use? </a:t>
            </a:r>
            <a:r>
              <a:rPr lang="en-US" dirty="0" smtClean="0"/>
              <a:t>(</a:t>
            </a:r>
            <a:r>
              <a:rPr lang="en-US" dirty="0" smtClean="0">
                <a:hlinkClick r:id="rId3"/>
              </a:rPr>
              <a:t>answer</a:t>
            </a:r>
            <a:r>
              <a:rPr lang="en-US" dirty="0" smtClean="0"/>
              <a:t>)</a:t>
            </a:r>
            <a:br>
              <a:rPr lang="en-US" dirty="0" smtClean="0"/>
            </a:br>
            <a:r>
              <a:rPr lang="en-US" dirty="0" smtClean="0"/>
              <a:t>REST can use any HTTP methods but the most popular ones are GET for retrieving a resource, POST for creating a resource, </a:t>
            </a:r>
            <a:r>
              <a:rPr lang="en-US" dirty="0" err="1" smtClean="0"/>
              <a:t>PUt</a:t>
            </a:r>
            <a:r>
              <a:rPr lang="en-US" dirty="0" smtClean="0"/>
              <a:t> for updating resource and DELETE for removing a resource from the server.</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35846"/>
            <a:ext cx="7924800" cy="3693319"/>
          </a:xfrm>
          <a:prstGeom prst="rect">
            <a:avLst/>
          </a:prstGeom>
        </p:spPr>
        <p:txBody>
          <a:bodyPr wrap="square">
            <a:spAutoFit/>
          </a:bodyPr>
          <a:lstStyle/>
          <a:p>
            <a:r>
              <a:rPr lang="en-US" b="1" dirty="0" smtClean="0"/>
              <a:t>Web Service Structure</a:t>
            </a:r>
          </a:p>
          <a:p>
            <a:r>
              <a:rPr lang="en-US" dirty="0" smtClean="0"/>
              <a:t>Web Services are application components that communicate using open protocols; </a:t>
            </a:r>
            <a:r>
              <a:rPr lang="en-US" b="1" dirty="0" smtClean="0"/>
              <a:t>they are self-contained, self-describing, and can be used by other applications. Web Services have a service descriptor file that distinguishes their </a:t>
            </a:r>
            <a:r>
              <a:rPr lang="en-US" dirty="0" smtClean="0"/>
              <a:t>methods from the structure of the messages they exchange. The service requestor can use this information to interact with a </a:t>
            </a:r>
            <a:r>
              <a:rPr lang="en-US" dirty="0" err="1" smtClean="0"/>
              <a:t>spe</a:t>
            </a:r>
            <a:r>
              <a:rPr lang="en-US" dirty="0" smtClean="0"/>
              <a:t> </a:t>
            </a:r>
            <a:r>
              <a:rPr lang="en-US" dirty="0" err="1" smtClean="0"/>
              <a:t>cific</a:t>
            </a:r>
            <a:r>
              <a:rPr lang="en-US" dirty="0" smtClean="0"/>
              <a:t> </a:t>
            </a:r>
            <a:r>
              <a:rPr lang="en-US" dirty="0" smtClean="0"/>
              <a:t>"Web Service Provider".</a:t>
            </a:r>
          </a:p>
          <a:p>
            <a:r>
              <a:rPr lang="en-US" dirty="0" smtClean="0"/>
              <a:t>You can think of an individual Web Service as a piece of software that performs a specific task (also known as a function), and makes that task available by exposing a set of operations that can be performed (known as methods or "Web Methods") with the task.</a:t>
            </a:r>
          </a:p>
          <a:p>
            <a:r>
              <a:rPr lang="en-US" dirty="0" smtClean="0"/>
              <a:t>Additionally, each of the methods exposes a set of variables that can accept data passed into the method. These variables are known as parameters or properties. Together, the properties and methods refer to a Web Service's interface.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77200" cy="2308324"/>
          </a:xfrm>
          <a:prstGeom prst="rect">
            <a:avLst/>
          </a:prstGeom>
        </p:spPr>
        <p:txBody>
          <a:bodyPr wrap="square">
            <a:spAutoFit/>
          </a:bodyPr>
          <a:lstStyle/>
          <a:p>
            <a:r>
              <a:rPr lang="en-US" b="1" dirty="0" smtClean="0"/>
              <a:t>Is REST normally stateless? </a:t>
            </a:r>
            <a:r>
              <a:rPr lang="en-US" dirty="0" smtClean="0"/>
              <a:t>(</a:t>
            </a:r>
            <a:r>
              <a:rPr lang="en-US" dirty="0" smtClean="0">
                <a:hlinkClick r:id="rId2"/>
              </a:rPr>
              <a:t>answer</a:t>
            </a:r>
            <a:r>
              <a:rPr lang="en-US" dirty="0" smtClean="0"/>
              <a:t>)</a:t>
            </a:r>
            <a:br>
              <a:rPr lang="en-US" dirty="0" smtClean="0"/>
            </a:br>
            <a:r>
              <a:rPr lang="en-US" dirty="0" smtClean="0"/>
              <a:t>Yes, REST API should be stateless because it is based on HTTP which is also stateless. A Request in REST API should contain all the details required it to process i.e. it should not rely on previous or next request or some data maintained at the server end e.g. Sessions. REST specification put a constraint to make it stateless and you should keep that in mind while designing your REST API.</a:t>
            </a:r>
            <a:br>
              <a:rPr lang="en-US" dirty="0" smtClean="0"/>
            </a:br>
            <a:r>
              <a:rPr lang="en-US" dirty="0" smtClean="0"/>
              <a:t/>
            </a:r>
            <a:br>
              <a:rPr lang="en-US" dirty="0" smtClean="0"/>
            </a:br>
            <a:endParaRPr lang="en-US" dirty="0"/>
          </a:p>
        </p:txBody>
      </p:sp>
      <p:sp>
        <p:nvSpPr>
          <p:cNvPr id="4" name="Rectangle 3"/>
          <p:cNvSpPr/>
          <p:nvPr/>
        </p:nvSpPr>
        <p:spPr>
          <a:xfrm>
            <a:off x="609600" y="2590800"/>
            <a:ext cx="7696200" cy="3970318"/>
          </a:xfrm>
          <a:prstGeom prst="rect">
            <a:avLst/>
          </a:prstGeom>
        </p:spPr>
        <p:txBody>
          <a:bodyPr wrap="square">
            <a:spAutoFit/>
          </a:bodyPr>
          <a:lstStyle/>
          <a:p>
            <a:r>
              <a:rPr lang="en-US" b="1" dirty="0" smtClean="0"/>
              <a:t>Q #4) Enlist features of </a:t>
            </a:r>
            <a:r>
              <a:rPr lang="en-US" b="1" dirty="0" err="1" smtClean="0"/>
              <a:t>RESTful</a:t>
            </a:r>
            <a:r>
              <a:rPr lang="en-US" b="1" dirty="0" smtClean="0"/>
              <a:t> web services.</a:t>
            </a:r>
            <a:endParaRPr lang="en-US" dirty="0" smtClean="0"/>
          </a:p>
          <a:p>
            <a:r>
              <a:rPr lang="en-US" dirty="0" smtClean="0"/>
              <a:t>Every </a:t>
            </a:r>
            <a:r>
              <a:rPr lang="en-US" dirty="0" err="1" smtClean="0"/>
              <a:t>RESTful</a:t>
            </a:r>
            <a:r>
              <a:rPr lang="en-US" dirty="0" smtClean="0"/>
              <a:t> web services should have following features and characteristics that are enlisted below:</a:t>
            </a:r>
          </a:p>
          <a:p>
            <a:r>
              <a:rPr lang="en-US" dirty="0" smtClean="0"/>
              <a:t>Based on the Client Server representation.</a:t>
            </a:r>
          </a:p>
          <a:p>
            <a:r>
              <a:rPr lang="en-US" dirty="0" smtClean="0"/>
              <a:t>Use of HTTP protocol for performing functions like fetching data from the web service, retrieving resources, execution of any query, etc.</a:t>
            </a:r>
          </a:p>
          <a:p>
            <a:r>
              <a:rPr lang="en-US" dirty="0" smtClean="0"/>
              <a:t>The communication between the server and client is performed through the medium known as ‘messaging’.</a:t>
            </a:r>
          </a:p>
          <a:p>
            <a:r>
              <a:rPr lang="en-US" dirty="0" smtClean="0"/>
              <a:t>Addressing of resources available on the server through URIs.</a:t>
            </a:r>
          </a:p>
          <a:p>
            <a:r>
              <a:rPr lang="en-US" dirty="0" smtClean="0"/>
              <a:t>Based on the concept of statelessness where every client request and the response is independent of the other with complete assurance of providing required information.</a:t>
            </a:r>
          </a:p>
          <a:p>
            <a:r>
              <a:rPr lang="en-US" dirty="0" smtClean="0"/>
              <a:t>Uses the concept of caching.</a:t>
            </a:r>
          </a:p>
          <a:p>
            <a:r>
              <a:rPr lang="en-US" dirty="0" smtClean="0"/>
              <a:t>Works on Uniform interface.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839200" cy="5632311"/>
          </a:xfrm>
          <a:prstGeom prst="rect">
            <a:avLst/>
          </a:prstGeom>
        </p:spPr>
        <p:txBody>
          <a:bodyPr wrap="square">
            <a:spAutoFit/>
          </a:bodyPr>
          <a:lstStyle/>
          <a:p>
            <a:r>
              <a:rPr lang="en-US" b="1" dirty="0" smtClean="0"/>
              <a:t>Q #5) Explain messaging technique.</a:t>
            </a:r>
            <a:endParaRPr lang="en-US" dirty="0" smtClean="0"/>
          </a:p>
          <a:p>
            <a:r>
              <a:rPr lang="en-US" dirty="0" smtClean="0"/>
              <a:t>Messages are the mode of exchanging data for any type of communication to take place. In the same way, HTTP protocol plays the role of message communication between the client and server through HTTP Request and Response methods. HTTP request is sent by the client who contains information about the data and in turn, receives HTTP Response from the server.</a:t>
            </a:r>
          </a:p>
          <a:p>
            <a:r>
              <a:rPr lang="en-US" dirty="0" smtClean="0"/>
              <a:t>Messages are the collection of information about the data i.e. Metadata.</a:t>
            </a:r>
          </a:p>
          <a:p>
            <a:r>
              <a:rPr lang="en-US" b="1" dirty="0" smtClean="0"/>
              <a:t>Q #6) What are the core components of HTTP request and HTTP response?</a:t>
            </a:r>
            <a:endParaRPr lang="en-US" dirty="0" smtClean="0"/>
          </a:p>
          <a:p>
            <a:r>
              <a:rPr lang="en-US" dirty="0" smtClean="0"/>
              <a:t>The core components that come under HTTP Request are:</a:t>
            </a:r>
          </a:p>
          <a:p>
            <a:r>
              <a:rPr lang="en-US" b="1" dirty="0" smtClean="0"/>
              <a:t>Verb:</a:t>
            </a:r>
            <a:r>
              <a:rPr lang="en-US" dirty="0" smtClean="0"/>
              <a:t> Includes methods like GET, PUT, POST, etc.</a:t>
            </a:r>
          </a:p>
          <a:p>
            <a:r>
              <a:rPr lang="en-US" dirty="0" smtClean="0"/>
              <a:t>Uniform Resource Identifier for identifying the resources available on the server.</a:t>
            </a:r>
          </a:p>
          <a:p>
            <a:r>
              <a:rPr lang="en-US" dirty="0" smtClean="0"/>
              <a:t>HTTP Version for specifying the HTTP version.</a:t>
            </a:r>
          </a:p>
          <a:p>
            <a:r>
              <a:rPr lang="en-US" dirty="0" smtClean="0"/>
              <a:t>HTTP Request header for containing the information about the data.</a:t>
            </a:r>
          </a:p>
          <a:p>
            <a:r>
              <a:rPr lang="en-US" dirty="0" smtClean="0"/>
              <a:t>HTTP Request body that contains the representation of the resources in use.</a:t>
            </a:r>
          </a:p>
          <a:p>
            <a:r>
              <a:rPr lang="en-US" b="1" dirty="0" smtClean="0"/>
              <a:t>The core components that come under HTTP Response are:</a:t>
            </a:r>
            <a:endParaRPr lang="en-US" dirty="0" smtClean="0"/>
          </a:p>
          <a:p>
            <a:r>
              <a:rPr lang="en-US" b="1" dirty="0" smtClean="0"/>
              <a:t>Request Code:</a:t>
            </a:r>
            <a:r>
              <a:rPr lang="en-US" dirty="0" smtClean="0"/>
              <a:t> This contains various codes which determine the status of the server response.</a:t>
            </a:r>
          </a:p>
          <a:p>
            <a:r>
              <a:rPr lang="en-US" dirty="0" smtClean="0"/>
              <a:t>HTTP Version for specifying the HTTP version.</a:t>
            </a:r>
          </a:p>
          <a:p>
            <a:r>
              <a:rPr lang="en-US" dirty="0" smtClean="0"/>
              <a:t>HTTP Response header for containing the information about the data.</a:t>
            </a:r>
          </a:p>
          <a:p>
            <a:r>
              <a:rPr lang="en-US" dirty="0" smtClean="0"/>
              <a:t>HTTP Response body that contains the representation of the resources in use.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305800" cy="1200329"/>
          </a:xfrm>
          <a:prstGeom prst="rect">
            <a:avLst/>
          </a:prstGeom>
        </p:spPr>
        <p:txBody>
          <a:bodyPr wrap="square">
            <a:spAutoFit/>
          </a:bodyPr>
          <a:lstStyle/>
          <a:p>
            <a:r>
              <a:rPr lang="en-US" b="1" dirty="0" smtClean="0"/>
              <a:t>Q #11) Why proper representation of Resource is required?</a:t>
            </a:r>
            <a:endParaRPr lang="en-US" dirty="0" smtClean="0"/>
          </a:p>
          <a:p>
            <a:r>
              <a:rPr lang="en-US" dirty="0" smtClean="0"/>
              <a:t>Representation is very important because it determines the easy identification of resources. With proper representations of resource in the proper format, allows the client to easily understand the format.</a:t>
            </a:r>
            <a:endParaRPr lang="en-US" dirty="0"/>
          </a:p>
        </p:txBody>
      </p:sp>
      <p:sp>
        <p:nvSpPr>
          <p:cNvPr id="4" name="Rectangle 3"/>
          <p:cNvSpPr/>
          <p:nvPr/>
        </p:nvSpPr>
        <p:spPr>
          <a:xfrm>
            <a:off x="609600" y="2590800"/>
            <a:ext cx="7848600" cy="3416320"/>
          </a:xfrm>
          <a:prstGeom prst="rect">
            <a:avLst/>
          </a:prstGeom>
        </p:spPr>
        <p:txBody>
          <a:bodyPr wrap="square">
            <a:spAutoFit/>
          </a:bodyPr>
          <a:lstStyle/>
          <a:p>
            <a:r>
              <a:rPr lang="en-US" b="1" dirty="0" smtClean="0"/>
              <a:t>Q #12) Enlist some important points that should be kept in mind while designing Resources representation for </a:t>
            </a:r>
            <a:r>
              <a:rPr lang="en-US" b="1" dirty="0" err="1" smtClean="0"/>
              <a:t>RESTful</a:t>
            </a:r>
            <a:r>
              <a:rPr lang="en-US" b="1" dirty="0" smtClean="0"/>
              <a:t> web services.</a:t>
            </a:r>
            <a:endParaRPr lang="en-US" dirty="0" smtClean="0"/>
          </a:p>
          <a:p>
            <a:r>
              <a:rPr lang="en-US" dirty="0" smtClean="0"/>
              <a:t>As there are no restrictions on the format in which the resource representation is done but just that the main requirement is the format of the representation should be as per the client requirement. A good resource representation is designed by considering the following main points:</a:t>
            </a:r>
          </a:p>
          <a:p>
            <a:r>
              <a:rPr lang="en-US" dirty="0" smtClean="0"/>
              <a:t>The resource representation format should be easily understood by the client and server.</a:t>
            </a:r>
          </a:p>
          <a:p>
            <a:r>
              <a:rPr lang="en-US" dirty="0" smtClean="0"/>
              <a:t>The representation should be complete regardless of its format structure, which may be complex or simple.</a:t>
            </a:r>
          </a:p>
          <a:p>
            <a:r>
              <a:rPr lang="en-US" dirty="0" smtClean="0"/>
              <a:t>In the case of the link of the resources to other resources, such cases should also be considered and handled.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839200" cy="5632311"/>
          </a:xfrm>
          <a:prstGeom prst="rect">
            <a:avLst/>
          </a:prstGeom>
        </p:spPr>
        <p:txBody>
          <a:bodyPr wrap="square">
            <a:spAutoFit/>
          </a:bodyPr>
          <a:lstStyle/>
          <a:p>
            <a:r>
              <a:rPr lang="en-US" b="1" dirty="0" smtClean="0"/>
              <a:t>Q #13) What is Caching?</a:t>
            </a:r>
            <a:endParaRPr lang="en-US" dirty="0" smtClean="0"/>
          </a:p>
          <a:p>
            <a:r>
              <a:rPr lang="en-US" dirty="0" smtClean="0"/>
              <a:t>Caching is the process in which server response is stored so that a cached copy can be used when required and there is no need of generating the same response again. This process not only reduces the server load but in turn increase the scalability and performance of the server. Only the client is able to cache the response and that too for a limited period of time.</a:t>
            </a:r>
          </a:p>
          <a:p>
            <a:r>
              <a:rPr lang="en-US" dirty="0" smtClean="0"/>
              <a:t>Mentioned below are the header of the resources and their brief description so that they can be identified for the caching process:</a:t>
            </a:r>
          </a:p>
          <a:p>
            <a:r>
              <a:rPr lang="en-US" dirty="0" smtClean="0"/>
              <a:t>Time and Date of resource creation</a:t>
            </a:r>
          </a:p>
          <a:p>
            <a:r>
              <a:rPr lang="en-US" dirty="0" smtClean="0"/>
              <a:t>Time and date of resource modification that usually stores the last detail.</a:t>
            </a:r>
          </a:p>
          <a:p>
            <a:r>
              <a:rPr lang="en-US" dirty="0" smtClean="0"/>
              <a:t>Cache control header</a:t>
            </a:r>
          </a:p>
          <a:p>
            <a:r>
              <a:rPr lang="en-US" dirty="0" smtClean="0"/>
              <a:t>Time and date at which the cached resource will expire.</a:t>
            </a:r>
          </a:p>
          <a:p>
            <a:r>
              <a:rPr lang="en-US" dirty="0" smtClean="0"/>
              <a:t>The age which determines the time from when the resource has been fetched.</a:t>
            </a:r>
          </a:p>
          <a:p>
            <a:r>
              <a:rPr lang="en-US" b="1" dirty="0" smtClean="0"/>
              <a:t>Q #14) Explain Cache-control header.</a:t>
            </a:r>
            <a:endParaRPr lang="en-US" dirty="0" smtClean="0"/>
          </a:p>
          <a:p>
            <a:r>
              <a:rPr lang="en-US" dirty="0" smtClean="0"/>
              <a:t>A standard Cache control header can help in attaining cache ability. Enlisted below is the brief description of various cache control header:</a:t>
            </a:r>
          </a:p>
          <a:p>
            <a:r>
              <a:rPr lang="en-US" b="1" dirty="0" smtClean="0"/>
              <a:t>Public:</a:t>
            </a:r>
            <a:r>
              <a:rPr lang="en-US" dirty="0" smtClean="0"/>
              <a:t> Resources that are marked as the public can be cached by any intermediate components between the client and server.</a:t>
            </a:r>
          </a:p>
          <a:p>
            <a:r>
              <a:rPr lang="en-US" b="1" dirty="0" smtClean="0"/>
              <a:t>Private:</a:t>
            </a:r>
            <a:r>
              <a:rPr lang="en-US" dirty="0" smtClean="0"/>
              <a:t> Resources that are marked as private can only be cached by the client.</a:t>
            </a:r>
          </a:p>
          <a:p>
            <a:r>
              <a:rPr lang="en-US" dirty="0" smtClean="0"/>
              <a:t>No cache means that particular resource cannot be cached and thus the whole process is stopped.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5078313"/>
          </a:xfrm>
          <a:prstGeom prst="rect">
            <a:avLst/>
          </a:prstGeom>
        </p:spPr>
        <p:txBody>
          <a:bodyPr wrap="square">
            <a:spAutoFit/>
          </a:bodyPr>
          <a:lstStyle/>
          <a:p>
            <a:r>
              <a:rPr lang="en-US" b="1" dirty="0" smtClean="0"/>
              <a:t>Q #15) What are the best practices that are to be followed while designing </a:t>
            </a:r>
            <a:r>
              <a:rPr lang="en-US" b="1" dirty="0" err="1" smtClean="0"/>
              <a:t>RESTful</a:t>
            </a:r>
            <a:r>
              <a:rPr lang="en-US" b="1" dirty="0" smtClean="0"/>
              <a:t> web services?</a:t>
            </a:r>
            <a:endParaRPr lang="en-US" dirty="0" smtClean="0"/>
          </a:p>
          <a:p>
            <a:r>
              <a:rPr lang="en-US" dirty="0" smtClean="0"/>
              <a:t>To design a secure </a:t>
            </a:r>
            <a:r>
              <a:rPr lang="en-US" dirty="0" err="1" smtClean="0"/>
              <a:t>RESTful</a:t>
            </a:r>
            <a:r>
              <a:rPr lang="en-US" dirty="0" smtClean="0"/>
              <a:t> web service, there are some best practices or say points that should be considered. These are explained as follows:</a:t>
            </a:r>
          </a:p>
          <a:p>
            <a:r>
              <a:rPr lang="en-US" dirty="0" smtClean="0"/>
              <a:t>Every input on the server should be validated.</a:t>
            </a:r>
          </a:p>
          <a:p>
            <a:r>
              <a:rPr lang="en-US" dirty="0" smtClean="0"/>
              <a:t>Input should be well formed.</a:t>
            </a:r>
          </a:p>
          <a:p>
            <a:r>
              <a:rPr lang="en-US" dirty="0" smtClean="0"/>
              <a:t>Never pass any sensitive data through URL.</a:t>
            </a:r>
          </a:p>
          <a:p>
            <a:r>
              <a:rPr lang="en-US" dirty="0" smtClean="0"/>
              <a:t>For any session, the user should be authenticated.</a:t>
            </a:r>
          </a:p>
          <a:p>
            <a:r>
              <a:rPr lang="en-US" dirty="0" smtClean="0"/>
              <a:t>Only HTTP error messages should be used for indicating any fault.</a:t>
            </a:r>
          </a:p>
          <a:p>
            <a:r>
              <a:rPr lang="en-US" dirty="0" smtClean="0"/>
              <a:t>Use message format that is easily understood and is required by the client.</a:t>
            </a:r>
          </a:p>
          <a:p>
            <a:r>
              <a:rPr lang="en-US" dirty="0" smtClean="0"/>
              <a:t>Unified Resource Identifier should be descriptive and easily understood.</a:t>
            </a:r>
          </a:p>
          <a:p>
            <a:r>
              <a:rPr lang="en-US" b="1" dirty="0" smtClean="0"/>
              <a:t>Q #16) What is Payload?</a:t>
            </a:r>
            <a:endParaRPr lang="en-US" dirty="0" smtClean="0"/>
          </a:p>
          <a:p>
            <a:r>
              <a:rPr lang="en-US" dirty="0" smtClean="0"/>
              <a:t>The request data which is present in the body part of every HTTP message is referred as ‘Payload’.  In Restful web service, the payload can only be passed to the recipient through POST method.</a:t>
            </a:r>
          </a:p>
          <a:p>
            <a:r>
              <a:rPr lang="en-US" dirty="0" smtClean="0"/>
              <a:t>There is no limit of sending data as payload through POST method but the only concern is that more data with consuming more time and bandwidth. This may consume much of user’s time also.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229600" cy="2862322"/>
          </a:xfrm>
          <a:prstGeom prst="rect">
            <a:avLst/>
          </a:prstGeom>
        </p:spPr>
        <p:txBody>
          <a:bodyPr wrap="square">
            <a:spAutoFit/>
          </a:bodyPr>
          <a:lstStyle/>
          <a:p>
            <a:r>
              <a:rPr lang="en-US" b="1" dirty="0" smtClean="0"/>
              <a:t>Q #20) What are HTTP status codes? Enlist few with meaning.</a:t>
            </a:r>
            <a:endParaRPr lang="en-US" dirty="0" smtClean="0"/>
          </a:p>
          <a:p>
            <a:r>
              <a:rPr lang="en-US" dirty="0" smtClean="0"/>
              <a:t>HTTP status codes basically are the representation of the status of the task that has been performed on the server, with the mode of some codes. Every code has their own meaning.</a:t>
            </a:r>
          </a:p>
          <a:p>
            <a:r>
              <a:rPr lang="en-US" b="1" dirty="0" smtClean="0"/>
              <a:t>Some of the HTTP status codes with their meaning are as follows:</a:t>
            </a:r>
            <a:endParaRPr lang="en-US" dirty="0" smtClean="0"/>
          </a:p>
          <a:p>
            <a:r>
              <a:rPr lang="en-US" b="1" dirty="0" smtClean="0"/>
              <a:t>Code 200:</a:t>
            </a:r>
            <a:r>
              <a:rPr lang="en-US" dirty="0" smtClean="0"/>
              <a:t> This indicates success.</a:t>
            </a:r>
          </a:p>
          <a:p>
            <a:r>
              <a:rPr lang="en-US" b="1" dirty="0" smtClean="0"/>
              <a:t>Code 201:</a:t>
            </a:r>
            <a:r>
              <a:rPr lang="en-US" dirty="0" smtClean="0"/>
              <a:t> This indicates resource has been successfully created.</a:t>
            </a:r>
          </a:p>
          <a:p>
            <a:r>
              <a:rPr lang="en-US" b="1" dirty="0" smtClean="0"/>
              <a:t>Code 204:</a:t>
            </a:r>
            <a:r>
              <a:rPr lang="en-US" dirty="0" smtClean="0"/>
              <a:t> This indicates that there is no content in the response body.</a:t>
            </a:r>
          </a:p>
          <a:p>
            <a:r>
              <a:rPr lang="en-US" b="1" dirty="0" smtClean="0"/>
              <a:t>Code 404:</a:t>
            </a:r>
            <a:r>
              <a:rPr lang="en-US" dirty="0" smtClean="0"/>
              <a:t> This indicates that there is no method available.</a:t>
            </a:r>
          </a:p>
          <a:p>
            <a:r>
              <a:rPr lang="en-US" dirty="0" smtClean="0"/>
              <a:t>There are few more such codes that indicate the status.</a:t>
            </a:r>
            <a:endParaRPr lang="en-US" dirty="0"/>
          </a:p>
        </p:txBody>
      </p:sp>
      <p:sp>
        <p:nvSpPr>
          <p:cNvPr id="3" name="Rectangle 2"/>
          <p:cNvSpPr/>
          <p:nvPr/>
        </p:nvSpPr>
        <p:spPr>
          <a:xfrm>
            <a:off x="609600" y="4267200"/>
            <a:ext cx="7620000" cy="923330"/>
          </a:xfrm>
          <a:prstGeom prst="rect">
            <a:avLst/>
          </a:prstGeom>
        </p:spPr>
        <p:txBody>
          <a:bodyPr wrap="square">
            <a:spAutoFit/>
          </a:bodyPr>
          <a:lstStyle/>
          <a:p>
            <a:r>
              <a:rPr lang="en-US" dirty="0" smtClean="0"/>
              <a:t>we are big fans of the JSON (JavaScript Object Notation). This is because our client-side front-end technologies are mainly </a:t>
            </a:r>
            <a:r>
              <a:rPr lang="en-US" dirty="0" err="1" smtClean="0"/>
              <a:t>Javascript</a:t>
            </a:r>
            <a:r>
              <a:rPr lang="en-US" dirty="0" smtClean="0"/>
              <a:t>-based, and it becomes easier to create and parse data in this JSON format.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1"/>
            <a:ext cx="8610600" cy="3416320"/>
          </a:xfrm>
          <a:prstGeom prst="rect">
            <a:avLst/>
          </a:prstGeom>
        </p:spPr>
        <p:txBody>
          <a:bodyPr wrap="square">
            <a:spAutoFit/>
          </a:bodyPr>
          <a:lstStyle/>
          <a:p>
            <a:r>
              <a:rPr lang="en-US" b="1" dirty="0" smtClean="0"/>
              <a:t>Is REST secure? What can you do to secure it? </a:t>
            </a:r>
            <a:r>
              <a:rPr lang="en-US" dirty="0" smtClean="0"/>
              <a:t>(</a:t>
            </a:r>
            <a:r>
              <a:rPr lang="en-US" dirty="0" smtClean="0">
                <a:hlinkClick r:id="rId2"/>
              </a:rPr>
              <a:t>answer</a:t>
            </a:r>
            <a:r>
              <a:rPr lang="en-US" dirty="0" smtClean="0"/>
              <a:t>)</a:t>
            </a:r>
            <a:br>
              <a:rPr lang="en-US" dirty="0" smtClean="0"/>
            </a:br>
            <a:r>
              <a:rPr lang="en-US" dirty="0" smtClean="0"/>
              <a:t>This question is mostly asked with experienced Java programmers e.g. 2 to 5 years experience with both REST and Spring. Security is a broad term, it could mean security of message which is provided by encryption or access restriction which is provided using authentication and authorization. REST is normally not secure but you can secure it by using Spring security.</a:t>
            </a:r>
            <a:br>
              <a:rPr lang="en-US" dirty="0" smtClean="0"/>
            </a:br>
            <a:r>
              <a:rPr lang="en-US" dirty="0" smtClean="0"/>
              <a:t/>
            </a:r>
            <a:br>
              <a:rPr lang="en-US" dirty="0" smtClean="0"/>
            </a:br>
            <a:r>
              <a:rPr lang="en-US" dirty="0" smtClean="0"/>
              <a:t>At the very least you can enable HTTP basic authentication by using HTTP in your Spring security configuration file. Similarly, you can expose your REST API using</a:t>
            </a:r>
            <a:r>
              <a:rPr lang="en-US" dirty="0" smtClean="0">
                <a:hlinkClick r:id="rId3"/>
              </a:rPr>
              <a:t> HTTPS</a:t>
            </a:r>
            <a:r>
              <a:rPr lang="en-US" dirty="0" smtClean="0"/>
              <a:t> if the underlying server supports HTTPS.</a:t>
            </a:r>
            <a:br>
              <a:rPr lang="en-US" dirty="0" smtClean="0"/>
            </a:br>
            <a:r>
              <a:rPr lang="en-US" dirty="0" smtClean="0"/>
              <a:t/>
            </a:r>
            <a:br>
              <a:rPr lang="en-US" dirty="0" smtClean="0"/>
            </a:br>
            <a:endParaRPr lang="en-US" dirty="0"/>
          </a:p>
        </p:txBody>
      </p:sp>
      <p:pic>
        <p:nvPicPr>
          <p:cNvPr id="40962" name="Picture 2"/>
          <p:cNvPicPr>
            <a:picLocks noChangeAspect="1" noChangeArrowheads="1"/>
          </p:cNvPicPr>
          <p:nvPr/>
        </p:nvPicPr>
        <p:blipFill>
          <a:blip r:embed="rId4"/>
          <a:srcRect/>
          <a:stretch>
            <a:fillRect/>
          </a:stretch>
        </p:blipFill>
        <p:spPr bwMode="auto">
          <a:xfrm>
            <a:off x="1752600" y="3276600"/>
            <a:ext cx="5438775" cy="32194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3416320"/>
          </a:xfrm>
          <a:prstGeom prst="rect">
            <a:avLst/>
          </a:prstGeom>
        </p:spPr>
        <p:txBody>
          <a:bodyPr wrap="square">
            <a:spAutoFit/>
          </a:bodyPr>
          <a:lstStyle/>
          <a:p>
            <a:r>
              <a:rPr lang="en-US" b="1" dirty="0" smtClean="0"/>
              <a:t>Does REST work with transport layer security (TLS)? </a:t>
            </a:r>
            <a:r>
              <a:rPr lang="en-US" dirty="0" smtClean="0"/>
              <a:t>(</a:t>
            </a:r>
            <a:r>
              <a:rPr lang="en-US" dirty="0" smtClean="0">
                <a:hlinkClick r:id="rId2"/>
              </a:rPr>
              <a:t>answer</a:t>
            </a:r>
            <a:r>
              <a:rPr lang="en-US" dirty="0" smtClean="0"/>
              <a:t>)</a:t>
            </a:r>
            <a:br>
              <a:rPr lang="en-US" dirty="0" smtClean="0"/>
            </a:br>
            <a:r>
              <a:rPr lang="en-US" dirty="0" smtClean="0"/>
              <a:t>TLS or Transport Layer Security is used for secure communication between client and server. It is the successor of SSL (Secure Socket Layer). Since HTTPS can work with both SSL and TLS, REST can also work with TLS.</a:t>
            </a:r>
            <a:br>
              <a:rPr lang="en-US" dirty="0" smtClean="0"/>
            </a:br>
            <a:r>
              <a:rPr lang="en-US" dirty="0" smtClean="0"/>
              <a:t/>
            </a:r>
            <a:br>
              <a:rPr lang="en-US" dirty="0" smtClean="0"/>
            </a:br>
            <a:r>
              <a:rPr lang="en-US" dirty="0" smtClean="0"/>
              <a:t>Actually, REST says anything about Security, it's up to the server which implements that. Same </a:t>
            </a:r>
            <a:r>
              <a:rPr lang="en-US" dirty="0" err="1" smtClean="0"/>
              <a:t>RESTful</a:t>
            </a:r>
            <a:r>
              <a:rPr lang="en-US" dirty="0" smtClean="0"/>
              <a:t> Web Service can be accessed using HTTP and HTTPS if the server supports </a:t>
            </a:r>
            <a:r>
              <a:rPr lang="en-US" dirty="0" smtClean="0">
                <a:hlinkClick r:id="rId3"/>
              </a:rPr>
              <a:t>SSL</a:t>
            </a:r>
            <a:r>
              <a:rPr lang="en-US" dirty="0" smtClean="0"/>
              <a:t>.</a:t>
            </a:r>
            <a:br>
              <a:rPr lang="en-US" dirty="0" smtClean="0"/>
            </a:br>
            <a:r>
              <a:rPr lang="en-US" dirty="0" smtClean="0"/>
              <a:t/>
            </a:r>
            <a:br>
              <a:rPr lang="en-US" dirty="0" smtClean="0"/>
            </a:br>
            <a:r>
              <a:rPr lang="en-US" dirty="0" smtClean="0"/>
              <a:t>If you are using Tomcat, you can see here to learn more about how to enable SSL in Tomcat.</a:t>
            </a:r>
            <a:br>
              <a:rPr lang="en-US" dirty="0" smtClean="0"/>
            </a:br>
            <a:endParaRPr lang="en-US" dirty="0"/>
          </a:p>
        </p:txBody>
      </p:sp>
      <p:sp>
        <p:nvSpPr>
          <p:cNvPr id="3" name="Rectangle 2"/>
          <p:cNvSpPr/>
          <p:nvPr/>
        </p:nvSpPr>
        <p:spPr>
          <a:xfrm>
            <a:off x="0" y="3962400"/>
            <a:ext cx="8839200" cy="2031325"/>
          </a:xfrm>
          <a:prstGeom prst="rect">
            <a:avLst/>
          </a:prstGeom>
        </p:spPr>
        <p:txBody>
          <a:bodyPr wrap="square">
            <a:spAutoFit/>
          </a:bodyPr>
          <a:lstStyle/>
          <a:p>
            <a:r>
              <a:rPr lang="en-US" b="1" dirty="0" smtClean="0"/>
              <a:t>Do you need Spring MVC in your </a:t>
            </a:r>
            <a:r>
              <a:rPr lang="en-US" b="1" dirty="0" err="1" smtClean="0"/>
              <a:t>classpath</a:t>
            </a:r>
            <a:r>
              <a:rPr lang="en-US" b="1" dirty="0" smtClean="0"/>
              <a:t> for developing </a:t>
            </a:r>
            <a:r>
              <a:rPr lang="en-US" b="1" dirty="0" err="1" smtClean="0"/>
              <a:t>RESTful</a:t>
            </a:r>
            <a:r>
              <a:rPr lang="en-US" b="1" dirty="0" smtClean="0"/>
              <a:t> Web Service? </a:t>
            </a:r>
            <a:r>
              <a:rPr lang="en-US" dirty="0" smtClean="0"/>
              <a:t>(</a:t>
            </a:r>
            <a:r>
              <a:rPr lang="en-US" dirty="0" smtClean="0">
                <a:hlinkClick r:id="rId4"/>
              </a:rPr>
              <a:t>answer</a:t>
            </a:r>
            <a:r>
              <a:rPr lang="en-US" dirty="0" smtClean="0"/>
              <a:t>)</a:t>
            </a:r>
            <a:br>
              <a:rPr lang="en-US" dirty="0" smtClean="0"/>
            </a:br>
            <a:r>
              <a:rPr lang="en-US" dirty="0" smtClean="0"/>
              <a:t>This question is often asked to Java programmers with 1 to 2 years of experience in Spring. Short answer is Yes, you need Spring MVC in your Java application's </a:t>
            </a:r>
            <a:r>
              <a:rPr lang="en-US" dirty="0" err="1" smtClean="0"/>
              <a:t>classpath</a:t>
            </a:r>
            <a:r>
              <a:rPr lang="en-US" dirty="0" smtClean="0"/>
              <a:t> to develop </a:t>
            </a:r>
            <a:r>
              <a:rPr lang="en-US" dirty="0" err="1" smtClean="0"/>
              <a:t>RESTful</a:t>
            </a:r>
            <a:r>
              <a:rPr lang="en-US" dirty="0" smtClean="0"/>
              <a:t> web services using Spring framework. It's actually Spring MVC which provides all useful annotations e.g. @</a:t>
            </a:r>
            <a:r>
              <a:rPr lang="en-US" dirty="0" err="1" smtClean="0"/>
              <a:t>RestController</a:t>
            </a:r>
            <a:r>
              <a:rPr lang="en-US" dirty="0" smtClean="0"/>
              <a:t>, @</a:t>
            </a:r>
            <a:r>
              <a:rPr lang="en-US" dirty="0" err="1" smtClean="0"/>
              <a:t>ResponseCode</a:t>
            </a:r>
            <a:r>
              <a:rPr lang="en-US" dirty="0" smtClean="0"/>
              <a:t>, @</a:t>
            </a:r>
            <a:r>
              <a:rPr lang="en-US" dirty="0" err="1" smtClean="0"/>
              <a:t>ResponseBody</a:t>
            </a:r>
            <a:r>
              <a:rPr lang="en-US" dirty="0" smtClean="0"/>
              <a:t>, @</a:t>
            </a:r>
            <a:r>
              <a:rPr lang="en-US" dirty="0" err="1" smtClean="0"/>
              <a:t>RequestBody</a:t>
            </a:r>
            <a:r>
              <a:rPr lang="en-US" dirty="0" smtClean="0"/>
              <a:t>, and @</a:t>
            </a:r>
            <a:r>
              <a:rPr lang="en-US" dirty="0" err="1" smtClean="0"/>
              <a:t>PathVariable</a:t>
            </a:r>
            <a:r>
              <a:rPr lang="en-US" dirty="0" smtClean="0"/>
              <a:t>, hence you must spring-mvc.jar or appropriate Maven entry in your pom.xml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838200"/>
            <a:ext cx="4953000" cy="3416320"/>
          </a:xfrm>
          <a:prstGeom prst="rect">
            <a:avLst/>
          </a:prstGeom>
        </p:spPr>
        <p:txBody>
          <a:bodyPr wrap="square">
            <a:spAutoFit/>
          </a:bodyPr>
          <a:lstStyle/>
          <a:p>
            <a:r>
              <a:rPr lang="en-US" b="1" dirty="0" smtClean="0"/>
              <a:t>Difference between </a:t>
            </a:r>
            <a:r>
              <a:rPr lang="en-US" b="1" dirty="0" err="1" smtClean="0"/>
              <a:t>WebSocket</a:t>
            </a:r>
            <a:r>
              <a:rPr lang="en-US" b="1" dirty="0" smtClean="0"/>
              <a:t> </a:t>
            </a:r>
            <a:r>
              <a:rPr lang="en-US" b="1" dirty="0" err="1" smtClean="0"/>
              <a:t>vs</a:t>
            </a:r>
            <a:r>
              <a:rPr lang="en-US" b="1" dirty="0" smtClean="0"/>
              <a:t> REST:</a:t>
            </a:r>
          </a:p>
          <a:p>
            <a:r>
              <a:rPr lang="en-US" dirty="0" err="1" smtClean="0"/>
              <a:t>WebSocket</a:t>
            </a:r>
            <a:r>
              <a:rPr lang="en-US" dirty="0" smtClean="0"/>
              <a:t> is a communication protocol over a TCP connection, which provides point-to-point communication system. This protocol was standardized in 2011 and relevant </a:t>
            </a:r>
            <a:r>
              <a:rPr lang="en-US" dirty="0" err="1" smtClean="0"/>
              <a:t>WebSocket</a:t>
            </a:r>
            <a:r>
              <a:rPr lang="en-US" dirty="0" smtClean="0"/>
              <a:t> API is being standardized by W3C. The basic idea that </a:t>
            </a:r>
            <a:r>
              <a:rPr lang="en-US" dirty="0" err="1" smtClean="0"/>
              <a:t>WebSocket</a:t>
            </a:r>
            <a:r>
              <a:rPr lang="en-US" dirty="0" smtClean="0"/>
              <a:t> is built upon is socket or one can say that </a:t>
            </a:r>
            <a:r>
              <a:rPr lang="en-US" dirty="0" err="1" smtClean="0"/>
              <a:t>WebSocket</a:t>
            </a:r>
            <a:r>
              <a:rPr lang="en-US" dirty="0" smtClean="0"/>
              <a:t> protocol is an extension of the socket. Standardization of the protocol allowed people to use it, which was very efficient, for transferring the data to and from the server from the browser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12845"/>
            <a:ext cx="4572000" cy="5632311"/>
          </a:xfrm>
          <a:prstGeom prst="rect">
            <a:avLst/>
          </a:prstGeom>
        </p:spPr>
        <p:txBody>
          <a:bodyPr>
            <a:spAutoFit/>
          </a:bodyPr>
          <a:lstStyle/>
          <a:p>
            <a:r>
              <a:rPr lang="en-US" dirty="0" smtClean="0"/>
              <a:t>EST i.e. Representational State Transfer, defines a set of constraints to be utilized for </a:t>
            </a:r>
            <a:r>
              <a:rPr lang="en-US" dirty="0" smtClean="0">
                <a:hlinkClick r:id="rId2"/>
              </a:rPr>
              <a:t>creating web services</a:t>
            </a:r>
            <a:r>
              <a:rPr lang="en-US" dirty="0" smtClean="0"/>
              <a:t>. It is one of the architectural styles, to create REST endpoints using HTTP in a web application. </a:t>
            </a:r>
            <a:r>
              <a:rPr lang="en-US" dirty="0" err="1" smtClean="0"/>
              <a:t>RESTful</a:t>
            </a:r>
            <a:r>
              <a:rPr lang="en-US" dirty="0" smtClean="0"/>
              <a:t> endpoints are being called, which would invoke APIs that too are </a:t>
            </a:r>
            <a:r>
              <a:rPr lang="en-US" dirty="0" err="1" smtClean="0"/>
              <a:t>RESTful</a:t>
            </a:r>
            <a:r>
              <a:rPr lang="en-US" dirty="0" smtClean="0"/>
              <a:t> in nature and giving an HTTP response. A request would originate from the client with the HTTP verbs i.e. Get, Post, Put, Delete. They react to the expected set of operations, receive the data, update the data or can delete the data depending upon the verb.</a:t>
            </a:r>
          </a:p>
          <a:p>
            <a:r>
              <a:rPr lang="en-US" dirty="0" err="1" smtClean="0"/>
              <a:t>WebSocket</a:t>
            </a:r>
            <a:r>
              <a:rPr lang="en-US" dirty="0" smtClean="0"/>
              <a:t> protocol can overcome hurdles which were put forward by HTTP like it can provide a full duplex communication. At the same time, </a:t>
            </a:r>
            <a:r>
              <a:rPr lang="en-US" dirty="0" err="1" smtClean="0"/>
              <a:t>WebSocket</a:t>
            </a:r>
            <a:r>
              <a:rPr lang="en-US" dirty="0" smtClean="0"/>
              <a:t> does not compromise with the security system of the web. All the </a:t>
            </a:r>
            <a:r>
              <a:rPr lang="en-US" dirty="0" err="1" smtClean="0"/>
              <a:t>WebSocket</a:t>
            </a:r>
            <a:r>
              <a:rPr lang="en-US" dirty="0" smtClean="0"/>
              <a:t> handshakes can be scrutinized by the browser using embedded developer tools in them.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839200" cy="5078313"/>
          </a:xfrm>
          <a:prstGeom prst="rect">
            <a:avLst/>
          </a:prstGeom>
        </p:spPr>
        <p:txBody>
          <a:bodyPr wrap="square">
            <a:spAutoFit/>
          </a:bodyPr>
          <a:lstStyle/>
          <a:p>
            <a:r>
              <a:rPr lang="en-US" b="1" dirty="0" smtClean="0"/>
              <a:t>Web Service Structure Example</a:t>
            </a:r>
          </a:p>
          <a:p>
            <a:r>
              <a:rPr lang="en-US" dirty="0" smtClean="0"/>
              <a:t>For example, "Company A" creates a Web Service that provides currency rate functionality, which may expose a method called "</a:t>
            </a:r>
            <a:r>
              <a:rPr lang="en-US" dirty="0" err="1" smtClean="0"/>
              <a:t>GetRate</a:t>
            </a:r>
            <a:r>
              <a:rPr lang="en-US" dirty="0" smtClean="0"/>
              <a:t>". "Company B" is then able to pass a parameter, called "</a:t>
            </a:r>
            <a:r>
              <a:rPr lang="en-US" dirty="0" err="1" smtClean="0"/>
              <a:t>CountryCode</a:t>
            </a:r>
            <a:r>
              <a:rPr lang="en-US" dirty="0" smtClean="0"/>
              <a:t>", into the "</a:t>
            </a:r>
            <a:r>
              <a:rPr lang="en-US" dirty="0" err="1" smtClean="0"/>
              <a:t>GetRate</a:t>
            </a:r>
            <a:r>
              <a:rPr lang="en-US" dirty="0" smtClean="0"/>
              <a:t>" method. The "</a:t>
            </a:r>
            <a:r>
              <a:rPr lang="en-US" dirty="0" err="1" smtClean="0"/>
              <a:t>GetRate</a:t>
            </a:r>
            <a:r>
              <a:rPr lang="en-US" dirty="0" smtClean="0"/>
              <a:t>" method takes the "</a:t>
            </a:r>
            <a:r>
              <a:rPr lang="en-US" dirty="0" err="1" smtClean="0"/>
              <a:t>CountryCode</a:t>
            </a:r>
            <a:r>
              <a:rPr lang="en-US" dirty="0" smtClean="0"/>
              <a:t>" parameter, looks up the appropriate currency rate in a database, and returns the rate back to the program that requested it.</a:t>
            </a:r>
          </a:p>
          <a:p>
            <a:r>
              <a:rPr lang="en-US" dirty="0" smtClean="0"/>
              <a:t>In this example, which database did "Company A" use to access the currency rate information? What was the name of the database server? What communication mechanisms and security mechanisms were used to access the database server? The answer to all of these questions is, "It doesn't matter."</a:t>
            </a:r>
          </a:p>
          <a:p>
            <a:r>
              <a:rPr lang="en-US" dirty="0" smtClean="0"/>
              <a:t>The beauty of a Web Service is the concept of encapsulation. Encapsulation allows the complexity of retrieving the actual currency rate to be completely self-contained within the company that created the Web Service, "Company A". The only thing that "Company B" knows is that they called a Web Service to get a currency rate and it was given to them.</a:t>
            </a:r>
          </a:p>
          <a:p>
            <a:r>
              <a:rPr lang="en-US" dirty="0" smtClean="0"/>
              <a:t>Web Services are made possible by placing the programs, or applications, on a "Web Server". Since the application resides on a Web Server, it can be called, or invoked, from any other computer on the network by using "HTTP". The Web Service provides seamless distributes computing across the entire network, as long as both sides know how to use a Web Service.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28343"/>
            <a:ext cx="8610600" cy="5632311"/>
          </a:xfrm>
          <a:prstGeom prst="rect">
            <a:avLst/>
          </a:prstGeom>
        </p:spPr>
        <p:txBody>
          <a:bodyPr wrap="square">
            <a:spAutoFit/>
          </a:bodyPr>
          <a:lstStyle/>
          <a:p>
            <a:r>
              <a:rPr lang="en-US" dirty="0" err="1" smtClean="0"/>
              <a:t>WebSocket</a:t>
            </a:r>
            <a:r>
              <a:rPr lang="en-US" dirty="0" smtClean="0"/>
              <a:t> is a low-level protocol, based on the concept of socket and port, which are the underlying transport mechanism whereas REST is based on CRUD operation.</a:t>
            </a:r>
          </a:p>
          <a:p>
            <a:r>
              <a:rPr lang="en-US" dirty="0" err="1" smtClean="0"/>
              <a:t>WebSocket</a:t>
            </a:r>
            <a:r>
              <a:rPr lang="en-US" dirty="0" smtClean="0"/>
              <a:t> require the use of IP address and Port details, which are lower level details for any application whereas </a:t>
            </a:r>
            <a:r>
              <a:rPr lang="en-US" dirty="0" err="1" smtClean="0"/>
              <a:t>RESTful</a:t>
            </a:r>
            <a:r>
              <a:rPr lang="en-US" dirty="0" smtClean="0"/>
              <a:t> application needs to design operation based on verbs, and HTTP based.</a:t>
            </a:r>
          </a:p>
          <a:p>
            <a:r>
              <a:rPr lang="en-US" dirty="0" err="1" smtClean="0"/>
              <a:t>WebSocket</a:t>
            </a:r>
            <a:r>
              <a:rPr lang="en-US" dirty="0" smtClean="0"/>
              <a:t> is bi-directional in nature i.e. both way operation from client to server and vice versa is possible whereas REST follows a </a:t>
            </a:r>
            <a:r>
              <a:rPr lang="en-US" dirty="0" err="1" smtClean="0"/>
              <a:t>uni</a:t>
            </a:r>
            <a:r>
              <a:rPr lang="en-US" dirty="0" smtClean="0"/>
              <a:t>-directional approach.</a:t>
            </a:r>
          </a:p>
          <a:p>
            <a:r>
              <a:rPr lang="en-US" dirty="0" err="1" smtClean="0"/>
              <a:t>WebSocket</a:t>
            </a:r>
            <a:r>
              <a:rPr lang="en-US" dirty="0" smtClean="0"/>
              <a:t> approach is ideal for real-time scalable application, whereas REST is better suited for the scenario with lots of getting request.</a:t>
            </a:r>
          </a:p>
          <a:p>
            <a:r>
              <a:rPr lang="en-US" dirty="0" err="1" smtClean="0"/>
              <a:t>WebSocket</a:t>
            </a:r>
            <a:r>
              <a:rPr lang="en-US" dirty="0" smtClean="0"/>
              <a:t> is a </a:t>
            </a:r>
            <a:r>
              <a:rPr lang="en-US" dirty="0" err="1" smtClean="0"/>
              <a:t>stateful</a:t>
            </a:r>
            <a:r>
              <a:rPr lang="en-US" dirty="0" smtClean="0"/>
              <a:t> protocol whereas REST is based on stateless protocol i.e. client does not need to know about the server and same hold true for the server.</a:t>
            </a:r>
          </a:p>
          <a:p>
            <a:r>
              <a:rPr lang="en-US" dirty="0" err="1" smtClean="0"/>
              <a:t>WebSocket</a:t>
            </a:r>
            <a:r>
              <a:rPr lang="en-US" dirty="0" smtClean="0"/>
              <a:t> connection can scale vertically on a single server whereas REST, which is HTTP based can scale horizontally.</a:t>
            </a:r>
          </a:p>
          <a:p>
            <a:r>
              <a:rPr lang="en-US" dirty="0" err="1" smtClean="0"/>
              <a:t>WebSocket</a:t>
            </a:r>
            <a:r>
              <a:rPr lang="en-US" dirty="0" smtClean="0"/>
              <a:t> is ideal for a scenario where high loads are a part of game i.e. real-time scalable chat application whereas REST is better fitted for occasional communication, in a typical GET request scenario to call </a:t>
            </a:r>
            <a:r>
              <a:rPr lang="en-US" dirty="0" err="1" smtClean="0"/>
              <a:t>RESTful</a:t>
            </a:r>
            <a:r>
              <a:rPr lang="en-US" dirty="0" smtClean="0"/>
              <a:t> APIs.</a:t>
            </a:r>
          </a:p>
          <a:p>
            <a:r>
              <a:rPr lang="en-US" dirty="0" err="1" smtClean="0"/>
              <a:t>WebSocket</a:t>
            </a:r>
            <a:r>
              <a:rPr lang="en-US" dirty="0" smtClean="0"/>
              <a:t> works better, where client-server communicates over the same TCP connection for the life of web socket connection whereas, for HTTP request, a new TCP connection is initiated.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382000" cy="1477328"/>
          </a:xfrm>
          <a:prstGeom prst="rect">
            <a:avLst/>
          </a:prstGeom>
        </p:spPr>
        <p:txBody>
          <a:bodyPr wrap="square">
            <a:spAutoFit/>
          </a:bodyPr>
          <a:lstStyle/>
          <a:p>
            <a:r>
              <a:rPr lang="en-US" dirty="0" err="1" smtClean="0"/>
              <a:t>WebSocket</a:t>
            </a:r>
            <a:r>
              <a:rPr lang="en-US" dirty="0" smtClean="0"/>
              <a:t> communication allows client and server to talk independently of each other whereas with the REST based approach, either client is talking to the client or server is talking to the client at any given time.</a:t>
            </a:r>
          </a:p>
          <a:p>
            <a:r>
              <a:rPr lang="en-US" dirty="0" err="1" smtClean="0"/>
              <a:t>WebSocket</a:t>
            </a:r>
            <a:r>
              <a:rPr lang="en-US" dirty="0" smtClean="0"/>
              <a:t> communication cost is lower whereas REST-based communication is comparatively higher end on the cost.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
            <a:ext cx="7315200" cy="2031325"/>
          </a:xfrm>
          <a:prstGeom prst="rect">
            <a:avLst/>
          </a:prstGeom>
        </p:spPr>
        <p:txBody>
          <a:bodyPr wrap="square">
            <a:spAutoFit/>
          </a:bodyPr>
          <a:lstStyle/>
          <a:p>
            <a:r>
              <a:rPr lang="en-US" b="1" dirty="0" smtClean="0"/>
              <a:t>Expose a Web Service</a:t>
            </a:r>
          </a:p>
          <a:p>
            <a:r>
              <a:rPr lang="en-US" dirty="0" smtClean="0"/>
              <a:t>A Web Service must be exposed in order to be available from other Web applications and to comply with the W3C specification. Exposing a Web Service means that a programmer creates the interface for it.</a:t>
            </a:r>
          </a:p>
          <a:p>
            <a:r>
              <a:rPr lang="en-US" dirty="0" smtClean="0"/>
              <a:t>There are mainly two ways to expose a Web Service:</a:t>
            </a:r>
          </a:p>
          <a:p>
            <a:r>
              <a:rPr lang="en-US" dirty="0" smtClean="0"/>
              <a:t>"SOAP"</a:t>
            </a:r>
          </a:p>
          <a:p>
            <a:r>
              <a:rPr lang="en-US" dirty="0" smtClean="0"/>
              <a:t>"REST"</a:t>
            </a:r>
            <a:endParaRPr lang="en-US" dirty="0"/>
          </a:p>
        </p:txBody>
      </p:sp>
      <p:sp>
        <p:nvSpPr>
          <p:cNvPr id="3" name="Rectangle 2"/>
          <p:cNvSpPr/>
          <p:nvPr/>
        </p:nvSpPr>
        <p:spPr>
          <a:xfrm>
            <a:off x="685800" y="2743200"/>
            <a:ext cx="8001000" cy="2031325"/>
          </a:xfrm>
          <a:prstGeom prst="rect">
            <a:avLst/>
          </a:prstGeom>
        </p:spPr>
        <p:txBody>
          <a:bodyPr wrap="square">
            <a:spAutoFit/>
          </a:bodyPr>
          <a:lstStyle/>
          <a:p>
            <a:r>
              <a:rPr lang="en-US" b="1" dirty="0" smtClean="0"/>
              <a:t>Service View (ex. </a:t>
            </a:r>
            <a:r>
              <a:rPr lang="en-US" dirty="0" err="1" smtClean="0"/>
              <a:t>EmployeesWebServices</a:t>
            </a:r>
            <a:r>
              <a:rPr lang="en-US" b="1" dirty="0" smtClean="0"/>
              <a:t>) </a:t>
            </a:r>
          </a:p>
          <a:p>
            <a:r>
              <a:rPr lang="en-US" dirty="0" smtClean="0"/>
              <a:t>Web Services must be modeled in a dedicated view of the project, which is the "Service View".</a:t>
            </a:r>
          </a:p>
          <a:p>
            <a:r>
              <a:rPr lang="en-US" dirty="0" smtClean="0"/>
              <a:t>A "Service View" is a container of Web Services and scheduled operations models made available by the application. You can have several "Service Views" in the same Web Project. Each "Service View" is considered a Web Service containing different methods and is represented as a new tab in the Web Project.</a:t>
            </a:r>
            <a:endParaRPr lang="en-US" dirty="0"/>
          </a:p>
        </p:txBody>
      </p:sp>
      <p:sp>
        <p:nvSpPr>
          <p:cNvPr id="5" name="Rectangle 4"/>
          <p:cNvSpPr/>
          <p:nvPr/>
        </p:nvSpPr>
        <p:spPr>
          <a:xfrm>
            <a:off x="685800" y="4953000"/>
            <a:ext cx="8001000" cy="1200329"/>
          </a:xfrm>
          <a:prstGeom prst="rect">
            <a:avLst/>
          </a:prstGeom>
        </p:spPr>
        <p:txBody>
          <a:bodyPr wrap="square">
            <a:spAutoFit/>
          </a:bodyPr>
          <a:lstStyle/>
          <a:p>
            <a:r>
              <a:rPr lang="en-US" dirty="0" smtClean="0"/>
              <a:t>What is consuming a Web service?</a:t>
            </a:r>
          </a:p>
          <a:p>
            <a:r>
              <a:rPr lang="en-US" dirty="0" smtClean="0"/>
              <a:t>"</a:t>
            </a:r>
            <a:r>
              <a:rPr lang="en-US" b="1" dirty="0" smtClean="0"/>
              <a:t>Consume</a:t>
            </a:r>
            <a:r>
              <a:rPr lang="en-US" dirty="0" smtClean="0"/>
              <a:t>" means that the </a:t>
            </a:r>
            <a:r>
              <a:rPr lang="en-US" b="1" dirty="0" smtClean="0"/>
              <a:t>Web service</a:t>
            </a:r>
            <a:r>
              <a:rPr lang="en-US" dirty="0" smtClean="0"/>
              <a:t> successfully fulfills the </a:t>
            </a:r>
            <a:r>
              <a:rPr lang="en-US" b="1" dirty="0" smtClean="0"/>
              <a:t>web</a:t>
            </a:r>
            <a:r>
              <a:rPr lang="en-US" dirty="0" smtClean="0"/>
              <a:t> client's request. Context of Use: An end user performs a task on a </a:t>
            </a:r>
            <a:r>
              <a:rPr lang="en-US" b="1" dirty="0" smtClean="0"/>
              <a:t>web</a:t>
            </a:r>
            <a:r>
              <a:rPr lang="en-US" dirty="0" smtClean="0"/>
              <a:t> client that requires consumption of a </a:t>
            </a:r>
            <a:r>
              <a:rPr lang="en-US" b="1" dirty="0" smtClean="0"/>
              <a:t>Web service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8847"/>
            <a:ext cx="8305800" cy="3693319"/>
          </a:xfrm>
          <a:prstGeom prst="rect">
            <a:avLst/>
          </a:prstGeom>
        </p:spPr>
        <p:txBody>
          <a:bodyPr wrap="square">
            <a:spAutoFit/>
          </a:bodyPr>
          <a:lstStyle/>
          <a:p>
            <a:r>
              <a:rPr lang="en-US" b="1" dirty="0" smtClean="0"/>
              <a:t>Web Service Skeleton</a:t>
            </a:r>
          </a:p>
          <a:p>
            <a:r>
              <a:rPr lang="en-US" dirty="0" smtClean="0"/>
              <a:t>Once you have a "Service View" and at least one "Port", you can start modeling your first Web Service. Let’s suppose you want to expose a Web Service that contains a method letting the service requestor search for employees. The method receives the values provided as search criteria and gives back the list of employees matching the criteria. This is how the model of the Web Service method appears.</a:t>
            </a:r>
          </a:p>
          <a:p>
            <a:r>
              <a:rPr lang="en-US" dirty="0" smtClean="0"/>
              <a:t>All Web Service methods can be modeled using the same skeleton. There is an entry point, which is the "Solicit" operation, and two exit points, one for success and the other for error. The success exit point is modeled with a "Response" operation and the error exit point is modeled with an "Error Response" operation. Between the entry point and the exit point is the business logic that calculates the Web Service response. Here you can use any operation provided by </a:t>
            </a:r>
            <a:r>
              <a:rPr lang="en-US" dirty="0" err="1" smtClean="0"/>
              <a:t>WebRatio</a:t>
            </a:r>
            <a:r>
              <a:rPr lang="en-US" dirty="0" smtClean="0"/>
              <a:t> Platform. Let’s see in detail how each dedicated Web Service operation works.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3970318"/>
          </a:xfrm>
          <a:prstGeom prst="rect">
            <a:avLst/>
          </a:prstGeom>
        </p:spPr>
        <p:txBody>
          <a:bodyPr wrap="square">
            <a:spAutoFit/>
          </a:bodyPr>
          <a:lstStyle/>
          <a:p>
            <a:r>
              <a:rPr lang="en-US" b="1" dirty="0" smtClean="0"/>
              <a:t>Solicit Operation</a:t>
            </a:r>
          </a:p>
          <a:p>
            <a:r>
              <a:rPr lang="en-US" dirty="0" smtClean="0"/>
              <a:t>The "Solicit" operation is the entry point of the Web Service method. Its name is the name of the method. It defines the structure of the Web Service request for the specific method.</a:t>
            </a:r>
          </a:p>
          <a:p>
            <a:r>
              <a:rPr lang="en-US" dirty="0" smtClean="0"/>
              <a:t>This operation has several properties:</a:t>
            </a:r>
          </a:p>
          <a:p>
            <a:r>
              <a:rPr lang="en-US" dirty="0" smtClean="0"/>
              <a:t>"</a:t>
            </a:r>
            <a:r>
              <a:rPr lang="en-US" b="1" dirty="0" smtClean="0"/>
              <a:t>Invocation Style</a:t>
            </a:r>
            <a:r>
              <a:rPr lang="en-US" dirty="0" smtClean="0"/>
              <a:t>". The "Invocation Style" property let you choose whether you want to expose the Web Service method using SOAP XML or REST. The choice affects also the structure of the request.</a:t>
            </a:r>
          </a:p>
          <a:p>
            <a:r>
              <a:rPr lang="en-US" dirty="0" smtClean="0"/>
              <a:t>"</a:t>
            </a:r>
            <a:r>
              <a:rPr lang="en-US" b="1" dirty="0" err="1" smtClean="0"/>
              <a:t>Stateful</a:t>
            </a:r>
            <a:r>
              <a:rPr lang="en-US" dirty="0" smtClean="0"/>
              <a:t>". The "</a:t>
            </a:r>
            <a:r>
              <a:rPr lang="en-US" dirty="0" err="1" smtClean="0"/>
              <a:t>Stateful</a:t>
            </a:r>
            <a:r>
              <a:rPr lang="en-US" dirty="0" smtClean="0"/>
              <a:t>" property enables the session usage in the Web Service. This means that you can use volatile entities in the operation chain. This property can be used only when the "Invocation Style" is set to REST. In fact, when using SOAP, you do not have a user session.</a:t>
            </a:r>
          </a:p>
          <a:p>
            <a:r>
              <a:rPr lang="en-US" dirty="0" smtClean="0"/>
              <a:t>"</a:t>
            </a:r>
            <a:r>
              <a:rPr lang="en-US" b="1" dirty="0" smtClean="0"/>
              <a:t>Protected</a:t>
            </a:r>
            <a:r>
              <a:rPr lang="en-US" dirty="0" smtClean="0"/>
              <a:t>". The "Protected" property activates user authentication on the Web Service.</a:t>
            </a:r>
            <a:endParaRPr lang="en-US" dirty="0"/>
          </a:p>
        </p:txBody>
      </p:sp>
      <p:sp>
        <p:nvSpPr>
          <p:cNvPr id="3" name="Rectangle 2"/>
          <p:cNvSpPr/>
          <p:nvPr/>
        </p:nvSpPr>
        <p:spPr>
          <a:xfrm>
            <a:off x="457200" y="4114800"/>
            <a:ext cx="8001000" cy="2585323"/>
          </a:xfrm>
          <a:prstGeom prst="rect">
            <a:avLst/>
          </a:prstGeom>
        </p:spPr>
        <p:txBody>
          <a:bodyPr wrap="square">
            <a:spAutoFit/>
          </a:bodyPr>
          <a:lstStyle/>
          <a:p>
            <a:r>
              <a:rPr lang="en-US" dirty="0" smtClean="0"/>
              <a:t>If you choose the "REST" option as "Invocation Style", two other properties are available:</a:t>
            </a:r>
          </a:p>
          <a:p>
            <a:r>
              <a:rPr lang="en-US" dirty="0" smtClean="0"/>
              <a:t>"</a:t>
            </a:r>
            <a:r>
              <a:rPr lang="en-US" b="1" dirty="0" smtClean="0"/>
              <a:t>Request Method</a:t>
            </a:r>
            <a:r>
              <a:rPr lang="en-US" dirty="0" smtClean="0"/>
              <a:t>". The "Request Method" property lets you choose whether you want to expose the REST Web Service using the "GET"," POST", "PUT" or "DELETE" method.</a:t>
            </a:r>
          </a:p>
          <a:p>
            <a:r>
              <a:rPr lang="en-US" dirty="0" smtClean="0"/>
              <a:t>"</a:t>
            </a:r>
            <a:r>
              <a:rPr lang="en-US" b="1" dirty="0" smtClean="0"/>
              <a:t>Content Type</a:t>
            </a:r>
            <a:r>
              <a:rPr lang="en-US" dirty="0" smtClean="0"/>
              <a:t>". The "Content Type" property let you choose whether you want to use the XML or JSON request type as the structure.</a:t>
            </a:r>
          </a:p>
          <a:p>
            <a:r>
              <a:rPr lang="en-US" dirty="0" smtClean="0"/>
              <a:t>The "Solicit" operation can also be configured by creating the request message that calls the Web Service correctly.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153400" cy="3416320"/>
          </a:xfrm>
          <a:prstGeom prst="rect">
            <a:avLst/>
          </a:prstGeom>
        </p:spPr>
        <p:txBody>
          <a:bodyPr wrap="square">
            <a:spAutoFit/>
          </a:bodyPr>
          <a:lstStyle/>
          <a:p>
            <a:r>
              <a:rPr lang="en-US" b="1" dirty="0" smtClean="0"/>
              <a:t>Response Operation</a:t>
            </a:r>
          </a:p>
          <a:p>
            <a:r>
              <a:rPr lang="en-US" dirty="0" smtClean="0"/>
              <a:t>The "Response" operation is the Exit Point of the Web Service method used when the business logic contained in the method is executed properly. It defines the structure of the XML or JSON response for the method.</a:t>
            </a:r>
          </a:p>
          <a:p>
            <a:r>
              <a:rPr lang="en-US" dirty="0" smtClean="0"/>
              <a:t>The "Response" operation can also be configured by creating the desired response message.</a:t>
            </a:r>
          </a:p>
          <a:p>
            <a:r>
              <a:rPr lang="en-US" b="1" dirty="0" smtClean="0"/>
              <a:t>Error Response Operation</a:t>
            </a:r>
          </a:p>
          <a:p>
            <a:r>
              <a:rPr lang="en-US" dirty="0" smtClean="0"/>
              <a:t>The "Error Response" operation is the Exit Point of the Web Service method used when the business logic contained in the method fails. It defines the structure of the XML or JSON response for the method, in case of exceptions.</a:t>
            </a:r>
          </a:p>
          <a:p>
            <a:r>
              <a:rPr lang="en-US" dirty="0" smtClean="0"/>
              <a:t>The "Error Response" operation can also be configured by creating the desired response message.</a:t>
            </a:r>
            <a:endParaRPr lang="en-US" dirty="0"/>
          </a:p>
        </p:txBody>
      </p:sp>
      <p:sp>
        <p:nvSpPr>
          <p:cNvPr id="3" name="Rectangle 2"/>
          <p:cNvSpPr/>
          <p:nvPr/>
        </p:nvSpPr>
        <p:spPr>
          <a:xfrm>
            <a:off x="609600" y="3810000"/>
            <a:ext cx="8153400" cy="2585323"/>
          </a:xfrm>
          <a:prstGeom prst="rect">
            <a:avLst/>
          </a:prstGeom>
        </p:spPr>
        <p:txBody>
          <a:bodyPr wrap="square">
            <a:spAutoFit/>
          </a:bodyPr>
          <a:lstStyle/>
          <a:p>
            <a:r>
              <a:rPr lang="en-US" b="1" dirty="0" smtClean="0"/>
              <a:t>Create Messages on Solicit, Response and Error Response Operation</a:t>
            </a:r>
          </a:p>
          <a:p>
            <a:r>
              <a:rPr lang="en-US" dirty="0" smtClean="0"/>
              <a:t>"Solicit", "Response" and "Error Response" operations share the way in which the message is modeled on the operation itself.</a:t>
            </a:r>
          </a:p>
          <a:p>
            <a:r>
              <a:rPr lang="en-US" dirty="0" smtClean="0"/>
              <a:t>You can use different elements to create the message structure.</a:t>
            </a:r>
          </a:p>
          <a:p>
            <a:r>
              <a:rPr lang="en-US" dirty="0" smtClean="0"/>
              <a:t>"Body Parameters"</a:t>
            </a:r>
          </a:p>
          <a:p>
            <a:r>
              <a:rPr lang="en-US" dirty="0" smtClean="0"/>
              <a:t>"Simple Fragments"</a:t>
            </a:r>
          </a:p>
          <a:p>
            <a:r>
              <a:rPr lang="en-US" dirty="0" smtClean="0"/>
              <a:t>"Complex Fragments"</a:t>
            </a:r>
          </a:p>
          <a:p>
            <a:r>
              <a:rPr lang="en-US" dirty="0" smtClean="0"/>
              <a:t>"Query String Parameters"</a:t>
            </a:r>
          </a:p>
          <a:p>
            <a:r>
              <a:rPr lang="en-US" dirty="0" smtClean="0"/>
              <a:t>Only for the REST request, it’s possible to use the "Query String Parameters".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457200"/>
            <a:ext cx="9144000" cy="109260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4B8E6"/>
                </a:solidFill>
                <a:effectLst/>
                <a:latin typeface="Source Sans Pro"/>
                <a:cs typeface="Arial" pitchFamily="34" charset="0"/>
                <a:hlinkClick r:id="rId2"/>
              </a:rPr>
              <a:t>http://www.webservicex.net/stockquote.asmx?op=GetQuote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Source Sans Pro"/>
                <a:cs typeface="Arial" pitchFamily="34" charset="0"/>
              </a:rPr>
              <a:t>It gives Share Value for a Company.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Source Sans Pro"/>
                <a:cs typeface="Arial" pitchFamily="34" charset="0"/>
              </a:rPr>
              <a:t>Let's find share price for Google (Symbol: GOOG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4B8E6"/>
                </a:solidFill>
                <a:effectLst/>
                <a:latin typeface="Source Sans Pro"/>
                <a:cs typeface="Arial" pitchFamily="34" charset="0"/>
                <a:hlinkClick r:id="rId3"/>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Source Sans Pro"/>
                <a:cs typeface="Arial" pitchFamily="34" charset="0"/>
              </a:rPr>
              <a:t>The response XML gives the stock price.</a:t>
            </a:r>
            <a:endParaRPr kumimoji="0" lang="en-US" sz="10300" b="0" i="0" u="none" strike="noStrike" cap="none" normalizeH="0" baseline="0" dirty="0" smtClean="0">
              <a:ln>
                <a:noFill/>
              </a:ln>
              <a:solidFill>
                <a:srgbClr val="04B8E6"/>
              </a:solidFill>
              <a:effectLst/>
              <a:latin typeface="Source Sans Pro"/>
              <a:cs typeface="Arial" pitchFamily="34" charset="0"/>
            </a:endParaRPr>
          </a:p>
        </p:txBody>
      </p:sp>
      <p:pic>
        <p:nvPicPr>
          <p:cNvPr id="22530" name="Picture 2" descr="Web Service Testing: A Beginner's Tutorial">
            <a:hlinkClick r:id="rId3"/>
          </p:cNvPr>
          <p:cNvPicPr>
            <a:picLocks noChangeAspect="1" noChangeArrowheads="1"/>
          </p:cNvPicPr>
          <p:nvPr/>
        </p:nvPicPr>
        <p:blipFill>
          <a:blip r:embed="rId4"/>
          <a:srcRect/>
          <a:stretch>
            <a:fillRect/>
          </a:stretch>
        </p:blipFill>
        <p:spPr bwMode="auto">
          <a:xfrm>
            <a:off x="1447800" y="1828800"/>
            <a:ext cx="4552950" cy="1638300"/>
          </a:xfrm>
          <a:prstGeom prst="rect">
            <a:avLst/>
          </a:prstGeom>
          <a:noFill/>
        </p:spPr>
      </p:pic>
      <p:sp>
        <p:nvSpPr>
          <p:cNvPr id="22531" name="Rectangle 3"/>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22222"/>
                </a:solidFill>
                <a:effectLst/>
                <a:latin typeface="Source Sans Pro"/>
                <a:cs typeface="Arial" pitchFamily="34" charset="0"/>
              </a:rPr>
              <a:t>The response XML gives the stock price.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4B8E6"/>
                </a:solidFill>
                <a:effectLst/>
                <a:latin typeface="Source Sans Pro"/>
                <a:cs typeface="Arial" pitchFamily="34" charset="0"/>
                <a:hlinkClick r:id="rId5"/>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22222"/>
                </a:solidFill>
                <a:effectLst/>
                <a:latin typeface="Source Sans Pro"/>
                <a:cs typeface="Arial" pitchFamily="34" charset="0"/>
              </a:rPr>
              <a:t>This WebService can be called by a Software Application using SOAP or HTTP protocol.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22222"/>
                </a:solidFill>
                <a:effectLst/>
                <a:latin typeface="Source Sans Pro"/>
                <a:cs typeface="Arial" pitchFamily="34" charset="0"/>
              </a:rPr>
              <a:t>Web Services can be implemented in different ways, but the following two are the popular implementations approaches.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300" b="0" i="0" u="none" strike="noStrike" cap="none" normalizeH="0" baseline="0" smtClean="0">
                <a:ln>
                  <a:noFill/>
                </a:ln>
                <a:solidFill>
                  <a:srgbClr val="222222"/>
                </a:solidFill>
                <a:effectLst/>
                <a:latin typeface="Source Sans Pro"/>
                <a:cs typeface="Arial" pitchFamily="34" charset="0"/>
              </a:rPr>
              <a:t>SOAP (Simple Object Access Protocol)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300" b="0" i="0" u="none" strike="noStrike" cap="none" normalizeH="0" baseline="0" smtClean="0">
                <a:ln>
                  <a:noFill/>
                </a:ln>
                <a:solidFill>
                  <a:srgbClr val="222222"/>
                </a:solidFill>
                <a:effectLst/>
                <a:latin typeface="Source Sans Pro"/>
                <a:cs typeface="Arial" pitchFamily="34" charset="0"/>
              </a:rPr>
              <a:t>REST (Representational State Transfer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200" b="0" i="0" u="none" strike="noStrike" cap="none" normalizeH="0" baseline="0" smtClean="0">
              <a:ln>
                <a:noFill/>
              </a:ln>
              <a:solidFill>
                <a:srgbClr val="04B8E6"/>
              </a:solidFill>
              <a:effectLst/>
              <a:latin typeface="Source Sans Pro"/>
              <a:cs typeface="Arial" pitchFamily="34" charset="0"/>
            </a:endParaRPr>
          </a:p>
        </p:txBody>
      </p:sp>
      <p:pic>
        <p:nvPicPr>
          <p:cNvPr id="22532" name="Picture 4" descr="Web Service Testing: A Beginner's Tutorial">
            <a:hlinkClick r:id="rId5"/>
          </p:cNvPr>
          <p:cNvPicPr>
            <a:picLocks noChangeAspect="1" noChangeArrowheads="1"/>
          </p:cNvPicPr>
          <p:nvPr/>
        </p:nvPicPr>
        <p:blipFill>
          <a:blip r:embed="rId6"/>
          <a:srcRect/>
          <a:stretch>
            <a:fillRect/>
          </a:stretch>
        </p:blipFill>
        <p:spPr bwMode="auto">
          <a:xfrm>
            <a:off x="228600" y="4267200"/>
            <a:ext cx="6010275" cy="2257426"/>
          </a:xfrm>
          <a:prstGeom prst="rect">
            <a:avLst/>
          </a:prstGeom>
          <a:noFill/>
        </p:spPr>
      </p:pic>
      <p:sp>
        <p:nvSpPr>
          <p:cNvPr id="6" name="Rectangle 5"/>
          <p:cNvSpPr/>
          <p:nvPr/>
        </p:nvSpPr>
        <p:spPr>
          <a:xfrm>
            <a:off x="838200" y="3733800"/>
            <a:ext cx="5691003" cy="369332"/>
          </a:xfrm>
          <a:prstGeom prst="rect">
            <a:avLst/>
          </a:prstGeom>
        </p:spPr>
        <p:txBody>
          <a:bodyPr wrap="square">
            <a:spAutoFit/>
          </a:bodyPr>
          <a:lstStyle/>
          <a:p>
            <a:r>
              <a:rPr lang="en-US" dirty="0" smtClean="0"/>
              <a:t>The response XML gives the stock price.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6248400" cy="1754326"/>
          </a:xfrm>
          <a:prstGeom prst="rect">
            <a:avLst/>
          </a:prstGeom>
        </p:spPr>
        <p:txBody>
          <a:bodyPr wrap="square">
            <a:spAutoFit/>
          </a:bodyPr>
          <a:lstStyle/>
          <a:p>
            <a:r>
              <a:rPr lang="en-US" dirty="0" smtClean="0"/>
              <a:t>his </a:t>
            </a:r>
            <a:r>
              <a:rPr lang="en-US" dirty="0" err="1" smtClean="0"/>
              <a:t>WebService</a:t>
            </a:r>
            <a:r>
              <a:rPr lang="en-US" dirty="0" smtClean="0"/>
              <a:t> can be called by a Software Application using SOAP or HTTP protocol.  </a:t>
            </a:r>
          </a:p>
          <a:p>
            <a:r>
              <a:rPr lang="en-US" dirty="0" smtClean="0"/>
              <a:t>Web Services can be implemented in different ways, but the following two are the popular implementations approaches.</a:t>
            </a:r>
          </a:p>
          <a:p>
            <a:r>
              <a:rPr lang="en-US" dirty="0" smtClean="0"/>
              <a:t>SOAP (Simple Object Access Protocol)</a:t>
            </a:r>
          </a:p>
          <a:p>
            <a:r>
              <a:rPr lang="en-US" dirty="0" smtClean="0"/>
              <a:t>REST (Representational State Transfer architecture)</a:t>
            </a:r>
            <a:endParaRPr lang="en-US" dirty="0"/>
          </a:p>
        </p:txBody>
      </p:sp>
      <p:sp>
        <p:nvSpPr>
          <p:cNvPr id="3" name="Rectangle 2"/>
          <p:cNvSpPr/>
          <p:nvPr/>
        </p:nvSpPr>
        <p:spPr>
          <a:xfrm>
            <a:off x="609600" y="2743200"/>
            <a:ext cx="8534400" cy="2862322"/>
          </a:xfrm>
          <a:prstGeom prst="rect">
            <a:avLst/>
          </a:prstGeom>
        </p:spPr>
        <p:txBody>
          <a:bodyPr wrap="square">
            <a:spAutoFit/>
          </a:bodyPr>
          <a:lstStyle/>
          <a:p>
            <a:r>
              <a:rPr lang="en-US" b="1" dirty="0" smtClean="0"/>
              <a:t>SOAP</a:t>
            </a:r>
          </a:p>
          <a:p>
            <a:r>
              <a:rPr lang="en-US" dirty="0" smtClean="0"/>
              <a:t>SOAP is a standard protocol defined by the W3C Standard for sending and receiving web service requests and responses.</a:t>
            </a:r>
          </a:p>
          <a:p>
            <a:r>
              <a:rPr lang="en-US" dirty="0" smtClean="0"/>
              <a:t>SOAP uses the </a:t>
            </a:r>
            <a:r>
              <a:rPr lang="en-US" b="1" dirty="0" smtClean="0"/>
              <a:t>XML format to send and receive the request</a:t>
            </a:r>
            <a:r>
              <a:rPr lang="en-US" dirty="0" smtClean="0"/>
              <a:t> and hence the data is platform independent data. SOAP messages are exchanged between the provider applications and receiving application within the SOAP envelops.</a:t>
            </a:r>
          </a:p>
          <a:p>
            <a:r>
              <a:rPr lang="en-US" dirty="0" smtClean="0"/>
              <a:t>As SOAP uses the simple http transport protocol, its messages are not got blocked by the firewalls.  </a:t>
            </a:r>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3902</Words>
  <Application>Microsoft Office PowerPoint</Application>
  <PresentationFormat>On-screen Show (4:3)</PresentationFormat>
  <Paragraphs>255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Neha</dc:creator>
  <cp:lastModifiedBy>Neha</cp:lastModifiedBy>
  <cp:revision>40</cp:revision>
  <dcterms:created xsi:type="dcterms:W3CDTF">2006-08-16T00:00:00Z</dcterms:created>
  <dcterms:modified xsi:type="dcterms:W3CDTF">2019-09-04T09:20:37Z</dcterms:modified>
</cp:coreProperties>
</file>