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56" r:id="rId6"/>
    <p:sldId id="257" r:id="rId7"/>
    <p:sldId id="258" r:id="rId8"/>
    <p:sldId id="259" r:id="rId9"/>
    <p:sldId id="260" r:id="rId10"/>
    <p:sldId id="269"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kyong.com/spring3/spring-3-hello-world-example/" TargetMode="External"/><Relationship Id="rId2" Type="http://schemas.openxmlformats.org/officeDocument/2006/relationships/hyperlink" Target="https://www.mkyong.com/webservices/jax-rs/jersey-spring-integration-example/" TargetMode="External"/><Relationship Id="rId1" Type="http://schemas.openxmlformats.org/officeDocument/2006/relationships/slideLayout" Target="../slideLayouts/slideLayout7.xml"/><Relationship Id="rId6" Type="http://schemas.openxmlformats.org/officeDocument/2006/relationships/hyperlink" Target="https://www.mkyong.com/webservices/jax-rs/jax-rs-path-uri-matching-example/" TargetMode="External"/><Relationship Id="rId5" Type="http://schemas.openxmlformats.org/officeDocument/2006/relationships/hyperlink" Target="https://www.mkyong.com/webservices/jax-rs/jersey-hello-world-example/" TargetMode="External"/><Relationship Id="rId4" Type="http://schemas.openxmlformats.org/officeDocument/2006/relationships/hyperlink" Target="https://www.mkyong.com/spring/spring-auto-scanning-component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ioc-containe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dependency-injection-in-spr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spring-tutorial-dependency-injection-by-setter-method" TargetMode="External"/><Relationship Id="rId2" Type="http://schemas.openxmlformats.org/officeDocument/2006/relationships/hyperlink" Target="https://www.javatpoint.com/spring-tutorial-dependency-injection-by-constructo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a:t>
            </a:r>
            <a:br>
              <a:rPr lang="en-US" dirty="0" smtClean="0"/>
            </a:br>
            <a:r>
              <a:rPr lang="en-US" dirty="0" err="1" smtClean="0"/>
              <a:t>Jersery</a:t>
            </a:r>
            <a:r>
              <a:rPr lang="en-US" dirty="0" smtClean="0"/>
              <a:t>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28800"/>
            <a:ext cx="7696200" cy="2308324"/>
          </a:xfrm>
          <a:prstGeom prst="rect">
            <a:avLst/>
          </a:prstGeom>
        </p:spPr>
        <p:txBody>
          <a:bodyPr wrap="square">
            <a:spAutoFit/>
          </a:bodyPr>
          <a:lstStyle/>
          <a:p>
            <a:endParaRPr lang="en-US" dirty="0" smtClean="0"/>
          </a:p>
          <a:p>
            <a:r>
              <a:rPr lang="en-US" u="sng" dirty="0" smtClean="0">
                <a:hlinkClick r:id="rId2"/>
              </a:rPr>
              <a:t>https://www.mkyong.com/webservices/jax-rs/jersey-spring-integration-example/</a:t>
            </a:r>
          </a:p>
          <a:p>
            <a:r>
              <a:rPr lang="en-US" u="sng" dirty="0" smtClean="0">
                <a:hlinkClick r:id="rId3"/>
              </a:rPr>
              <a:t>https://www.mkyong.com/spring3/spring-3-hello-world-example/</a:t>
            </a:r>
          </a:p>
          <a:p>
            <a:r>
              <a:rPr lang="en-US" u="sng" dirty="0" smtClean="0">
                <a:hlinkClick r:id="rId4"/>
              </a:rPr>
              <a:t>https://www.mkyong.com/spring/spring-auto-scanning-components/</a:t>
            </a:r>
          </a:p>
          <a:p>
            <a:r>
              <a:rPr lang="en-US" u="sng" dirty="0" smtClean="0">
                <a:hlinkClick r:id="rId5"/>
              </a:rPr>
              <a:t>https://www.mkyong.com/webservices/jax-rs/jersey-hello-world-example/</a:t>
            </a:r>
          </a:p>
          <a:p>
            <a:r>
              <a:rPr lang="en-US" u="sng" dirty="0" smtClean="0">
                <a:hlinkClick r:id="rId6"/>
              </a:rPr>
              <a:t>https://www.mkyong.com/webservices/jax-rs/jax-rs-path-uri-matching-example/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153400" cy="3693319"/>
          </a:xfrm>
          <a:prstGeom prst="rect">
            <a:avLst/>
          </a:prstGeom>
        </p:spPr>
        <p:txBody>
          <a:bodyPr wrap="square">
            <a:spAutoFit/>
          </a:bodyPr>
          <a:lstStyle/>
          <a:p>
            <a:r>
              <a:rPr lang="en-US" dirty="0" err="1" smtClean="0"/>
              <a:t>IoC</a:t>
            </a:r>
            <a:r>
              <a:rPr lang="en-US" dirty="0" smtClean="0"/>
              <a:t> Container</a:t>
            </a:r>
          </a:p>
          <a:p>
            <a:r>
              <a:rPr lang="en-US" dirty="0" err="1" smtClean="0">
                <a:hlinkClick r:id="rId2"/>
              </a:rPr>
              <a:t>IoC</a:t>
            </a:r>
            <a:r>
              <a:rPr lang="en-US" dirty="0" smtClean="0">
                <a:hlinkClick r:id="rId2"/>
              </a:rPr>
              <a:t> Container</a:t>
            </a:r>
            <a:endParaRPr lang="en-US" dirty="0" smtClean="0"/>
          </a:p>
          <a:p>
            <a:r>
              <a:rPr lang="en-US" dirty="0" smtClean="0">
                <a:hlinkClick r:id="rId2"/>
              </a:rPr>
              <a:t>Using </a:t>
            </a:r>
            <a:r>
              <a:rPr lang="en-US" dirty="0" err="1" smtClean="0">
                <a:hlinkClick r:id="rId2"/>
              </a:rPr>
              <a:t>BeanFactory</a:t>
            </a:r>
            <a:endParaRPr lang="en-US" dirty="0" smtClean="0"/>
          </a:p>
          <a:p>
            <a:r>
              <a:rPr lang="en-US" dirty="0" smtClean="0">
                <a:hlinkClick r:id="rId2"/>
              </a:rPr>
              <a:t>Using </a:t>
            </a:r>
            <a:r>
              <a:rPr lang="en-US" dirty="0" err="1" smtClean="0">
                <a:hlinkClick r:id="rId2"/>
              </a:rPr>
              <a:t>ApplicationContext</a:t>
            </a:r>
            <a:endParaRPr lang="en-US" dirty="0" smtClean="0"/>
          </a:p>
          <a:p>
            <a:r>
              <a:rPr lang="en-US" dirty="0" smtClean="0"/>
              <a:t>The </a:t>
            </a:r>
            <a:r>
              <a:rPr lang="en-US" dirty="0" err="1" smtClean="0"/>
              <a:t>IoC</a:t>
            </a:r>
            <a:r>
              <a:rPr lang="en-US" dirty="0" smtClean="0"/>
              <a:t> container is responsible to instantiate, configure and assemble the objects. The </a:t>
            </a:r>
            <a:r>
              <a:rPr lang="en-US" dirty="0" err="1" smtClean="0"/>
              <a:t>IoC</a:t>
            </a:r>
            <a:r>
              <a:rPr lang="en-US" dirty="0" smtClean="0"/>
              <a:t> container gets </a:t>
            </a:r>
            <a:r>
              <a:rPr lang="en-US" dirty="0" err="1" smtClean="0"/>
              <a:t>informations</a:t>
            </a:r>
            <a:r>
              <a:rPr lang="en-US" dirty="0" smtClean="0"/>
              <a:t> from the XML file and works accordingly. The main tasks performed by </a:t>
            </a:r>
            <a:r>
              <a:rPr lang="en-US" dirty="0" err="1" smtClean="0"/>
              <a:t>IoC</a:t>
            </a:r>
            <a:r>
              <a:rPr lang="en-US" dirty="0" smtClean="0"/>
              <a:t> container are:</a:t>
            </a:r>
          </a:p>
          <a:p>
            <a:r>
              <a:rPr lang="en-US" dirty="0" smtClean="0"/>
              <a:t>to instantiate the application class</a:t>
            </a:r>
          </a:p>
          <a:p>
            <a:r>
              <a:rPr lang="en-US" dirty="0" smtClean="0"/>
              <a:t>to configure the object</a:t>
            </a:r>
          </a:p>
          <a:p>
            <a:r>
              <a:rPr lang="en-US" dirty="0" smtClean="0"/>
              <a:t>to assemble the dependencies between the objects</a:t>
            </a:r>
          </a:p>
          <a:p>
            <a:r>
              <a:rPr lang="en-US" dirty="0" smtClean="0"/>
              <a:t>There are two types of </a:t>
            </a:r>
            <a:r>
              <a:rPr lang="en-US" dirty="0" err="1" smtClean="0"/>
              <a:t>IoC</a:t>
            </a:r>
            <a:r>
              <a:rPr lang="en-US" dirty="0" smtClean="0"/>
              <a:t> containers. They are:</a:t>
            </a:r>
          </a:p>
          <a:p>
            <a:r>
              <a:rPr lang="en-US" b="1" dirty="0" err="1" smtClean="0"/>
              <a:t>BeanFactory</a:t>
            </a:r>
            <a:endParaRPr lang="en-US" dirty="0" smtClean="0"/>
          </a:p>
          <a:p>
            <a:r>
              <a:rPr lang="en-US" b="1" dirty="0" err="1" smtClean="0"/>
              <a:t>ApplicationContext</a:t>
            </a:r>
            <a:endParaRPr lang="en-US" dirty="0"/>
          </a:p>
        </p:txBody>
      </p:sp>
      <p:sp>
        <p:nvSpPr>
          <p:cNvPr id="3" name="Rectangle 2"/>
          <p:cNvSpPr/>
          <p:nvPr/>
        </p:nvSpPr>
        <p:spPr>
          <a:xfrm>
            <a:off x="457200" y="4038600"/>
            <a:ext cx="8458200" cy="2585323"/>
          </a:xfrm>
          <a:prstGeom prst="rect">
            <a:avLst/>
          </a:prstGeom>
        </p:spPr>
        <p:txBody>
          <a:bodyPr wrap="square">
            <a:spAutoFit/>
          </a:bodyPr>
          <a:lstStyle/>
          <a:p>
            <a:r>
              <a:rPr lang="en-US" b="1" dirty="0" smtClean="0"/>
              <a:t>Difference between </a:t>
            </a:r>
            <a:r>
              <a:rPr lang="en-US" b="1" dirty="0" err="1" smtClean="0"/>
              <a:t>BeanFactory</a:t>
            </a:r>
            <a:r>
              <a:rPr lang="en-US" b="1" dirty="0" smtClean="0"/>
              <a:t> and the </a:t>
            </a:r>
            <a:r>
              <a:rPr lang="en-US" b="1" dirty="0" err="1" smtClean="0"/>
              <a:t>ApplicationContext</a:t>
            </a:r>
            <a:endParaRPr lang="en-US" b="1" dirty="0" smtClean="0"/>
          </a:p>
          <a:p>
            <a:endParaRPr lang="en-US" b="1" dirty="0" smtClean="0"/>
          </a:p>
          <a:p>
            <a:r>
              <a:rPr lang="en-US" dirty="0" smtClean="0"/>
              <a:t>The </a:t>
            </a:r>
            <a:r>
              <a:rPr lang="en-US" dirty="0" err="1" smtClean="0"/>
              <a:t>org.springframework.beans.factory.</a:t>
            </a:r>
            <a:r>
              <a:rPr lang="en-US" b="1" dirty="0" err="1" smtClean="0"/>
              <a:t>BeanFactory</a:t>
            </a:r>
            <a:r>
              <a:rPr lang="en-US" dirty="0" smtClean="0"/>
              <a:t> and the </a:t>
            </a:r>
            <a:r>
              <a:rPr lang="en-US" dirty="0" err="1" smtClean="0"/>
              <a:t>org.springframework.context.</a:t>
            </a:r>
            <a:r>
              <a:rPr lang="en-US" b="1" dirty="0" err="1" smtClean="0"/>
              <a:t>ApplicationContext</a:t>
            </a:r>
            <a:r>
              <a:rPr lang="en-US" dirty="0" err="1" smtClean="0"/>
              <a:t>interfaces</a:t>
            </a:r>
            <a:r>
              <a:rPr lang="en-US" dirty="0" smtClean="0"/>
              <a:t> acts as the </a:t>
            </a:r>
            <a:r>
              <a:rPr lang="en-US" dirty="0" err="1" smtClean="0"/>
              <a:t>IoC</a:t>
            </a:r>
            <a:r>
              <a:rPr lang="en-US" dirty="0" smtClean="0"/>
              <a:t> container. The </a:t>
            </a:r>
            <a:r>
              <a:rPr lang="en-US" dirty="0" err="1" smtClean="0"/>
              <a:t>ApplicationContext</a:t>
            </a:r>
            <a:r>
              <a:rPr lang="en-US" dirty="0" smtClean="0"/>
              <a:t> interface is built on top of the </a:t>
            </a:r>
            <a:r>
              <a:rPr lang="en-US" dirty="0" err="1" smtClean="0"/>
              <a:t>BeanFactory</a:t>
            </a:r>
            <a:r>
              <a:rPr lang="en-US" dirty="0" smtClean="0"/>
              <a:t> interface. It adds some extra functionality than </a:t>
            </a:r>
            <a:r>
              <a:rPr lang="en-US" dirty="0" err="1" smtClean="0"/>
              <a:t>BeanFactory</a:t>
            </a:r>
            <a:r>
              <a:rPr lang="en-US" dirty="0" smtClean="0"/>
              <a:t> such as simple integration with Spring's AOP, message resource handling (for I18N), event propagation, application layer specific context (e.g. </a:t>
            </a:r>
            <a:r>
              <a:rPr lang="en-US" dirty="0" err="1" smtClean="0"/>
              <a:t>WebApplicationContext</a:t>
            </a:r>
            <a:r>
              <a:rPr lang="en-US" dirty="0" smtClean="0"/>
              <a:t>) for web application. So it is better to use </a:t>
            </a:r>
            <a:r>
              <a:rPr lang="en-US" dirty="0" err="1" smtClean="0"/>
              <a:t>ApplicationContext</a:t>
            </a:r>
            <a:r>
              <a:rPr lang="en-US" dirty="0" smtClean="0"/>
              <a:t> than </a:t>
            </a:r>
            <a:r>
              <a:rPr lang="en-US" dirty="0" err="1" smtClean="0"/>
              <a:t>BeanFactory</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6248400" cy="1477328"/>
          </a:xfrm>
          <a:prstGeom prst="rect">
            <a:avLst/>
          </a:prstGeom>
        </p:spPr>
        <p:txBody>
          <a:bodyPr wrap="square">
            <a:spAutoFit/>
          </a:bodyPr>
          <a:lstStyle/>
          <a:p>
            <a:r>
              <a:rPr lang="en-US" dirty="0" smtClean="0"/>
              <a:t>Dependency Injection (DI) is a design pattern that removes the dependency from the programming code so that it can be easy to manage and test the application. Dependency Injection makes our programming code loosely coupled. To understand the DI better, Let's understand the Dependency Lookup (DL) first:</a:t>
            </a:r>
            <a:endParaRPr lang="en-US" dirty="0"/>
          </a:p>
        </p:txBody>
      </p:sp>
      <p:sp>
        <p:nvSpPr>
          <p:cNvPr id="3" name="Rectangle 2"/>
          <p:cNvSpPr/>
          <p:nvPr/>
        </p:nvSpPr>
        <p:spPr>
          <a:xfrm>
            <a:off x="685800" y="304800"/>
            <a:ext cx="7924800" cy="646331"/>
          </a:xfrm>
          <a:prstGeom prst="rect">
            <a:avLst/>
          </a:prstGeom>
        </p:spPr>
        <p:txBody>
          <a:bodyPr wrap="square">
            <a:spAutoFit/>
          </a:bodyPr>
          <a:lstStyle/>
          <a:p>
            <a:r>
              <a:rPr lang="en-US" b="1" dirty="0" smtClean="0"/>
              <a:t>Dependency Injection in </a:t>
            </a:r>
            <a:r>
              <a:rPr lang="en-US" b="1" dirty="0" smtClean="0"/>
              <a:t>Spring  </a:t>
            </a:r>
            <a:r>
              <a:rPr lang="en-US" dirty="0" smtClean="0">
                <a:hlinkClick r:id="rId2"/>
              </a:rPr>
              <a:t>https</a:t>
            </a:r>
            <a:r>
              <a:rPr lang="en-US" dirty="0" smtClean="0">
                <a:hlinkClick r:id="rId2"/>
              </a:rPr>
              <a:t>://www.javatpoint.com/dependency-injection-in-spring</a:t>
            </a:r>
            <a:endParaRPr lang="en-US" b="1" dirty="0"/>
          </a:p>
        </p:txBody>
      </p:sp>
      <p:sp>
        <p:nvSpPr>
          <p:cNvPr id="4" name="Rectangle 3"/>
          <p:cNvSpPr/>
          <p:nvPr/>
        </p:nvSpPr>
        <p:spPr>
          <a:xfrm>
            <a:off x="762000" y="2438400"/>
            <a:ext cx="7772400" cy="1754326"/>
          </a:xfrm>
          <a:prstGeom prst="rect">
            <a:avLst/>
          </a:prstGeom>
        </p:spPr>
        <p:txBody>
          <a:bodyPr wrap="square">
            <a:spAutoFit/>
          </a:bodyPr>
          <a:lstStyle/>
          <a:p>
            <a:r>
              <a:rPr lang="en-US" dirty="0" smtClean="0"/>
              <a:t>Dependency Lookup</a:t>
            </a:r>
          </a:p>
          <a:p>
            <a:r>
              <a:rPr lang="en-US" dirty="0" smtClean="0"/>
              <a:t>The Dependency Lookup is an approach where we get the resource after demand. There can be various ways to get the resource for example:</a:t>
            </a:r>
          </a:p>
          <a:p>
            <a:r>
              <a:rPr lang="en-US" dirty="0" smtClean="0"/>
              <a:t>A </a:t>
            </a:r>
            <a:r>
              <a:rPr lang="en-US" dirty="0" err="1" smtClean="0"/>
              <a:t>obj</a:t>
            </a:r>
            <a:r>
              <a:rPr lang="en-US" dirty="0" smtClean="0"/>
              <a:t> = </a:t>
            </a:r>
            <a:r>
              <a:rPr lang="en-US" b="1" dirty="0" smtClean="0"/>
              <a:t>new</a:t>
            </a:r>
            <a:r>
              <a:rPr lang="en-US" dirty="0" smtClean="0"/>
              <a:t> </a:t>
            </a:r>
            <a:r>
              <a:rPr lang="en-US" dirty="0" err="1" smtClean="0"/>
              <a:t>AImpl</a:t>
            </a:r>
            <a:r>
              <a:rPr lang="en-US" dirty="0" smtClean="0"/>
              <a:t>();  </a:t>
            </a:r>
          </a:p>
          <a:p>
            <a:r>
              <a:rPr lang="en-US" dirty="0" smtClean="0"/>
              <a:t>In such way, we get the resource(instance of A class) directly by new keyword. Another way is factory method:</a:t>
            </a:r>
            <a:endParaRPr lang="en-US" dirty="0"/>
          </a:p>
        </p:txBody>
      </p:sp>
      <p:sp>
        <p:nvSpPr>
          <p:cNvPr id="5" name="Rectangle 4"/>
          <p:cNvSpPr/>
          <p:nvPr/>
        </p:nvSpPr>
        <p:spPr>
          <a:xfrm>
            <a:off x="228600" y="4343400"/>
            <a:ext cx="8610600" cy="2585323"/>
          </a:xfrm>
          <a:prstGeom prst="rect">
            <a:avLst/>
          </a:prstGeom>
        </p:spPr>
        <p:txBody>
          <a:bodyPr wrap="square">
            <a:spAutoFit/>
          </a:bodyPr>
          <a:lstStyle/>
          <a:p>
            <a:r>
              <a:rPr lang="en-US" dirty="0" smtClean="0"/>
              <a:t>A </a:t>
            </a:r>
            <a:r>
              <a:rPr lang="en-US" dirty="0" err="1" smtClean="0"/>
              <a:t>obj</a:t>
            </a:r>
            <a:r>
              <a:rPr lang="en-US" dirty="0" smtClean="0"/>
              <a:t> = </a:t>
            </a:r>
            <a:r>
              <a:rPr lang="en-US" dirty="0" err="1" smtClean="0"/>
              <a:t>A.getA</a:t>
            </a:r>
            <a:r>
              <a:rPr lang="en-US" dirty="0" smtClean="0"/>
              <a:t>();  </a:t>
            </a:r>
          </a:p>
          <a:p>
            <a:r>
              <a:rPr lang="en-US" dirty="0" smtClean="0"/>
              <a:t>This way, we get the resource (instance of A class) by calling the static factory method </a:t>
            </a:r>
            <a:r>
              <a:rPr lang="en-US" dirty="0" err="1" smtClean="0"/>
              <a:t>getA</a:t>
            </a:r>
            <a:r>
              <a:rPr lang="en-US" dirty="0" smtClean="0"/>
              <a:t>().</a:t>
            </a:r>
          </a:p>
          <a:p>
            <a:r>
              <a:rPr lang="en-US" dirty="0" smtClean="0"/>
              <a:t>Alternatively, we can get the resource by JNDI (Java Naming Directory Interface) as:</a:t>
            </a:r>
          </a:p>
          <a:p>
            <a:r>
              <a:rPr lang="en-US" dirty="0" smtClean="0"/>
              <a:t>Context </a:t>
            </a:r>
            <a:r>
              <a:rPr lang="en-US" dirty="0" err="1" smtClean="0"/>
              <a:t>ctx</a:t>
            </a:r>
            <a:r>
              <a:rPr lang="en-US" dirty="0" smtClean="0"/>
              <a:t> = </a:t>
            </a:r>
            <a:r>
              <a:rPr lang="en-US" b="1" dirty="0" smtClean="0"/>
              <a:t>new</a:t>
            </a:r>
            <a:r>
              <a:rPr lang="en-US" dirty="0" smtClean="0"/>
              <a:t> </a:t>
            </a:r>
            <a:r>
              <a:rPr lang="en-US" dirty="0" err="1" smtClean="0"/>
              <a:t>InitialContext</a:t>
            </a:r>
            <a:r>
              <a:rPr lang="en-US" dirty="0" smtClean="0"/>
              <a:t>();  </a:t>
            </a:r>
          </a:p>
          <a:p>
            <a:r>
              <a:rPr lang="en-US" dirty="0" smtClean="0"/>
              <a:t>Context </a:t>
            </a:r>
            <a:r>
              <a:rPr lang="en-US" dirty="0" err="1" smtClean="0"/>
              <a:t>environmentCtx</a:t>
            </a:r>
            <a:r>
              <a:rPr lang="en-US" dirty="0" smtClean="0"/>
              <a:t> = (Context) </a:t>
            </a:r>
            <a:r>
              <a:rPr lang="en-US" dirty="0" err="1" smtClean="0"/>
              <a:t>ctx.lookup</a:t>
            </a:r>
            <a:r>
              <a:rPr lang="en-US" dirty="0" smtClean="0"/>
              <a:t>("</a:t>
            </a:r>
            <a:r>
              <a:rPr lang="en-US" dirty="0" err="1" smtClean="0"/>
              <a:t>java:comp</a:t>
            </a:r>
            <a:r>
              <a:rPr lang="en-US" dirty="0" smtClean="0"/>
              <a:t>/</a:t>
            </a:r>
            <a:r>
              <a:rPr lang="en-US" dirty="0" err="1" smtClean="0"/>
              <a:t>env</a:t>
            </a:r>
            <a:r>
              <a:rPr lang="en-US" dirty="0" smtClean="0"/>
              <a:t>");  </a:t>
            </a:r>
          </a:p>
          <a:p>
            <a:r>
              <a:rPr lang="en-US" dirty="0" smtClean="0"/>
              <a:t>A </a:t>
            </a:r>
            <a:r>
              <a:rPr lang="en-US" dirty="0" err="1" smtClean="0"/>
              <a:t>obj</a:t>
            </a:r>
            <a:r>
              <a:rPr lang="en-US" dirty="0" smtClean="0"/>
              <a:t> = (A)</a:t>
            </a:r>
            <a:r>
              <a:rPr lang="en-US" dirty="0" err="1" smtClean="0"/>
              <a:t>environmentCtx.lookup</a:t>
            </a:r>
            <a:r>
              <a:rPr lang="en-US" dirty="0" smtClean="0"/>
              <a:t>("A");  </a:t>
            </a:r>
          </a:p>
          <a:p>
            <a:r>
              <a:rPr lang="en-US" dirty="0" smtClean="0"/>
              <a:t>There can be various ways to get the resource to obtain the resource. Let's see the problem in this approach.</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6477000" cy="2031325"/>
          </a:xfrm>
          <a:prstGeom prst="rect">
            <a:avLst/>
          </a:prstGeom>
        </p:spPr>
        <p:txBody>
          <a:bodyPr wrap="square">
            <a:spAutoFit/>
          </a:bodyPr>
          <a:lstStyle/>
          <a:p>
            <a:r>
              <a:rPr lang="en-US" dirty="0" smtClean="0"/>
              <a:t>Problems of Dependency Lookup</a:t>
            </a:r>
          </a:p>
          <a:p>
            <a:r>
              <a:rPr lang="en-US" dirty="0" smtClean="0"/>
              <a:t>There are mainly two problems of dependency lookup.</a:t>
            </a:r>
          </a:p>
          <a:p>
            <a:r>
              <a:rPr lang="en-US" b="1" dirty="0" smtClean="0"/>
              <a:t>tight coupling</a:t>
            </a:r>
            <a:r>
              <a:rPr lang="en-US" dirty="0" smtClean="0"/>
              <a:t> The dependency lookup approach makes the code tightly coupled. If resource is changed, we need to perform a lot of modification in the code.</a:t>
            </a:r>
          </a:p>
          <a:p>
            <a:r>
              <a:rPr lang="en-US" b="1" dirty="0" smtClean="0"/>
              <a:t>Not easy for testing</a:t>
            </a:r>
            <a:r>
              <a:rPr lang="en-US" dirty="0" smtClean="0"/>
              <a:t> This approach creates a lot of problems while testing the application especially in black box testing.</a:t>
            </a:r>
            <a:endParaRPr lang="en-US" dirty="0"/>
          </a:p>
        </p:txBody>
      </p:sp>
      <p:sp>
        <p:nvSpPr>
          <p:cNvPr id="3" name="Rectangle 2"/>
          <p:cNvSpPr/>
          <p:nvPr/>
        </p:nvSpPr>
        <p:spPr>
          <a:xfrm>
            <a:off x="457200" y="2438401"/>
            <a:ext cx="8305800" cy="4524315"/>
          </a:xfrm>
          <a:prstGeom prst="rect">
            <a:avLst/>
          </a:prstGeom>
        </p:spPr>
        <p:txBody>
          <a:bodyPr wrap="square">
            <a:spAutoFit/>
          </a:bodyPr>
          <a:lstStyle/>
          <a:p>
            <a:r>
              <a:rPr lang="en-US" dirty="0" smtClean="0"/>
              <a:t>Dependency Injection</a:t>
            </a:r>
          </a:p>
          <a:p>
            <a:r>
              <a:rPr lang="en-US" dirty="0" smtClean="0"/>
              <a:t>The Dependency Injection is a design pattern that removes the dependency of the programs. In such case we provide the information from the external source such as XML file. It makes our code loosely coupled and easier for testing. In such case we write the code as:</a:t>
            </a:r>
          </a:p>
          <a:p>
            <a:r>
              <a:rPr lang="en-US" b="1" dirty="0" smtClean="0"/>
              <a:t>class</a:t>
            </a:r>
            <a:r>
              <a:rPr lang="en-US" dirty="0" smtClean="0"/>
              <a:t> Employee{  </a:t>
            </a:r>
          </a:p>
          <a:p>
            <a:r>
              <a:rPr lang="en-US" dirty="0" smtClean="0"/>
              <a:t>Address </a:t>
            </a:r>
            <a:r>
              <a:rPr lang="en-US" dirty="0" err="1" smtClean="0"/>
              <a:t>address</a:t>
            </a:r>
            <a:r>
              <a:rPr lang="en-US" dirty="0" smtClean="0"/>
              <a:t>;  </a:t>
            </a:r>
          </a:p>
          <a:p>
            <a:r>
              <a:rPr lang="en-US" dirty="0" smtClean="0"/>
              <a:t>  </a:t>
            </a:r>
          </a:p>
          <a:p>
            <a:r>
              <a:rPr lang="en-US" dirty="0" smtClean="0"/>
              <a:t>Employee(Address </a:t>
            </a:r>
            <a:r>
              <a:rPr lang="en-US" dirty="0" err="1" smtClean="0"/>
              <a:t>address</a:t>
            </a:r>
            <a:r>
              <a:rPr lang="en-US" dirty="0" smtClean="0"/>
              <a:t>){  </a:t>
            </a:r>
          </a:p>
          <a:p>
            <a:r>
              <a:rPr lang="en-US" b="1" dirty="0" err="1" smtClean="0"/>
              <a:t>this</a:t>
            </a:r>
            <a:r>
              <a:rPr lang="en-US" dirty="0" err="1" smtClean="0"/>
              <a:t>.address</a:t>
            </a:r>
            <a:r>
              <a:rPr lang="en-US" dirty="0" smtClean="0"/>
              <a:t>=address;  </a:t>
            </a:r>
          </a:p>
          <a:p>
            <a:r>
              <a:rPr lang="en-US" dirty="0" smtClean="0"/>
              <a:t>}  </a:t>
            </a:r>
          </a:p>
          <a:p>
            <a:r>
              <a:rPr lang="en-US" b="1" dirty="0" smtClean="0"/>
              <a:t>public</a:t>
            </a:r>
            <a:r>
              <a:rPr lang="en-US" dirty="0" smtClean="0"/>
              <a:t> </a:t>
            </a:r>
            <a:r>
              <a:rPr lang="en-US" b="1" dirty="0" smtClean="0"/>
              <a:t>void</a:t>
            </a:r>
            <a:r>
              <a:rPr lang="en-US" dirty="0" smtClean="0"/>
              <a:t> </a:t>
            </a:r>
            <a:r>
              <a:rPr lang="en-US" dirty="0" err="1" smtClean="0"/>
              <a:t>setAddress</a:t>
            </a:r>
            <a:r>
              <a:rPr lang="en-US" dirty="0" smtClean="0"/>
              <a:t>(Address </a:t>
            </a:r>
            <a:r>
              <a:rPr lang="en-US" dirty="0" err="1" smtClean="0"/>
              <a:t>address</a:t>
            </a:r>
            <a:r>
              <a:rPr lang="en-US" dirty="0" smtClean="0"/>
              <a:t>){  </a:t>
            </a:r>
          </a:p>
          <a:p>
            <a:r>
              <a:rPr lang="en-US" b="1" dirty="0" err="1" smtClean="0"/>
              <a:t>this</a:t>
            </a:r>
            <a:r>
              <a:rPr lang="en-US" dirty="0" err="1" smtClean="0"/>
              <a:t>.address</a:t>
            </a:r>
            <a:r>
              <a:rPr lang="en-US" dirty="0" smtClean="0"/>
              <a:t>=address;  </a:t>
            </a:r>
          </a:p>
          <a:p>
            <a:r>
              <a:rPr lang="en-US" dirty="0" smtClean="0"/>
              <a:t>}  </a:t>
            </a:r>
          </a:p>
          <a:p>
            <a:r>
              <a:rPr lang="en-US" dirty="0" smtClean="0"/>
              <a:t>  </a:t>
            </a:r>
          </a:p>
          <a:p>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8229600" cy="1754326"/>
          </a:xfrm>
          <a:prstGeom prst="rect">
            <a:avLst/>
          </a:prstGeom>
        </p:spPr>
        <p:txBody>
          <a:bodyPr wrap="square">
            <a:spAutoFit/>
          </a:bodyPr>
          <a:lstStyle/>
          <a:p>
            <a:r>
              <a:rPr lang="en-US" dirty="0" smtClean="0"/>
              <a:t>In such case, instance of Address class is provided by external </a:t>
            </a:r>
            <a:r>
              <a:rPr lang="en-US" dirty="0" err="1" smtClean="0"/>
              <a:t>souce</a:t>
            </a:r>
            <a:r>
              <a:rPr lang="en-US" dirty="0" smtClean="0"/>
              <a:t> such as XML file either by constructor or setter method.</a:t>
            </a:r>
          </a:p>
          <a:p>
            <a:r>
              <a:rPr lang="en-US" dirty="0" smtClean="0"/>
              <a:t>Two ways to perform Dependency Injection in Spring framework</a:t>
            </a:r>
          </a:p>
          <a:p>
            <a:r>
              <a:rPr lang="en-US" dirty="0" smtClean="0"/>
              <a:t>Spring framework provides two ways to inject dependency</a:t>
            </a:r>
          </a:p>
          <a:p>
            <a:r>
              <a:rPr lang="en-US" dirty="0" smtClean="0"/>
              <a:t>By Constructor</a:t>
            </a:r>
          </a:p>
          <a:p>
            <a:r>
              <a:rPr lang="en-US" dirty="0" smtClean="0"/>
              <a:t>By Setter method</a:t>
            </a:r>
            <a:endParaRPr lang="en-US" dirty="0"/>
          </a:p>
        </p:txBody>
      </p:sp>
      <p:sp>
        <p:nvSpPr>
          <p:cNvPr id="3" name="Rectangle 2"/>
          <p:cNvSpPr/>
          <p:nvPr/>
        </p:nvSpPr>
        <p:spPr>
          <a:xfrm>
            <a:off x="0" y="3105835"/>
            <a:ext cx="8458200" cy="369332"/>
          </a:xfrm>
          <a:prstGeom prst="rect">
            <a:avLst/>
          </a:prstGeom>
        </p:spPr>
        <p:txBody>
          <a:bodyPr wrap="square">
            <a:spAutoFit/>
          </a:bodyPr>
          <a:lstStyle/>
          <a:p>
            <a:r>
              <a:rPr lang="en-US" dirty="0" smtClean="0">
                <a:hlinkClick r:id="rId2"/>
              </a:rPr>
              <a:t>https://www.javatpoint.com/spring-tutorial-dependency-injection-by-constructor</a:t>
            </a:r>
            <a:endParaRPr lang="en-US" dirty="0"/>
          </a:p>
        </p:txBody>
      </p:sp>
      <p:sp>
        <p:nvSpPr>
          <p:cNvPr id="4" name="Rectangle 3"/>
          <p:cNvSpPr/>
          <p:nvPr/>
        </p:nvSpPr>
        <p:spPr>
          <a:xfrm>
            <a:off x="0" y="3581400"/>
            <a:ext cx="9144000" cy="369332"/>
          </a:xfrm>
          <a:prstGeom prst="rect">
            <a:avLst/>
          </a:prstGeom>
        </p:spPr>
        <p:txBody>
          <a:bodyPr wrap="square">
            <a:spAutoFit/>
          </a:bodyPr>
          <a:lstStyle/>
          <a:p>
            <a:r>
              <a:rPr lang="en-US" dirty="0" smtClean="0">
                <a:hlinkClick r:id="rId3"/>
              </a:rPr>
              <a:t>https://www.javatpoint.com/spring-tutorial-dependency-injection-by-setter-method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7848600" cy="369332"/>
          </a:xfrm>
          <a:prstGeom prst="rect">
            <a:avLst/>
          </a:prstGeom>
        </p:spPr>
        <p:txBody>
          <a:bodyPr wrap="square">
            <a:spAutoFit/>
          </a:bodyPr>
          <a:lstStyle/>
          <a:p>
            <a:r>
              <a:rPr lang="en-US" dirty="0" smtClean="0"/>
              <a:t>JAX-RS is an specification (just a definition) and Jersey is a JAX-RS implementation.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04800"/>
            <a:ext cx="7239000" cy="3416320"/>
          </a:xfrm>
          <a:prstGeom prst="rect">
            <a:avLst/>
          </a:prstGeom>
        </p:spPr>
        <p:txBody>
          <a:bodyPr wrap="square">
            <a:spAutoFit/>
          </a:bodyPr>
          <a:lstStyle/>
          <a:p>
            <a:pPr fontAlgn="base"/>
            <a:r>
              <a:rPr lang="en-US" dirty="0" smtClean="0"/>
              <a:t>JAX-RS is an specification and Jersey is a JAX-RS implementation.- True</a:t>
            </a:r>
          </a:p>
          <a:p>
            <a:pPr fontAlgn="base"/>
            <a:r>
              <a:rPr lang="en-US" dirty="0" smtClean="0"/>
              <a:t>This can be understood relating it to OOPS principles JAX-RS is an Interface and Jersey is a class implementing that interface.</a:t>
            </a:r>
          </a:p>
          <a:p>
            <a:pPr fontAlgn="base"/>
            <a:r>
              <a:rPr lang="en-US" dirty="0" smtClean="0"/>
              <a:t>These Specification creates a STANDARD for developing and using the web services.</a:t>
            </a:r>
          </a:p>
          <a:p>
            <a:pPr fontAlgn="base"/>
            <a:r>
              <a:rPr lang="en-US" dirty="0" smtClean="0"/>
              <a:t>There are other JAX-RS implementations too like wink, </a:t>
            </a:r>
            <a:r>
              <a:rPr lang="en-US" dirty="0" err="1" smtClean="0"/>
              <a:t>RestEasy</a:t>
            </a:r>
            <a:r>
              <a:rPr lang="en-US" dirty="0" smtClean="0"/>
              <a:t>.</a:t>
            </a:r>
          </a:p>
          <a:p>
            <a:pPr fontAlgn="base"/>
            <a:r>
              <a:rPr lang="en-US" dirty="0" smtClean="0"/>
              <a:t>JAX-RS is a specification which specifies how can we implement the web </a:t>
            </a:r>
            <a:r>
              <a:rPr lang="en-US" dirty="0" err="1" smtClean="0"/>
              <a:t>services,that</a:t>
            </a:r>
            <a:r>
              <a:rPr lang="en-US" dirty="0" smtClean="0"/>
              <a:t> what would be input type, input format, output type, its format, its configuration </a:t>
            </a:r>
            <a:r>
              <a:rPr lang="en-US" dirty="0" err="1" smtClean="0"/>
              <a:t>etc.Its</a:t>
            </a:r>
            <a:r>
              <a:rPr lang="en-US" dirty="0" smtClean="0"/>
              <a:t> Just a type declaration and its implementation are these libraries, Jersey, wink </a:t>
            </a:r>
            <a:r>
              <a:rPr lang="en-US" dirty="0" err="1" smtClean="0"/>
              <a:t>RestEasy</a:t>
            </a:r>
            <a:r>
              <a:rPr lang="en-US" dirty="0" smtClean="0"/>
              <a:t> etc.</a:t>
            </a:r>
          </a:p>
          <a:p>
            <a:pPr fontAlgn="base"/>
            <a:r>
              <a:rPr lang="en-US" dirty="0" smtClean="0"/>
              <a:t>Further, Java also have specification like JPA(Java Persistence API) and like mentioned above there is Hibernate which is an implementation of JPA.</a:t>
            </a:r>
            <a:endParaRPr lang="en-US" dirty="0"/>
          </a:p>
        </p:txBody>
      </p:sp>
      <p:sp>
        <p:nvSpPr>
          <p:cNvPr id="4" name="Rectangle 3"/>
          <p:cNvSpPr/>
          <p:nvPr/>
        </p:nvSpPr>
        <p:spPr>
          <a:xfrm>
            <a:off x="762000" y="3962399"/>
            <a:ext cx="7315200" cy="646331"/>
          </a:xfrm>
          <a:prstGeom prst="rect">
            <a:avLst/>
          </a:prstGeom>
        </p:spPr>
        <p:txBody>
          <a:bodyPr wrap="square">
            <a:spAutoFit/>
          </a:bodyPr>
          <a:lstStyle/>
          <a:p>
            <a:r>
              <a:rPr lang="en-US" dirty="0" smtClean="0"/>
              <a:t>Using JAX-RS alone can not implement REST, need to register Jersey as the </a:t>
            </a:r>
            <a:r>
              <a:rPr lang="en-US" dirty="0" err="1" smtClean="0"/>
              <a:t>servlet</a:t>
            </a:r>
            <a:r>
              <a:rPr lang="en-US" dirty="0" smtClean="0"/>
              <a:t> dispatcher for REST requests on web.xml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457200"/>
            <a:ext cx="6324600" cy="1477328"/>
          </a:xfrm>
          <a:prstGeom prst="rect">
            <a:avLst/>
          </a:prstGeom>
        </p:spPr>
        <p:txBody>
          <a:bodyPr wrap="square">
            <a:spAutoFit/>
          </a:bodyPr>
          <a:lstStyle/>
          <a:p>
            <a:r>
              <a:rPr lang="en-US" dirty="0" smtClean="0"/>
              <a:t>REST is an architecture, which inherently uses </a:t>
            </a:r>
            <a:r>
              <a:rPr lang="en-US" dirty="0" err="1" smtClean="0"/>
              <a:t>servlets</a:t>
            </a:r>
            <a:r>
              <a:rPr lang="en-US" dirty="0" smtClean="0"/>
              <a:t>.</a:t>
            </a:r>
          </a:p>
          <a:p>
            <a:endParaRPr lang="en-US" dirty="0" smtClean="0"/>
          </a:p>
          <a:p>
            <a:r>
              <a:rPr lang="en-US" dirty="0" smtClean="0"/>
              <a:t>No, it is not. REST is an architecture style which can be implemented using </a:t>
            </a:r>
            <a:r>
              <a:rPr lang="en-US" dirty="0" err="1" smtClean="0"/>
              <a:t>servlets</a:t>
            </a:r>
            <a:r>
              <a:rPr lang="en-US" dirty="0" smtClean="0"/>
              <a:t>, but does not inherently use them, nor inherently have anything to do with Java.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Spring </a:t>
            </a:r>
            <a:endParaRPr lang="en-US" dirty="0"/>
          </a:p>
        </p:txBody>
      </p:sp>
      <p:sp>
        <p:nvSpPr>
          <p:cNvPr id="5" name="Rectangle 4"/>
          <p:cNvSpPr/>
          <p:nvPr/>
        </p:nvSpPr>
        <p:spPr>
          <a:xfrm>
            <a:off x="457200" y="1859340"/>
            <a:ext cx="8077200" cy="2031325"/>
          </a:xfrm>
          <a:prstGeom prst="rect">
            <a:avLst/>
          </a:prstGeom>
        </p:spPr>
        <p:txBody>
          <a:bodyPr wrap="square">
            <a:spAutoFit/>
          </a:bodyPr>
          <a:lstStyle/>
          <a:p>
            <a:r>
              <a:rPr lang="en-US" b="1" dirty="0" smtClean="0"/>
              <a:t>Spring framework is an open source Java platform that provides comprehensive infrastructure support for developing robust Java applications very easily and very rapidly. </a:t>
            </a:r>
            <a:r>
              <a:rPr lang="en-US" dirty="0" smtClean="0"/>
              <a:t>Spring framework was initially written by Rod Johnson and was first released under the Apache 2.0 license in June 2003. This tutorial has been written based on Spring Framework version 4.1.6 released in Mar 2015.</a:t>
            </a:r>
          </a:p>
          <a:p>
            <a:r>
              <a:rPr lang="en-US" dirty="0" smtClean="0"/>
              <a:t/>
            </a:r>
            <a:br>
              <a:rPr lang="en-US" dirty="0" smtClean="0"/>
            </a:br>
            <a:endParaRPr lang="en-US" dirty="0"/>
          </a:p>
        </p:txBody>
      </p:sp>
      <p:sp>
        <p:nvSpPr>
          <p:cNvPr id="6" name="Rectangle 5"/>
          <p:cNvSpPr/>
          <p:nvPr/>
        </p:nvSpPr>
        <p:spPr>
          <a:xfrm>
            <a:off x="457200" y="3429000"/>
            <a:ext cx="7924800" cy="2585323"/>
          </a:xfrm>
          <a:prstGeom prst="rect">
            <a:avLst/>
          </a:prstGeom>
        </p:spPr>
        <p:txBody>
          <a:bodyPr wrap="square">
            <a:spAutoFit/>
          </a:bodyPr>
          <a:lstStyle/>
          <a:p>
            <a:r>
              <a:rPr lang="en-US" b="1" dirty="0" smtClean="0"/>
              <a:t>Spring is lightweight when it comes to size and transparency. The basic version of Spring framework is around 2MB.</a:t>
            </a:r>
          </a:p>
          <a:p>
            <a:endParaRPr lang="en-US" b="1" dirty="0" smtClean="0"/>
          </a:p>
          <a:p>
            <a:endParaRPr lang="en-US" b="1" dirty="0" smtClean="0"/>
          </a:p>
          <a:p>
            <a:r>
              <a:rPr lang="en-US" b="1" dirty="0" smtClean="0"/>
              <a:t>The core features of the Spring Framework can be used in developing any Java application, but there are extensions for building web applications </a:t>
            </a:r>
            <a:r>
              <a:rPr lang="en-US" dirty="0" smtClean="0"/>
              <a:t>on top of the Java EE platform. Spring framework targets to make J2EE development easier to use and promotes good programming practices </a:t>
            </a:r>
            <a:r>
              <a:rPr lang="en-US" b="1" dirty="0" smtClean="0"/>
              <a:t>by enabling a POJO-based programming model.</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10600" cy="1200329"/>
          </a:xfrm>
          <a:prstGeom prst="rect">
            <a:avLst/>
          </a:prstGeom>
        </p:spPr>
        <p:txBody>
          <a:bodyPr wrap="square">
            <a:spAutoFit/>
          </a:bodyPr>
          <a:lstStyle/>
          <a:p>
            <a:r>
              <a:rPr lang="en-US" b="1" dirty="0" smtClean="0"/>
              <a:t>J2EE</a:t>
            </a:r>
            <a:r>
              <a:rPr lang="en-US" dirty="0" smtClean="0"/>
              <a:t> is a platform-independent, Java-centric environment from Sun for developing, building and deploying Web-based enterprise applications online. The </a:t>
            </a:r>
            <a:r>
              <a:rPr lang="en-US" b="1" dirty="0" smtClean="0"/>
              <a:t>J2EE</a:t>
            </a:r>
            <a:r>
              <a:rPr lang="en-US" dirty="0" smtClean="0"/>
              <a:t> platform consists of a set of services, APIs, and protocols that provide the functionality for developing </a:t>
            </a:r>
            <a:r>
              <a:rPr lang="en-US" dirty="0" err="1" smtClean="0"/>
              <a:t>multitiered</a:t>
            </a:r>
            <a:r>
              <a:rPr lang="en-US" dirty="0" smtClean="0"/>
              <a:t>, Web-based applications.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9038"/>
          </a:xfrm>
        </p:spPr>
        <p:txBody>
          <a:bodyPr>
            <a:normAutofit fontScale="90000"/>
          </a:bodyPr>
          <a:lstStyle/>
          <a:p>
            <a:r>
              <a:rPr lang="en-US" dirty="0" smtClean="0"/>
              <a:t>JavaBeans </a:t>
            </a:r>
            <a:br>
              <a:rPr lang="en-US" dirty="0" smtClean="0"/>
            </a:br>
            <a:r>
              <a:rPr lang="en-US" dirty="0" smtClean="0"/>
              <a:t>Enterprise Java Beans (EJB)</a:t>
            </a:r>
            <a:br>
              <a:rPr lang="en-US" dirty="0" smtClean="0"/>
            </a:br>
            <a:r>
              <a:rPr lang="en-US" dirty="0" smtClean="0"/>
              <a:t>Spring  (must read)</a:t>
            </a:r>
            <a:endParaRPr lang="en-US" dirty="0"/>
          </a:p>
        </p:txBody>
      </p:sp>
      <p:sp>
        <p:nvSpPr>
          <p:cNvPr id="3" name="Rectangle 2"/>
          <p:cNvSpPr/>
          <p:nvPr/>
        </p:nvSpPr>
        <p:spPr>
          <a:xfrm>
            <a:off x="609600" y="2133600"/>
            <a:ext cx="7620000" cy="3693319"/>
          </a:xfrm>
          <a:prstGeom prst="rect">
            <a:avLst/>
          </a:prstGeom>
        </p:spPr>
        <p:txBody>
          <a:bodyPr wrap="square">
            <a:spAutoFit/>
          </a:bodyPr>
          <a:lstStyle/>
          <a:p>
            <a:r>
              <a:rPr lang="en-US" b="1" dirty="0" smtClean="0"/>
              <a:t>Prior to the advent of Enterprise Java Beans (EJB), Java developers needed to use JavaBeans to create Web applications</a:t>
            </a:r>
            <a:r>
              <a:rPr lang="en-US" dirty="0" smtClean="0"/>
              <a:t>. Although JavaBeans helped in the development of user interface (UI) components, they were not able to provide services, such as transaction management and </a:t>
            </a:r>
            <a:r>
              <a:rPr lang="en-US" b="1" dirty="0" smtClean="0"/>
              <a:t>security</a:t>
            </a:r>
            <a:r>
              <a:rPr lang="en-US" dirty="0" smtClean="0"/>
              <a:t>, which were required for developing robust and secure enterprise applications. The advent of EJB was seen as a solution to this problem EJB extends the Java components, such as Web and enterprise components, and provides services that help in enterprise application development. However, developing an enterprise application with EJB was not easy, as the developer needed to perform various tasks, such as creating Home and Remote interfaces and implementing lifecycle callback methods which lead to the complexity of providing code for EJBs Due to this complication, developers started looking for an easier way to develop enterprise applications.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609600"/>
            <a:ext cx="8382000" cy="2862322"/>
          </a:xfrm>
          <a:prstGeom prst="rect">
            <a:avLst/>
          </a:prstGeom>
        </p:spPr>
        <p:txBody>
          <a:bodyPr wrap="square">
            <a:spAutoFit/>
          </a:bodyPr>
          <a:lstStyle/>
          <a:p>
            <a:r>
              <a:rPr lang="en-US" b="1" dirty="0" smtClean="0"/>
              <a:t>The Spring framework has emerged as a solution to all these complications This framework uses various new techniques such as Aspect-Oriented Programming (AOP), Plain Old Java Object (POJO), and dependency injection (DI), to develop enterprise applications, thereby removing the complexities involved while developing enterprise applications using EJB, Spring is an open source lightweight framework that allows Java EE 7 developers to build simple, reliable, and scalable enterprise applications. This </a:t>
            </a:r>
            <a:r>
              <a:rPr lang="en-US" dirty="0" smtClean="0"/>
              <a:t>framework mainly focuses on providing various ways to help you manage your business objects. It the development of Web applications much easier as compared to classic Java frameworks and Application Programming Interfaces (APIs), such as Java database connectivity(JDBC), </a:t>
            </a:r>
            <a:r>
              <a:rPr lang="en-US" dirty="0" err="1" smtClean="0"/>
              <a:t>JavaServer</a:t>
            </a:r>
            <a:r>
              <a:rPr lang="en-US" dirty="0" smtClean="0"/>
              <a:t> Pages(JSP), and Java </a:t>
            </a:r>
            <a:r>
              <a:rPr lang="en-US" dirty="0" err="1" smtClean="0"/>
              <a:t>Servlet</a:t>
            </a:r>
            <a:r>
              <a:rPr lang="en-US" dirty="0" smtClean="0"/>
              <a:t>.</a:t>
            </a:r>
            <a:endParaRPr lang="en-US" dirty="0"/>
          </a:p>
        </p:txBody>
      </p:sp>
      <p:sp>
        <p:nvSpPr>
          <p:cNvPr id="4" name="Rectangle 3"/>
          <p:cNvSpPr/>
          <p:nvPr/>
        </p:nvSpPr>
        <p:spPr>
          <a:xfrm>
            <a:off x="1219200" y="3810000"/>
            <a:ext cx="7239000" cy="1754326"/>
          </a:xfrm>
          <a:prstGeom prst="rect">
            <a:avLst/>
          </a:prstGeom>
        </p:spPr>
        <p:txBody>
          <a:bodyPr wrap="square">
            <a:spAutoFit/>
          </a:bodyPr>
          <a:lstStyle/>
          <a:p>
            <a:r>
              <a:rPr lang="en-US" b="1" dirty="0" smtClean="0"/>
              <a:t>The Spring framework can be considered as a collection of sub-frameworks, also called layers, such as Spring AOP. Spring Object-Relational Mapping (Spring ORM). Spring Web Flow, and Spring Web MVC. You can use any of these modules separately while constructing a Web application. The modules may also be grouped together to provide better functionalities in a Web application.</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0" y="0"/>
            <a:ext cx="6572250" cy="4962525"/>
          </a:xfrm>
          <a:prstGeom prst="rect">
            <a:avLst/>
          </a:prstGeom>
          <a:noFill/>
          <a:ln w="9525">
            <a:noFill/>
            <a:miter lim="800000"/>
            <a:headEnd/>
            <a:tailEnd/>
          </a:ln>
          <a:effectLst/>
        </p:spPr>
      </p:pic>
      <p:sp>
        <p:nvSpPr>
          <p:cNvPr id="3" name="Rectangle 2"/>
          <p:cNvSpPr/>
          <p:nvPr/>
        </p:nvSpPr>
        <p:spPr>
          <a:xfrm>
            <a:off x="304800" y="4419600"/>
            <a:ext cx="8382000" cy="1477328"/>
          </a:xfrm>
          <a:prstGeom prst="rect">
            <a:avLst/>
          </a:prstGeom>
        </p:spPr>
        <p:txBody>
          <a:bodyPr wrap="square">
            <a:spAutoFit/>
          </a:bodyPr>
          <a:lstStyle/>
          <a:p>
            <a:r>
              <a:rPr lang="en-US" dirty="0" smtClean="0"/>
              <a:t>The Spring framework consists of seven modules which are shown in the above Figure. These modules are Spring Core, Spring AOP, Spring Web MVC, Spring DAO, Spring ORM, Spring context, and Spring Web flow. These modules provide different platforms to develop different enterprise applications; for example, you can use Spring Web MVC module for developing MVC-based applications.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5399</TotalTime>
  <Words>1087</Words>
  <Application>Microsoft Office PowerPoint</Application>
  <PresentationFormat>On-screen Show (4:3)</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Spring Jersery </vt:lpstr>
      <vt:lpstr>Slide 2</vt:lpstr>
      <vt:lpstr>Slide 3</vt:lpstr>
      <vt:lpstr>Slide 4</vt:lpstr>
      <vt:lpstr>Spring </vt:lpstr>
      <vt:lpstr>Slide 6</vt:lpstr>
      <vt:lpstr>JavaBeans  Enterprise Java Beans (EJB) Spring  (must read)</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Neha</dc:creator>
  <cp:lastModifiedBy>Neha</cp:lastModifiedBy>
  <cp:revision>35</cp:revision>
  <dcterms:created xsi:type="dcterms:W3CDTF">2006-08-16T00:00:00Z</dcterms:created>
  <dcterms:modified xsi:type="dcterms:W3CDTF">2019-09-05T10:19:49Z</dcterms:modified>
</cp:coreProperties>
</file>