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0" r:id="rId2"/>
    <p:sldId id="274" r:id="rId3"/>
    <p:sldId id="281" r:id="rId4"/>
    <p:sldId id="271" r:id="rId5"/>
    <p:sldId id="283" r:id="rId6"/>
    <p:sldId id="282" r:id="rId7"/>
    <p:sldId id="273" r:id="rId8"/>
    <p:sldId id="272" r:id="rId9"/>
    <p:sldId id="276" r:id="rId10"/>
    <p:sldId id="280" r:id="rId11"/>
    <p:sldId id="277" r:id="rId12"/>
    <p:sldId id="279" r:id="rId13"/>
    <p:sldId id="278" r:id="rId14"/>
    <p:sldId id="275" r:id="rId15"/>
    <p:sldId id="284"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7E9"/>
    <a:srgbClr val="F2F8FA"/>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74"/>
  </p:normalViewPr>
  <p:slideViewPr>
    <p:cSldViewPr>
      <p:cViewPr varScale="1">
        <p:scale>
          <a:sx n="83" d="100"/>
          <a:sy n="83" d="100"/>
        </p:scale>
        <p:origin x="715" y="67"/>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48" y="3043730"/>
            <a:ext cx="5471438"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9578D6DB-6798-42D2-B9AD-FC6F1C72FC30}"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137" y="5357596"/>
            <a:ext cx="5480275"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4" name="Content Placeholder 3"/>
          <p:cNvSpPr>
            <a:spLocks noGrp="1"/>
          </p:cNvSpPr>
          <p:nvPr>
            <p:ph sz="half" idx="2"/>
          </p:nvPr>
        </p:nvSpPr>
        <p:spPr>
          <a:xfrm>
            <a:off x="6195986"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2/4/2021</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55" r:id="rId5"/>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IN" b="1" dirty="0" smtClean="0">
                <a:ea typeface="Roboto" panose="02000000000000000000" pitchFamily="2" charset="0"/>
                <a:cs typeface="Open Sans" panose="020B0606030504020204" pitchFamily="34" charset="0"/>
              </a:rPr>
              <a:t>Smart Contracts</a:t>
            </a:r>
            <a:endParaRPr lang="en-IN" b="1" dirty="0">
              <a:ea typeface="Roboto" panose="02000000000000000000" pitchFamily="2" charset="0"/>
              <a:cs typeface="Open Sans" panose="020B0606030504020204" pitchFamily="34" charset="0"/>
            </a:endParaRPr>
          </a:p>
        </p:txBody>
      </p:sp>
      <p:sp>
        <p:nvSpPr>
          <p:cNvPr id="2" name="TextBox 1"/>
          <p:cNvSpPr txBox="1"/>
          <p:nvPr/>
        </p:nvSpPr>
        <p:spPr>
          <a:xfrm>
            <a:off x="303212" y="1326437"/>
            <a:ext cx="541602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A smart contract is a self-executing contract with the terms of the agreement between buyer and seller being directly written into lines of code</a:t>
            </a:r>
            <a:r>
              <a:rPr lang="en-US" sz="2000" dirty="0" smtClean="0"/>
              <a:t>.</a:t>
            </a:r>
          </a:p>
          <a:p>
            <a:pPr marL="342900" indent="-342900">
              <a:buFont typeface="Arial" panose="020B0604020202020204" pitchFamily="34" charset="0"/>
              <a:buChar char="•"/>
            </a:pPr>
            <a:r>
              <a:rPr lang="en-US" sz="2000" dirty="0"/>
              <a:t>C</a:t>
            </a:r>
            <a:r>
              <a:rPr lang="en-US" sz="2000" dirty="0" smtClean="0"/>
              <a:t>ode </a:t>
            </a:r>
            <a:r>
              <a:rPr lang="en-US" sz="2000" dirty="0"/>
              <a:t>and the agreements contained therein exist across a distributed, decentralized </a:t>
            </a:r>
            <a:r>
              <a:rPr lang="en-US" sz="2000" dirty="0" err="1" smtClean="0"/>
              <a:t>blockchain</a:t>
            </a:r>
            <a:r>
              <a:rPr lang="en-US" sz="2000" dirty="0"/>
              <a:t> </a:t>
            </a:r>
            <a:r>
              <a:rPr lang="en-US" sz="2000" dirty="0" smtClean="0"/>
              <a:t>network.</a:t>
            </a:r>
          </a:p>
          <a:p>
            <a:pPr marL="342900" indent="-342900">
              <a:buFont typeface="Arial" panose="020B0604020202020204" pitchFamily="34" charset="0"/>
              <a:buChar char="•"/>
            </a:pPr>
            <a:r>
              <a:rPr lang="en-US" sz="2000" dirty="0"/>
              <a:t>The code controls the execution, and transactions are trackable and irreversible</a:t>
            </a:r>
            <a:r>
              <a:rPr lang="en-US" sz="2000" dirty="0" smtClean="0"/>
              <a:t>.</a:t>
            </a:r>
          </a:p>
          <a:p>
            <a:pPr marL="342900" indent="-342900">
              <a:buFont typeface="Arial" panose="020B0604020202020204" pitchFamily="34" charset="0"/>
              <a:buChar char="•"/>
            </a:pPr>
            <a:r>
              <a:rPr lang="en-US" sz="2000" dirty="0"/>
              <a:t>Smart contracts permit trusted transactions and agreements to be carried out among disparate, anonymous parties without the need for a central authority, legal system, or external enforcement mechanism.</a:t>
            </a:r>
            <a:endParaRPr lang="en-IN" sz="2000" dirty="0"/>
          </a:p>
        </p:txBody>
      </p:sp>
      <p:pic>
        <p:nvPicPr>
          <p:cNvPr id="1026" name="Picture 2" descr="Smart Contracts Explained | Business Blockchain HQ"/>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584" b="2244"/>
          <a:stretch/>
        </p:blipFill>
        <p:spPr bwMode="auto">
          <a:xfrm>
            <a:off x="5881485" y="1371600"/>
            <a:ext cx="5896176"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2237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IN" b="1" dirty="0" smtClean="0">
                <a:ea typeface="Roboto" panose="02000000000000000000" pitchFamily="2" charset="0"/>
                <a:cs typeface="Open Sans" panose="020B0606030504020204" pitchFamily="34" charset="0"/>
              </a:rPr>
              <a:t>Todays Apps</a:t>
            </a:r>
            <a:endParaRPr lang="en-IN" b="1" dirty="0">
              <a:ea typeface="Roboto" panose="02000000000000000000" pitchFamily="2" charset="0"/>
              <a:cs typeface="Open Sans" panose="020B0606030504020204" pitchFamily="34" charset="0"/>
            </a:endParaRPr>
          </a:p>
        </p:txBody>
      </p:sp>
      <p:pic>
        <p:nvPicPr>
          <p:cNvPr id="3" name="Picture 2"/>
          <p:cNvPicPr>
            <a:picLocks noChangeAspect="1"/>
          </p:cNvPicPr>
          <p:nvPr/>
        </p:nvPicPr>
        <p:blipFill>
          <a:blip r:embed="rId2"/>
          <a:stretch>
            <a:fillRect/>
          </a:stretch>
        </p:blipFill>
        <p:spPr>
          <a:xfrm>
            <a:off x="1446212" y="1928257"/>
            <a:ext cx="9124950" cy="3095625"/>
          </a:xfrm>
          <a:prstGeom prst="rect">
            <a:avLst/>
          </a:prstGeom>
        </p:spPr>
      </p:pic>
    </p:spTree>
    <p:extLst>
      <p:ext uri="{BB962C8B-B14F-4D97-AF65-F5344CB8AC3E}">
        <p14:creationId xmlns:p14="http://schemas.microsoft.com/office/powerpoint/2010/main" val="25366958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IN" b="1" dirty="0" smtClean="0">
                <a:ea typeface="Roboto" panose="02000000000000000000" pitchFamily="2" charset="0"/>
                <a:cs typeface="Open Sans" panose="020B0606030504020204" pitchFamily="34" charset="0"/>
              </a:rPr>
              <a:t>Problems with Todays Apps</a:t>
            </a:r>
            <a:endParaRPr lang="en-IN" b="1" dirty="0">
              <a:ea typeface="Roboto" panose="02000000000000000000" pitchFamily="2" charset="0"/>
              <a:cs typeface="Open Sans" panose="020B0606030504020204" pitchFamily="34" charset="0"/>
            </a:endParaRPr>
          </a:p>
        </p:txBody>
      </p:sp>
      <p:sp>
        <p:nvSpPr>
          <p:cNvPr id="2" name="TextBox 1"/>
          <p:cNvSpPr txBox="1"/>
          <p:nvPr/>
        </p:nvSpPr>
        <p:spPr>
          <a:xfrm>
            <a:off x="187218" y="1689103"/>
            <a:ext cx="67056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err="1" smtClean="0"/>
              <a:t>Ddos</a:t>
            </a:r>
            <a:r>
              <a:rPr lang="en-US" sz="2000" dirty="0" smtClean="0"/>
              <a:t> Vulnerability</a:t>
            </a:r>
          </a:p>
          <a:p>
            <a:pPr marL="342900" indent="-342900">
              <a:buFont typeface="Arial" panose="020B0604020202020204" pitchFamily="34" charset="0"/>
              <a:buChar char="•"/>
            </a:pPr>
            <a:r>
              <a:rPr lang="en-US" sz="2000" dirty="0" smtClean="0"/>
              <a:t>Trust, Fees, and Data to “Middle Man”</a:t>
            </a:r>
          </a:p>
          <a:p>
            <a:pPr marL="342900" indent="-342900">
              <a:buFont typeface="Arial" panose="020B0604020202020204" pitchFamily="34" charset="0"/>
              <a:buChar char="•"/>
            </a:pPr>
            <a:r>
              <a:rPr lang="en-US" sz="2000" dirty="0" smtClean="0"/>
              <a:t>Transactions and Data hidden and proprietary</a:t>
            </a:r>
          </a:p>
          <a:p>
            <a:pPr marL="342900" indent="-342900">
              <a:buFont typeface="Arial" panose="020B0604020202020204" pitchFamily="34" charset="0"/>
              <a:buChar char="•"/>
            </a:pPr>
            <a:r>
              <a:rPr lang="en-US" sz="2000" dirty="0" smtClean="0"/>
              <a:t>Cases: Uber, Airbnb, Facebook</a:t>
            </a: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182041241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US" b="1" dirty="0" smtClean="0">
                <a:ea typeface="Roboto" panose="02000000000000000000" pitchFamily="2" charset="0"/>
                <a:cs typeface="Open Sans" panose="020B0606030504020204" pitchFamily="34" charset="0"/>
              </a:rPr>
              <a:t>Advantages of </a:t>
            </a:r>
            <a:r>
              <a:rPr lang="en-US" b="1" dirty="0" err="1" smtClean="0">
                <a:ea typeface="Roboto" panose="02000000000000000000" pitchFamily="2" charset="0"/>
                <a:cs typeface="Open Sans" panose="020B0606030504020204" pitchFamily="34" charset="0"/>
              </a:rPr>
              <a:t>Dapps</a:t>
            </a:r>
            <a:endParaRPr lang="en-IN" b="1" dirty="0">
              <a:ea typeface="Roboto" panose="02000000000000000000" pitchFamily="2" charset="0"/>
              <a:cs typeface="Open Sans" panose="020B0606030504020204" pitchFamily="34" charset="0"/>
            </a:endParaRPr>
          </a:p>
        </p:txBody>
      </p:sp>
      <p:pic>
        <p:nvPicPr>
          <p:cNvPr id="3" name="Picture 2"/>
          <p:cNvPicPr>
            <a:picLocks noChangeAspect="1"/>
          </p:cNvPicPr>
          <p:nvPr/>
        </p:nvPicPr>
        <p:blipFill>
          <a:blip r:embed="rId2"/>
          <a:stretch>
            <a:fillRect/>
          </a:stretch>
        </p:blipFill>
        <p:spPr>
          <a:xfrm>
            <a:off x="1598612" y="932886"/>
            <a:ext cx="8848725" cy="3143250"/>
          </a:xfrm>
          <a:prstGeom prst="rect">
            <a:avLst/>
          </a:prstGeom>
        </p:spPr>
      </p:pic>
      <p:sp>
        <p:nvSpPr>
          <p:cNvPr id="4" name="TextBox 3"/>
          <p:cNvSpPr txBox="1"/>
          <p:nvPr/>
        </p:nvSpPr>
        <p:spPr>
          <a:xfrm>
            <a:off x="379412" y="4724400"/>
            <a:ext cx="6132833" cy="1569660"/>
          </a:xfrm>
          <a:prstGeom prst="rect">
            <a:avLst/>
          </a:prstGeom>
          <a:noFill/>
        </p:spPr>
        <p:txBody>
          <a:bodyPr wrap="none" rtlCol="0">
            <a:spAutoFit/>
          </a:bodyPr>
          <a:lstStyle/>
          <a:p>
            <a:pPr marL="342900" indent="-342900">
              <a:buFont typeface="Arial" panose="020B0604020202020204" pitchFamily="34" charset="0"/>
              <a:buChar char="•"/>
            </a:pPr>
            <a:r>
              <a:rPr lang="en-US" dirty="0" smtClean="0"/>
              <a:t>Reduces Fees</a:t>
            </a:r>
          </a:p>
          <a:p>
            <a:pPr marL="342900" indent="-342900">
              <a:buFont typeface="Arial" panose="020B0604020202020204" pitchFamily="34" charset="0"/>
              <a:buChar char="•"/>
            </a:pPr>
            <a:r>
              <a:rPr lang="en-US" dirty="0" smtClean="0"/>
              <a:t>Reduces reliance on central resource</a:t>
            </a:r>
          </a:p>
          <a:p>
            <a:pPr marL="342900" indent="-342900">
              <a:buFont typeface="Arial" panose="020B0604020202020204" pitchFamily="34" charset="0"/>
              <a:buChar char="•"/>
            </a:pPr>
            <a:r>
              <a:rPr lang="en-US" dirty="0" err="1" smtClean="0"/>
              <a:t>Ddos</a:t>
            </a:r>
            <a:r>
              <a:rPr lang="en-US" dirty="0" smtClean="0"/>
              <a:t>-free</a:t>
            </a:r>
          </a:p>
          <a:p>
            <a:pPr marL="342900" indent="-342900">
              <a:buFont typeface="Arial" panose="020B0604020202020204" pitchFamily="34" charset="0"/>
              <a:buChar char="•"/>
            </a:pPr>
            <a:r>
              <a:rPr lang="en-US" dirty="0" smtClean="0"/>
              <a:t>Remove Personal trust from the transaction</a:t>
            </a:r>
            <a:endParaRPr lang="en-IN" dirty="0"/>
          </a:p>
        </p:txBody>
      </p:sp>
    </p:spTree>
    <p:extLst>
      <p:ext uri="{BB962C8B-B14F-4D97-AF65-F5344CB8AC3E}">
        <p14:creationId xmlns:p14="http://schemas.microsoft.com/office/powerpoint/2010/main" val="1514134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IN" b="1" dirty="0" smtClean="0">
                <a:ea typeface="Roboto" panose="02000000000000000000" pitchFamily="2" charset="0"/>
                <a:cs typeface="Open Sans" panose="020B0606030504020204" pitchFamily="34" charset="0"/>
              </a:rPr>
              <a:t>Types of </a:t>
            </a:r>
            <a:r>
              <a:rPr lang="en-IN" b="1" dirty="0" err="1" smtClean="0">
                <a:ea typeface="Roboto" panose="02000000000000000000" pitchFamily="2" charset="0"/>
                <a:cs typeface="Open Sans" panose="020B0606030504020204" pitchFamily="34" charset="0"/>
              </a:rPr>
              <a:t>Dapps</a:t>
            </a:r>
            <a:endParaRPr lang="en-IN" b="1" dirty="0">
              <a:ea typeface="Roboto" panose="02000000000000000000" pitchFamily="2" charset="0"/>
              <a:cs typeface="Open Sans" panose="020B0606030504020204" pitchFamily="34" charset="0"/>
            </a:endParaRPr>
          </a:p>
        </p:txBody>
      </p:sp>
      <p:sp>
        <p:nvSpPr>
          <p:cNvPr id="2" name="TextBox 1"/>
          <p:cNvSpPr txBox="1"/>
          <p:nvPr/>
        </p:nvSpPr>
        <p:spPr>
          <a:xfrm>
            <a:off x="175049" y="1077661"/>
            <a:ext cx="67056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Tokens</a:t>
            </a:r>
          </a:p>
          <a:p>
            <a:pPr marL="952393" lvl="1" indent="-342900">
              <a:buFont typeface="Arial" panose="020B0604020202020204" pitchFamily="34" charset="0"/>
              <a:buChar char="•"/>
            </a:pPr>
            <a:r>
              <a:rPr lang="en-US" sz="2000" dirty="0" smtClean="0"/>
              <a:t>Convert </a:t>
            </a:r>
            <a:r>
              <a:rPr lang="en-US" sz="2000" dirty="0" err="1" smtClean="0"/>
              <a:t>Assests</a:t>
            </a:r>
            <a:r>
              <a:rPr lang="en-US" sz="2000" dirty="0" smtClean="0"/>
              <a:t> to </a:t>
            </a:r>
            <a:r>
              <a:rPr lang="en-US" sz="2000" dirty="0" err="1" smtClean="0"/>
              <a:t>cryptoassets</a:t>
            </a:r>
            <a:r>
              <a:rPr lang="en-US" sz="2000" dirty="0" smtClean="0"/>
              <a:t>.</a:t>
            </a:r>
            <a:endParaRPr lang="en-IN" sz="2000" dirty="0"/>
          </a:p>
          <a:p>
            <a:pPr marL="952393" lvl="1" indent="-342900">
              <a:buFont typeface="Arial" panose="020B0604020202020204" pitchFamily="34" charset="0"/>
              <a:buChar char="•"/>
            </a:pPr>
            <a:r>
              <a:rPr lang="en-US" sz="2000" dirty="0" smtClean="0"/>
              <a:t>Vote</a:t>
            </a:r>
          </a:p>
          <a:p>
            <a:pPr marL="952393" lvl="1" indent="-342900">
              <a:buFont typeface="Arial" panose="020B0604020202020204" pitchFamily="34" charset="0"/>
              <a:buChar char="•"/>
            </a:pPr>
            <a:r>
              <a:rPr lang="en-US" sz="2000" dirty="0" smtClean="0"/>
              <a:t>Reward</a:t>
            </a:r>
          </a:p>
        </p:txBody>
      </p:sp>
      <p:sp>
        <p:nvSpPr>
          <p:cNvPr id="3" name="TextBox 2"/>
          <p:cNvSpPr txBox="1"/>
          <p:nvPr/>
        </p:nvSpPr>
        <p:spPr>
          <a:xfrm>
            <a:off x="171582" y="2467186"/>
            <a:ext cx="3262111"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t>Transactions and Financial</a:t>
            </a:r>
            <a:endParaRPr lang="en-IN" sz="2000" dirty="0" smtClean="0"/>
          </a:p>
          <a:p>
            <a:pPr marL="342900" indent="-342900">
              <a:buFont typeface="Arial" panose="020B0604020202020204" pitchFamily="34" charset="0"/>
              <a:buChar char="•"/>
            </a:pPr>
            <a:r>
              <a:rPr lang="en-US" sz="2000" dirty="0" smtClean="0"/>
              <a:t>Other</a:t>
            </a:r>
          </a:p>
        </p:txBody>
      </p:sp>
    </p:spTree>
    <p:extLst>
      <p:ext uri="{BB962C8B-B14F-4D97-AF65-F5344CB8AC3E}">
        <p14:creationId xmlns:p14="http://schemas.microsoft.com/office/powerpoint/2010/main" val="6405635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IN" b="1" dirty="0" smtClean="0">
                <a:ea typeface="Roboto" panose="02000000000000000000" pitchFamily="2" charset="0"/>
                <a:cs typeface="Open Sans" panose="020B0606030504020204" pitchFamily="34" charset="0"/>
              </a:rPr>
              <a:t>How </a:t>
            </a:r>
            <a:r>
              <a:rPr lang="en-IN" b="1" dirty="0" err="1" smtClean="0">
                <a:ea typeface="Roboto" panose="02000000000000000000" pitchFamily="2" charset="0"/>
                <a:cs typeface="Open Sans" panose="020B0606030504020204" pitchFamily="34" charset="0"/>
              </a:rPr>
              <a:t>Ethereum</a:t>
            </a:r>
            <a:r>
              <a:rPr lang="en-IN" b="1" dirty="0" smtClean="0">
                <a:ea typeface="Roboto" panose="02000000000000000000" pitchFamily="2" charset="0"/>
                <a:cs typeface="Open Sans" panose="020B0606030504020204" pitchFamily="34" charset="0"/>
              </a:rPr>
              <a:t> Works?</a:t>
            </a:r>
            <a:endParaRPr lang="en-IN" b="1" dirty="0">
              <a:ea typeface="Roboto" panose="02000000000000000000" pitchFamily="2" charset="0"/>
              <a:cs typeface="Open Sans" panose="020B0606030504020204" pitchFamily="34" charset="0"/>
            </a:endParaRPr>
          </a:p>
        </p:txBody>
      </p:sp>
      <p:sp>
        <p:nvSpPr>
          <p:cNvPr id="2" name="TextBox 1"/>
          <p:cNvSpPr txBox="1"/>
          <p:nvPr/>
        </p:nvSpPr>
        <p:spPr>
          <a:xfrm>
            <a:off x="175049" y="1166687"/>
            <a:ext cx="5614564"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Ethereum</a:t>
            </a:r>
            <a:r>
              <a:rPr lang="en-US" sz="2000" dirty="0"/>
              <a:t> is a </a:t>
            </a:r>
            <a:r>
              <a:rPr lang="en-US" sz="2000" dirty="0" err="1"/>
              <a:t>blockchain</a:t>
            </a:r>
            <a:r>
              <a:rPr lang="en-US" sz="2000" dirty="0"/>
              <a:t> that is in many ways like Bitcoin meaning anyone can download it and run the </a:t>
            </a:r>
            <a:r>
              <a:rPr lang="en-US" sz="2000" dirty="0" err="1"/>
              <a:t>blockchain</a:t>
            </a:r>
            <a:r>
              <a:rPr lang="en-US" sz="2000" dirty="0"/>
              <a:t> processing software and even download a full node which contains all the </a:t>
            </a:r>
            <a:r>
              <a:rPr lang="en-US" sz="2000" dirty="0" err="1"/>
              <a:t>the</a:t>
            </a:r>
            <a:r>
              <a:rPr lang="en-US" sz="2000" dirty="0"/>
              <a:t> blocks of the </a:t>
            </a:r>
            <a:r>
              <a:rPr lang="en-US" sz="2000" dirty="0" err="1"/>
              <a:t>blockchain</a:t>
            </a:r>
            <a:r>
              <a:rPr lang="en-US" sz="2000" dirty="0" smtClean="0"/>
              <a:t>.</a:t>
            </a:r>
          </a:p>
          <a:p>
            <a:pPr marL="342900" indent="-342900">
              <a:buFont typeface="Arial" panose="020B0604020202020204" pitchFamily="34" charset="0"/>
              <a:buChar char="•"/>
            </a:pPr>
            <a:r>
              <a:rPr lang="en-US" sz="2000" dirty="0" smtClean="0"/>
              <a:t>The </a:t>
            </a:r>
            <a:r>
              <a:rPr lang="en-US" sz="2000" dirty="0"/>
              <a:t>heart of </a:t>
            </a:r>
            <a:r>
              <a:rPr lang="en-US" sz="2000" dirty="0" err="1"/>
              <a:t>Ethereum's</a:t>
            </a:r>
            <a:r>
              <a:rPr lang="en-US" sz="2000" dirty="0"/>
              <a:t> power is this </a:t>
            </a:r>
            <a:r>
              <a:rPr lang="en-US" sz="2000" dirty="0" smtClean="0"/>
              <a:t>EVM.</a:t>
            </a:r>
          </a:p>
          <a:p>
            <a:pPr marL="342900" indent="-342900">
              <a:buFont typeface="Arial" panose="020B0604020202020204" pitchFamily="34" charset="0"/>
              <a:buChar char="•"/>
            </a:pPr>
            <a:r>
              <a:rPr lang="en-US" sz="2000" dirty="0" smtClean="0"/>
              <a:t>The </a:t>
            </a:r>
            <a:r>
              <a:rPr lang="en-US" sz="2000" dirty="0"/>
              <a:t>EVM is co-located with the full </a:t>
            </a:r>
            <a:r>
              <a:rPr lang="en-US" sz="2000" dirty="0" err="1"/>
              <a:t>Ethereum</a:t>
            </a:r>
            <a:r>
              <a:rPr lang="en-US" sz="2000" dirty="0"/>
              <a:t> </a:t>
            </a:r>
            <a:r>
              <a:rPr lang="en-US" sz="2000" dirty="0" err="1"/>
              <a:t>blockchain</a:t>
            </a:r>
            <a:r>
              <a:rPr lang="en-US" sz="2000" dirty="0"/>
              <a:t> so anyone who downloads and runs a node will also by default be running the EVM</a:t>
            </a:r>
            <a:r>
              <a:rPr lang="en-US" sz="2000" dirty="0" smtClean="0"/>
              <a:t>.</a:t>
            </a:r>
          </a:p>
          <a:p>
            <a:pPr marL="342900" indent="-342900">
              <a:buFont typeface="Arial" panose="020B0604020202020204" pitchFamily="34" charset="0"/>
              <a:buChar char="•"/>
            </a:pPr>
            <a:r>
              <a:rPr lang="en-US" sz="2000" dirty="0" smtClean="0"/>
              <a:t>EVM is a runtime engine that processes smart contracts.</a:t>
            </a:r>
          </a:p>
          <a:p>
            <a:pPr marL="342900" indent="-342900">
              <a:buFont typeface="Arial" panose="020B0604020202020204" pitchFamily="34" charset="0"/>
              <a:buChar char="•"/>
            </a:pPr>
            <a:r>
              <a:rPr lang="en-US" sz="2000" dirty="0"/>
              <a:t>N</a:t>
            </a:r>
            <a:r>
              <a:rPr lang="en-US" sz="2000" dirty="0" smtClean="0"/>
              <a:t>o </a:t>
            </a:r>
            <a:r>
              <a:rPr lang="en-US" sz="2000" dirty="0"/>
              <a:t>inherent network access, file system access, or other </a:t>
            </a:r>
            <a:r>
              <a:rPr lang="en-US" sz="2000" dirty="0" smtClean="0"/>
              <a:t>processes.</a:t>
            </a:r>
          </a:p>
          <a:p>
            <a:pPr marL="342900" indent="-342900">
              <a:buFont typeface="Arial" panose="020B0604020202020204" pitchFamily="34" charset="0"/>
              <a:buChar char="•"/>
            </a:pPr>
            <a:r>
              <a:rPr lang="en-US" sz="2000" dirty="0" smtClean="0"/>
              <a:t>Limited Access to other contracts.</a:t>
            </a:r>
          </a:p>
          <a:p>
            <a:pPr marL="342900" indent="-342900">
              <a:buFont typeface="Arial" panose="020B0604020202020204" pitchFamily="34" charset="0"/>
              <a:buChar char="•"/>
            </a:pPr>
            <a:r>
              <a:rPr lang="en-US" sz="2000" dirty="0" smtClean="0"/>
              <a:t>Smart contracts stored in bytecode in </a:t>
            </a:r>
            <a:r>
              <a:rPr lang="en-US" sz="2000" dirty="0" err="1" smtClean="0"/>
              <a:t>blockchain</a:t>
            </a:r>
            <a:r>
              <a:rPr lang="en-US" sz="2000" dirty="0" smtClean="0"/>
              <a:t>.</a:t>
            </a:r>
          </a:p>
          <a:p>
            <a:pPr marL="342900" indent="-342900">
              <a:buFont typeface="Arial" panose="020B0604020202020204" pitchFamily="34" charset="0"/>
              <a:buChar char="•"/>
            </a:pPr>
            <a:r>
              <a:rPr lang="en-US" sz="2000" dirty="0" smtClean="0"/>
              <a:t>Contracts are written in solidity, but other options exist.</a:t>
            </a:r>
          </a:p>
          <a:p>
            <a:pPr marL="342900" indent="-342900">
              <a:buFont typeface="Arial" panose="020B0604020202020204" pitchFamily="34" charset="0"/>
              <a:buChar char="•"/>
            </a:pPr>
            <a:endParaRPr lang="en-IN" sz="2000" dirty="0"/>
          </a:p>
        </p:txBody>
      </p:sp>
      <p:pic>
        <p:nvPicPr>
          <p:cNvPr id="3" name="Picture 2"/>
          <p:cNvPicPr>
            <a:picLocks noChangeAspect="1"/>
          </p:cNvPicPr>
          <p:nvPr/>
        </p:nvPicPr>
        <p:blipFill>
          <a:blip r:embed="rId2"/>
          <a:stretch>
            <a:fillRect/>
          </a:stretch>
        </p:blipFill>
        <p:spPr>
          <a:xfrm>
            <a:off x="6200949" y="1066800"/>
            <a:ext cx="5940024" cy="3033712"/>
          </a:xfrm>
          <a:prstGeom prst="rect">
            <a:avLst/>
          </a:prstGeom>
        </p:spPr>
      </p:pic>
    </p:spTree>
    <p:extLst>
      <p:ext uri="{BB962C8B-B14F-4D97-AF65-F5344CB8AC3E}">
        <p14:creationId xmlns:p14="http://schemas.microsoft.com/office/powerpoint/2010/main" val="12050434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IN" b="1" dirty="0" smtClean="0">
                <a:ea typeface="Roboto" panose="02000000000000000000" pitchFamily="2" charset="0"/>
                <a:cs typeface="Open Sans" panose="020B0606030504020204" pitchFamily="34" charset="0"/>
              </a:rPr>
              <a:t>Truffle Suite</a:t>
            </a:r>
            <a:endParaRPr lang="en-IN" b="1" dirty="0">
              <a:ea typeface="Roboto" panose="02000000000000000000" pitchFamily="2" charset="0"/>
              <a:cs typeface="Open Sans" panose="020B0606030504020204" pitchFamily="34" charset="0"/>
            </a:endParaRPr>
          </a:p>
        </p:txBody>
      </p:sp>
      <p:sp>
        <p:nvSpPr>
          <p:cNvPr id="2" name="TextBox 1"/>
          <p:cNvSpPr txBox="1"/>
          <p:nvPr/>
        </p:nvSpPr>
        <p:spPr>
          <a:xfrm>
            <a:off x="175048" y="1320576"/>
            <a:ext cx="660516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Truffle is a development environment, testing framework and deployment pipeline for </a:t>
            </a:r>
            <a:r>
              <a:rPr lang="en-US" sz="2000" dirty="0" err="1"/>
              <a:t>Ethereum</a:t>
            </a:r>
            <a:r>
              <a:rPr lang="en-US" sz="2000" dirty="0"/>
              <a:t> </a:t>
            </a:r>
            <a:r>
              <a:rPr lang="en-US" sz="2000" dirty="0" err="1"/>
              <a:t>dapps</a:t>
            </a:r>
            <a:r>
              <a:rPr lang="en-US" sz="2000" dirty="0"/>
              <a:t> — or any </a:t>
            </a:r>
            <a:r>
              <a:rPr lang="en-US" sz="2000" dirty="0" err="1"/>
              <a:t>blockchain</a:t>
            </a:r>
            <a:r>
              <a:rPr lang="en-US" sz="2000" dirty="0"/>
              <a:t> using the EVM. </a:t>
            </a:r>
            <a:endParaRPr lang="en-US" sz="2000" dirty="0" smtClean="0"/>
          </a:p>
          <a:p>
            <a:pPr marL="342900" indent="-342900">
              <a:buFont typeface="Arial" panose="020B0604020202020204" pitchFamily="34" charset="0"/>
              <a:buChar char="•"/>
            </a:pPr>
            <a:r>
              <a:rPr lang="en-US" sz="2000" dirty="0" smtClean="0"/>
              <a:t>Operated in terminal.</a:t>
            </a:r>
          </a:p>
          <a:p>
            <a:pPr marL="342900" indent="-342900">
              <a:buFont typeface="Arial" panose="020B0604020202020204" pitchFamily="34" charset="0"/>
              <a:buChar char="•"/>
            </a:pPr>
            <a:r>
              <a:rPr lang="en-US" sz="2000" dirty="0"/>
              <a:t>B</a:t>
            </a:r>
            <a:r>
              <a:rPr lang="en-US" sz="2000" dirty="0" smtClean="0"/>
              <a:t>ased </a:t>
            </a:r>
            <a:r>
              <a:rPr lang="en-US" sz="2000" dirty="0"/>
              <a:t>on </a:t>
            </a:r>
            <a:r>
              <a:rPr lang="en-US" sz="2000" dirty="0" err="1"/>
              <a:t>Ethereum</a:t>
            </a:r>
            <a:r>
              <a:rPr lang="en-US" sz="2000" dirty="0"/>
              <a:t> </a:t>
            </a:r>
            <a:r>
              <a:rPr lang="en-US" sz="2000" dirty="0" err="1"/>
              <a:t>Blockchain</a:t>
            </a:r>
            <a:r>
              <a:rPr lang="en-US" sz="2000" dirty="0"/>
              <a:t> and is designed to facilitate the smooth and seamless development of </a:t>
            </a:r>
            <a:r>
              <a:rPr lang="en-US" sz="2000" dirty="0" err="1"/>
              <a:t>DApps</a:t>
            </a:r>
            <a:r>
              <a:rPr lang="en-US" sz="2000" dirty="0"/>
              <a:t> (Distributed Applications</a:t>
            </a:r>
            <a:r>
              <a:rPr lang="en-US" sz="2000" dirty="0" smtClean="0"/>
              <a:t>).</a:t>
            </a:r>
          </a:p>
          <a:p>
            <a:pPr marL="342900" indent="-342900">
              <a:buFont typeface="Arial" panose="020B0604020202020204" pitchFamily="34" charset="0"/>
              <a:buChar char="•"/>
            </a:pPr>
            <a:r>
              <a:rPr lang="en-US" sz="2000" dirty="0" smtClean="0"/>
              <a:t>It comprises of 3 elements-</a:t>
            </a:r>
          </a:p>
          <a:p>
            <a:pPr marL="952393" lvl="1" indent="-342900">
              <a:buFont typeface="Arial" panose="020B0604020202020204" pitchFamily="34" charset="0"/>
              <a:buChar char="•"/>
            </a:pPr>
            <a:r>
              <a:rPr lang="en-US" sz="2000" dirty="0" smtClean="0"/>
              <a:t>Truffle</a:t>
            </a:r>
          </a:p>
          <a:p>
            <a:pPr marL="952393" lvl="1" indent="-342900">
              <a:buFont typeface="Arial" panose="020B0604020202020204" pitchFamily="34" charset="0"/>
              <a:buChar char="•"/>
            </a:pPr>
            <a:r>
              <a:rPr lang="en-US" sz="2000" dirty="0" smtClean="0"/>
              <a:t>Ganache</a:t>
            </a:r>
          </a:p>
          <a:p>
            <a:pPr marL="952393" lvl="1" indent="-342900">
              <a:buFont typeface="Arial" panose="020B0604020202020204" pitchFamily="34" charset="0"/>
              <a:buChar char="•"/>
            </a:pPr>
            <a:r>
              <a:rPr lang="en-US" sz="2000" dirty="0" smtClean="0"/>
              <a:t>Drizzle</a:t>
            </a:r>
          </a:p>
        </p:txBody>
      </p:sp>
      <p:pic>
        <p:nvPicPr>
          <p:cNvPr id="20482" name="Picture 2" descr="Sweet Tools for Smart Contracts | Truffle Su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5012" y="1309370"/>
            <a:ext cx="4660505" cy="466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4053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IN" b="1" dirty="0" smtClean="0">
                <a:ea typeface="Roboto" panose="02000000000000000000" pitchFamily="2" charset="0"/>
                <a:cs typeface="Open Sans" panose="020B0606030504020204" pitchFamily="34" charset="0"/>
              </a:rPr>
              <a:t>Smart Contracts</a:t>
            </a:r>
            <a:endParaRPr lang="en-IN" b="1" dirty="0">
              <a:ea typeface="Roboto" panose="02000000000000000000" pitchFamily="2" charset="0"/>
              <a:cs typeface="Open Sans" panose="020B0606030504020204" pitchFamily="34" charset="0"/>
            </a:endParaRPr>
          </a:p>
        </p:txBody>
      </p:sp>
      <p:sp>
        <p:nvSpPr>
          <p:cNvPr id="2" name="TextBox 1"/>
          <p:cNvSpPr txBox="1"/>
          <p:nvPr/>
        </p:nvSpPr>
        <p:spPr>
          <a:xfrm>
            <a:off x="303212" y="1326437"/>
            <a:ext cx="11125200" cy="452431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Features</a:t>
            </a:r>
          </a:p>
          <a:p>
            <a:pPr marL="457200" indent="-457200">
              <a:buFont typeface="+mj-lt"/>
              <a:buAutoNum type="arabicPeriod"/>
            </a:pPr>
            <a:r>
              <a:rPr lang="en-US" sz="2000" dirty="0"/>
              <a:t>Intermediaries, Automation and Time </a:t>
            </a:r>
            <a:r>
              <a:rPr lang="en-US" sz="2000" dirty="0" smtClean="0"/>
              <a:t>Savings</a:t>
            </a:r>
          </a:p>
          <a:p>
            <a:pPr marL="1066693" lvl="1" indent="-457200">
              <a:buFont typeface="Arial" panose="020B0604020202020204" pitchFamily="34" charset="0"/>
              <a:buChar char="•"/>
            </a:pPr>
            <a:r>
              <a:rPr lang="en-US" sz="2000" dirty="0"/>
              <a:t>The sheer number of middlemen and intermediate layers involved in the execution of a traditional contract slows the process, often taking days or even weeks.</a:t>
            </a:r>
          </a:p>
          <a:p>
            <a:pPr marL="457200" indent="-457200">
              <a:buFont typeface="+mj-lt"/>
              <a:buAutoNum type="arabicPeriod"/>
            </a:pPr>
            <a:r>
              <a:rPr lang="en-IN" sz="2000" dirty="0" smtClean="0"/>
              <a:t>Security</a:t>
            </a:r>
          </a:p>
          <a:p>
            <a:pPr marL="1066693" lvl="1" indent="-457200">
              <a:buFont typeface="Arial" panose="020B0604020202020204" pitchFamily="34" charset="0"/>
              <a:buChar char="•"/>
            </a:pPr>
            <a:r>
              <a:rPr lang="en-US" sz="2000" dirty="0"/>
              <a:t>Privacy and security are concerns with traditional contracts. With so many intermediate parties involved, security can be compromised at any stage in the process. </a:t>
            </a:r>
            <a:endParaRPr lang="en-IN" sz="2000" dirty="0"/>
          </a:p>
          <a:p>
            <a:pPr marL="457200" indent="-457200">
              <a:buFont typeface="+mj-lt"/>
              <a:buAutoNum type="arabicPeriod"/>
            </a:pPr>
            <a:r>
              <a:rPr lang="en-IN" sz="2000" dirty="0"/>
              <a:t>Accuracy and </a:t>
            </a:r>
            <a:r>
              <a:rPr lang="en-IN" sz="2000" dirty="0" smtClean="0"/>
              <a:t>Transparency</a:t>
            </a:r>
          </a:p>
          <a:p>
            <a:pPr marL="1066693" lvl="1" indent="-457200">
              <a:buFont typeface="Arial" panose="020B0604020202020204" pitchFamily="34" charset="0"/>
              <a:buChar char="•"/>
            </a:pPr>
            <a:r>
              <a:rPr lang="en-US" sz="2000" dirty="0"/>
              <a:t>Terms and conditions are predefined and pre-embedded in a smart contract. As soon as a condition is met, remittance occurs automatically and is recorded.</a:t>
            </a:r>
            <a:endParaRPr lang="en-IN" sz="2000" dirty="0"/>
          </a:p>
          <a:p>
            <a:pPr marL="457200" indent="-457200">
              <a:buFont typeface="+mj-lt"/>
              <a:buAutoNum type="arabicPeriod"/>
            </a:pPr>
            <a:r>
              <a:rPr lang="en-IN" sz="2000" dirty="0" smtClean="0"/>
              <a:t>Cost</a:t>
            </a:r>
          </a:p>
          <a:p>
            <a:pPr marL="1066693" lvl="1" indent="-457200">
              <a:buFont typeface="Arial" panose="020B0604020202020204" pitchFamily="34" charset="0"/>
              <a:buChar char="•"/>
            </a:pPr>
            <a:r>
              <a:rPr lang="en-US" sz="2000" dirty="0"/>
              <a:t>Traditional contracts are expensive when compared to smart contracts simply because all those middlemen must be paid. </a:t>
            </a:r>
            <a:endParaRPr lang="en-IN" sz="2000" dirty="0"/>
          </a:p>
          <a:p>
            <a:pPr marL="457200" indent="-457200">
              <a:buFont typeface="+mj-lt"/>
              <a:buAutoNum type="arabicPeriod"/>
            </a:pPr>
            <a:endParaRPr lang="en-IN" sz="2000" dirty="0"/>
          </a:p>
        </p:txBody>
      </p:sp>
    </p:spTree>
    <p:extLst>
      <p:ext uri="{BB962C8B-B14F-4D97-AF65-F5344CB8AC3E}">
        <p14:creationId xmlns:p14="http://schemas.microsoft.com/office/powerpoint/2010/main" val="8418140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US" dirty="0"/>
              <a:t>Difference Between Traditional Contracts and Smart Contracts</a:t>
            </a:r>
            <a:endParaRPr lang="en-IN" dirty="0"/>
          </a:p>
        </p:txBody>
      </p:sp>
      <p:pic>
        <p:nvPicPr>
          <p:cNvPr id="5122" name="Picture 2" descr="What Are Smart Contracts and Their Use Cases in Business - DZone Secur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3519" y="4031714"/>
            <a:ext cx="2643527" cy="148708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Top 5 Smart Contracts Platforms | Forex Academ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3519" y="787492"/>
            <a:ext cx="2590800" cy="14574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884433336"/>
              </p:ext>
            </p:extLst>
          </p:nvPr>
        </p:nvGraphicFramePr>
        <p:xfrm>
          <a:off x="175049" y="969088"/>
          <a:ext cx="8438847" cy="4549708"/>
        </p:xfrm>
        <a:graphic>
          <a:graphicData uri="http://schemas.openxmlformats.org/drawingml/2006/table">
            <a:tbl>
              <a:tblPr firstRow="1" bandRow="1">
                <a:tableStyleId>{5C22544A-7EE6-4342-B048-85BDC9FD1C3A}</a:tableStyleId>
              </a:tblPr>
              <a:tblGrid>
                <a:gridCol w="2812949">
                  <a:extLst>
                    <a:ext uri="{9D8B030D-6E8A-4147-A177-3AD203B41FA5}">
                      <a16:colId xmlns:a16="http://schemas.microsoft.com/office/drawing/2014/main" val="20000"/>
                    </a:ext>
                  </a:extLst>
                </a:gridCol>
                <a:gridCol w="2812949">
                  <a:extLst>
                    <a:ext uri="{9D8B030D-6E8A-4147-A177-3AD203B41FA5}">
                      <a16:colId xmlns:a16="http://schemas.microsoft.com/office/drawing/2014/main" val="20001"/>
                    </a:ext>
                  </a:extLst>
                </a:gridCol>
                <a:gridCol w="2812949">
                  <a:extLst>
                    <a:ext uri="{9D8B030D-6E8A-4147-A177-3AD203B41FA5}">
                      <a16:colId xmlns:a16="http://schemas.microsoft.com/office/drawing/2014/main" val="20002"/>
                    </a:ext>
                  </a:extLst>
                </a:gridCol>
              </a:tblGrid>
              <a:tr h="464256">
                <a:tc>
                  <a:txBody>
                    <a:bodyPr/>
                    <a:lstStyle/>
                    <a:p>
                      <a:endParaRPr lang="en-IN" sz="20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smtClean="0"/>
                        <a:t>Traditional Contract</a:t>
                      </a:r>
                      <a:endParaRPr lang="en-IN" sz="2000" dirty="0" smtClean="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smtClean="0"/>
                        <a:t>Smart Contract</a:t>
                      </a:r>
                      <a:endParaRPr lang="en-IN" sz="2000" dirty="0" smtClean="0"/>
                    </a:p>
                  </a:txBody>
                  <a:tcPr/>
                </a:tc>
                <a:extLst>
                  <a:ext uri="{0D108BD9-81ED-4DB2-BD59-A6C34878D82A}">
                    <a16:rowId xmlns:a16="http://schemas.microsoft.com/office/drawing/2014/main" val="10000"/>
                  </a:ext>
                </a:extLst>
              </a:tr>
              <a:tr h="835660">
                <a:tc>
                  <a:txBody>
                    <a:bodyPr/>
                    <a:lstStyle/>
                    <a:p>
                      <a:r>
                        <a:rPr lang="en-US" sz="2000" dirty="0" smtClean="0"/>
                        <a:t>Third</a:t>
                      </a:r>
                      <a:r>
                        <a:rPr lang="en-US" sz="2000" baseline="0" dirty="0" smtClean="0"/>
                        <a:t> Party</a:t>
                      </a:r>
                      <a:endParaRPr lang="en-IN" sz="2000" dirty="0"/>
                    </a:p>
                  </a:txBody>
                  <a:tcPr/>
                </a:tc>
                <a:tc>
                  <a:txBody>
                    <a:bodyPr/>
                    <a:lstStyle/>
                    <a:p>
                      <a:r>
                        <a:rPr lang="en-US" sz="2000" dirty="0" smtClean="0"/>
                        <a:t>Government</a:t>
                      </a:r>
                      <a:r>
                        <a:rPr lang="en-US" sz="2000" baseline="0" dirty="0" smtClean="0"/>
                        <a:t>, Lawyers, etc. </a:t>
                      </a:r>
                      <a:endParaRPr lang="en-IN" sz="2000" dirty="0"/>
                    </a:p>
                  </a:txBody>
                  <a:tcPr/>
                </a:tc>
                <a:tc>
                  <a:txBody>
                    <a:bodyPr/>
                    <a:lstStyle/>
                    <a:p>
                      <a:r>
                        <a:rPr lang="en-US" sz="2000" dirty="0" smtClean="0"/>
                        <a:t>None</a:t>
                      </a:r>
                      <a:endParaRPr lang="en-IN" sz="2000" dirty="0"/>
                    </a:p>
                  </a:txBody>
                  <a:tcPr/>
                </a:tc>
                <a:extLst>
                  <a:ext uri="{0D108BD9-81ED-4DB2-BD59-A6C34878D82A}">
                    <a16:rowId xmlns:a16="http://schemas.microsoft.com/office/drawing/2014/main" val="10001"/>
                  </a:ext>
                </a:extLst>
              </a:tr>
              <a:tr h="464256">
                <a:tc>
                  <a:txBody>
                    <a:bodyPr/>
                    <a:lstStyle/>
                    <a:p>
                      <a:r>
                        <a:rPr lang="en-US" sz="2000" dirty="0" smtClean="0"/>
                        <a:t>Execution Time</a:t>
                      </a:r>
                      <a:endParaRPr lang="en-IN" sz="2000" dirty="0"/>
                    </a:p>
                  </a:txBody>
                  <a:tcPr/>
                </a:tc>
                <a:tc>
                  <a:txBody>
                    <a:bodyPr/>
                    <a:lstStyle/>
                    <a:p>
                      <a:r>
                        <a:rPr lang="en-US" sz="2000" dirty="0" smtClean="0"/>
                        <a:t>1-3 days</a:t>
                      </a:r>
                      <a:endParaRPr lang="en-IN" sz="2000" dirty="0"/>
                    </a:p>
                  </a:txBody>
                  <a:tcPr/>
                </a:tc>
                <a:tc>
                  <a:txBody>
                    <a:bodyPr/>
                    <a:lstStyle/>
                    <a:p>
                      <a:r>
                        <a:rPr lang="en-US" sz="2000" dirty="0" smtClean="0"/>
                        <a:t>Minutes</a:t>
                      </a:r>
                      <a:endParaRPr lang="en-IN" sz="2000" dirty="0"/>
                    </a:p>
                  </a:txBody>
                  <a:tcPr/>
                </a:tc>
                <a:extLst>
                  <a:ext uri="{0D108BD9-81ED-4DB2-BD59-A6C34878D82A}">
                    <a16:rowId xmlns:a16="http://schemas.microsoft.com/office/drawing/2014/main" val="10002"/>
                  </a:ext>
                </a:extLst>
              </a:tr>
              <a:tr h="464256">
                <a:tc>
                  <a:txBody>
                    <a:bodyPr/>
                    <a:lstStyle/>
                    <a:p>
                      <a:r>
                        <a:rPr lang="en-US" sz="2000" dirty="0" err="1" smtClean="0"/>
                        <a:t>Remmittance</a:t>
                      </a:r>
                      <a:endParaRPr lang="en-IN" sz="2000" dirty="0"/>
                    </a:p>
                  </a:txBody>
                  <a:tcPr/>
                </a:tc>
                <a:tc>
                  <a:txBody>
                    <a:bodyPr/>
                    <a:lstStyle/>
                    <a:p>
                      <a:r>
                        <a:rPr lang="en-US" sz="2000" dirty="0" smtClean="0"/>
                        <a:t>Manual Process</a:t>
                      </a:r>
                      <a:endParaRPr lang="en-IN" sz="2000" dirty="0"/>
                    </a:p>
                  </a:txBody>
                  <a:tcPr/>
                </a:tc>
                <a:tc>
                  <a:txBody>
                    <a:bodyPr/>
                    <a:lstStyle/>
                    <a:p>
                      <a:r>
                        <a:rPr lang="en-US" sz="2000" dirty="0" smtClean="0"/>
                        <a:t>Automatic</a:t>
                      </a:r>
                      <a:r>
                        <a:rPr lang="en-US" sz="2000" baseline="0" dirty="0" smtClean="0"/>
                        <a:t> Process</a:t>
                      </a:r>
                      <a:endParaRPr lang="en-IN" sz="2000" dirty="0"/>
                    </a:p>
                  </a:txBody>
                  <a:tcPr/>
                </a:tc>
                <a:extLst>
                  <a:ext uri="{0D108BD9-81ED-4DB2-BD59-A6C34878D82A}">
                    <a16:rowId xmlns:a16="http://schemas.microsoft.com/office/drawing/2014/main" val="10003"/>
                  </a:ext>
                </a:extLst>
              </a:tr>
              <a:tr h="464256">
                <a:tc>
                  <a:txBody>
                    <a:bodyPr/>
                    <a:lstStyle/>
                    <a:p>
                      <a:r>
                        <a:rPr lang="en-US" sz="2000" dirty="0" smtClean="0"/>
                        <a:t>Transparency</a:t>
                      </a:r>
                      <a:endParaRPr lang="en-IN" sz="2000" dirty="0"/>
                    </a:p>
                  </a:txBody>
                  <a:tcPr/>
                </a:tc>
                <a:tc>
                  <a:txBody>
                    <a:bodyPr/>
                    <a:lstStyle/>
                    <a:p>
                      <a:r>
                        <a:rPr lang="en-US" sz="2000" dirty="0" smtClean="0"/>
                        <a:t>Unavailable</a:t>
                      </a:r>
                      <a:endParaRPr lang="en-IN" sz="2000" dirty="0"/>
                    </a:p>
                  </a:txBody>
                  <a:tcPr/>
                </a:tc>
                <a:tc>
                  <a:txBody>
                    <a:bodyPr/>
                    <a:lstStyle/>
                    <a:p>
                      <a:r>
                        <a:rPr lang="en-US" sz="2000" dirty="0" smtClean="0"/>
                        <a:t>Available</a:t>
                      </a:r>
                      <a:endParaRPr lang="en-IN" sz="2000" dirty="0"/>
                    </a:p>
                  </a:txBody>
                  <a:tcPr/>
                </a:tc>
                <a:extLst>
                  <a:ext uri="{0D108BD9-81ED-4DB2-BD59-A6C34878D82A}">
                    <a16:rowId xmlns:a16="http://schemas.microsoft.com/office/drawing/2014/main" val="10004"/>
                  </a:ext>
                </a:extLst>
              </a:tr>
              <a:tr h="464256">
                <a:tc>
                  <a:txBody>
                    <a:bodyPr/>
                    <a:lstStyle/>
                    <a:p>
                      <a:r>
                        <a:rPr lang="en-US" sz="2000" dirty="0" smtClean="0"/>
                        <a:t>Archiving</a:t>
                      </a:r>
                      <a:r>
                        <a:rPr lang="en-US" sz="2000" baseline="0" dirty="0" smtClean="0"/>
                        <a:t> </a:t>
                      </a:r>
                      <a:endParaRPr lang="en-IN" sz="2000" dirty="0"/>
                    </a:p>
                  </a:txBody>
                  <a:tcPr/>
                </a:tc>
                <a:tc>
                  <a:txBody>
                    <a:bodyPr/>
                    <a:lstStyle/>
                    <a:p>
                      <a:r>
                        <a:rPr lang="en-US" sz="2000" dirty="0" smtClean="0"/>
                        <a:t>Difficult</a:t>
                      </a:r>
                      <a:endParaRPr lang="en-IN" sz="2000" dirty="0"/>
                    </a:p>
                  </a:txBody>
                  <a:tcPr/>
                </a:tc>
                <a:tc>
                  <a:txBody>
                    <a:bodyPr/>
                    <a:lstStyle/>
                    <a:p>
                      <a:r>
                        <a:rPr lang="en-US" sz="2000" dirty="0" smtClean="0"/>
                        <a:t>Easy</a:t>
                      </a:r>
                      <a:endParaRPr lang="en-IN" sz="2000" dirty="0"/>
                    </a:p>
                  </a:txBody>
                  <a:tcPr/>
                </a:tc>
                <a:extLst>
                  <a:ext uri="{0D108BD9-81ED-4DB2-BD59-A6C34878D82A}">
                    <a16:rowId xmlns:a16="http://schemas.microsoft.com/office/drawing/2014/main" val="10005"/>
                  </a:ext>
                </a:extLst>
              </a:tr>
              <a:tr h="464256">
                <a:tc>
                  <a:txBody>
                    <a:bodyPr/>
                    <a:lstStyle/>
                    <a:p>
                      <a:r>
                        <a:rPr lang="en-US" sz="2000" dirty="0" smtClean="0"/>
                        <a:t>Security</a:t>
                      </a:r>
                      <a:endParaRPr lang="en-IN" sz="2000" dirty="0"/>
                    </a:p>
                  </a:txBody>
                  <a:tcPr/>
                </a:tc>
                <a:tc>
                  <a:txBody>
                    <a:bodyPr/>
                    <a:lstStyle/>
                    <a:p>
                      <a:r>
                        <a:rPr lang="en-US" sz="2000" dirty="0" smtClean="0"/>
                        <a:t>Limited</a:t>
                      </a:r>
                      <a:endParaRPr lang="en-IN" sz="2000" dirty="0"/>
                    </a:p>
                  </a:txBody>
                  <a:tcPr/>
                </a:tc>
                <a:tc>
                  <a:txBody>
                    <a:bodyPr/>
                    <a:lstStyle/>
                    <a:p>
                      <a:r>
                        <a:rPr lang="en-US" sz="2000" dirty="0" smtClean="0"/>
                        <a:t>Cryptographically Secure</a:t>
                      </a:r>
                      <a:endParaRPr lang="en-IN" sz="2000" dirty="0"/>
                    </a:p>
                  </a:txBody>
                  <a:tcPr/>
                </a:tc>
                <a:extLst>
                  <a:ext uri="{0D108BD9-81ED-4DB2-BD59-A6C34878D82A}">
                    <a16:rowId xmlns:a16="http://schemas.microsoft.com/office/drawing/2014/main" val="10006"/>
                  </a:ext>
                </a:extLst>
              </a:tr>
              <a:tr h="464256">
                <a:tc>
                  <a:txBody>
                    <a:bodyPr/>
                    <a:lstStyle/>
                    <a:p>
                      <a:r>
                        <a:rPr lang="en-US" sz="2000" dirty="0" smtClean="0"/>
                        <a:t>Cost</a:t>
                      </a:r>
                      <a:endParaRPr lang="en-IN" sz="2000" dirty="0"/>
                    </a:p>
                  </a:txBody>
                  <a:tcPr/>
                </a:tc>
                <a:tc>
                  <a:txBody>
                    <a:bodyPr/>
                    <a:lstStyle/>
                    <a:p>
                      <a:r>
                        <a:rPr lang="en-US" sz="2000" dirty="0" smtClean="0"/>
                        <a:t>Expensive</a:t>
                      </a:r>
                      <a:endParaRPr lang="en-IN" sz="2000" dirty="0"/>
                    </a:p>
                  </a:txBody>
                  <a:tcPr/>
                </a:tc>
                <a:tc>
                  <a:txBody>
                    <a:bodyPr/>
                    <a:lstStyle/>
                    <a:p>
                      <a:r>
                        <a:rPr lang="en-US" sz="2000" dirty="0" smtClean="0"/>
                        <a:t>Cheap</a:t>
                      </a:r>
                      <a:endParaRPr lang="en-IN" sz="2000" dirty="0"/>
                    </a:p>
                  </a:txBody>
                  <a:tcPr/>
                </a:tc>
                <a:extLst>
                  <a:ext uri="{0D108BD9-81ED-4DB2-BD59-A6C34878D82A}">
                    <a16:rowId xmlns:a16="http://schemas.microsoft.com/office/drawing/2014/main" val="10007"/>
                  </a:ext>
                </a:extLst>
              </a:tr>
              <a:tr h="464256">
                <a:tc>
                  <a:txBody>
                    <a:bodyPr/>
                    <a:lstStyle/>
                    <a:p>
                      <a:r>
                        <a:rPr lang="en-US" sz="2000" dirty="0" smtClean="0"/>
                        <a:t>Signature</a:t>
                      </a:r>
                      <a:endParaRPr lang="en-IN" sz="2000" dirty="0"/>
                    </a:p>
                  </a:txBody>
                  <a:tcPr/>
                </a:tc>
                <a:tc>
                  <a:txBody>
                    <a:bodyPr/>
                    <a:lstStyle/>
                    <a:p>
                      <a:r>
                        <a:rPr lang="en-US" sz="2000" dirty="0" smtClean="0"/>
                        <a:t>Manual</a:t>
                      </a:r>
                      <a:r>
                        <a:rPr lang="en-US" sz="2000" baseline="0" dirty="0" smtClean="0"/>
                        <a:t> Process</a:t>
                      </a:r>
                      <a:endParaRPr lang="en-IN" sz="2000" dirty="0"/>
                    </a:p>
                  </a:txBody>
                  <a:tcPr/>
                </a:tc>
                <a:tc>
                  <a:txBody>
                    <a:bodyPr/>
                    <a:lstStyle/>
                    <a:p>
                      <a:r>
                        <a:rPr lang="en-US" sz="2000" dirty="0" smtClean="0"/>
                        <a:t>Digital Signature</a:t>
                      </a:r>
                      <a:endParaRPr lang="en-IN" sz="20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555687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US" b="1" dirty="0" smtClean="0">
                <a:ea typeface="Roboto" panose="02000000000000000000" pitchFamily="2" charset="0"/>
                <a:cs typeface="Open Sans" panose="020B0606030504020204" pitchFamily="34" charset="0"/>
              </a:rPr>
              <a:t>Smart Contracts</a:t>
            </a:r>
            <a:endParaRPr lang="en-IN" b="1" dirty="0">
              <a:ea typeface="Roboto" panose="02000000000000000000" pitchFamily="2" charset="0"/>
              <a:cs typeface="Open Sans" panose="020B0606030504020204" pitchFamily="34" charset="0"/>
            </a:endParaRPr>
          </a:p>
        </p:txBody>
      </p:sp>
      <p:pic>
        <p:nvPicPr>
          <p:cNvPr id="3" name="Picture 2"/>
          <p:cNvPicPr>
            <a:picLocks noChangeAspect="1"/>
          </p:cNvPicPr>
          <p:nvPr/>
        </p:nvPicPr>
        <p:blipFill>
          <a:blip r:embed="rId2"/>
          <a:stretch>
            <a:fillRect/>
          </a:stretch>
        </p:blipFill>
        <p:spPr>
          <a:xfrm>
            <a:off x="0" y="1524000"/>
            <a:ext cx="12188826" cy="4788467"/>
          </a:xfrm>
          <a:prstGeom prst="rect">
            <a:avLst/>
          </a:prstGeom>
        </p:spPr>
      </p:pic>
    </p:spTree>
    <p:extLst>
      <p:ext uri="{BB962C8B-B14F-4D97-AF65-F5344CB8AC3E}">
        <p14:creationId xmlns:p14="http://schemas.microsoft.com/office/powerpoint/2010/main" val="23990258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US" b="1" dirty="0" smtClean="0">
                <a:ea typeface="Roboto" panose="02000000000000000000" pitchFamily="2" charset="0"/>
                <a:cs typeface="Open Sans" panose="020B0606030504020204" pitchFamily="34" charset="0"/>
              </a:rPr>
              <a:t>Smart Contracts</a:t>
            </a:r>
            <a:endParaRPr lang="en-IN" b="1" dirty="0">
              <a:ea typeface="Roboto" panose="02000000000000000000" pitchFamily="2" charset="0"/>
              <a:cs typeface="Open Sans" panose="020B0606030504020204" pitchFamily="34" charset="0"/>
            </a:endParaRPr>
          </a:p>
        </p:txBody>
      </p:sp>
      <p:pic>
        <p:nvPicPr>
          <p:cNvPr id="2" name="Picture 1"/>
          <p:cNvPicPr>
            <a:picLocks noChangeAspect="1"/>
          </p:cNvPicPr>
          <p:nvPr/>
        </p:nvPicPr>
        <p:blipFill>
          <a:blip r:embed="rId2"/>
          <a:stretch>
            <a:fillRect/>
          </a:stretch>
        </p:blipFill>
        <p:spPr>
          <a:xfrm>
            <a:off x="0" y="1049997"/>
            <a:ext cx="12188825" cy="4982089"/>
          </a:xfrm>
          <a:prstGeom prst="rect">
            <a:avLst/>
          </a:prstGeom>
        </p:spPr>
      </p:pic>
    </p:spTree>
    <p:extLst>
      <p:ext uri="{BB962C8B-B14F-4D97-AF65-F5344CB8AC3E}">
        <p14:creationId xmlns:p14="http://schemas.microsoft.com/office/powerpoint/2010/main" val="196833914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US" b="1" dirty="0" smtClean="0">
                <a:ea typeface="Roboto" panose="02000000000000000000" pitchFamily="2" charset="0"/>
                <a:cs typeface="Open Sans" panose="020B0606030504020204" pitchFamily="34" charset="0"/>
              </a:rPr>
              <a:t>Smart Contracts</a:t>
            </a:r>
            <a:endParaRPr lang="en-IN" b="1" dirty="0">
              <a:ea typeface="Roboto" panose="02000000000000000000" pitchFamily="2" charset="0"/>
              <a:cs typeface="Open Sans" panose="020B0606030504020204" pitchFamily="34" charset="0"/>
            </a:endParaRPr>
          </a:p>
        </p:txBody>
      </p:sp>
      <p:sp>
        <p:nvSpPr>
          <p:cNvPr id="2" name="TextBox 1"/>
          <p:cNvSpPr txBox="1"/>
          <p:nvPr/>
        </p:nvSpPr>
        <p:spPr>
          <a:xfrm>
            <a:off x="303212" y="1326437"/>
            <a:ext cx="1158240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Example of Smart Contracts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Suppose you rent an apartment from me. You can do this through the </a:t>
            </a:r>
            <a:r>
              <a:rPr lang="en-US" sz="2000" dirty="0" err="1"/>
              <a:t>blockchain</a:t>
            </a:r>
            <a:r>
              <a:rPr lang="en-US" sz="2000" dirty="0"/>
              <a:t> by paying in cryptocurrency. </a:t>
            </a:r>
            <a:endParaRPr lang="en-US" sz="2000" dirty="0" smtClean="0"/>
          </a:p>
          <a:p>
            <a:pPr marL="342900" indent="-342900">
              <a:buFont typeface="Arial" panose="020B0604020202020204" pitchFamily="34" charset="0"/>
              <a:buChar char="•"/>
            </a:pPr>
            <a:r>
              <a:rPr lang="en-US" sz="2000" dirty="0" smtClean="0"/>
              <a:t>You </a:t>
            </a:r>
            <a:r>
              <a:rPr lang="en-US" sz="2000" dirty="0"/>
              <a:t>get a receipt which is held in our virtual contract; I give you the digital entry key which comes to you by a specified date. </a:t>
            </a:r>
            <a:endParaRPr lang="en-US" sz="2000" dirty="0" smtClean="0"/>
          </a:p>
          <a:p>
            <a:pPr marL="342900" indent="-342900">
              <a:buFont typeface="Arial" panose="020B0604020202020204" pitchFamily="34" charset="0"/>
              <a:buChar char="•"/>
            </a:pPr>
            <a:r>
              <a:rPr lang="en-US" sz="2000" dirty="0" smtClean="0"/>
              <a:t>If </a:t>
            </a:r>
            <a:r>
              <a:rPr lang="en-US" sz="2000" dirty="0"/>
              <a:t>the key doesn’t come on time, the </a:t>
            </a:r>
            <a:r>
              <a:rPr lang="en-US" sz="2000" dirty="0" err="1"/>
              <a:t>blockchain</a:t>
            </a:r>
            <a:r>
              <a:rPr lang="en-US" sz="2000" dirty="0"/>
              <a:t> releases a refund. If I send the key before the rental date, the function holds it releasing both the fee and key to you and me respectively when the date arrives. </a:t>
            </a:r>
            <a:endParaRPr lang="en-US" sz="2000" dirty="0" smtClean="0"/>
          </a:p>
          <a:p>
            <a:pPr marL="342900" indent="-342900">
              <a:buFont typeface="Arial" panose="020B0604020202020204" pitchFamily="34" charset="0"/>
              <a:buChar char="•"/>
            </a:pPr>
            <a:r>
              <a:rPr lang="en-US" sz="2000" dirty="0" smtClean="0"/>
              <a:t>The </a:t>
            </a:r>
            <a:r>
              <a:rPr lang="en-US" sz="2000" dirty="0"/>
              <a:t>system works on the If-Then premise and is witnessed by hundreds of people, so you can expect a faultless delivery. If I give you the key, I’m sure to be paid. </a:t>
            </a:r>
            <a:endParaRPr lang="en-US" sz="2000" dirty="0" smtClean="0"/>
          </a:p>
          <a:p>
            <a:pPr marL="342900" indent="-342900">
              <a:buFont typeface="Arial" panose="020B0604020202020204" pitchFamily="34" charset="0"/>
              <a:buChar char="•"/>
            </a:pPr>
            <a:r>
              <a:rPr lang="en-US" sz="2000" dirty="0" smtClean="0"/>
              <a:t>If </a:t>
            </a:r>
            <a:r>
              <a:rPr lang="en-US" sz="2000" dirty="0"/>
              <a:t>you send a certain amount in bitcoins, you receive the key. The document is automatically canceled after the time, and the code cannot be interfered with either of us without the other knowing since all participants are simultaneously alerted.</a:t>
            </a:r>
          </a:p>
        </p:txBody>
      </p:sp>
    </p:spTree>
    <p:extLst>
      <p:ext uri="{BB962C8B-B14F-4D97-AF65-F5344CB8AC3E}">
        <p14:creationId xmlns:p14="http://schemas.microsoft.com/office/powerpoint/2010/main" val="23533292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56012" y="2514600"/>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sp>
        <p:nvSpPr>
          <p:cNvPr id="268" name="Rectangle 267"/>
          <p:cNvSpPr/>
          <p:nvPr/>
        </p:nvSpPr>
        <p:spPr>
          <a:xfrm>
            <a:off x="157798" y="111781"/>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US" b="1" dirty="0" smtClean="0">
                <a:ea typeface="Roboto" panose="02000000000000000000" pitchFamily="2" charset="0"/>
                <a:cs typeface="Open Sans" panose="020B0606030504020204" pitchFamily="34" charset="0"/>
              </a:rPr>
              <a:t>Solidity</a:t>
            </a:r>
            <a:endParaRPr lang="en-IN" b="1" dirty="0">
              <a:ea typeface="Roboto" panose="02000000000000000000" pitchFamily="2" charset="0"/>
              <a:cs typeface="Open Sans" panose="020B0606030504020204" pitchFamily="34" charset="0"/>
            </a:endParaRPr>
          </a:p>
        </p:txBody>
      </p:sp>
      <p:sp>
        <p:nvSpPr>
          <p:cNvPr id="2" name="TextBox 1"/>
          <p:cNvSpPr txBox="1"/>
          <p:nvPr/>
        </p:nvSpPr>
        <p:spPr>
          <a:xfrm>
            <a:off x="138793" y="917912"/>
            <a:ext cx="11582400" cy="5878532"/>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Uses of Smart Contracts</a:t>
            </a:r>
          </a:p>
          <a:p>
            <a:pPr marL="342900" indent="-342900">
              <a:buFont typeface="Arial" panose="020B0604020202020204" pitchFamily="34" charset="0"/>
              <a:buChar char="•"/>
            </a:pPr>
            <a:endParaRPr lang="en-US" sz="2000" dirty="0"/>
          </a:p>
          <a:p>
            <a:pPr marL="895243" lvl="1" indent="-285750">
              <a:buFont typeface="Arial" panose="020B0604020202020204" pitchFamily="34" charset="0"/>
              <a:buChar char="•"/>
            </a:pPr>
            <a:r>
              <a:rPr lang="en-US" sz="1600" b="1" i="1" dirty="0"/>
              <a:t>Management</a:t>
            </a:r>
            <a:endParaRPr lang="en-US" sz="1600" dirty="0"/>
          </a:p>
          <a:p>
            <a:endParaRPr lang="en-US" sz="1600" dirty="0"/>
          </a:p>
          <a:p>
            <a:pPr marL="895243" lvl="1" indent="-285750">
              <a:buFont typeface="Arial" panose="020B0604020202020204" pitchFamily="34" charset="0"/>
              <a:buChar char="•"/>
            </a:pPr>
            <a:r>
              <a:rPr lang="en-US" sz="1600" b="1" i="1" dirty="0" smtClean="0"/>
              <a:t>Real Estate</a:t>
            </a:r>
          </a:p>
          <a:p>
            <a:pPr marL="895243" lvl="1" indent="-285750">
              <a:buFont typeface="Arial" panose="020B0604020202020204" pitchFamily="34" charset="0"/>
              <a:buChar char="•"/>
            </a:pPr>
            <a:endParaRPr lang="en-US" sz="1600" b="1" i="1" dirty="0"/>
          </a:p>
          <a:p>
            <a:pPr marL="895243" lvl="1" indent="-285750">
              <a:buFont typeface="Arial" panose="020B0604020202020204" pitchFamily="34" charset="0"/>
              <a:buChar char="•"/>
            </a:pPr>
            <a:r>
              <a:rPr lang="en-IN" sz="1600" b="1" i="1" dirty="0" smtClean="0"/>
              <a:t>Healthcare</a:t>
            </a:r>
          </a:p>
          <a:p>
            <a:pPr marL="895243" lvl="1" indent="-285750">
              <a:buFont typeface="Arial" panose="020B0604020202020204" pitchFamily="34" charset="0"/>
              <a:buChar char="•"/>
            </a:pPr>
            <a:endParaRPr lang="en-US" sz="1600" b="1" i="1" dirty="0" smtClean="0"/>
          </a:p>
          <a:p>
            <a:pPr marL="895243" lvl="1" indent="-285750">
              <a:buFont typeface="Arial" panose="020B0604020202020204" pitchFamily="34" charset="0"/>
              <a:buChar char="•"/>
            </a:pPr>
            <a:r>
              <a:rPr lang="en-IN" sz="1600" b="1" i="1" dirty="0" smtClean="0"/>
              <a:t>Trade finance</a:t>
            </a:r>
          </a:p>
          <a:p>
            <a:pPr marL="895243" lvl="1" indent="-285750">
              <a:buFont typeface="Arial" panose="020B0604020202020204" pitchFamily="34" charset="0"/>
              <a:buChar char="•"/>
            </a:pPr>
            <a:endParaRPr lang="en-US" sz="1600" b="1" i="1" dirty="0"/>
          </a:p>
          <a:p>
            <a:pPr marL="895243" lvl="1" indent="-285750">
              <a:buFont typeface="Arial" panose="020B0604020202020204" pitchFamily="34" charset="0"/>
              <a:buChar char="•"/>
            </a:pPr>
            <a:r>
              <a:rPr lang="en-IN" sz="1600" b="1" i="1" dirty="0" smtClean="0"/>
              <a:t>Property ownership</a:t>
            </a:r>
          </a:p>
          <a:p>
            <a:pPr marL="895243" lvl="1" indent="-285750">
              <a:buFont typeface="Arial" panose="020B0604020202020204" pitchFamily="34" charset="0"/>
              <a:buChar char="•"/>
            </a:pPr>
            <a:endParaRPr lang="en-US" sz="1600" b="1" dirty="0" smtClean="0"/>
          </a:p>
          <a:p>
            <a:pPr marL="895243" lvl="1" indent="-285750">
              <a:buFont typeface="Arial" panose="020B0604020202020204" pitchFamily="34" charset="0"/>
              <a:buChar char="•"/>
            </a:pPr>
            <a:r>
              <a:rPr lang="en-IN" sz="1600" b="1" i="1" dirty="0" smtClean="0"/>
              <a:t>Mortgages</a:t>
            </a:r>
          </a:p>
          <a:p>
            <a:pPr marL="895243" lvl="1" indent="-285750">
              <a:buFont typeface="Arial" panose="020B0604020202020204" pitchFamily="34" charset="0"/>
              <a:buChar char="•"/>
            </a:pPr>
            <a:endParaRPr lang="en-US" sz="1600" b="1" i="1" dirty="0"/>
          </a:p>
          <a:p>
            <a:pPr marL="895243" lvl="1" indent="-285750">
              <a:buFont typeface="Arial" panose="020B0604020202020204" pitchFamily="34" charset="0"/>
              <a:buChar char="•"/>
            </a:pPr>
            <a:r>
              <a:rPr lang="en-IN" sz="1600" b="1" i="1" dirty="0" smtClean="0"/>
              <a:t>Insurance</a:t>
            </a:r>
          </a:p>
          <a:p>
            <a:pPr marL="895243" lvl="1" indent="-285750">
              <a:buFont typeface="Arial" panose="020B0604020202020204" pitchFamily="34" charset="0"/>
              <a:buChar char="•"/>
            </a:pPr>
            <a:endParaRPr lang="en-US" sz="1600" b="1" i="1" dirty="0"/>
          </a:p>
          <a:p>
            <a:pPr marL="895243" lvl="1" indent="-285750">
              <a:buFont typeface="Arial" panose="020B0604020202020204" pitchFamily="34" charset="0"/>
              <a:buChar char="•"/>
            </a:pPr>
            <a:r>
              <a:rPr lang="en-IN" sz="1600" b="1" i="1" dirty="0" smtClean="0"/>
              <a:t>Voting</a:t>
            </a:r>
          </a:p>
          <a:p>
            <a:pPr marL="895243" lvl="1" indent="-285750">
              <a:buFont typeface="Arial" panose="020B0604020202020204" pitchFamily="34" charset="0"/>
              <a:buChar char="•"/>
            </a:pPr>
            <a:endParaRPr lang="en-US" sz="1600" b="1" i="1" dirty="0"/>
          </a:p>
          <a:p>
            <a:pPr marL="895243" lvl="1" indent="-285750">
              <a:buFont typeface="Arial" panose="020B0604020202020204" pitchFamily="34" charset="0"/>
              <a:buChar char="•"/>
            </a:pPr>
            <a:r>
              <a:rPr lang="en-IN" sz="1600" b="1" i="1" dirty="0" smtClean="0"/>
              <a:t>Product development</a:t>
            </a:r>
          </a:p>
          <a:p>
            <a:pPr marL="895243" lvl="1" indent="-285750">
              <a:buFont typeface="Arial" panose="020B0604020202020204" pitchFamily="34" charset="0"/>
              <a:buChar char="•"/>
            </a:pPr>
            <a:endParaRPr lang="en-US" sz="1600" b="1" i="1" dirty="0" smtClean="0"/>
          </a:p>
          <a:p>
            <a:pPr marL="895243" lvl="1" indent="-285750">
              <a:buFont typeface="Arial" panose="020B0604020202020204" pitchFamily="34" charset="0"/>
              <a:buChar char="•"/>
            </a:pPr>
            <a:r>
              <a:rPr lang="en-IN" sz="1600" b="1" i="1" dirty="0" smtClean="0"/>
              <a:t>Stocktaking</a:t>
            </a:r>
          </a:p>
          <a:p>
            <a:pPr lvl="1"/>
            <a:endParaRPr lang="en-IN" sz="1600" b="1" i="1" dirty="0" smtClean="0"/>
          </a:p>
          <a:p>
            <a:pPr marL="895243" lvl="1" indent="-285750">
              <a:buFont typeface="Arial" panose="020B0604020202020204" pitchFamily="34" charset="0"/>
              <a:buChar char="•"/>
            </a:pPr>
            <a:endParaRPr lang="en-IN" sz="1600" b="1" i="1" dirty="0" smtClean="0"/>
          </a:p>
        </p:txBody>
      </p:sp>
    </p:spTree>
    <p:extLst>
      <p:ext uri="{BB962C8B-B14F-4D97-AF65-F5344CB8AC3E}">
        <p14:creationId xmlns:p14="http://schemas.microsoft.com/office/powerpoint/2010/main" val="42111842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IN" b="1" dirty="0" smtClean="0">
                <a:ea typeface="Roboto" panose="02000000000000000000" pitchFamily="2" charset="0"/>
                <a:cs typeface="Open Sans" panose="020B0606030504020204" pitchFamily="34" charset="0"/>
              </a:rPr>
              <a:t>Solidity</a:t>
            </a:r>
            <a:endParaRPr lang="en-IN" b="1" dirty="0">
              <a:ea typeface="Roboto" panose="02000000000000000000" pitchFamily="2" charset="0"/>
              <a:cs typeface="Open Sans" panose="020B0606030504020204" pitchFamily="34" charset="0"/>
            </a:endParaRPr>
          </a:p>
        </p:txBody>
      </p:sp>
      <p:sp>
        <p:nvSpPr>
          <p:cNvPr id="2" name="TextBox 1"/>
          <p:cNvSpPr txBox="1"/>
          <p:nvPr/>
        </p:nvSpPr>
        <p:spPr>
          <a:xfrm>
            <a:off x="271234" y="1709127"/>
            <a:ext cx="67056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Solidity is an object-oriented, high-level language for implementing smart contracts. Smart contracts are programs which govern the </a:t>
            </a:r>
            <a:r>
              <a:rPr lang="en-US" sz="2000" dirty="0" err="1"/>
              <a:t>behaviour</a:t>
            </a:r>
            <a:r>
              <a:rPr lang="en-US" sz="2000" dirty="0"/>
              <a:t> of accounts within the </a:t>
            </a:r>
            <a:r>
              <a:rPr lang="en-US" sz="2000" dirty="0" err="1"/>
              <a:t>Ethereum</a:t>
            </a:r>
            <a:r>
              <a:rPr lang="en-US" sz="2000" dirty="0"/>
              <a:t> state</a:t>
            </a:r>
            <a:r>
              <a:rPr lang="en-US" sz="2000" dirty="0" smtClean="0"/>
              <a:t>.</a:t>
            </a:r>
          </a:p>
          <a:p>
            <a:pPr marL="342900" indent="-342900">
              <a:buFont typeface="Arial" panose="020B0604020202020204" pitchFamily="34" charset="0"/>
              <a:buChar char="•"/>
            </a:pPr>
            <a:r>
              <a:rPr lang="en-US" sz="2000" dirty="0"/>
              <a:t>Solidity was influenced by C++, Python and JavaScript and is designed to target the </a:t>
            </a:r>
            <a:r>
              <a:rPr lang="en-US" sz="2000" dirty="0" err="1"/>
              <a:t>Ethereum</a:t>
            </a:r>
            <a:r>
              <a:rPr lang="en-US" sz="2000" dirty="0"/>
              <a:t> Virtual Machine (EVM</a:t>
            </a:r>
            <a:r>
              <a:rPr lang="en-US" sz="2000" dirty="0" smtClean="0"/>
              <a:t>).</a:t>
            </a:r>
          </a:p>
          <a:p>
            <a:pPr marL="342900" indent="-342900">
              <a:buFont typeface="Arial" panose="020B0604020202020204" pitchFamily="34" charset="0"/>
              <a:buChar char="•"/>
            </a:pPr>
            <a:r>
              <a:rPr lang="en-US" sz="2000" dirty="0" smtClean="0"/>
              <a:t>It is </a:t>
            </a:r>
            <a:r>
              <a:rPr lang="en-US" sz="2000" dirty="0"/>
              <a:t>statically typed, supports inheritance, libraries and complex user-defined types among other features</a:t>
            </a:r>
            <a:r>
              <a:rPr lang="en-US" sz="2000" dirty="0" smtClean="0"/>
              <a:t>.</a:t>
            </a:r>
          </a:p>
          <a:p>
            <a:pPr marL="342900" indent="-342900">
              <a:buFont typeface="Arial" panose="020B0604020202020204" pitchFamily="34" charset="0"/>
              <a:buChar char="•"/>
            </a:pPr>
            <a:r>
              <a:rPr lang="en-US" sz="2000" dirty="0"/>
              <a:t>With Solidity you can create contracts for uses such as voting, crowdfunding, blind auctions, and multi-signature wallets.</a:t>
            </a:r>
            <a:endParaRPr lang="en-IN" sz="2000" dirty="0"/>
          </a:p>
        </p:txBody>
      </p:sp>
      <p:pic>
        <p:nvPicPr>
          <p:cNvPr id="3074" name="Picture 2" descr="Solidity in Blockchain. In this post we will discuss regarding… | by Jishnu  P | Blockchain Experts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36591" t="16417" r="37383" b="16419"/>
          <a:stretch/>
        </p:blipFill>
        <p:spPr bwMode="auto">
          <a:xfrm>
            <a:off x="8228012" y="1431557"/>
            <a:ext cx="2895600" cy="420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6700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0000">
              <a:schemeClr val="bg1"/>
            </a:gs>
            <a:gs pos="100000">
              <a:schemeClr val="bg1">
                <a:lumMod val="90000"/>
              </a:schemeClr>
            </a:gs>
          </a:gsLst>
          <a:path path="circle">
            <a:fillToRect r="100000" b="100000"/>
          </a:path>
        </a:gradFill>
        <a:effectLst/>
      </p:bgPr>
    </p:bg>
    <p:spTree>
      <p:nvGrpSpPr>
        <p:cNvPr id="1" name=""/>
        <p:cNvGrpSpPr/>
        <p:nvPr/>
      </p:nvGrpSpPr>
      <p:grpSpPr>
        <a:xfrm>
          <a:off x="0" y="0"/>
          <a:ext cx="0" cy="0"/>
          <a:chOff x="0" y="0"/>
          <a:chExt cx="0" cy="0"/>
        </a:xfrm>
      </p:grpSpPr>
      <p:sp>
        <p:nvSpPr>
          <p:cNvPr id="233" name="TextBox 232"/>
          <p:cNvSpPr txBox="1"/>
          <p:nvPr/>
        </p:nvSpPr>
        <p:spPr>
          <a:xfrm>
            <a:off x="3673263" y="2504511"/>
            <a:ext cx="565187" cy="494453"/>
          </a:xfrm>
          <a:prstGeom prst="rect">
            <a:avLst/>
          </a:prstGeom>
          <a:noFill/>
        </p:spPr>
        <p:txBody>
          <a:bodyPr wrap="none" rtlCol="0">
            <a:spAutoFit/>
          </a:bodyPr>
          <a:lstStyle/>
          <a:p>
            <a:r>
              <a:rPr lang="en-IN" dirty="0" smtClean="0">
                <a:solidFill>
                  <a:schemeClr val="bg1"/>
                </a:solidFill>
                <a:latin typeface="Arial" panose="020B0604020202020204" pitchFamily="34" charset="0"/>
                <a:cs typeface="Arial" panose="020B0604020202020204" pitchFamily="34" charset="0"/>
              </a:rPr>
              <a:t>06</a:t>
            </a:r>
            <a:endParaRPr lang="en-IN" dirty="0">
              <a:solidFill>
                <a:schemeClr val="bg1"/>
              </a:solidFill>
              <a:latin typeface="Arial" panose="020B0604020202020204" pitchFamily="34" charset="0"/>
              <a:cs typeface="Arial" panose="020B0604020202020204" pitchFamily="34" charset="0"/>
            </a:endParaRPr>
          </a:p>
        </p:txBody>
      </p:sp>
      <p:grpSp>
        <p:nvGrpSpPr>
          <p:cNvPr id="259" name="Group 258"/>
          <p:cNvGrpSpPr/>
          <p:nvPr/>
        </p:nvGrpSpPr>
        <p:grpSpPr>
          <a:xfrm>
            <a:off x="3239802" y="3390934"/>
            <a:ext cx="384232" cy="357349"/>
            <a:chOff x="2157413" y="2289175"/>
            <a:chExt cx="544513" cy="506413"/>
          </a:xfrm>
          <a:solidFill>
            <a:schemeClr val="bg1"/>
          </a:solidFill>
        </p:grpSpPr>
        <p:sp>
          <p:nvSpPr>
            <p:cNvPr id="260" name="Freeform 29"/>
            <p:cNvSpPr>
              <a:spLocks noEditPoints="1"/>
            </p:cNvSpPr>
            <p:nvPr/>
          </p:nvSpPr>
          <p:spPr bwMode="auto">
            <a:xfrm>
              <a:off x="2157413" y="2289175"/>
              <a:ext cx="544513" cy="506413"/>
            </a:xfrm>
            <a:custGeom>
              <a:avLst/>
              <a:gdLst>
                <a:gd name="T0" fmla="*/ 286 w 684"/>
                <a:gd name="T1" fmla="*/ 616 h 638"/>
                <a:gd name="T2" fmla="*/ 398 w 684"/>
                <a:gd name="T3" fmla="*/ 532 h 638"/>
                <a:gd name="T4" fmla="*/ 26 w 684"/>
                <a:gd name="T5" fmla="*/ 21 h 638"/>
                <a:gd name="T6" fmla="*/ 22 w 684"/>
                <a:gd name="T7" fmla="*/ 24 h 638"/>
                <a:gd name="T8" fmla="*/ 21 w 684"/>
                <a:gd name="T9" fmla="*/ 506 h 638"/>
                <a:gd name="T10" fmla="*/ 23 w 684"/>
                <a:gd name="T11" fmla="*/ 510 h 638"/>
                <a:gd name="T12" fmla="*/ 660 w 684"/>
                <a:gd name="T13" fmla="*/ 511 h 638"/>
                <a:gd name="T14" fmla="*/ 663 w 684"/>
                <a:gd name="T15" fmla="*/ 509 h 638"/>
                <a:gd name="T16" fmla="*/ 663 w 684"/>
                <a:gd name="T17" fmla="*/ 26 h 638"/>
                <a:gd name="T18" fmla="*/ 661 w 684"/>
                <a:gd name="T19" fmla="*/ 22 h 638"/>
                <a:gd name="T20" fmla="*/ 26 w 684"/>
                <a:gd name="T21" fmla="*/ 21 h 638"/>
                <a:gd name="T22" fmla="*/ 660 w 684"/>
                <a:gd name="T23" fmla="*/ 0 h 638"/>
                <a:gd name="T24" fmla="*/ 677 w 684"/>
                <a:gd name="T25" fmla="*/ 7 h 638"/>
                <a:gd name="T26" fmla="*/ 684 w 684"/>
                <a:gd name="T27" fmla="*/ 25 h 638"/>
                <a:gd name="T28" fmla="*/ 683 w 684"/>
                <a:gd name="T29" fmla="*/ 517 h 638"/>
                <a:gd name="T30" fmla="*/ 669 w 684"/>
                <a:gd name="T31" fmla="*/ 530 h 638"/>
                <a:gd name="T32" fmla="*/ 419 w 684"/>
                <a:gd name="T33" fmla="*/ 532 h 638"/>
                <a:gd name="T34" fmla="*/ 523 w 684"/>
                <a:gd name="T35" fmla="*/ 616 h 638"/>
                <a:gd name="T36" fmla="*/ 531 w 684"/>
                <a:gd name="T37" fmla="*/ 620 h 638"/>
                <a:gd name="T38" fmla="*/ 534 w 684"/>
                <a:gd name="T39" fmla="*/ 627 h 638"/>
                <a:gd name="T40" fmla="*/ 531 w 684"/>
                <a:gd name="T41" fmla="*/ 635 h 638"/>
                <a:gd name="T42" fmla="*/ 523 w 684"/>
                <a:gd name="T43" fmla="*/ 638 h 638"/>
                <a:gd name="T44" fmla="*/ 157 w 684"/>
                <a:gd name="T45" fmla="*/ 638 h 638"/>
                <a:gd name="T46" fmla="*/ 151 w 684"/>
                <a:gd name="T47" fmla="*/ 632 h 638"/>
                <a:gd name="T48" fmla="*/ 151 w 684"/>
                <a:gd name="T49" fmla="*/ 622 h 638"/>
                <a:gd name="T50" fmla="*/ 157 w 684"/>
                <a:gd name="T51" fmla="*/ 618 h 638"/>
                <a:gd name="T52" fmla="*/ 264 w 684"/>
                <a:gd name="T53" fmla="*/ 616 h 638"/>
                <a:gd name="T54" fmla="*/ 26 w 684"/>
                <a:gd name="T55" fmla="*/ 532 h 638"/>
                <a:gd name="T56" fmla="*/ 7 w 684"/>
                <a:gd name="T57" fmla="*/ 525 h 638"/>
                <a:gd name="T58" fmla="*/ 0 w 684"/>
                <a:gd name="T59" fmla="*/ 506 h 638"/>
                <a:gd name="T60" fmla="*/ 1 w 684"/>
                <a:gd name="T61" fmla="*/ 15 h 638"/>
                <a:gd name="T62" fmla="*/ 15 w 684"/>
                <a:gd name="T63" fmla="*/ 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4" h="638">
                  <a:moveTo>
                    <a:pt x="286" y="532"/>
                  </a:moveTo>
                  <a:lnTo>
                    <a:pt x="286" y="616"/>
                  </a:lnTo>
                  <a:lnTo>
                    <a:pt x="398" y="616"/>
                  </a:lnTo>
                  <a:lnTo>
                    <a:pt x="398" y="532"/>
                  </a:lnTo>
                  <a:lnTo>
                    <a:pt x="286" y="532"/>
                  </a:lnTo>
                  <a:close/>
                  <a:moveTo>
                    <a:pt x="26" y="21"/>
                  </a:moveTo>
                  <a:lnTo>
                    <a:pt x="23" y="22"/>
                  </a:lnTo>
                  <a:lnTo>
                    <a:pt x="22" y="24"/>
                  </a:lnTo>
                  <a:lnTo>
                    <a:pt x="21" y="26"/>
                  </a:lnTo>
                  <a:lnTo>
                    <a:pt x="21" y="506"/>
                  </a:lnTo>
                  <a:lnTo>
                    <a:pt x="22" y="509"/>
                  </a:lnTo>
                  <a:lnTo>
                    <a:pt x="23" y="510"/>
                  </a:lnTo>
                  <a:lnTo>
                    <a:pt x="26" y="511"/>
                  </a:lnTo>
                  <a:lnTo>
                    <a:pt x="660" y="511"/>
                  </a:lnTo>
                  <a:lnTo>
                    <a:pt x="661" y="510"/>
                  </a:lnTo>
                  <a:lnTo>
                    <a:pt x="663" y="509"/>
                  </a:lnTo>
                  <a:lnTo>
                    <a:pt x="663" y="506"/>
                  </a:lnTo>
                  <a:lnTo>
                    <a:pt x="663" y="26"/>
                  </a:lnTo>
                  <a:lnTo>
                    <a:pt x="663" y="24"/>
                  </a:lnTo>
                  <a:lnTo>
                    <a:pt x="661" y="22"/>
                  </a:lnTo>
                  <a:lnTo>
                    <a:pt x="660" y="21"/>
                  </a:lnTo>
                  <a:lnTo>
                    <a:pt x="26" y="21"/>
                  </a:lnTo>
                  <a:close/>
                  <a:moveTo>
                    <a:pt x="26" y="0"/>
                  </a:moveTo>
                  <a:lnTo>
                    <a:pt x="660" y="0"/>
                  </a:lnTo>
                  <a:lnTo>
                    <a:pt x="669" y="1"/>
                  </a:lnTo>
                  <a:lnTo>
                    <a:pt x="677" y="7"/>
                  </a:lnTo>
                  <a:lnTo>
                    <a:pt x="683" y="15"/>
                  </a:lnTo>
                  <a:lnTo>
                    <a:pt x="684" y="25"/>
                  </a:lnTo>
                  <a:lnTo>
                    <a:pt x="684" y="508"/>
                  </a:lnTo>
                  <a:lnTo>
                    <a:pt x="683" y="517"/>
                  </a:lnTo>
                  <a:lnTo>
                    <a:pt x="677" y="525"/>
                  </a:lnTo>
                  <a:lnTo>
                    <a:pt x="669" y="530"/>
                  </a:lnTo>
                  <a:lnTo>
                    <a:pt x="660" y="532"/>
                  </a:lnTo>
                  <a:lnTo>
                    <a:pt x="419" y="532"/>
                  </a:lnTo>
                  <a:lnTo>
                    <a:pt x="419" y="616"/>
                  </a:lnTo>
                  <a:lnTo>
                    <a:pt x="523" y="616"/>
                  </a:lnTo>
                  <a:lnTo>
                    <a:pt x="527" y="618"/>
                  </a:lnTo>
                  <a:lnTo>
                    <a:pt x="531" y="620"/>
                  </a:lnTo>
                  <a:lnTo>
                    <a:pt x="533" y="622"/>
                  </a:lnTo>
                  <a:lnTo>
                    <a:pt x="534" y="627"/>
                  </a:lnTo>
                  <a:lnTo>
                    <a:pt x="533" y="632"/>
                  </a:lnTo>
                  <a:lnTo>
                    <a:pt x="531" y="635"/>
                  </a:lnTo>
                  <a:lnTo>
                    <a:pt x="527" y="638"/>
                  </a:lnTo>
                  <a:lnTo>
                    <a:pt x="523" y="638"/>
                  </a:lnTo>
                  <a:lnTo>
                    <a:pt x="162" y="638"/>
                  </a:lnTo>
                  <a:lnTo>
                    <a:pt x="157" y="638"/>
                  </a:lnTo>
                  <a:lnTo>
                    <a:pt x="153" y="635"/>
                  </a:lnTo>
                  <a:lnTo>
                    <a:pt x="151" y="632"/>
                  </a:lnTo>
                  <a:lnTo>
                    <a:pt x="150" y="627"/>
                  </a:lnTo>
                  <a:lnTo>
                    <a:pt x="151" y="622"/>
                  </a:lnTo>
                  <a:lnTo>
                    <a:pt x="153" y="620"/>
                  </a:lnTo>
                  <a:lnTo>
                    <a:pt x="157" y="618"/>
                  </a:lnTo>
                  <a:lnTo>
                    <a:pt x="162" y="616"/>
                  </a:lnTo>
                  <a:lnTo>
                    <a:pt x="264" y="616"/>
                  </a:lnTo>
                  <a:lnTo>
                    <a:pt x="264" y="532"/>
                  </a:lnTo>
                  <a:lnTo>
                    <a:pt x="26" y="532"/>
                  </a:lnTo>
                  <a:lnTo>
                    <a:pt x="15" y="530"/>
                  </a:lnTo>
                  <a:lnTo>
                    <a:pt x="7" y="525"/>
                  </a:lnTo>
                  <a:lnTo>
                    <a:pt x="1" y="517"/>
                  </a:lnTo>
                  <a:lnTo>
                    <a:pt x="0" y="506"/>
                  </a:lnTo>
                  <a:lnTo>
                    <a:pt x="0" y="26"/>
                  </a:lnTo>
                  <a:lnTo>
                    <a:pt x="1" y="15"/>
                  </a:lnTo>
                  <a:lnTo>
                    <a:pt x="7" y="7"/>
                  </a:lnTo>
                  <a:lnTo>
                    <a:pt x="15" y="1"/>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1" name="Freeform 30"/>
            <p:cNvSpPr>
              <a:spLocks/>
            </p:cNvSpPr>
            <p:nvPr/>
          </p:nvSpPr>
          <p:spPr bwMode="auto">
            <a:xfrm>
              <a:off x="2193925" y="2624138"/>
              <a:ext cx="471488" cy="17463"/>
            </a:xfrm>
            <a:custGeom>
              <a:avLst/>
              <a:gdLst>
                <a:gd name="T0" fmla="*/ 11 w 595"/>
                <a:gd name="T1" fmla="*/ 0 h 23"/>
                <a:gd name="T2" fmla="*/ 585 w 595"/>
                <a:gd name="T3" fmla="*/ 0 h 23"/>
                <a:gd name="T4" fmla="*/ 589 w 595"/>
                <a:gd name="T5" fmla="*/ 1 h 23"/>
                <a:gd name="T6" fmla="*/ 593 w 595"/>
                <a:gd name="T7" fmla="*/ 4 h 23"/>
                <a:gd name="T8" fmla="*/ 595 w 595"/>
                <a:gd name="T9" fmla="*/ 7 h 23"/>
                <a:gd name="T10" fmla="*/ 595 w 595"/>
                <a:gd name="T11" fmla="*/ 11 h 23"/>
                <a:gd name="T12" fmla="*/ 595 w 595"/>
                <a:gd name="T13" fmla="*/ 16 h 23"/>
                <a:gd name="T14" fmla="*/ 593 w 595"/>
                <a:gd name="T15" fmla="*/ 19 h 23"/>
                <a:gd name="T16" fmla="*/ 589 w 595"/>
                <a:gd name="T17" fmla="*/ 21 h 23"/>
                <a:gd name="T18" fmla="*/ 585 w 595"/>
                <a:gd name="T19" fmla="*/ 23 h 23"/>
                <a:gd name="T20" fmla="*/ 11 w 595"/>
                <a:gd name="T21" fmla="*/ 23 h 23"/>
                <a:gd name="T22" fmla="*/ 8 w 595"/>
                <a:gd name="T23" fmla="*/ 21 h 23"/>
                <a:gd name="T24" fmla="*/ 4 w 595"/>
                <a:gd name="T25" fmla="*/ 19 h 23"/>
                <a:gd name="T26" fmla="*/ 2 w 595"/>
                <a:gd name="T27" fmla="*/ 16 h 23"/>
                <a:gd name="T28" fmla="*/ 0 w 595"/>
                <a:gd name="T29" fmla="*/ 11 h 23"/>
                <a:gd name="T30" fmla="*/ 2 w 595"/>
                <a:gd name="T31" fmla="*/ 7 h 23"/>
                <a:gd name="T32" fmla="*/ 4 w 595"/>
                <a:gd name="T33" fmla="*/ 4 h 23"/>
                <a:gd name="T34" fmla="*/ 8 w 595"/>
                <a:gd name="T35" fmla="*/ 1 h 23"/>
                <a:gd name="T36" fmla="*/ 11 w 595"/>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5" h="23">
                  <a:moveTo>
                    <a:pt x="11" y="0"/>
                  </a:moveTo>
                  <a:lnTo>
                    <a:pt x="585" y="0"/>
                  </a:lnTo>
                  <a:lnTo>
                    <a:pt x="589" y="1"/>
                  </a:lnTo>
                  <a:lnTo>
                    <a:pt x="593" y="4"/>
                  </a:lnTo>
                  <a:lnTo>
                    <a:pt x="595" y="7"/>
                  </a:lnTo>
                  <a:lnTo>
                    <a:pt x="595" y="11"/>
                  </a:lnTo>
                  <a:lnTo>
                    <a:pt x="595" y="16"/>
                  </a:lnTo>
                  <a:lnTo>
                    <a:pt x="593" y="19"/>
                  </a:lnTo>
                  <a:lnTo>
                    <a:pt x="589" y="21"/>
                  </a:lnTo>
                  <a:lnTo>
                    <a:pt x="585" y="23"/>
                  </a:lnTo>
                  <a:lnTo>
                    <a:pt x="11" y="23"/>
                  </a:lnTo>
                  <a:lnTo>
                    <a:pt x="8" y="21"/>
                  </a:lnTo>
                  <a:lnTo>
                    <a:pt x="4" y="19"/>
                  </a:lnTo>
                  <a:lnTo>
                    <a:pt x="2" y="16"/>
                  </a:lnTo>
                  <a:lnTo>
                    <a:pt x="0" y="11"/>
                  </a:lnTo>
                  <a:lnTo>
                    <a:pt x="2" y="7"/>
                  </a:lnTo>
                  <a:lnTo>
                    <a:pt x="4" y="4"/>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2" name="Freeform 31"/>
            <p:cNvSpPr>
              <a:spLocks noEditPoints="1"/>
            </p:cNvSpPr>
            <p:nvPr/>
          </p:nvSpPr>
          <p:spPr bwMode="auto">
            <a:xfrm>
              <a:off x="2276475" y="2451100"/>
              <a:ext cx="63500" cy="142875"/>
            </a:xfrm>
            <a:custGeom>
              <a:avLst/>
              <a:gdLst>
                <a:gd name="T0" fmla="*/ 22 w 80"/>
                <a:gd name="T1" fmla="*/ 21 h 179"/>
                <a:gd name="T2" fmla="*/ 22 w 80"/>
                <a:gd name="T3" fmla="*/ 158 h 179"/>
                <a:gd name="T4" fmla="*/ 59 w 80"/>
                <a:gd name="T5" fmla="*/ 158 h 179"/>
                <a:gd name="T6" fmla="*/ 59 w 80"/>
                <a:gd name="T7" fmla="*/ 21 h 179"/>
                <a:gd name="T8" fmla="*/ 22 w 80"/>
                <a:gd name="T9" fmla="*/ 21 h 179"/>
                <a:gd name="T10" fmla="*/ 10 w 80"/>
                <a:gd name="T11" fmla="*/ 0 h 179"/>
                <a:gd name="T12" fmla="*/ 69 w 80"/>
                <a:gd name="T13" fmla="*/ 0 h 179"/>
                <a:gd name="T14" fmla="*/ 73 w 80"/>
                <a:gd name="T15" fmla="*/ 0 h 179"/>
                <a:gd name="T16" fmla="*/ 76 w 80"/>
                <a:gd name="T17" fmla="*/ 2 h 179"/>
                <a:gd name="T18" fmla="*/ 79 w 80"/>
                <a:gd name="T19" fmla="*/ 6 h 179"/>
                <a:gd name="T20" fmla="*/ 80 w 80"/>
                <a:gd name="T21" fmla="*/ 10 h 179"/>
                <a:gd name="T22" fmla="*/ 80 w 80"/>
                <a:gd name="T23" fmla="*/ 169 h 179"/>
                <a:gd name="T24" fmla="*/ 79 w 80"/>
                <a:gd name="T25" fmla="*/ 174 h 179"/>
                <a:gd name="T26" fmla="*/ 76 w 80"/>
                <a:gd name="T27" fmla="*/ 177 h 179"/>
                <a:gd name="T28" fmla="*/ 73 w 80"/>
                <a:gd name="T29" fmla="*/ 179 h 179"/>
                <a:gd name="T30" fmla="*/ 69 w 80"/>
                <a:gd name="T31" fmla="*/ 179 h 179"/>
                <a:gd name="T32" fmla="*/ 10 w 80"/>
                <a:gd name="T33" fmla="*/ 179 h 179"/>
                <a:gd name="T34" fmla="*/ 7 w 80"/>
                <a:gd name="T35" fmla="*/ 179 h 179"/>
                <a:gd name="T36" fmla="*/ 3 w 80"/>
                <a:gd name="T37" fmla="*/ 177 h 179"/>
                <a:gd name="T38" fmla="*/ 1 w 80"/>
                <a:gd name="T39" fmla="*/ 174 h 179"/>
                <a:gd name="T40" fmla="*/ 0 w 80"/>
                <a:gd name="T41" fmla="*/ 169 h 179"/>
                <a:gd name="T42" fmla="*/ 0 w 80"/>
                <a:gd name="T43" fmla="*/ 10 h 179"/>
                <a:gd name="T44" fmla="*/ 1 w 80"/>
                <a:gd name="T45" fmla="*/ 6 h 179"/>
                <a:gd name="T46" fmla="*/ 3 w 80"/>
                <a:gd name="T47" fmla="*/ 2 h 179"/>
                <a:gd name="T48" fmla="*/ 7 w 80"/>
                <a:gd name="T49" fmla="*/ 0 h 179"/>
                <a:gd name="T50" fmla="*/ 10 w 80"/>
                <a:gd name="T51"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79">
                  <a:moveTo>
                    <a:pt x="22" y="21"/>
                  </a:moveTo>
                  <a:lnTo>
                    <a:pt x="22" y="158"/>
                  </a:lnTo>
                  <a:lnTo>
                    <a:pt x="59" y="158"/>
                  </a:lnTo>
                  <a:lnTo>
                    <a:pt x="59" y="21"/>
                  </a:lnTo>
                  <a:lnTo>
                    <a:pt x="22" y="21"/>
                  </a:lnTo>
                  <a:close/>
                  <a:moveTo>
                    <a:pt x="10" y="0"/>
                  </a:moveTo>
                  <a:lnTo>
                    <a:pt x="69" y="0"/>
                  </a:lnTo>
                  <a:lnTo>
                    <a:pt x="73" y="0"/>
                  </a:lnTo>
                  <a:lnTo>
                    <a:pt x="76" y="2"/>
                  </a:lnTo>
                  <a:lnTo>
                    <a:pt x="79" y="6"/>
                  </a:lnTo>
                  <a:lnTo>
                    <a:pt x="80" y="10"/>
                  </a:lnTo>
                  <a:lnTo>
                    <a:pt x="80" y="169"/>
                  </a:lnTo>
                  <a:lnTo>
                    <a:pt x="79" y="174"/>
                  </a:lnTo>
                  <a:lnTo>
                    <a:pt x="76" y="177"/>
                  </a:lnTo>
                  <a:lnTo>
                    <a:pt x="73" y="179"/>
                  </a:lnTo>
                  <a:lnTo>
                    <a:pt x="69" y="179"/>
                  </a:lnTo>
                  <a:lnTo>
                    <a:pt x="10" y="179"/>
                  </a:lnTo>
                  <a:lnTo>
                    <a:pt x="7" y="179"/>
                  </a:lnTo>
                  <a:lnTo>
                    <a:pt x="3" y="177"/>
                  </a:lnTo>
                  <a:lnTo>
                    <a:pt x="1" y="174"/>
                  </a:lnTo>
                  <a:lnTo>
                    <a:pt x="0" y="169"/>
                  </a:lnTo>
                  <a:lnTo>
                    <a:pt x="0" y="10"/>
                  </a:lnTo>
                  <a:lnTo>
                    <a:pt x="1" y="6"/>
                  </a:lnTo>
                  <a:lnTo>
                    <a:pt x="3" y="2"/>
                  </a:lnTo>
                  <a:lnTo>
                    <a:pt x="7" y="0"/>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3" name="Freeform 32"/>
            <p:cNvSpPr>
              <a:spLocks noEditPoints="1"/>
            </p:cNvSpPr>
            <p:nvPr/>
          </p:nvSpPr>
          <p:spPr bwMode="auto">
            <a:xfrm>
              <a:off x="2357438" y="2409825"/>
              <a:ext cx="63500" cy="184150"/>
            </a:xfrm>
            <a:custGeom>
              <a:avLst/>
              <a:gdLst>
                <a:gd name="T0" fmla="*/ 22 w 80"/>
                <a:gd name="T1" fmla="*/ 21 h 231"/>
                <a:gd name="T2" fmla="*/ 22 w 80"/>
                <a:gd name="T3" fmla="*/ 210 h 231"/>
                <a:gd name="T4" fmla="*/ 58 w 80"/>
                <a:gd name="T5" fmla="*/ 210 h 231"/>
                <a:gd name="T6" fmla="*/ 58 w 80"/>
                <a:gd name="T7" fmla="*/ 21 h 231"/>
                <a:gd name="T8" fmla="*/ 22 w 80"/>
                <a:gd name="T9" fmla="*/ 21 h 231"/>
                <a:gd name="T10" fmla="*/ 11 w 80"/>
                <a:gd name="T11" fmla="*/ 0 h 231"/>
                <a:gd name="T12" fmla="*/ 69 w 80"/>
                <a:gd name="T13" fmla="*/ 0 h 231"/>
                <a:gd name="T14" fmla="*/ 74 w 80"/>
                <a:gd name="T15" fmla="*/ 1 h 231"/>
                <a:gd name="T16" fmla="*/ 77 w 80"/>
                <a:gd name="T17" fmla="*/ 3 h 231"/>
                <a:gd name="T18" fmla="*/ 80 w 80"/>
                <a:gd name="T19" fmla="*/ 6 h 231"/>
                <a:gd name="T20" fmla="*/ 80 w 80"/>
                <a:gd name="T21" fmla="*/ 10 h 231"/>
                <a:gd name="T22" fmla="*/ 80 w 80"/>
                <a:gd name="T23" fmla="*/ 221 h 231"/>
                <a:gd name="T24" fmla="*/ 80 w 80"/>
                <a:gd name="T25" fmla="*/ 226 h 231"/>
                <a:gd name="T26" fmla="*/ 77 w 80"/>
                <a:gd name="T27" fmla="*/ 229 h 231"/>
                <a:gd name="T28" fmla="*/ 74 w 80"/>
                <a:gd name="T29" fmla="*/ 231 h 231"/>
                <a:gd name="T30" fmla="*/ 69 w 80"/>
                <a:gd name="T31" fmla="*/ 231 h 231"/>
                <a:gd name="T32" fmla="*/ 11 w 80"/>
                <a:gd name="T33" fmla="*/ 231 h 231"/>
                <a:gd name="T34" fmla="*/ 6 w 80"/>
                <a:gd name="T35" fmla="*/ 231 h 231"/>
                <a:gd name="T36" fmla="*/ 3 w 80"/>
                <a:gd name="T37" fmla="*/ 229 h 231"/>
                <a:gd name="T38" fmla="*/ 0 w 80"/>
                <a:gd name="T39" fmla="*/ 226 h 231"/>
                <a:gd name="T40" fmla="*/ 0 w 80"/>
                <a:gd name="T41" fmla="*/ 221 h 231"/>
                <a:gd name="T42" fmla="*/ 0 w 80"/>
                <a:gd name="T43" fmla="*/ 10 h 231"/>
                <a:gd name="T44" fmla="*/ 0 w 80"/>
                <a:gd name="T45" fmla="*/ 6 h 231"/>
                <a:gd name="T46" fmla="*/ 3 w 80"/>
                <a:gd name="T47" fmla="*/ 3 h 231"/>
                <a:gd name="T48" fmla="*/ 6 w 80"/>
                <a:gd name="T49" fmla="*/ 1 h 231"/>
                <a:gd name="T50" fmla="*/ 11 w 80"/>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231">
                  <a:moveTo>
                    <a:pt x="22" y="21"/>
                  </a:moveTo>
                  <a:lnTo>
                    <a:pt x="22" y="210"/>
                  </a:lnTo>
                  <a:lnTo>
                    <a:pt x="58" y="210"/>
                  </a:lnTo>
                  <a:lnTo>
                    <a:pt x="58" y="21"/>
                  </a:lnTo>
                  <a:lnTo>
                    <a:pt x="22" y="21"/>
                  </a:lnTo>
                  <a:close/>
                  <a:moveTo>
                    <a:pt x="11" y="0"/>
                  </a:moveTo>
                  <a:lnTo>
                    <a:pt x="69" y="0"/>
                  </a:lnTo>
                  <a:lnTo>
                    <a:pt x="74" y="1"/>
                  </a:lnTo>
                  <a:lnTo>
                    <a:pt x="77" y="3"/>
                  </a:lnTo>
                  <a:lnTo>
                    <a:pt x="80" y="6"/>
                  </a:lnTo>
                  <a:lnTo>
                    <a:pt x="80" y="10"/>
                  </a:lnTo>
                  <a:lnTo>
                    <a:pt x="80" y="221"/>
                  </a:lnTo>
                  <a:lnTo>
                    <a:pt x="80" y="226"/>
                  </a:lnTo>
                  <a:lnTo>
                    <a:pt x="77" y="229"/>
                  </a:lnTo>
                  <a:lnTo>
                    <a:pt x="74" y="231"/>
                  </a:lnTo>
                  <a:lnTo>
                    <a:pt x="69" y="231"/>
                  </a:lnTo>
                  <a:lnTo>
                    <a:pt x="11" y="231"/>
                  </a:lnTo>
                  <a:lnTo>
                    <a:pt x="6" y="231"/>
                  </a:lnTo>
                  <a:lnTo>
                    <a:pt x="3" y="229"/>
                  </a:lnTo>
                  <a:lnTo>
                    <a:pt x="0" y="226"/>
                  </a:lnTo>
                  <a:lnTo>
                    <a:pt x="0" y="221"/>
                  </a:lnTo>
                  <a:lnTo>
                    <a:pt x="0" y="10"/>
                  </a:lnTo>
                  <a:lnTo>
                    <a:pt x="0" y="6"/>
                  </a:lnTo>
                  <a:lnTo>
                    <a:pt x="3" y="3"/>
                  </a:lnTo>
                  <a:lnTo>
                    <a:pt x="6"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4" name="Freeform 33"/>
            <p:cNvSpPr>
              <a:spLocks noEditPoints="1"/>
            </p:cNvSpPr>
            <p:nvPr/>
          </p:nvSpPr>
          <p:spPr bwMode="auto">
            <a:xfrm>
              <a:off x="2438400" y="2370138"/>
              <a:ext cx="63500" cy="223838"/>
            </a:xfrm>
            <a:custGeom>
              <a:avLst/>
              <a:gdLst>
                <a:gd name="T0" fmla="*/ 21 w 81"/>
                <a:gd name="T1" fmla="*/ 22 h 281"/>
                <a:gd name="T2" fmla="*/ 21 w 81"/>
                <a:gd name="T3" fmla="*/ 260 h 281"/>
                <a:gd name="T4" fmla="*/ 58 w 81"/>
                <a:gd name="T5" fmla="*/ 260 h 281"/>
                <a:gd name="T6" fmla="*/ 58 w 81"/>
                <a:gd name="T7" fmla="*/ 22 h 281"/>
                <a:gd name="T8" fmla="*/ 21 w 81"/>
                <a:gd name="T9" fmla="*/ 22 h 281"/>
                <a:gd name="T10" fmla="*/ 11 w 81"/>
                <a:gd name="T11" fmla="*/ 0 h 281"/>
                <a:gd name="T12" fmla="*/ 70 w 81"/>
                <a:gd name="T13" fmla="*/ 0 h 281"/>
                <a:gd name="T14" fmla="*/ 74 w 81"/>
                <a:gd name="T15" fmla="*/ 1 h 281"/>
                <a:gd name="T16" fmla="*/ 77 w 81"/>
                <a:gd name="T17" fmla="*/ 3 h 281"/>
                <a:gd name="T18" fmla="*/ 79 w 81"/>
                <a:gd name="T19" fmla="*/ 7 h 281"/>
                <a:gd name="T20" fmla="*/ 81 w 81"/>
                <a:gd name="T21" fmla="*/ 12 h 281"/>
                <a:gd name="T22" fmla="*/ 81 w 81"/>
                <a:gd name="T23" fmla="*/ 271 h 281"/>
                <a:gd name="T24" fmla="*/ 79 w 81"/>
                <a:gd name="T25" fmla="*/ 276 h 281"/>
                <a:gd name="T26" fmla="*/ 77 w 81"/>
                <a:gd name="T27" fmla="*/ 279 h 281"/>
                <a:gd name="T28" fmla="*/ 74 w 81"/>
                <a:gd name="T29" fmla="*/ 281 h 281"/>
                <a:gd name="T30" fmla="*/ 70 w 81"/>
                <a:gd name="T31" fmla="*/ 281 h 281"/>
                <a:gd name="T32" fmla="*/ 11 w 81"/>
                <a:gd name="T33" fmla="*/ 281 h 281"/>
                <a:gd name="T34" fmla="*/ 7 w 81"/>
                <a:gd name="T35" fmla="*/ 281 h 281"/>
                <a:gd name="T36" fmla="*/ 4 w 81"/>
                <a:gd name="T37" fmla="*/ 279 h 281"/>
                <a:gd name="T38" fmla="*/ 1 w 81"/>
                <a:gd name="T39" fmla="*/ 276 h 281"/>
                <a:gd name="T40" fmla="*/ 0 w 81"/>
                <a:gd name="T41" fmla="*/ 271 h 281"/>
                <a:gd name="T42" fmla="*/ 0 w 81"/>
                <a:gd name="T43" fmla="*/ 12 h 281"/>
                <a:gd name="T44" fmla="*/ 1 w 81"/>
                <a:gd name="T45" fmla="*/ 7 h 281"/>
                <a:gd name="T46" fmla="*/ 4 w 81"/>
                <a:gd name="T47" fmla="*/ 3 h 281"/>
                <a:gd name="T48" fmla="*/ 7 w 81"/>
                <a:gd name="T49" fmla="*/ 1 h 281"/>
                <a:gd name="T50" fmla="*/ 11 w 81"/>
                <a:gd name="T5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281">
                  <a:moveTo>
                    <a:pt x="21" y="22"/>
                  </a:moveTo>
                  <a:lnTo>
                    <a:pt x="21" y="260"/>
                  </a:lnTo>
                  <a:lnTo>
                    <a:pt x="58" y="260"/>
                  </a:lnTo>
                  <a:lnTo>
                    <a:pt x="58" y="22"/>
                  </a:lnTo>
                  <a:lnTo>
                    <a:pt x="21" y="22"/>
                  </a:lnTo>
                  <a:close/>
                  <a:moveTo>
                    <a:pt x="11" y="0"/>
                  </a:moveTo>
                  <a:lnTo>
                    <a:pt x="70" y="0"/>
                  </a:lnTo>
                  <a:lnTo>
                    <a:pt x="74" y="1"/>
                  </a:lnTo>
                  <a:lnTo>
                    <a:pt x="77" y="3"/>
                  </a:lnTo>
                  <a:lnTo>
                    <a:pt x="79" y="7"/>
                  </a:lnTo>
                  <a:lnTo>
                    <a:pt x="81" y="12"/>
                  </a:lnTo>
                  <a:lnTo>
                    <a:pt x="81" y="271"/>
                  </a:lnTo>
                  <a:lnTo>
                    <a:pt x="79" y="276"/>
                  </a:lnTo>
                  <a:lnTo>
                    <a:pt x="77" y="279"/>
                  </a:lnTo>
                  <a:lnTo>
                    <a:pt x="74" y="281"/>
                  </a:lnTo>
                  <a:lnTo>
                    <a:pt x="70" y="281"/>
                  </a:lnTo>
                  <a:lnTo>
                    <a:pt x="11" y="281"/>
                  </a:lnTo>
                  <a:lnTo>
                    <a:pt x="7" y="281"/>
                  </a:lnTo>
                  <a:lnTo>
                    <a:pt x="4" y="279"/>
                  </a:lnTo>
                  <a:lnTo>
                    <a:pt x="1" y="276"/>
                  </a:lnTo>
                  <a:lnTo>
                    <a:pt x="0" y="271"/>
                  </a:lnTo>
                  <a:lnTo>
                    <a:pt x="0" y="12"/>
                  </a:lnTo>
                  <a:lnTo>
                    <a:pt x="1" y="7"/>
                  </a:lnTo>
                  <a:lnTo>
                    <a:pt x="4" y="3"/>
                  </a:lnTo>
                  <a:lnTo>
                    <a:pt x="7"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5" name="Freeform 34"/>
            <p:cNvSpPr>
              <a:spLocks noEditPoints="1"/>
            </p:cNvSpPr>
            <p:nvPr/>
          </p:nvSpPr>
          <p:spPr bwMode="auto">
            <a:xfrm>
              <a:off x="2519363" y="2490788"/>
              <a:ext cx="63500" cy="103188"/>
            </a:xfrm>
            <a:custGeom>
              <a:avLst/>
              <a:gdLst>
                <a:gd name="T0" fmla="*/ 22 w 80"/>
                <a:gd name="T1" fmla="*/ 23 h 130"/>
                <a:gd name="T2" fmla="*/ 22 w 80"/>
                <a:gd name="T3" fmla="*/ 109 h 130"/>
                <a:gd name="T4" fmla="*/ 59 w 80"/>
                <a:gd name="T5" fmla="*/ 109 h 130"/>
                <a:gd name="T6" fmla="*/ 59 w 80"/>
                <a:gd name="T7" fmla="*/ 23 h 130"/>
                <a:gd name="T8" fmla="*/ 22 w 80"/>
                <a:gd name="T9" fmla="*/ 23 h 130"/>
                <a:gd name="T10" fmla="*/ 12 w 80"/>
                <a:gd name="T11" fmla="*/ 0 h 130"/>
                <a:gd name="T12" fmla="*/ 70 w 80"/>
                <a:gd name="T13" fmla="*/ 0 h 130"/>
                <a:gd name="T14" fmla="*/ 74 w 80"/>
                <a:gd name="T15" fmla="*/ 2 h 130"/>
                <a:gd name="T16" fmla="*/ 78 w 80"/>
                <a:gd name="T17" fmla="*/ 4 h 130"/>
                <a:gd name="T18" fmla="*/ 79 w 80"/>
                <a:gd name="T19" fmla="*/ 7 h 130"/>
                <a:gd name="T20" fmla="*/ 80 w 80"/>
                <a:gd name="T21" fmla="*/ 11 h 130"/>
                <a:gd name="T22" fmla="*/ 80 w 80"/>
                <a:gd name="T23" fmla="*/ 120 h 130"/>
                <a:gd name="T24" fmla="*/ 79 w 80"/>
                <a:gd name="T25" fmla="*/ 125 h 130"/>
                <a:gd name="T26" fmla="*/ 78 w 80"/>
                <a:gd name="T27" fmla="*/ 128 h 130"/>
                <a:gd name="T28" fmla="*/ 74 w 80"/>
                <a:gd name="T29" fmla="*/ 130 h 130"/>
                <a:gd name="T30" fmla="*/ 70 w 80"/>
                <a:gd name="T31" fmla="*/ 130 h 130"/>
                <a:gd name="T32" fmla="*/ 12 w 80"/>
                <a:gd name="T33" fmla="*/ 130 h 130"/>
                <a:gd name="T34" fmla="*/ 7 w 80"/>
                <a:gd name="T35" fmla="*/ 130 h 130"/>
                <a:gd name="T36" fmla="*/ 3 w 80"/>
                <a:gd name="T37" fmla="*/ 128 h 130"/>
                <a:gd name="T38" fmla="*/ 1 w 80"/>
                <a:gd name="T39" fmla="*/ 125 h 130"/>
                <a:gd name="T40" fmla="*/ 0 w 80"/>
                <a:gd name="T41" fmla="*/ 120 h 130"/>
                <a:gd name="T42" fmla="*/ 0 w 80"/>
                <a:gd name="T43" fmla="*/ 11 h 130"/>
                <a:gd name="T44" fmla="*/ 1 w 80"/>
                <a:gd name="T45" fmla="*/ 7 h 130"/>
                <a:gd name="T46" fmla="*/ 3 w 80"/>
                <a:gd name="T47" fmla="*/ 4 h 130"/>
                <a:gd name="T48" fmla="*/ 7 w 80"/>
                <a:gd name="T49" fmla="*/ 2 h 130"/>
                <a:gd name="T50" fmla="*/ 12 w 80"/>
                <a:gd name="T5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30">
                  <a:moveTo>
                    <a:pt x="22" y="23"/>
                  </a:moveTo>
                  <a:lnTo>
                    <a:pt x="22" y="109"/>
                  </a:lnTo>
                  <a:lnTo>
                    <a:pt x="59" y="109"/>
                  </a:lnTo>
                  <a:lnTo>
                    <a:pt x="59" y="23"/>
                  </a:lnTo>
                  <a:lnTo>
                    <a:pt x="22" y="23"/>
                  </a:lnTo>
                  <a:close/>
                  <a:moveTo>
                    <a:pt x="12" y="0"/>
                  </a:moveTo>
                  <a:lnTo>
                    <a:pt x="70" y="0"/>
                  </a:lnTo>
                  <a:lnTo>
                    <a:pt x="74" y="2"/>
                  </a:lnTo>
                  <a:lnTo>
                    <a:pt x="78" y="4"/>
                  </a:lnTo>
                  <a:lnTo>
                    <a:pt x="79" y="7"/>
                  </a:lnTo>
                  <a:lnTo>
                    <a:pt x="80" y="11"/>
                  </a:lnTo>
                  <a:lnTo>
                    <a:pt x="80" y="120"/>
                  </a:lnTo>
                  <a:lnTo>
                    <a:pt x="79" y="125"/>
                  </a:lnTo>
                  <a:lnTo>
                    <a:pt x="78" y="128"/>
                  </a:lnTo>
                  <a:lnTo>
                    <a:pt x="74" y="130"/>
                  </a:lnTo>
                  <a:lnTo>
                    <a:pt x="70" y="130"/>
                  </a:lnTo>
                  <a:lnTo>
                    <a:pt x="12" y="130"/>
                  </a:lnTo>
                  <a:lnTo>
                    <a:pt x="7" y="130"/>
                  </a:lnTo>
                  <a:lnTo>
                    <a:pt x="3" y="128"/>
                  </a:lnTo>
                  <a:lnTo>
                    <a:pt x="1" y="125"/>
                  </a:lnTo>
                  <a:lnTo>
                    <a:pt x="0" y="120"/>
                  </a:lnTo>
                  <a:lnTo>
                    <a:pt x="0" y="11"/>
                  </a:lnTo>
                  <a:lnTo>
                    <a:pt x="1" y="7"/>
                  </a:lnTo>
                  <a:lnTo>
                    <a:pt x="3" y="4"/>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68" name="Rectangle 267"/>
          <p:cNvSpPr/>
          <p:nvPr/>
        </p:nvSpPr>
        <p:spPr>
          <a:xfrm>
            <a:off x="175049" y="101692"/>
            <a:ext cx="8425799" cy="685800"/>
          </a:xfrm>
          <a:prstGeom prst="rect">
            <a:avLst/>
          </a:prstGeom>
          <a:gradFill>
            <a:gsLst>
              <a:gs pos="17000">
                <a:schemeClr val="accent3"/>
              </a:gs>
              <a:gs pos="91000">
                <a:schemeClr val="accent3">
                  <a:lumMod val="75000"/>
                </a:schemeClr>
              </a:gs>
              <a:gs pos="100000">
                <a:schemeClr val="accent3">
                  <a:lumMod val="65000"/>
                </a:schemeClr>
              </a:gs>
            </a:gsLst>
            <a:lin ang="5400000" scaled="0"/>
          </a:gradFill>
          <a:ln>
            <a:noFill/>
          </a:ln>
          <a:effectLst>
            <a:outerShdw blurRad="508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IN" b="1" dirty="0" smtClean="0">
                <a:ea typeface="Roboto" panose="02000000000000000000" pitchFamily="2" charset="0"/>
                <a:cs typeface="Open Sans" panose="020B0606030504020204" pitchFamily="34" charset="0"/>
              </a:rPr>
              <a:t>Decentralized Applications</a:t>
            </a:r>
            <a:endParaRPr lang="en-IN" b="1" dirty="0">
              <a:ea typeface="Roboto" panose="02000000000000000000" pitchFamily="2" charset="0"/>
              <a:cs typeface="Open Sans" panose="020B0606030504020204" pitchFamily="34" charset="0"/>
            </a:endParaRPr>
          </a:p>
        </p:txBody>
      </p:sp>
      <p:sp>
        <p:nvSpPr>
          <p:cNvPr id="2" name="TextBox 1"/>
          <p:cNvSpPr txBox="1"/>
          <p:nvPr/>
        </p:nvSpPr>
        <p:spPr>
          <a:xfrm>
            <a:off x="245468" y="1501514"/>
            <a:ext cx="67056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D-apps is an interface for people to connect with application. </a:t>
            </a:r>
          </a:p>
          <a:p>
            <a:pPr marL="342900" indent="-342900">
              <a:buFont typeface="Arial" panose="020B0604020202020204" pitchFamily="34" charset="0"/>
              <a:buChar char="•"/>
            </a:pPr>
            <a:r>
              <a:rPr lang="en-US" sz="2000" dirty="0"/>
              <a:t>It contains an interface for people to interact with something on the block chain</a:t>
            </a:r>
            <a:r>
              <a:rPr lang="en-US" sz="2000" dirty="0" smtClean="0"/>
              <a:t>.</a:t>
            </a:r>
          </a:p>
          <a:p>
            <a:pPr marL="342900" indent="-342900">
              <a:buFont typeface="Arial" panose="020B0604020202020204" pitchFamily="34" charset="0"/>
              <a:buChar char="•"/>
            </a:pPr>
            <a:r>
              <a:rPr lang="en-US" sz="2000" dirty="0" smtClean="0"/>
              <a:t>DAP </a:t>
            </a:r>
            <a:r>
              <a:rPr lang="en-US" sz="2000" dirty="0"/>
              <a:t>consists of a front end and a back end which is the smart concept</a:t>
            </a:r>
            <a:r>
              <a:rPr lang="en-US" sz="2000" dirty="0" smtClean="0"/>
              <a:t>.</a:t>
            </a:r>
          </a:p>
          <a:p>
            <a:pPr marL="342900" indent="-342900">
              <a:buFont typeface="Arial" panose="020B0604020202020204" pitchFamily="34" charset="0"/>
              <a:buChar char="•"/>
            </a:pPr>
            <a:endParaRPr lang="en-IN" sz="2000" dirty="0"/>
          </a:p>
        </p:txBody>
      </p:sp>
      <p:pic>
        <p:nvPicPr>
          <p:cNvPr id="10242" name="Picture 2" descr="Ethereum Blockchain dApp Development What Can It Be Used F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6510" y="1295396"/>
            <a:ext cx="4943624"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687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57">
      <a:dk1>
        <a:sysClr val="windowText" lastClr="000000"/>
      </a:dk1>
      <a:lt1>
        <a:sysClr val="window" lastClr="FFFFFF"/>
      </a:lt1>
      <a:dk2>
        <a:srgbClr val="1F497D"/>
      </a:dk2>
      <a:lt2>
        <a:srgbClr val="78CEDA"/>
      </a:lt2>
      <a:accent1>
        <a:srgbClr val="FEC656"/>
      </a:accent1>
      <a:accent2>
        <a:srgbClr val="F29135"/>
      </a:accent2>
      <a:accent3>
        <a:srgbClr val="E64856"/>
      </a:accent3>
      <a:accent4>
        <a:srgbClr val="005481"/>
      </a:accent4>
      <a:accent5>
        <a:srgbClr val="34B0E3"/>
      </a:accent5>
      <a:accent6>
        <a:srgbClr val="104A5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E955112E2E0F48A8C9483E5F384BF6" ma:contentTypeVersion="0" ma:contentTypeDescription="Create a new document." ma:contentTypeScope="" ma:versionID="3cb49d1cade5c2eac1060d709468079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0A298C-0DC0-4736-937D-DEB018440DA7}"/>
</file>

<file path=customXml/itemProps2.xml><?xml version="1.0" encoding="utf-8"?>
<ds:datastoreItem xmlns:ds="http://schemas.openxmlformats.org/officeDocument/2006/customXml" ds:itemID="{D1B4E935-CEBA-446F-8230-6D306420A519}"/>
</file>

<file path=customXml/itemProps3.xml><?xml version="1.0" encoding="utf-8"?>
<ds:datastoreItem xmlns:ds="http://schemas.openxmlformats.org/officeDocument/2006/customXml" ds:itemID="{B807F836-88D5-4DC5-BF23-7FE9F16199BD}"/>
</file>

<file path=docProps/app.xml><?xml version="1.0" encoding="utf-8"?>
<Properties xmlns="http://schemas.openxmlformats.org/officeDocument/2006/extended-properties" xmlns:vt="http://schemas.openxmlformats.org/officeDocument/2006/docPropsVTypes">
  <Template/>
  <TotalTime>10354</TotalTime>
  <Words>445</Words>
  <Application>Microsoft Office PowerPoint</Application>
  <PresentationFormat>Custom</PresentationFormat>
  <Paragraphs>133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eClerx</cp:lastModifiedBy>
  <cp:revision>186</cp:revision>
  <dcterms:created xsi:type="dcterms:W3CDTF">2013-09-12T13:05:01Z</dcterms:created>
  <dcterms:modified xsi:type="dcterms:W3CDTF">2021-02-04T03:44:36Z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0x0101006CE955112E2E0F48A8C9483E5F384BF6</vt:lpwstr>
  </property>
</Properties>
</file>