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d3fe19be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d3fe19be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d3fe19be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d3fe19be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22bf969c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22bf969c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d3fe19b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d3fe19b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d3fe19be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d3fe19be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d3fe19be3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d3fe19be3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22bf969c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22bf969c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2bf969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2bf969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d3fe19be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d3fe19be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2bf969c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2bf969c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d3fe19be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d3fe19be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22bf969c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22bf969c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d3fe19be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d3fe19be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d3fe19b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d3fe19b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d3fe19be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d3fe19be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_Z3HskIUfjOXgdV6qBtZVGqhbBS35xlkEWhS2qr8Vk/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700"/>
              <a:t>Capstone Project Presentation</a:t>
            </a:r>
            <a:endParaRPr sz="4700"/>
          </a:p>
          <a:p>
            <a:pPr indent="0" lvl="0" marL="0" rtl="0" algn="l">
              <a:spcBef>
                <a:spcPts val="0"/>
              </a:spcBef>
              <a:spcAft>
                <a:spcPts val="0"/>
              </a:spcAft>
              <a:buNone/>
            </a:pPr>
            <a:r>
              <a:rPr lang="en" sz="2800"/>
              <a:t>Dec 2020 - Apr 2021 </a:t>
            </a:r>
            <a:endParaRPr sz="2800"/>
          </a:p>
        </p:txBody>
      </p:sp>
      <p:sp>
        <p:nvSpPr>
          <p:cNvPr id="87" name="Google Shape;87;p13"/>
          <p:cNvSpPr txBox="1"/>
          <p:nvPr>
            <p:ph idx="1" type="subTitle"/>
          </p:nvPr>
        </p:nvSpPr>
        <p:spPr>
          <a:xfrm>
            <a:off x="729625" y="3372600"/>
            <a:ext cx="7688100" cy="947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Clr>
                <a:schemeClr val="dk1"/>
              </a:buClr>
              <a:buSzPts val="605"/>
              <a:buFont typeface="Arial"/>
              <a:buNone/>
            </a:pPr>
            <a:r>
              <a:rPr lang="en" sz="5200">
                <a:solidFill>
                  <a:schemeClr val="dk1"/>
                </a:solidFill>
              </a:rPr>
              <a:t>TeFaRec</a:t>
            </a:r>
            <a:endParaRPr/>
          </a:p>
          <a:p>
            <a:pPr indent="0" lvl="0" marL="0" rtl="0" algn="l">
              <a:spcBef>
                <a:spcPts val="0"/>
              </a:spcBef>
              <a:spcAft>
                <a:spcPts val="0"/>
              </a:spcAft>
              <a:buNone/>
            </a:pPr>
            <a:r>
              <a:rPr lang="en" sz="2965"/>
              <a:t>Smart Security System for housing societies based on Deep Learning and IoT</a:t>
            </a:r>
            <a:endParaRPr sz="2965"/>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3"/>
          <p:cNvPicPr preferRelativeResize="0"/>
          <p:nvPr/>
        </p:nvPicPr>
        <p:blipFill>
          <a:blip r:embed="rId3">
            <a:alphaModFix/>
          </a:blip>
          <a:stretch>
            <a:fillRect/>
          </a:stretch>
        </p:blipFill>
        <p:spPr>
          <a:xfrm>
            <a:off x="7619500" y="502050"/>
            <a:ext cx="1107350" cy="126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Body Temperature Sensing</a:t>
            </a:r>
            <a:endParaRPr/>
          </a:p>
        </p:txBody>
      </p:sp>
      <p:sp>
        <p:nvSpPr>
          <p:cNvPr id="162" name="Google Shape;162;p22"/>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Significance</a:t>
            </a:r>
            <a:endParaRPr/>
          </a:p>
          <a:p>
            <a:pPr indent="-311150" lvl="0" marL="457200" rtl="0" algn="l">
              <a:spcBef>
                <a:spcPts val="0"/>
              </a:spcBef>
              <a:spcAft>
                <a:spcPts val="0"/>
              </a:spcAft>
              <a:buSzPts val="1300"/>
              <a:buChar char="●"/>
            </a:pPr>
            <a:r>
              <a:rPr lang="en"/>
              <a:t>How it works</a:t>
            </a:r>
            <a:endParaRPr/>
          </a:p>
        </p:txBody>
      </p:sp>
      <p:sp>
        <p:nvSpPr>
          <p:cNvPr id="163" name="Google Shape;163;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r>
              <a:rPr lang="en"/>
              <a:t> details of </a:t>
            </a:r>
            <a:r>
              <a:rPr lang="en"/>
              <a:t>proposed</a:t>
            </a:r>
            <a:r>
              <a:rPr lang="en"/>
              <a:t> work</a:t>
            </a:r>
            <a:endParaRPr/>
          </a:p>
        </p:txBody>
      </p:sp>
      <p:sp>
        <p:nvSpPr>
          <p:cNvPr id="169" name="Google Shape;169;p2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Hardware</a:t>
            </a:r>
            <a:endParaRPr b="1"/>
          </a:p>
          <a:p>
            <a:pPr indent="-304165" lvl="0" marL="457200" rtl="0" algn="l">
              <a:lnSpc>
                <a:spcPct val="100000"/>
              </a:lnSpc>
              <a:spcBef>
                <a:spcPts val="120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Raspberry Pi 4 Model B (4GB)</a:t>
            </a:r>
            <a:endParaRPr sz="1400">
              <a:solidFill>
                <a:srgbClr val="000000"/>
              </a:solidFill>
              <a:latin typeface="Times New Roman"/>
              <a:ea typeface="Times New Roman"/>
              <a:cs typeface="Times New Roman"/>
              <a:sym typeface="Times New Roman"/>
            </a:endParaRPr>
          </a:p>
          <a:p>
            <a:pPr indent="-304165" lvl="0" marL="457200" rtl="0" algn="l">
              <a:lnSpc>
                <a:spcPct val="10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Raspberry Pi 5MP Camera Board Module</a:t>
            </a:r>
            <a:endParaRPr sz="1400">
              <a:solidFill>
                <a:srgbClr val="000000"/>
              </a:solidFill>
              <a:latin typeface="Times New Roman"/>
              <a:ea typeface="Times New Roman"/>
              <a:cs typeface="Times New Roman"/>
              <a:sym typeface="Times New Roman"/>
            </a:endParaRPr>
          </a:p>
          <a:p>
            <a:pPr indent="-304165" lvl="0" marL="457200" rtl="0" algn="l">
              <a:lnSpc>
                <a:spcPct val="10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LED Bulbs (Red, Yellow, and Green)</a:t>
            </a:r>
            <a:endParaRPr sz="1400">
              <a:solidFill>
                <a:srgbClr val="000000"/>
              </a:solidFill>
              <a:latin typeface="Times New Roman"/>
              <a:ea typeface="Times New Roman"/>
              <a:cs typeface="Times New Roman"/>
              <a:sym typeface="Times New Roman"/>
            </a:endParaRPr>
          </a:p>
          <a:p>
            <a:pPr indent="-304165" lvl="0" marL="457200" rtl="0" algn="l">
              <a:lnSpc>
                <a:spcPct val="10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1 kilo ohm resistors</a:t>
            </a:r>
            <a:endParaRPr sz="1400">
              <a:solidFill>
                <a:srgbClr val="000000"/>
              </a:solidFill>
              <a:latin typeface="Times New Roman"/>
              <a:ea typeface="Times New Roman"/>
              <a:cs typeface="Times New Roman"/>
              <a:sym typeface="Times New Roman"/>
            </a:endParaRPr>
          </a:p>
          <a:p>
            <a:pPr indent="-304165" lvl="0" marL="457200" rtl="0" algn="l">
              <a:lnSpc>
                <a:spcPct val="10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Breadboard</a:t>
            </a:r>
            <a:endParaRPr sz="1400">
              <a:solidFill>
                <a:srgbClr val="000000"/>
              </a:solidFill>
              <a:latin typeface="Times New Roman"/>
              <a:ea typeface="Times New Roman"/>
              <a:cs typeface="Times New Roman"/>
              <a:sym typeface="Times New Roman"/>
            </a:endParaRPr>
          </a:p>
          <a:p>
            <a:pPr indent="-304165" lvl="0" marL="457200" rtl="0" algn="l">
              <a:lnSpc>
                <a:spcPct val="10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Female to female wires (Infrared Sensor and Raspberry Pi Connection)</a:t>
            </a:r>
            <a:endParaRPr sz="1400">
              <a:solidFill>
                <a:srgbClr val="000000"/>
              </a:solidFill>
              <a:latin typeface="Times New Roman"/>
              <a:ea typeface="Times New Roman"/>
              <a:cs typeface="Times New Roman"/>
              <a:sym typeface="Times New Roman"/>
            </a:endParaRPr>
          </a:p>
          <a:p>
            <a:pPr indent="-304165" lvl="0" marL="457200" rtl="0" algn="l">
              <a:lnSpc>
                <a:spcPct val="10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Male to female wires (LEDs and resistor connections on breadboard)</a:t>
            </a:r>
            <a:endParaRPr sz="1400">
              <a:solidFill>
                <a:srgbClr val="000000"/>
              </a:solidFill>
              <a:latin typeface="Times New Roman"/>
              <a:ea typeface="Times New Roman"/>
              <a:cs typeface="Times New Roman"/>
              <a:sym typeface="Times New Roman"/>
            </a:endParaRPr>
          </a:p>
          <a:p>
            <a:pPr indent="-304165" lvl="0" marL="457200" rtl="0" algn="l">
              <a:lnSpc>
                <a:spcPct val="10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BIS 3Amps Charger, USB C Cable</a:t>
            </a:r>
            <a:endParaRPr sz="1400">
              <a:solidFill>
                <a:srgbClr val="000000"/>
              </a:solidFill>
              <a:latin typeface="Times New Roman"/>
              <a:ea typeface="Times New Roman"/>
              <a:cs typeface="Times New Roman"/>
              <a:sym typeface="Times New Roman"/>
            </a:endParaRPr>
          </a:p>
          <a:p>
            <a:pPr indent="-304165" lvl="0" marL="457200" rtl="0" algn="l">
              <a:lnSpc>
                <a:spcPct val="10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Ethernet cable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70" name="Google Shape;170;p23"/>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Software</a:t>
            </a:r>
            <a:endParaRPr b="1"/>
          </a:p>
          <a:p>
            <a:pPr indent="-304958" lvl="0" marL="457200" rtl="0" algn="l">
              <a:spcBef>
                <a:spcPts val="1200"/>
              </a:spcBef>
              <a:spcAft>
                <a:spcPts val="0"/>
              </a:spcAft>
              <a:buSzPct val="100000"/>
              <a:buFont typeface="Times New Roman"/>
              <a:buChar char="●"/>
            </a:pPr>
            <a:r>
              <a:rPr b="1" lang="en">
                <a:latin typeface="Times New Roman"/>
                <a:ea typeface="Times New Roman"/>
                <a:cs typeface="Times New Roman"/>
                <a:sym typeface="Times New Roman"/>
              </a:rPr>
              <a:t>Streamlit (Framework for webapp deployment)</a:t>
            </a:r>
            <a:endParaRPr b="1">
              <a:latin typeface="Times New Roman"/>
              <a:ea typeface="Times New Roman"/>
              <a:cs typeface="Times New Roman"/>
              <a:sym typeface="Times New Roman"/>
            </a:endParaRPr>
          </a:p>
          <a:p>
            <a:pPr indent="-304958" lvl="0" marL="457200" rtl="0" algn="l">
              <a:spcBef>
                <a:spcPts val="0"/>
              </a:spcBef>
              <a:spcAft>
                <a:spcPts val="0"/>
              </a:spcAft>
              <a:buSzPct val="100000"/>
              <a:buFont typeface="Times New Roman"/>
              <a:buChar char="●"/>
            </a:pPr>
            <a:r>
              <a:rPr b="1" lang="en">
                <a:latin typeface="Times New Roman"/>
                <a:ea typeface="Times New Roman"/>
                <a:cs typeface="Times New Roman"/>
                <a:sym typeface="Times New Roman"/>
              </a:rPr>
              <a:t>Pandas </a:t>
            </a:r>
            <a:endParaRPr b="1">
              <a:latin typeface="Times New Roman"/>
              <a:ea typeface="Times New Roman"/>
              <a:cs typeface="Times New Roman"/>
              <a:sym typeface="Times New Roman"/>
            </a:endParaRPr>
          </a:p>
          <a:p>
            <a:pPr indent="-304958" lvl="0" marL="457200" rtl="0" algn="l">
              <a:spcBef>
                <a:spcPts val="0"/>
              </a:spcBef>
              <a:spcAft>
                <a:spcPts val="0"/>
              </a:spcAft>
              <a:buSzPct val="100000"/>
              <a:buFont typeface="Times New Roman"/>
              <a:buChar char="●"/>
            </a:pPr>
            <a:r>
              <a:rPr b="1" lang="en">
                <a:latin typeface="Times New Roman"/>
                <a:ea typeface="Times New Roman"/>
                <a:cs typeface="Times New Roman"/>
                <a:sym typeface="Times New Roman"/>
              </a:rPr>
              <a:t>Numpy </a:t>
            </a:r>
            <a:endParaRPr b="1">
              <a:latin typeface="Times New Roman"/>
              <a:ea typeface="Times New Roman"/>
              <a:cs typeface="Times New Roman"/>
              <a:sym typeface="Times New Roman"/>
            </a:endParaRPr>
          </a:p>
          <a:p>
            <a:pPr indent="-304958" lvl="0" marL="457200" rtl="0" algn="l">
              <a:spcBef>
                <a:spcPts val="0"/>
              </a:spcBef>
              <a:spcAft>
                <a:spcPts val="0"/>
              </a:spcAft>
              <a:buSzPct val="100000"/>
              <a:buFont typeface="Times New Roman"/>
              <a:buChar char="●"/>
            </a:pPr>
            <a:r>
              <a:rPr b="1" lang="en">
                <a:latin typeface="Times New Roman"/>
                <a:ea typeface="Times New Roman"/>
                <a:cs typeface="Times New Roman"/>
                <a:sym typeface="Times New Roman"/>
              </a:rPr>
              <a:t>OpenCV/Imutils </a:t>
            </a:r>
            <a:endParaRPr b="1">
              <a:latin typeface="Times New Roman"/>
              <a:ea typeface="Times New Roman"/>
              <a:cs typeface="Times New Roman"/>
              <a:sym typeface="Times New Roman"/>
            </a:endParaRPr>
          </a:p>
          <a:p>
            <a:pPr indent="-304958" lvl="0" marL="457200" rtl="0" algn="l">
              <a:spcBef>
                <a:spcPts val="0"/>
              </a:spcBef>
              <a:spcAft>
                <a:spcPts val="0"/>
              </a:spcAft>
              <a:buSzPct val="100000"/>
              <a:buFont typeface="Times New Roman"/>
              <a:buChar char="●"/>
            </a:pPr>
            <a:r>
              <a:rPr b="1" lang="en">
                <a:latin typeface="Times New Roman"/>
                <a:ea typeface="Times New Roman"/>
                <a:cs typeface="Times New Roman"/>
                <a:sym typeface="Times New Roman"/>
              </a:rPr>
              <a:t>PyMongo </a:t>
            </a:r>
            <a:endParaRPr b="1">
              <a:latin typeface="Times New Roman"/>
              <a:ea typeface="Times New Roman"/>
              <a:cs typeface="Times New Roman"/>
              <a:sym typeface="Times New Roman"/>
            </a:endParaRPr>
          </a:p>
          <a:p>
            <a:pPr indent="-304958" lvl="0" marL="457200" rtl="0" algn="l">
              <a:spcBef>
                <a:spcPts val="0"/>
              </a:spcBef>
              <a:spcAft>
                <a:spcPts val="0"/>
              </a:spcAft>
              <a:buSzPct val="100000"/>
              <a:buFont typeface="Times New Roman"/>
              <a:buChar char="●"/>
            </a:pPr>
            <a:r>
              <a:rPr b="1" lang="en">
                <a:latin typeface="Times New Roman"/>
                <a:ea typeface="Times New Roman"/>
                <a:cs typeface="Times New Roman"/>
                <a:sym typeface="Times New Roman"/>
              </a:rPr>
              <a:t>Pickle </a:t>
            </a:r>
            <a:endParaRPr b="1">
              <a:latin typeface="Times New Roman"/>
              <a:ea typeface="Times New Roman"/>
              <a:cs typeface="Times New Roman"/>
              <a:sym typeface="Times New Roman"/>
            </a:endParaRPr>
          </a:p>
          <a:p>
            <a:pPr indent="-304958" lvl="0" marL="457200" rtl="0" algn="l">
              <a:spcBef>
                <a:spcPts val="0"/>
              </a:spcBef>
              <a:spcAft>
                <a:spcPts val="0"/>
              </a:spcAft>
              <a:buSzPct val="100000"/>
              <a:buFont typeface="Times New Roman"/>
              <a:buChar char="●"/>
            </a:pPr>
            <a:r>
              <a:rPr b="1" lang="en">
                <a:latin typeface="Times New Roman"/>
                <a:ea typeface="Times New Roman"/>
                <a:cs typeface="Times New Roman"/>
                <a:sym typeface="Times New Roman"/>
              </a:rPr>
              <a:t>Datetime</a:t>
            </a:r>
            <a:endParaRPr b="1">
              <a:latin typeface="Times New Roman"/>
              <a:ea typeface="Times New Roman"/>
              <a:cs typeface="Times New Roman"/>
              <a:sym typeface="Times New Roman"/>
            </a:endParaRPr>
          </a:p>
          <a:p>
            <a:pPr indent="-304958" lvl="0" marL="457200" rtl="0" algn="l">
              <a:spcBef>
                <a:spcPts val="0"/>
              </a:spcBef>
              <a:spcAft>
                <a:spcPts val="0"/>
              </a:spcAft>
              <a:buSzPct val="100000"/>
              <a:buFont typeface="Times New Roman"/>
              <a:buChar char="●"/>
            </a:pPr>
            <a:r>
              <a:rPr b="1" lang="en">
                <a:latin typeface="Times New Roman"/>
                <a:ea typeface="Times New Roman"/>
                <a:cs typeface="Times New Roman"/>
                <a:sym typeface="Times New Roman"/>
              </a:rPr>
              <a:t>Face_Recognition (Adam Geitgey)</a:t>
            </a:r>
            <a:endParaRPr b="1">
              <a:latin typeface="Times New Roman"/>
              <a:ea typeface="Times New Roman"/>
              <a:cs typeface="Times New Roman"/>
              <a:sym typeface="Times New Roman"/>
            </a:endParaRPr>
          </a:p>
          <a:p>
            <a:pPr indent="-304958" lvl="0" marL="457200" rtl="0" algn="l">
              <a:spcBef>
                <a:spcPts val="0"/>
              </a:spcBef>
              <a:spcAft>
                <a:spcPts val="0"/>
              </a:spcAft>
              <a:buSzPct val="100000"/>
              <a:buFont typeface="Times New Roman"/>
              <a:buChar char="●"/>
            </a:pPr>
            <a:r>
              <a:rPr b="1" lang="en">
                <a:latin typeface="Times New Roman"/>
                <a:ea typeface="Times New Roman"/>
                <a:cs typeface="Times New Roman"/>
                <a:sym typeface="Times New Roman"/>
              </a:rPr>
              <a:t>OS</a:t>
            </a:r>
            <a:endParaRPr b="1">
              <a:latin typeface="Times New Roman"/>
              <a:ea typeface="Times New Roman"/>
              <a:cs typeface="Times New Roman"/>
              <a:sym typeface="Times New Roman"/>
            </a:endParaRPr>
          </a:p>
          <a:p>
            <a:pPr indent="-304958" lvl="0" marL="457200" rtl="0" algn="l">
              <a:spcBef>
                <a:spcPts val="0"/>
              </a:spcBef>
              <a:spcAft>
                <a:spcPts val="0"/>
              </a:spcAft>
              <a:buSzPct val="100000"/>
              <a:buFont typeface="Times New Roman"/>
              <a:buChar char="●"/>
            </a:pPr>
            <a:r>
              <a:rPr b="1" lang="en">
                <a:latin typeface="Times New Roman"/>
                <a:ea typeface="Times New Roman"/>
                <a:cs typeface="Times New Roman"/>
                <a:sym typeface="Times New Roman"/>
              </a:rPr>
              <a:t>SendGrid (Email  API) </a:t>
            </a:r>
            <a:endParaRPr b="1">
              <a:latin typeface="Times New Roman"/>
              <a:ea typeface="Times New Roman"/>
              <a:cs typeface="Times New Roman"/>
              <a:sym typeface="Times New Roman"/>
            </a:endParaRPr>
          </a:p>
        </p:txBody>
      </p:sp>
      <p:sp>
        <p:nvSpPr>
          <p:cNvPr id="171" name="Google Shape;171;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3"/>
          <p:cNvPicPr preferRelativeResize="0"/>
          <p:nvPr/>
        </p:nvPicPr>
        <p:blipFill>
          <a:blip r:embed="rId3">
            <a:alphaModFix/>
          </a:blip>
          <a:stretch>
            <a:fillRect/>
          </a:stretch>
        </p:blipFill>
        <p:spPr>
          <a:xfrm>
            <a:off x="6132750" y="3199075"/>
            <a:ext cx="654100" cy="327050"/>
          </a:xfrm>
          <a:prstGeom prst="rect">
            <a:avLst/>
          </a:prstGeom>
          <a:noFill/>
          <a:ln>
            <a:noFill/>
          </a:ln>
        </p:spPr>
      </p:pic>
      <p:pic>
        <p:nvPicPr>
          <p:cNvPr id="173" name="Google Shape;173;p23"/>
          <p:cNvPicPr preferRelativeResize="0"/>
          <p:nvPr/>
        </p:nvPicPr>
        <p:blipFill>
          <a:blip r:embed="rId4">
            <a:alphaModFix/>
          </a:blip>
          <a:stretch>
            <a:fillRect/>
          </a:stretch>
        </p:blipFill>
        <p:spPr>
          <a:xfrm>
            <a:off x="6962050" y="3998276"/>
            <a:ext cx="1279179" cy="280650"/>
          </a:xfrm>
          <a:prstGeom prst="rect">
            <a:avLst/>
          </a:prstGeom>
          <a:noFill/>
          <a:ln>
            <a:noFill/>
          </a:ln>
        </p:spPr>
      </p:pic>
      <p:pic>
        <p:nvPicPr>
          <p:cNvPr id="174" name="Google Shape;174;p23"/>
          <p:cNvPicPr preferRelativeResize="0"/>
          <p:nvPr/>
        </p:nvPicPr>
        <p:blipFill>
          <a:blip r:embed="rId5">
            <a:alphaModFix/>
          </a:blip>
          <a:stretch>
            <a:fillRect/>
          </a:stretch>
        </p:blipFill>
        <p:spPr>
          <a:xfrm>
            <a:off x="7923500" y="2721085"/>
            <a:ext cx="1161499" cy="116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Contributions</a:t>
            </a:r>
            <a:endParaRPr/>
          </a:p>
        </p:txBody>
      </p:sp>
      <p:sp>
        <p:nvSpPr>
          <p:cNvPr id="180" name="Google Shape;18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Automating Image Collection Process</a:t>
            </a:r>
            <a:endParaRPr/>
          </a:p>
          <a:p>
            <a:pPr indent="-311150" lvl="0" marL="457200" rtl="0" algn="l">
              <a:spcBef>
                <a:spcPts val="0"/>
              </a:spcBef>
              <a:spcAft>
                <a:spcPts val="0"/>
              </a:spcAft>
              <a:buSzPts val="1300"/>
              <a:buChar char="●"/>
            </a:pPr>
            <a:r>
              <a:rPr lang="en"/>
              <a:t>Live streaming in streamlit</a:t>
            </a:r>
            <a:endParaRPr/>
          </a:p>
          <a:p>
            <a:pPr indent="-311150" lvl="0" marL="457200" rtl="0" algn="l">
              <a:spcBef>
                <a:spcPts val="0"/>
              </a:spcBef>
              <a:spcAft>
                <a:spcPts val="0"/>
              </a:spcAft>
              <a:buSzPts val="1300"/>
              <a:buChar char="●"/>
            </a:pPr>
            <a:r>
              <a:rPr lang="en"/>
              <a:t>Database </a:t>
            </a:r>
            <a:endParaRPr/>
          </a:p>
          <a:p>
            <a:pPr indent="-311150" lvl="0" marL="457200" rtl="0" algn="l">
              <a:spcBef>
                <a:spcPts val="0"/>
              </a:spcBef>
              <a:spcAft>
                <a:spcPts val="0"/>
              </a:spcAft>
              <a:buSzPts val="1300"/>
              <a:buChar char="●"/>
            </a:pPr>
            <a:r>
              <a:rPr lang="en"/>
              <a:t>Generating and saving face encodings</a:t>
            </a:r>
            <a:endParaRPr/>
          </a:p>
          <a:p>
            <a:pPr indent="-311150" lvl="0" marL="457200" rtl="0" algn="l">
              <a:spcBef>
                <a:spcPts val="0"/>
              </a:spcBef>
              <a:spcAft>
                <a:spcPts val="0"/>
              </a:spcAft>
              <a:buSzPts val="1300"/>
              <a:buChar char="●"/>
            </a:pPr>
            <a:r>
              <a:rPr lang="en"/>
              <a:t>Web-application (Front-end and backend communication)</a:t>
            </a:r>
            <a:endParaRPr/>
          </a:p>
          <a:p>
            <a:pPr indent="-311150" lvl="0" marL="457200" rtl="0" algn="l">
              <a:spcBef>
                <a:spcPts val="0"/>
              </a:spcBef>
              <a:spcAft>
                <a:spcPts val="0"/>
              </a:spcAft>
              <a:buSzPts val="1300"/>
              <a:buChar char="●"/>
            </a:pPr>
            <a:r>
              <a:rPr lang="en"/>
              <a:t>Sending Reports via email</a:t>
            </a:r>
            <a:endParaRPr/>
          </a:p>
          <a:p>
            <a:pPr indent="-311150" lvl="0" marL="457200" rtl="0" algn="l">
              <a:spcBef>
                <a:spcPts val="0"/>
              </a:spcBef>
              <a:spcAft>
                <a:spcPts val="0"/>
              </a:spcAft>
              <a:buSzPts val="1300"/>
              <a:buChar char="●"/>
            </a:pPr>
            <a:r>
              <a:rPr lang="en"/>
              <a:t>Going </a:t>
            </a:r>
            <a:r>
              <a:rPr lang="en"/>
              <a:t>through all the research papers</a:t>
            </a:r>
            <a:endParaRPr/>
          </a:p>
        </p:txBody>
      </p:sp>
      <p:sp>
        <p:nvSpPr>
          <p:cNvPr id="181" name="Google Shape;181;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 and Significance</a:t>
            </a:r>
            <a:endParaRPr/>
          </a:p>
        </p:txBody>
      </p:sp>
      <p:sp>
        <p:nvSpPr>
          <p:cNvPr id="187" name="Google Shape;187;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754" lvl="0" marL="457200" rtl="0" algn="l">
              <a:lnSpc>
                <a:spcPct val="100000"/>
              </a:lnSpc>
              <a:spcBef>
                <a:spcPts val="367"/>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The web application has been from scratch</a:t>
            </a:r>
            <a:endParaRPr sz="1404">
              <a:solidFill>
                <a:srgbClr val="000000"/>
              </a:solidFill>
              <a:latin typeface="Times New Roman"/>
              <a:ea typeface="Times New Roman"/>
              <a:cs typeface="Times New Roman"/>
              <a:sym typeface="Times New Roman"/>
            </a:endParaRPr>
          </a:p>
          <a:p>
            <a:pPr indent="-317754" lvl="0" marL="457200" rtl="0" algn="l">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This may be one of the first security systems built on the streamlit web framework</a:t>
            </a:r>
            <a:endParaRPr sz="1404">
              <a:solidFill>
                <a:srgbClr val="000000"/>
              </a:solidFill>
              <a:latin typeface="Times New Roman"/>
              <a:ea typeface="Times New Roman"/>
              <a:cs typeface="Times New Roman"/>
              <a:sym typeface="Times New Roman"/>
            </a:endParaRPr>
          </a:p>
          <a:p>
            <a:pPr indent="-317754" lvl="0" marL="457200" rtl="0" algn="l">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The web application has been deployed on raspberry pi as well</a:t>
            </a:r>
            <a:endParaRPr sz="1404">
              <a:solidFill>
                <a:srgbClr val="000000"/>
              </a:solidFill>
              <a:latin typeface="Times New Roman"/>
              <a:ea typeface="Times New Roman"/>
              <a:cs typeface="Times New Roman"/>
              <a:sym typeface="Times New Roman"/>
            </a:endParaRPr>
          </a:p>
          <a:p>
            <a:pPr indent="-317754" lvl="0" marL="457200" rtl="0" algn="l">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Image Collection and storage is so fast that the person may not even realize it happened</a:t>
            </a:r>
            <a:endParaRPr sz="1404">
              <a:solidFill>
                <a:srgbClr val="000000"/>
              </a:solidFill>
              <a:latin typeface="Times New Roman"/>
              <a:ea typeface="Times New Roman"/>
              <a:cs typeface="Times New Roman"/>
              <a:sym typeface="Times New Roman"/>
            </a:endParaRPr>
          </a:p>
          <a:p>
            <a:pPr indent="-317754" lvl="0" marL="457200" rtl="0" algn="l">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Data Collection is part of the system. It fits into the end-to-end bucket for the user</a:t>
            </a:r>
            <a:endParaRPr sz="1404">
              <a:solidFill>
                <a:srgbClr val="000000"/>
              </a:solidFill>
              <a:latin typeface="Times New Roman"/>
              <a:ea typeface="Times New Roman"/>
              <a:cs typeface="Times New Roman"/>
              <a:sym typeface="Times New Roman"/>
            </a:endParaRPr>
          </a:p>
          <a:p>
            <a:pPr indent="-317754" lvl="0" marL="457200" rtl="0" algn="l">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Changes happening can be viewing live and in real time</a:t>
            </a:r>
            <a:endParaRPr sz="1404">
              <a:solidFill>
                <a:srgbClr val="000000"/>
              </a:solidFill>
              <a:latin typeface="Times New Roman"/>
              <a:ea typeface="Times New Roman"/>
              <a:cs typeface="Times New Roman"/>
              <a:sym typeface="Times New Roman"/>
            </a:endParaRPr>
          </a:p>
          <a:p>
            <a:pPr indent="-317754" lvl="0" marL="457200" rtl="0" algn="l">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Database can be validated by the security guard from the application itself (though making an changes is not possible, for security reasons)</a:t>
            </a:r>
            <a:endParaRPr sz="1404">
              <a:solidFill>
                <a:srgbClr val="000000"/>
              </a:solidFill>
              <a:latin typeface="Times New Roman"/>
              <a:ea typeface="Times New Roman"/>
              <a:cs typeface="Times New Roman"/>
              <a:sym typeface="Times New Roman"/>
            </a:endParaRPr>
          </a:p>
          <a:p>
            <a:pPr indent="-317754" lvl="0" marL="457200" rtl="0" algn="l">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Minimum involvement requirement once a person is registered into the system</a:t>
            </a:r>
            <a:endParaRPr sz="1404">
              <a:solidFill>
                <a:srgbClr val="000000"/>
              </a:solidFill>
              <a:latin typeface="Times New Roman"/>
              <a:ea typeface="Times New Roman"/>
              <a:cs typeface="Times New Roman"/>
              <a:sym typeface="Times New Roman"/>
            </a:endParaRPr>
          </a:p>
          <a:p>
            <a:pPr indent="-317754" lvl="0" marL="457200" rtl="0" algn="l">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Email reports make it easier for the secretary of the society to keep track without leaving his/her home.</a:t>
            </a:r>
            <a:endParaRPr/>
          </a:p>
        </p:txBody>
      </p:sp>
      <p:sp>
        <p:nvSpPr>
          <p:cNvPr id="188" name="Google Shape;188;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94" name="Google Shape;19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11067" lvl="0" marL="457200" rtl="0" algn="l">
              <a:lnSpc>
                <a:spcPct val="100000"/>
              </a:lnSpc>
              <a:spcBef>
                <a:spcPts val="367"/>
              </a:spcBef>
              <a:spcAft>
                <a:spcPts val="0"/>
              </a:spcAft>
              <a:buClr>
                <a:srgbClr val="000000"/>
              </a:buClr>
              <a:buSzPct val="100000"/>
              <a:buFont typeface="Times New Roman"/>
              <a:buChar char="●"/>
            </a:pPr>
            <a:r>
              <a:rPr lang="en" sz="1404">
                <a:solidFill>
                  <a:srgbClr val="000000"/>
                </a:solidFill>
                <a:latin typeface="Times New Roman"/>
                <a:ea typeface="Times New Roman"/>
                <a:cs typeface="Times New Roman"/>
                <a:sym typeface="Times New Roman"/>
              </a:rPr>
              <a:t>The body temperature system is highly dependent on the raspberry pi. If it loses connection, it will not work. The connection is made possible using Remote Desktop Connection (windows system) and the session gets terminated at times</a:t>
            </a:r>
            <a:endParaRPr sz="1404">
              <a:solidFill>
                <a:srgbClr val="000000"/>
              </a:solidFill>
              <a:latin typeface="Times New Roman"/>
              <a:ea typeface="Times New Roman"/>
              <a:cs typeface="Times New Roman"/>
              <a:sym typeface="Times New Roman"/>
            </a:endParaRPr>
          </a:p>
          <a:p>
            <a:pPr indent="-311067" lvl="0" marL="457200" rtl="0" algn="l">
              <a:lnSpc>
                <a:spcPct val="100000"/>
              </a:lnSpc>
              <a:spcBef>
                <a:spcPts val="0"/>
              </a:spcBef>
              <a:spcAft>
                <a:spcPts val="0"/>
              </a:spcAft>
              <a:buClr>
                <a:srgbClr val="000000"/>
              </a:buClr>
              <a:buSzPct val="100000"/>
              <a:buFont typeface="Times New Roman"/>
              <a:buChar char="●"/>
            </a:pPr>
            <a:r>
              <a:rPr lang="en" sz="1404">
                <a:solidFill>
                  <a:srgbClr val="000000"/>
                </a:solidFill>
                <a:latin typeface="Times New Roman"/>
                <a:ea typeface="Times New Roman"/>
                <a:cs typeface="Times New Roman"/>
                <a:sym typeface="Times New Roman"/>
              </a:rPr>
              <a:t>Streamlit is still in its early stages and the application crashes as times, especially in the Raspberry Pi</a:t>
            </a:r>
            <a:endParaRPr sz="1404">
              <a:solidFill>
                <a:srgbClr val="000000"/>
              </a:solidFill>
              <a:latin typeface="Times New Roman"/>
              <a:ea typeface="Times New Roman"/>
              <a:cs typeface="Times New Roman"/>
              <a:sym typeface="Times New Roman"/>
            </a:endParaRPr>
          </a:p>
          <a:p>
            <a:pPr indent="-311067" lvl="0" marL="457200" rtl="0" algn="l">
              <a:lnSpc>
                <a:spcPct val="100000"/>
              </a:lnSpc>
              <a:spcBef>
                <a:spcPts val="0"/>
              </a:spcBef>
              <a:spcAft>
                <a:spcPts val="0"/>
              </a:spcAft>
              <a:buClr>
                <a:srgbClr val="000000"/>
              </a:buClr>
              <a:buSzPct val="100000"/>
              <a:buFont typeface="Times New Roman"/>
              <a:buChar char="●"/>
            </a:pPr>
            <a:r>
              <a:rPr lang="en" sz="1404">
                <a:solidFill>
                  <a:srgbClr val="000000"/>
                </a:solidFill>
                <a:latin typeface="Times New Roman"/>
                <a:ea typeface="Times New Roman"/>
                <a:cs typeface="Times New Roman"/>
                <a:sym typeface="Times New Roman"/>
              </a:rPr>
              <a:t>To start the application, a command has to be given from the command prompt. This makes the initialization of the application not user friendly in nature. </a:t>
            </a:r>
            <a:endParaRPr sz="1404">
              <a:solidFill>
                <a:srgbClr val="000000"/>
              </a:solidFill>
              <a:latin typeface="Times New Roman"/>
              <a:ea typeface="Times New Roman"/>
              <a:cs typeface="Times New Roman"/>
              <a:sym typeface="Times New Roman"/>
            </a:endParaRPr>
          </a:p>
          <a:p>
            <a:pPr indent="-311067" lvl="0" marL="457200" rtl="0" algn="l">
              <a:lnSpc>
                <a:spcPct val="100000"/>
              </a:lnSpc>
              <a:spcBef>
                <a:spcPts val="0"/>
              </a:spcBef>
              <a:spcAft>
                <a:spcPts val="0"/>
              </a:spcAft>
              <a:buClr>
                <a:srgbClr val="000000"/>
              </a:buClr>
              <a:buSzPct val="100000"/>
              <a:buFont typeface="Times New Roman"/>
              <a:buChar char="●"/>
            </a:pPr>
            <a:r>
              <a:rPr lang="en" sz="1404">
                <a:solidFill>
                  <a:srgbClr val="000000"/>
                </a:solidFill>
                <a:latin typeface="Times New Roman"/>
                <a:ea typeface="Times New Roman"/>
                <a:cs typeface="Times New Roman"/>
                <a:sym typeface="Times New Roman"/>
              </a:rPr>
              <a:t>If a person is not facing a camera, the person will not get detected.</a:t>
            </a:r>
            <a:endParaRPr sz="1404">
              <a:solidFill>
                <a:srgbClr val="000000"/>
              </a:solidFill>
              <a:latin typeface="Times New Roman"/>
              <a:ea typeface="Times New Roman"/>
              <a:cs typeface="Times New Roman"/>
              <a:sym typeface="Times New Roman"/>
            </a:endParaRPr>
          </a:p>
          <a:p>
            <a:pPr indent="-311067" lvl="0" marL="457200" rtl="0" algn="l">
              <a:lnSpc>
                <a:spcPct val="100000"/>
              </a:lnSpc>
              <a:spcBef>
                <a:spcPts val="0"/>
              </a:spcBef>
              <a:spcAft>
                <a:spcPts val="0"/>
              </a:spcAft>
              <a:buClr>
                <a:srgbClr val="000000"/>
              </a:buClr>
              <a:buSzPct val="100000"/>
              <a:buFont typeface="Times New Roman"/>
              <a:buChar char="●"/>
            </a:pPr>
            <a:r>
              <a:rPr lang="en" sz="1404">
                <a:solidFill>
                  <a:srgbClr val="000000"/>
                </a:solidFill>
                <a:latin typeface="Times New Roman"/>
                <a:ea typeface="Times New Roman"/>
                <a:cs typeface="Times New Roman"/>
                <a:sym typeface="Times New Roman"/>
              </a:rPr>
              <a:t>If a person is wearing a mask, the person will not get recognized as I have used the frontal face detection module to trigger the face recognition algorithm.</a:t>
            </a:r>
            <a:endParaRPr sz="1404">
              <a:solidFill>
                <a:srgbClr val="000000"/>
              </a:solidFill>
              <a:latin typeface="Times New Roman"/>
              <a:ea typeface="Times New Roman"/>
              <a:cs typeface="Times New Roman"/>
              <a:sym typeface="Times New Roman"/>
            </a:endParaRPr>
          </a:p>
          <a:p>
            <a:pPr indent="-311067" lvl="0" marL="457200" rtl="0" algn="l">
              <a:lnSpc>
                <a:spcPct val="100000"/>
              </a:lnSpc>
              <a:spcBef>
                <a:spcPts val="0"/>
              </a:spcBef>
              <a:spcAft>
                <a:spcPts val="0"/>
              </a:spcAft>
              <a:buClr>
                <a:srgbClr val="000000"/>
              </a:buClr>
              <a:buSzPct val="100000"/>
              <a:buFont typeface="Times New Roman"/>
              <a:buChar char="●"/>
            </a:pPr>
            <a:r>
              <a:rPr lang="en" sz="1404">
                <a:solidFill>
                  <a:srgbClr val="000000"/>
                </a:solidFill>
                <a:latin typeface="Times New Roman"/>
                <a:ea typeface="Times New Roman"/>
                <a:cs typeface="Times New Roman"/>
                <a:sym typeface="Times New Roman"/>
              </a:rPr>
              <a:t>The application is not spoof proof</a:t>
            </a:r>
            <a:endParaRPr sz="1404">
              <a:solidFill>
                <a:srgbClr val="000000"/>
              </a:solidFill>
              <a:latin typeface="Times New Roman"/>
              <a:ea typeface="Times New Roman"/>
              <a:cs typeface="Times New Roman"/>
              <a:sym typeface="Times New Roman"/>
            </a:endParaRPr>
          </a:p>
          <a:p>
            <a:pPr indent="-311067" lvl="0" marL="457200" rtl="0" algn="l">
              <a:lnSpc>
                <a:spcPct val="100000"/>
              </a:lnSpc>
              <a:spcBef>
                <a:spcPts val="0"/>
              </a:spcBef>
              <a:spcAft>
                <a:spcPts val="0"/>
              </a:spcAft>
              <a:buClr>
                <a:srgbClr val="000000"/>
              </a:buClr>
              <a:buSzPct val="100000"/>
              <a:buFont typeface="Times New Roman"/>
              <a:buChar char="●"/>
            </a:pPr>
            <a:r>
              <a:rPr lang="en" sz="1404">
                <a:solidFill>
                  <a:srgbClr val="000000"/>
                </a:solidFill>
                <a:latin typeface="Times New Roman"/>
                <a:ea typeface="Times New Roman"/>
                <a:cs typeface="Times New Roman"/>
                <a:sym typeface="Times New Roman"/>
              </a:rPr>
              <a:t>Body temperature cannot be backtracked</a:t>
            </a:r>
            <a:endParaRPr sz="1404">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95" name="Google Shape;195;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201" name="Google Shape;20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367"/>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Face-Recognition with Mask</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Detecting mask positioning anomalies (uncovered chin, uncovered nose, or uncovered nose and mouth) </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Reduce Application Crashing</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Making the application initialization more user friendly</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Send Report feature in the GUI (choosing/changing the receiver’s email address(es), triggering)</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202" name="Google Shape;202;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08" name="Google Shape;208;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5434400" y="2005175"/>
            <a:ext cx="1793100" cy="4086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Mentees</a:t>
            </a:r>
            <a:endParaRPr>
              <a:solidFill>
                <a:srgbClr val="FFFFFF"/>
              </a:solidFill>
            </a:endParaRPr>
          </a:p>
        </p:txBody>
      </p:sp>
      <p:sp>
        <p:nvSpPr>
          <p:cNvPr id="95" name="Google Shape;95;p14"/>
          <p:cNvSpPr/>
          <p:nvPr/>
        </p:nvSpPr>
        <p:spPr>
          <a:xfrm>
            <a:off x="5434400" y="2409350"/>
            <a:ext cx="2206200" cy="219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Ms. Neha Koppikar</a:t>
            </a:r>
            <a:endParaRPr/>
          </a:p>
          <a:p>
            <a:pPr indent="0" lvl="0" marL="457200" rtl="0" algn="l">
              <a:spcBef>
                <a:spcPts val="0"/>
              </a:spcBef>
              <a:spcAft>
                <a:spcPts val="0"/>
              </a:spcAft>
              <a:buNone/>
            </a:pPr>
            <a:r>
              <a:rPr lang="en"/>
              <a:t>(Software)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Ms. Nidhi Koppikar</a:t>
            </a:r>
            <a:endParaRPr/>
          </a:p>
          <a:p>
            <a:pPr indent="0" lvl="0" marL="457200" rtl="0" algn="l">
              <a:spcBef>
                <a:spcPts val="0"/>
              </a:spcBef>
              <a:spcAft>
                <a:spcPts val="0"/>
              </a:spcAft>
              <a:buNone/>
            </a:pPr>
            <a:r>
              <a:rPr lang="en"/>
              <a:t>(Hardware)</a:t>
            </a:r>
            <a:endParaRPr/>
          </a:p>
        </p:txBody>
      </p:sp>
      <p:sp>
        <p:nvSpPr>
          <p:cNvPr id="96" name="Google Shape;96;p14"/>
          <p:cNvSpPr/>
          <p:nvPr/>
        </p:nvSpPr>
        <p:spPr>
          <a:xfrm>
            <a:off x="1225359" y="2000825"/>
            <a:ext cx="1660200" cy="4086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Mentors</a:t>
            </a:r>
            <a:endParaRPr>
              <a:solidFill>
                <a:srgbClr val="FFFFFF"/>
              </a:solidFill>
            </a:endParaRPr>
          </a:p>
        </p:txBody>
      </p:sp>
      <p:sp>
        <p:nvSpPr>
          <p:cNvPr id="97" name="Google Shape;97;p14"/>
          <p:cNvSpPr/>
          <p:nvPr/>
        </p:nvSpPr>
        <p:spPr>
          <a:xfrm>
            <a:off x="1225350" y="2409371"/>
            <a:ext cx="2042400" cy="219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Prof. </a:t>
            </a:r>
            <a:r>
              <a:rPr lang="en"/>
              <a:t>Pranav Nerurkar</a:t>
            </a:r>
            <a:endParaRPr/>
          </a:p>
          <a:p>
            <a:pPr indent="0" lvl="0" marL="457200" rtl="0" algn="l">
              <a:spcBef>
                <a:spcPts val="0"/>
              </a:spcBef>
              <a:spcAft>
                <a:spcPts val="0"/>
              </a:spcAft>
              <a:buNone/>
            </a:pPr>
            <a:r>
              <a:rPr lang="en"/>
              <a:t>(Faculty Mentor)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Mr. Yash Tomar</a:t>
            </a:r>
            <a:endParaRPr/>
          </a:p>
          <a:p>
            <a:pPr indent="0" lvl="0" marL="457200" rtl="0" algn="l">
              <a:spcBef>
                <a:spcPts val="0"/>
              </a:spcBef>
              <a:spcAft>
                <a:spcPts val="0"/>
              </a:spcAft>
              <a:buNone/>
            </a:pPr>
            <a:r>
              <a:rPr lang="en"/>
              <a:t>(Project Deep Blue Mentor)</a:t>
            </a:r>
            <a:endParaRPr/>
          </a:p>
          <a:p>
            <a:pPr indent="0" lvl="0" marL="0" rtl="0" algn="l">
              <a:spcBef>
                <a:spcPts val="0"/>
              </a:spcBef>
              <a:spcAft>
                <a:spcPts val="0"/>
              </a:spcAft>
              <a:buNone/>
            </a:pPr>
            <a:r>
              <a:t/>
            </a:r>
            <a:endParaRPr/>
          </a:p>
        </p:txBody>
      </p:sp>
      <p:sp>
        <p:nvSpPr>
          <p:cNvPr id="98" name="Google Shape;98;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Contributors</a:t>
            </a:r>
            <a:endParaRPr/>
          </a:p>
          <a:p>
            <a:pPr indent="0" lvl="0" marL="0" rtl="0" algn="l">
              <a:spcBef>
                <a:spcPts val="0"/>
              </a:spcBef>
              <a:spcAft>
                <a:spcPts val="0"/>
              </a:spcAft>
              <a:buNone/>
            </a:pPr>
            <a:r>
              <a:t/>
            </a:r>
            <a:endParaRPr/>
          </a:p>
        </p:txBody>
      </p:sp>
      <p:sp>
        <p:nvSpPr>
          <p:cNvPr id="99" name="Google Shape;99;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5" name="Google Shape;105;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Background </a:t>
            </a:r>
            <a:endParaRPr sz="2000"/>
          </a:p>
          <a:p>
            <a:pPr indent="-355600" lvl="0" marL="457200" rtl="0" algn="l">
              <a:spcBef>
                <a:spcPts val="0"/>
              </a:spcBef>
              <a:spcAft>
                <a:spcPts val="0"/>
              </a:spcAft>
              <a:buSzPts val="2000"/>
              <a:buChar char="●"/>
            </a:pPr>
            <a:r>
              <a:rPr lang="en" sz="2000"/>
              <a:t>Motivation</a:t>
            </a:r>
            <a:endParaRPr sz="2000"/>
          </a:p>
        </p:txBody>
      </p:sp>
      <p:sp>
        <p:nvSpPr>
          <p:cNvPr id="106" name="Google Shape;106;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r>
              <a:rPr lang="en"/>
              <a:t> </a:t>
            </a:r>
            <a:endParaRPr/>
          </a:p>
        </p:txBody>
      </p:sp>
      <p:sp>
        <p:nvSpPr>
          <p:cNvPr id="112" name="Google Shape;112;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Referred</a:t>
            </a:r>
            <a:r>
              <a:rPr lang="en" sz="1800"/>
              <a:t> 24 papers on various parameters</a:t>
            </a:r>
            <a:endParaRPr sz="1800"/>
          </a:p>
          <a:p>
            <a:pPr indent="-342900" lvl="0" marL="457200" rtl="0" algn="l">
              <a:spcBef>
                <a:spcPts val="0"/>
              </a:spcBef>
              <a:spcAft>
                <a:spcPts val="0"/>
              </a:spcAft>
              <a:buSzPts val="1800"/>
              <a:buChar char="●"/>
            </a:pPr>
            <a:r>
              <a:rPr lang="en" sz="1800" u="sng">
                <a:solidFill>
                  <a:schemeClr val="hlink"/>
                </a:solidFill>
                <a:hlinkClick r:id="rId3"/>
              </a:rPr>
              <a:t>Link to Spreadsheet</a:t>
            </a:r>
            <a:endParaRPr sz="1800"/>
          </a:p>
        </p:txBody>
      </p:sp>
      <p:sp>
        <p:nvSpPr>
          <p:cNvPr id="113" name="Google Shape;113;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19" name="Google Shape;119;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754" lvl="0" marL="457200" rtl="0" algn="just">
              <a:lnSpc>
                <a:spcPct val="100000"/>
              </a:lnSpc>
              <a:spcBef>
                <a:spcPts val="367"/>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Automation of Society Security Tasks </a:t>
            </a:r>
            <a:endParaRPr sz="1404">
              <a:solidFill>
                <a:srgbClr val="000000"/>
              </a:solidFill>
              <a:latin typeface="Times New Roman"/>
              <a:ea typeface="Times New Roman"/>
              <a:cs typeface="Times New Roman"/>
              <a:sym typeface="Times New Roman"/>
            </a:endParaRPr>
          </a:p>
          <a:p>
            <a:pPr indent="0" lvl="0" marL="457200" rtl="0" algn="just">
              <a:lnSpc>
                <a:spcPct val="100000"/>
              </a:lnSpc>
              <a:spcBef>
                <a:spcPts val="367"/>
              </a:spcBef>
              <a:spcAft>
                <a:spcPts val="0"/>
              </a:spcAft>
              <a:buNone/>
            </a:pPr>
            <a:r>
              <a:rPr lang="en" sz="1404">
                <a:solidFill>
                  <a:srgbClr val="000000"/>
                </a:solidFill>
                <a:latin typeface="Times New Roman"/>
                <a:ea typeface="Times New Roman"/>
                <a:cs typeface="Times New Roman"/>
                <a:sym typeface="Times New Roman"/>
              </a:rPr>
              <a:t>- Visitors in a housing society fall under 3 categories: residents, frequent visitors, non-residents. </a:t>
            </a:r>
            <a:endParaRPr sz="1404">
              <a:solidFill>
                <a:srgbClr val="000000"/>
              </a:solidFill>
              <a:latin typeface="Times New Roman"/>
              <a:ea typeface="Times New Roman"/>
              <a:cs typeface="Times New Roman"/>
              <a:sym typeface="Times New Roman"/>
            </a:endParaRPr>
          </a:p>
          <a:p>
            <a:pPr indent="0" lvl="0" marL="457200" rtl="0" algn="just">
              <a:lnSpc>
                <a:spcPct val="100000"/>
              </a:lnSpc>
              <a:spcBef>
                <a:spcPts val="367"/>
              </a:spcBef>
              <a:spcAft>
                <a:spcPts val="0"/>
              </a:spcAft>
              <a:buNone/>
            </a:pPr>
            <a:r>
              <a:rPr lang="en" sz="1404">
                <a:solidFill>
                  <a:srgbClr val="000000"/>
                </a:solidFill>
                <a:latin typeface="Times New Roman"/>
                <a:ea typeface="Times New Roman"/>
                <a:cs typeface="Times New Roman"/>
                <a:sym typeface="Times New Roman"/>
              </a:rPr>
              <a:t>- Record all the visits with timestamp and name</a:t>
            </a:r>
            <a:endParaRPr sz="1404">
              <a:solidFill>
                <a:srgbClr val="000000"/>
              </a:solidFill>
              <a:latin typeface="Times New Roman"/>
              <a:ea typeface="Times New Roman"/>
              <a:cs typeface="Times New Roman"/>
              <a:sym typeface="Times New Roman"/>
            </a:endParaRPr>
          </a:p>
          <a:p>
            <a:pPr indent="0" lvl="0" marL="457200" rtl="0" algn="just">
              <a:lnSpc>
                <a:spcPct val="100000"/>
              </a:lnSpc>
              <a:spcBef>
                <a:spcPts val="367"/>
              </a:spcBef>
              <a:spcAft>
                <a:spcPts val="0"/>
              </a:spcAft>
              <a:buNone/>
            </a:pPr>
            <a:r>
              <a:t/>
            </a:r>
            <a:endParaRPr sz="1404">
              <a:solidFill>
                <a:srgbClr val="000000"/>
              </a:solidFill>
              <a:latin typeface="Times New Roman"/>
              <a:ea typeface="Times New Roman"/>
              <a:cs typeface="Times New Roman"/>
              <a:sym typeface="Times New Roman"/>
            </a:endParaRPr>
          </a:p>
          <a:p>
            <a:pPr indent="-317754" lvl="0" marL="457200" rtl="0" algn="just">
              <a:lnSpc>
                <a:spcPct val="100000"/>
              </a:lnSpc>
              <a:spcBef>
                <a:spcPts val="367"/>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Check body temperatures</a:t>
            </a:r>
            <a:endParaRPr sz="1404">
              <a:solidFill>
                <a:srgbClr val="000000"/>
              </a:solidFill>
              <a:latin typeface="Times New Roman"/>
              <a:ea typeface="Times New Roman"/>
              <a:cs typeface="Times New Roman"/>
              <a:sym typeface="Times New Roman"/>
            </a:endParaRPr>
          </a:p>
          <a:p>
            <a:pPr indent="-317754" lvl="0" marL="914400" rtl="0" algn="just">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The temperatures can be categorized into 3 zones: safe, caution and danger. </a:t>
            </a:r>
            <a:endParaRPr sz="1404">
              <a:solidFill>
                <a:srgbClr val="000000"/>
              </a:solidFill>
              <a:latin typeface="Times New Roman"/>
              <a:ea typeface="Times New Roman"/>
              <a:cs typeface="Times New Roman"/>
              <a:sym typeface="Times New Roman"/>
            </a:endParaRPr>
          </a:p>
          <a:p>
            <a:pPr indent="-317754" lvl="0" marL="914400" rtl="0" algn="just">
              <a:lnSpc>
                <a:spcPct val="100000"/>
              </a:lnSpc>
              <a:spcBef>
                <a:spcPts val="0"/>
              </a:spcBef>
              <a:spcAft>
                <a:spcPts val="0"/>
              </a:spcAft>
              <a:buClr>
                <a:srgbClr val="000000"/>
              </a:buClr>
              <a:buSzPts val="1404"/>
              <a:buFont typeface="Times New Roman"/>
              <a:buChar char="-"/>
            </a:pPr>
            <a:r>
              <a:rPr lang="en" sz="1404">
                <a:solidFill>
                  <a:srgbClr val="000000"/>
                </a:solidFill>
                <a:latin typeface="Times New Roman"/>
                <a:ea typeface="Times New Roman"/>
                <a:cs typeface="Times New Roman"/>
                <a:sym typeface="Times New Roman"/>
              </a:rPr>
              <a:t>Develop an output source to know this information</a:t>
            </a:r>
            <a:endParaRPr sz="1404">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20" name="Google Shape;120;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126" name="Google Shape;12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7" name="Google Shape;127;p18"/>
          <p:cNvPicPr preferRelativeResize="0"/>
          <p:nvPr/>
        </p:nvPicPr>
        <p:blipFill>
          <a:blip r:embed="rId3">
            <a:alphaModFix/>
          </a:blip>
          <a:stretch>
            <a:fillRect/>
          </a:stretch>
        </p:blipFill>
        <p:spPr>
          <a:xfrm>
            <a:off x="819148" y="1990725"/>
            <a:ext cx="2145503" cy="1917124"/>
          </a:xfrm>
          <a:prstGeom prst="rect">
            <a:avLst/>
          </a:prstGeom>
          <a:noFill/>
          <a:ln>
            <a:noFill/>
          </a:ln>
        </p:spPr>
      </p:pic>
      <p:pic>
        <p:nvPicPr>
          <p:cNvPr id="128" name="Google Shape;128;p18"/>
          <p:cNvPicPr preferRelativeResize="0"/>
          <p:nvPr/>
        </p:nvPicPr>
        <p:blipFill>
          <a:blip r:embed="rId4">
            <a:alphaModFix/>
          </a:blip>
          <a:stretch>
            <a:fillRect/>
          </a:stretch>
        </p:blipFill>
        <p:spPr>
          <a:xfrm>
            <a:off x="3516075" y="2109762"/>
            <a:ext cx="2453074" cy="1839800"/>
          </a:xfrm>
          <a:prstGeom prst="rect">
            <a:avLst/>
          </a:prstGeom>
          <a:noFill/>
          <a:ln>
            <a:noFill/>
          </a:ln>
        </p:spPr>
      </p:pic>
      <p:pic>
        <p:nvPicPr>
          <p:cNvPr id="129" name="Google Shape;129;p18"/>
          <p:cNvPicPr preferRelativeResize="0"/>
          <p:nvPr/>
        </p:nvPicPr>
        <p:blipFill>
          <a:blip r:embed="rId5">
            <a:alphaModFix/>
          </a:blip>
          <a:stretch>
            <a:fillRect/>
          </a:stretch>
        </p:blipFill>
        <p:spPr>
          <a:xfrm>
            <a:off x="6261365" y="1990725"/>
            <a:ext cx="2231060" cy="2211625"/>
          </a:xfrm>
          <a:prstGeom prst="rect">
            <a:avLst/>
          </a:prstGeom>
          <a:noFill/>
          <a:ln>
            <a:noFill/>
          </a:ln>
        </p:spPr>
      </p:pic>
      <p:sp>
        <p:nvSpPr>
          <p:cNvPr id="130" name="Google Shape;130;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First-Time Registration</a:t>
            </a:r>
            <a:endParaRPr/>
          </a:p>
        </p:txBody>
      </p:sp>
      <p:sp>
        <p:nvSpPr>
          <p:cNvPr id="136" name="Google Shape;136;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Significance</a:t>
            </a:r>
            <a:endParaRPr/>
          </a:p>
          <a:p>
            <a:pPr indent="-311150" lvl="0" marL="457200" rtl="0" algn="l">
              <a:spcBef>
                <a:spcPts val="0"/>
              </a:spcBef>
              <a:spcAft>
                <a:spcPts val="0"/>
              </a:spcAft>
              <a:buSzPts val="1300"/>
              <a:buChar char="●"/>
            </a:pPr>
            <a:r>
              <a:rPr lang="en"/>
              <a:t>How it works</a:t>
            </a:r>
            <a:endParaRPr/>
          </a:p>
        </p:txBody>
      </p:sp>
      <p:sp>
        <p:nvSpPr>
          <p:cNvPr id="137" name="Google Shape;137;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9"/>
          <p:cNvPicPr preferRelativeResize="0"/>
          <p:nvPr/>
        </p:nvPicPr>
        <p:blipFill>
          <a:blip r:embed="rId3">
            <a:alphaModFix/>
          </a:blip>
          <a:stretch>
            <a:fillRect/>
          </a:stretch>
        </p:blipFill>
        <p:spPr>
          <a:xfrm>
            <a:off x="5675925" y="940975"/>
            <a:ext cx="3226350" cy="3670075"/>
          </a:xfrm>
          <a:prstGeom prst="rect">
            <a:avLst/>
          </a:prstGeom>
          <a:noFill/>
          <a:ln>
            <a:noFill/>
          </a:ln>
        </p:spPr>
      </p:pic>
      <p:pic>
        <p:nvPicPr>
          <p:cNvPr id="139" name="Google Shape;139;p19"/>
          <p:cNvPicPr preferRelativeResize="0"/>
          <p:nvPr/>
        </p:nvPicPr>
        <p:blipFill>
          <a:blip r:embed="rId4">
            <a:alphaModFix/>
          </a:blip>
          <a:stretch>
            <a:fillRect/>
          </a:stretch>
        </p:blipFill>
        <p:spPr>
          <a:xfrm>
            <a:off x="411850" y="3536150"/>
            <a:ext cx="5189976" cy="148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Face-R</a:t>
            </a:r>
            <a:r>
              <a:rPr lang="en"/>
              <a:t>ecognition</a:t>
            </a:r>
            <a:endParaRPr/>
          </a:p>
        </p:txBody>
      </p:sp>
      <p:sp>
        <p:nvSpPr>
          <p:cNvPr id="145" name="Google Shape;145;p20"/>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Significance </a:t>
            </a:r>
            <a:endParaRPr/>
          </a:p>
          <a:p>
            <a:pPr indent="-311150" lvl="0" marL="457200" rtl="0" algn="l">
              <a:spcBef>
                <a:spcPts val="0"/>
              </a:spcBef>
              <a:spcAft>
                <a:spcPts val="0"/>
              </a:spcAft>
              <a:buSzPts val="1300"/>
              <a:buChar char="●"/>
            </a:pPr>
            <a:r>
              <a:rPr lang="en"/>
              <a:t>How it works</a:t>
            </a:r>
            <a:endParaRPr/>
          </a:p>
        </p:txBody>
      </p:sp>
      <p:sp>
        <p:nvSpPr>
          <p:cNvPr id="146" name="Google Shape;146;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0"/>
          <p:cNvPicPr preferRelativeResize="0"/>
          <p:nvPr/>
        </p:nvPicPr>
        <p:blipFill>
          <a:blip r:embed="rId3">
            <a:alphaModFix/>
          </a:blip>
          <a:stretch>
            <a:fillRect/>
          </a:stretch>
        </p:blipFill>
        <p:spPr>
          <a:xfrm>
            <a:off x="4761725" y="923601"/>
            <a:ext cx="4049026" cy="3505849"/>
          </a:xfrm>
          <a:prstGeom prst="rect">
            <a:avLst/>
          </a:prstGeom>
          <a:noFill/>
          <a:ln>
            <a:noFill/>
          </a:ln>
        </p:spPr>
      </p:pic>
      <p:pic>
        <p:nvPicPr>
          <p:cNvPr id="148" name="Google Shape;148;p20"/>
          <p:cNvPicPr preferRelativeResize="0"/>
          <p:nvPr/>
        </p:nvPicPr>
        <p:blipFill>
          <a:blip r:embed="rId4">
            <a:alphaModFix/>
          </a:blip>
          <a:stretch>
            <a:fillRect/>
          </a:stretch>
        </p:blipFill>
        <p:spPr>
          <a:xfrm>
            <a:off x="533575" y="3445749"/>
            <a:ext cx="3890727" cy="159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Send Email Reports</a:t>
            </a:r>
            <a:endParaRPr/>
          </a:p>
        </p:txBody>
      </p:sp>
      <p:sp>
        <p:nvSpPr>
          <p:cNvPr id="154" name="Google Shape;154;p21"/>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Significance</a:t>
            </a:r>
            <a:endParaRPr/>
          </a:p>
          <a:p>
            <a:pPr indent="-311150" lvl="0" marL="457200" rtl="0" algn="l">
              <a:spcBef>
                <a:spcPts val="0"/>
              </a:spcBef>
              <a:spcAft>
                <a:spcPts val="0"/>
              </a:spcAft>
              <a:buSzPts val="1300"/>
              <a:buChar char="●"/>
            </a:pPr>
            <a:r>
              <a:rPr lang="en"/>
              <a:t>How it works</a:t>
            </a:r>
            <a:endParaRPr/>
          </a:p>
        </p:txBody>
      </p:sp>
      <p:sp>
        <p:nvSpPr>
          <p:cNvPr id="155" name="Google Shape;155;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1"/>
          <p:cNvPicPr preferRelativeResize="0"/>
          <p:nvPr/>
        </p:nvPicPr>
        <p:blipFill>
          <a:blip r:embed="rId3">
            <a:alphaModFix/>
          </a:blip>
          <a:stretch>
            <a:fillRect/>
          </a:stretch>
        </p:blipFill>
        <p:spPr>
          <a:xfrm>
            <a:off x="2812492" y="2781725"/>
            <a:ext cx="5859333" cy="138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