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4827B7E-E6BD-4964-8952-2BBC54773F98}"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2D9E2FB-1216-44E5-B9B6-72F15CE1F6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peshsiva07/IBM-PROJECT.git"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632224"/>
          </a:xfrm>
          <a:prstGeom prst="rect">
            <a:avLst/>
          </a:prstGeom>
        </p:spPr>
        <p:txBody>
          <a:bodyPr vert="horz" wrap="square" lIns="0" tIns="16510" rIns="0" bIns="0" rtlCol="0">
            <a:spAutoFit/>
          </a:bodyPr>
          <a:lstStyle/>
          <a:p>
            <a:pPr marL="12700">
              <a:lnSpc>
                <a:spcPct val="100000"/>
              </a:lnSpc>
              <a:spcBef>
                <a:spcPts val="130"/>
              </a:spcBef>
            </a:pPr>
            <a:r>
              <a:rPr lang="en-GB" sz="4000" dirty="0">
                <a:latin typeface="Times New Roman" pitchFamily="18" charset="0"/>
                <a:cs typeface="Times New Roman" pitchFamily="18" charset="0"/>
              </a:rPr>
              <a:t>NEHA M</a:t>
            </a:r>
            <a:endParaRPr sz="4000" dirty="0">
              <a:latin typeface="Times New Roman" pitchFamily="18" charset="0"/>
              <a:cs typeface="Times New Roman" pitchFamily="18" charset="0"/>
            </a:endParaRPr>
          </a:p>
        </p:txBody>
      </p:sp>
      <p:sp>
        <p:nvSpPr>
          <p:cNvPr id="8" name="object 8"/>
          <p:cNvSpPr txBox="1"/>
          <p:nvPr/>
        </p:nvSpPr>
        <p:spPr>
          <a:xfrm>
            <a:off x="6484620" y="2821623"/>
            <a:ext cx="288798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imes New Roman" pitchFamily="18" charset="0"/>
                <a:cs typeface="Times New Roman" pitchFamily="18" charset="0"/>
              </a:rPr>
              <a:t>Final</a:t>
            </a:r>
            <a:r>
              <a:rPr sz="3200" b="1" spc="-40" dirty="0">
                <a:solidFill>
                  <a:srgbClr val="2D936B"/>
                </a:solidFill>
                <a:latin typeface="Times New Roman" pitchFamily="18" charset="0"/>
                <a:cs typeface="Times New Roman" pitchFamily="18" charset="0"/>
              </a:rPr>
              <a:t> </a:t>
            </a:r>
            <a:r>
              <a:rPr sz="3200" b="1" spc="-10" dirty="0">
                <a:solidFill>
                  <a:srgbClr val="2D936B"/>
                </a:solidFill>
                <a:latin typeface="Times New Roman" pitchFamily="18" charset="0"/>
                <a:cs typeface="Times New Roman" pitchFamily="18" charset="0"/>
              </a:rPr>
              <a:t>Project</a:t>
            </a:r>
            <a:endParaRPr sz="320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381000"/>
            <a:ext cx="9764395" cy="629018"/>
          </a:xfrm>
          <a:prstGeom prst="rect">
            <a:avLst/>
          </a:prstGeom>
        </p:spPr>
        <p:txBody>
          <a:bodyPr vert="horz" wrap="square" lIns="0" tIns="13335" rIns="0" bIns="0" rtlCol="0">
            <a:spAutoFit/>
          </a:bodyPr>
          <a:lstStyle/>
          <a:p>
            <a:pPr marL="209550">
              <a:lnSpc>
                <a:spcPct val="100000"/>
              </a:lnSpc>
              <a:spcBef>
                <a:spcPts val="105"/>
              </a:spcBef>
            </a:pPr>
            <a:r>
              <a:rPr lang="en-US" sz="4000" spc="-60" dirty="0">
                <a:solidFill>
                  <a:srgbClr val="FF0000"/>
                </a:solidFill>
                <a:latin typeface="Times New Roman" pitchFamily="18" charset="0"/>
                <a:cs typeface="Times New Roman" pitchFamily="18" charset="0"/>
              </a:rPr>
              <a:t> </a:t>
            </a:r>
            <a:r>
              <a:rPr sz="4000" spc="-60">
                <a:solidFill>
                  <a:srgbClr val="FF0000"/>
                </a:solidFill>
                <a:latin typeface="Times New Roman" pitchFamily="18" charset="0"/>
                <a:cs typeface="Times New Roman" pitchFamily="18" charset="0"/>
              </a:rPr>
              <a:t>RESULTS</a:t>
            </a:r>
            <a:endParaRPr sz="4000" spc="-60" dirty="0">
              <a:solidFill>
                <a:srgbClr val="FF0000"/>
              </a:solidFill>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8" y="6111875"/>
            <a:ext cx="5793742" cy="324448"/>
          </a:xfrm>
          <a:prstGeom prst="rect">
            <a:avLst/>
          </a:prstGeom>
        </p:spPr>
        <p:txBody>
          <a:bodyPr vert="horz" wrap="square" lIns="0" tIns="16510" rIns="0" bIns="0" rtlCol="0">
            <a:spAutoFit/>
          </a:bodyPr>
          <a:lstStyle/>
          <a:p>
            <a:pPr marL="12700">
              <a:lnSpc>
                <a:spcPct val="100000"/>
              </a:lnSpc>
              <a:spcBef>
                <a:spcPts val="130"/>
              </a:spcBef>
            </a:pPr>
            <a:r>
              <a:rPr lang="en-US" sz="2000" dirty="0" err="1">
                <a:latin typeface="Times New Roman" pitchFamily="18" charset="0"/>
                <a:cs typeface="Times New Roman" pitchFamily="18" charset="0"/>
                <a:hlinkClick r:id="rId3"/>
              </a:rPr>
              <a:t>Github</a:t>
            </a:r>
            <a:r>
              <a:rPr lang="en-US" sz="2000" dirty="0">
                <a:latin typeface="Times New Roman" pitchFamily="18" charset="0"/>
                <a:cs typeface="Times New Roman" pitchFamily="18" charset="0"/>
                <a:hlinkClick r:id="rId3"/>
              </a:rPr>
              <a:t> Demo Link</a:t>
            </a:r>
            <a:endParaRPr sz="2000">
              <a:latin typeface="Times New Roman" pitchFamily="18" charset="0"/>
              <a:cs typeface="Times New Roman" pitchFamily="18" charset="0"/>
            </a:endParaRPr>
          </a:p>
        </p:txBody>
      </p:sp>
      <p:sp>
        <p:nvSpPr>
          <p:cNvPr id="11" name="TextBox 10"/>
          <p:cNvSpPr txBox="1"/>
          <p:nvPr/>
        </p:nvSpPr>
        <p:spPr>
          <a:xfrm>
            <a:off x="609600" y="1371600"/>
            <a:ext cx="9058890" cy="4524315"/>
          </a:xfrm>
          <a:prstGeom prst="rect">
            <a:avLst/>
          </a:prstGeom>
          <a:noFill/>
        </p:spPr>
        <p:txBody>
          <a:bodyPr wrap="none" rtlCol="0">
            <a:spAutoFit/>
          </a:bodyPr>
          <a:lstStyle/>
          <a:p>
            <a:r>
              <a:rPr lang="en-US" b="1" dirty="0"/>
              <a:t>1. Trained Generative AI Model</a:t>
            </a:r>
            <a:r>
              <a:rPr lang="en-US" dirty="0"/>
              <a:t>: The project will result in a fully trained generative AI</a:t>
            </a:r>
          </a:p>
          <a:p>
            <a:r>
              <a:rPr lang="en-US" dirty="0"/>
              <a:t>model capable of generating film names based on learned patterns and relationships</a:t>
            </a:r>
          </a:p>
          <a:p>
            <a:r>
              <a:rPr lang="en-US" dirty="0"/>
              <a:t>from a dataset of existing film titles.</a:t>
            </a:r>
          </a:p>
          <a:p>
            <a:r>
              <a:rPr lang="en-US" b="1" dirty="0"/>
              <a:t>2. Web-Based User Interface</a:t>
            </a:r>
            <a:r>
              <a:rPr lang="en-US" dirty="0"/>
              <a:t>: A user-friendly web-based interface will be developed,</a:t>
            </a:r>
          </a:p>
          <a:p>
            <a:r>
              <a:rPr lang="en-US" dirty="0"/>
              <a:t>allowing users to interact with the generative AI model. The interface will include</a:t>
            </a:r>
          </a:p>
          <a:p>
            <a:r>
              <a:rPr lang="en-US" dirty="0"/>
              <a:t>customization options for influencing the generation process and providing feedback</a:t>
            </a:r>
          </a:p>
          <a:p>
            <a:r>
              <a:rPr lang="en-US" dirty="0"/>
              <a:t>on generated film names.</a:t>
            </a:r>
          </a:p>
          <a:p>
            <a:r>
              <a:rPr lang="en-US" b="1" dirty="0"/>
              <a:t>3. Generated Film Names: </a:t>
            </a:r>
            <a:r>
              <a:rPr lang="en-US" dirty="0"/>
              <a:t>Users will be able to explore and generate new film names</a:t>
            </a:r>
          </a:p>
          <a:p>
            <a:r>
              <a:rPr lang="en-US" dirty="0"/>
              <a:t>using the system. The generated film names will exhibit creativity and relevance,</a:t>
            </a:r>
          </a:p>
          <a:p>
            <a:r>
              <a:rPr lang="en-US" dirty="0"/>
              <a:t>aligning with user preferences and input.</a:t>
            </a:r>
          </a:p>
          <a:p>
            <a:r>
              <a:rPr lang="en-US" b="1" dirty="0"/>
              <a:t>4. Documentation: </a:t>
            </a:r>
            <a:r>
              <a:rPr lang="en-US" dirty="0"/>
              <a:t>Comprehensive documentation, including user guides, technical</a:t>
            </a:r>
          </a:p>
          <a:p>
            <a:r>
              <a:rPr lang="en-US" dirty="0"/>
              <a:t>specifications, and deployment instructions, will be provided to assist users in</a:t>
            </a:r>
          </a:p>
          <a:p>
            <a:r>
              <a:rPr lang="en-US" dirty="0"/>
              <a:t>understanding and utilizing the system effectively.</a:t>
            </a:r>
          </a:p>
          <a:p>
            <a:r>
              <a:rPr lang="en-US" b="1" dirty="0"/>
              <a:t>5. Deployment Package: </a:t>
            </a:r>
            <a:r>
              <a:rPr lang="en-US" dirty="0"/>
              <a:t>A deployment package will be prepared for deploying the</a:t>
            </a:r>
          </a:p>
          <a:p>
            <a:r>
              <a:rPr lang="en-US" dirty="0"/>
              <a:t>system to production environments. This package will include all necessary files and</a:t>
            </a:r>
          </a:p>
          <a:p>
            <a:r>
              <a:rPr lang="en-US" dirty="0"/>
              <a:t>instructions for setting up and running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312946"/>
          </a:xfrm>
          <a:prstGeom prst="rect">
            <a:avLst/>
          </a:prstGeom>
        </p:spPr>
        <p:txBody>
          <a:bodyPr vert="horz" wrap="square" lIns="0" tIns="460692" rIns="0" bIns="0" rtlCol="0">
            <a:spAutoFit/>
          </a:bodyPr>
          <a:lstStyle/>
          <a:p>
            <a:pPr marL="193675">
              <a:lnSpc>
                <a:spcPct val="100000"/>
              </a:lnSpc>
              <a:spcBef>
                <a:spcPts val="130"/>
              </a:spcBef>
            </a:pPr>
            <a:r>
              <a:rPr lang="en-US" sz="4000" dirty="0">
                <a:solidFill>
                  <a:srgbClr val="FF0000"/>
                </a:solidFill>
                <a:latin typeface="Times New Roman" pitchFamily="18" charset="0"/>
                <a:cs typeface="Times New Roman" pitchFamily="18" charset="0"/>
              </a:rPr>
              <a:t>EXPLORATING FILM NAMES USING GENERATIVE AI</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a:t>
            </a:r>
            <a:r>
              <a:rPr lang="en-US" sz="2000" b="0" dirty="0">
                <a:latin typeface="Times New Roman" pitchFamily="18" charset="0"/>
                <a:cs typeface="Times New Roman" pitchFamily="18" charset="0"/>
              </a:rPr>
              <a:t>In the realm of filmmaking, a captivating and memorable film title can significantly</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impact the success and recognition of a movie. Crafting an original and appealing film name</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that effectively captures the essence of the story, genre, and theme is an essential aspect of</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marketing and branding. However, generating such titles can be a daunting task, requiring</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a:t>
            </a:r>
            <a:br>
              <a:rPr lang="en-US" sz="4000" dirty="0">
                <a:latin typeface="Times New Roman" pitchFamily="18" charset="0"/>
                <a:cs typeface="Times New Roman" pitchFamily="18" charset="0"/>
              </a:rPr>
            </a:br>
            <a:br>
              <a:rPr lang="en-US" sz="4000" dirty="0">
                <a:latin typeface="Times New Roman" pitchFamily="18" charset="0"/>
                <a:cs typeface="Times New Roman" pitchFamily="18" charset="0"/>
              </a:rPr>
            </a:br>
            <a:endParaRPr sz="400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4038600"/>
            <a:ext cx="4114800" cy="28194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371600" y="304800"/>
            <a:ext cx="7467600" cy="2659318"/>
          </a:xfrm>
          <a:prstGeom prst="rect">
            <a:avLst/>
          </a:prstGeom>
        </p:spPr>
        <p:txBody>
          <a:bodyPr vert="horz" wrap="square" lIns="0" tIns="73279" rIns="0" bIns="0" rtlCol="0">
            <a:spAutoFit/>
          </a:bodyPr>
          <a:lstStyle/>
          <a:p>
            <a:pPr marL="193675" algn="l">
              <a:lnSpc>
                <a:spcPct val="100000"/>
              </a:lnSpc>
              <a:spcBef>
                <a:spcPts val="105"/>
              </a:spcBef>
            </a:pPr>
            <a:r>
              <a:rPr spc="-10">
                <a:solidFill>
                  <a:srgbClr val="FF0000"/>
                </a:solidFill>
                <a:latin typeface="Times New Roman" pitchFamily="18" charset="0"/>
                <a:cs typeface="Times New Roman" pitchFamily="18" charset="0"/>
              </a:rPr>
              <a:t>AGENDA</a:t>
            </a:r>
            <a:br>
              <a:rPr lang="en-US" spc="-10" dirty="0">
                <a:latin typeface="Times New Roman" pitchFamily="18" charset="0"/>
                <a:cs typeface="Times New Roman" pitchFamily="18" charset="0"/>
              </a:rPr>
            </a:br>
            <a:br>
              <a:rPr lang="en-US" b="0" spc="-10" dirty="0">
                <a:latin typeface="Times New Roman" pitchFamily="18" charset="0"/>
                <a:cs typeface="Times New Roman" pitchFamily="18" charset="0"/>
              </a:rPr>
            </a:br>
            <a:br>
              <a:rPr lang="en-US" sz="2400" b="0" spc="-10" dirty="0">
                <a:latin typeface="Times New Roman" pitchFamily="18" charset="0"/>
                <a:cs typeface="Times New Roman" pitchFamily="18" charset="0"/>
              </a:rPr>
            </a:br>
            <a:br>
              <a:rPr lang="en-US" sz="2400" b="0" spc="-10" dirty="0">
                <a:latin typeface="Times New Roman" pitchFamily="18" charset="0"/>
                <a:cs typeface="Times New Roman" pitchFamily="18" charset="0"/>
              </a:rPr>
            </a:br>
            <a:r>
              <a:rPr lang="en-US" sz="2400" b="0" spc="-10" dirty="0">
                <a:latin typeface="Times New Roman" pitchFamily="18" charset="0"/>
                <a:cs typeface="Times New Roman" pitchFamily="18" charset="0"/>
              </a:rPr>
              <a:t> </a:t>
            </a:r>
            <a:endParaRPr spc="-1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447800" y="1752600"/>
            <a:ext cx="7315200" cy="2677656"/>
          </a:xfrm>
          <a:prstGeom prst="rect">
            <a:avLst/>
          </a:prstGeom>
          <a:noFill/>
        </p:spPr>
        <p:txBody>
          <a:bodyPr wrap="square" rtlCol="0">
            <a:spAutoFit/>
          </a:bodyPr>
          <a:lstStyle/>
          <a:p>
            <a:pPr>
              <a:buFont typeface="Wingdings" pitchFamily="2" charset="2"/>
              <a:buChar char="Ø"/>
            </a:pPr>
            <a:r>
              <a:rPr lang="en-US" sz="2800" spc="-10" dirty="0">
                <a:latin typeface="Times New Roman" pitchFamily="18" charset="0"/>
                <a:cs typeface="Times New Roman" pitchFamily="18" charset="0"/>
              </a:rPr>
              <a:t> PROBLEM STATEMENT</a:t>
            </a:r>
          </a:p>
          <a:p>
            <a:pPr>
              <a:buFont typeface="Wingdings" pitchFamily="2" charset="2"/>
              <a:buChar char="Ø"/>
            </a:pPr>
            <a:r>
              <a:rPr lang="en-US" sz="2800" spc="-10" dirty="0">
                <a:latin typeface="Times New Roman" pitchFamily="18" charset="0"/>
                <a:cs typeface="Times New Roman" pitchFamily="18" charset="0"/>
              </a:rPr>
              <a:t> PROJECT OVERVIEW</a:t>
            </a:r>
          </a:p>
          <a:p>
            <a:pPr>
              <a:buFont typeface="Wingdings" pitchFamily="2" charset="2"/>
              <a:buChar char="Ø"/>
            </a:pPr>
            <a:r>
              <a:rPr lang="en-US" sz="2800" spc="-10" dirty="0">
                <a:latin typeface="Times New Roman" pitchFamily="18" charset="0"/>
                <a:cs typeface="Times New Roman" pitchFamily="18" charset="0"/>
              </a:rPr>
              <a:t> END USERS</a:t>
            </a:r>
          </a:p>
          <a:p>
            <a:pPr>
              <a:buFont typeface="Wingdings" pitchFamily="2" charset="2"/>
              <a:buChar char="Ø"/>
            </a:pPr>
            <a:r>
              <a:rPr lang="en-US" sz="2800" spc="-10" dirty="0">
                <a:latin typeface="Times New Roman" pitchFamily="18" charset="0"/>
                <a:cs typeface="Times New Roman" pitchFamily="18" charset="0"/>
              </a:rPr>
              <a:t> SOLUTION AND ITS PROPORTION</a:t>
            </a:r>
          </a:p>
          <a:p>
            <a:pPr>
              <a:buFont typeface="Wingdings" pitchFamily="2" charset="2"/>
              <a:buChar char="Ø"/>
            </a:pPr>
            <a:r>
              <a:rPr lang="en-US" sz="2800" spc="-10" dirty="0">
                <a:latin typeface="Times New Roman" pitchFamily="18" charset="0"/>
                <a:cs typeface="Times New Roman" pitchFamily="18" charset="0"/>
              </a:rPr>
              <a:t> MODELLING </a:t>
            </a:r>
          </a:p>
          <a:p>
            <a:pPr>
              <a:buFont typeface="Wingdings" pitchFamily="2" charset="2"/>
              <a:buChar char="Ø"/>
            </a:pPr>
            <a:r>
              <a:rPr lang="en-US" sz="2800" spc="-10" dirty="0">
                <a:latin typeface="Times New Roman" pitchFamily="18" charset="0"/>
                <a:cs typeface="Times New Roman" pitchFamily="18" charset="0"/>
              </a:rPr>
              <a:t> RESULTS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43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solidFill>
                  <a:srgbClr val="FF0000"/>
                </a:solidFill>
                <a:latin typeface="Times New Roman" pitchFamily="18" charset="0"/>
                <a:cs typeface="Times New Roman" pitchFamily="18" charset="0"/>
              </a:rPr>
              <a:t>PROBLEM</a:t>
            </a:r>
            <a:r>
              <a:rPr sz="4000">
                <a:solidFill>
                  <a:srgbClr val="FF0000"/>
                </a:solidFill>
                <a:latin typeface="Times New Roman" pitchFamily="18" charset="0"/>
                <a:cs typeface="Times New Roman" pitchFamily="18" charset="0"/>
              </a:rPr>
              <a:t>	</a:t>
            </a:r>
            <a:r>
              <a:rPr lang="en-US" sz="4000" dirty="0">
                <a:solidFill>
                  <a:srgbClr val="FF0000"/>
                </a:solidFill>
                <a:latin typeface="Times New Roman" pitchFamily="18" charset="0"/>
                <a:cs typeface="Times New Roman" pitchFamily="18" charset="0"/>
              </a:rPr>
              <a:t> </a:t>
            </a:r>
            <a:r>
              <a:rPr sz="4000" spc="-75">
                <a:solidFill>
                  <a:srgbClr val="FF0000"/>
                </a:solidFill>
                <a:latin typeface="Times New Roman" pitchFamily="18" charset="0"/>
                <a:cs typeface="Times New Roman" pitchFamily="18" charset="0"/>
              </a:rPr>
              <a:t>STATEMENT</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p:cNvSpPr txBox="1"/>
          <p:nvPr/>
        </p:nvSpPr>
        <p:spPr>
          <a:xfrm>
            <a:off x="609600" y="2057400"/>
            <a:ext cx="7162800" cy="2677656"/>
          </a:xfrm>
          <a:prstGeom prst="rect">
            <a:avLst/>
          </a:prstGeom>
          <a:noFill/>
        </p:spPr>
        <p:txBody>
          <a:bodyPr wrap="square" rtlCol="0">
            <a:spAutoFit/>
          </a:bodyPr>
          <a:lstStyle/>
          <a:p>
            <a:r>
              <a:rPr lang="en-US" sz="2800" dirty="0">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52850"/>
            <a:ext cx="2286000" cy="3105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1088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solidFill>
                  <a:srgbClr val="FF0000"/>
                </a:solidFill>
                <a:latin typeface="Times New Roman" pitchFamily="18" charset="0"/>
                <a:cs typeface="Times New Roman" pitchFamily="18" charset="0"/>
              </a:rPr>
              <a:t>PROJECT</a:t>
            </a:r>
            <a:r>
              <a:rPr sz="400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OVERVIEW</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85801" y="2362200"/>
            <a:ext cx="9144000" cy="3108543"/>
          </a:xfrm>
          <a:prstGeom prst="rect">
            <a:avLst/>
          </a:prstGeom>
          <a:noFill/>
        </p:spPr>
        <p:txBody>
          <a:bodyPr wrap="square" rtlCol="0">
            <a:spAutoFit/>
          </a:bodyPr>
          <a:lstStyle/>
          <a:p>
            <a:r>
              <a:rPr lang="en-US" sz="2800" dirty="0">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and Long Short-Term Memory (LSTM). This process includes: Data Collection, Pre Processing, Generation, Model Training...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8600"/>
            <a:ext cx="9764395" cy="1143517"/>
          </a:xfrm>
          <a:prstGeom prst="rect">
            <a:avLst/>
          </a:prstGeom>
        </p:spPr>
        <p:txBody>
          <a:bodyPr vert="horz" wrap="square" lIns="0" tIns="522858" rIns="0" bIns="0" rtlCol="0">
            <a:spAutoFit/>
          </a:bodyPr>
          <a:lstStyle/>
          <a:p>
            <a:pPr marL="153670">
              <a:lnSpc>
                <a:spcPct val="100000"/>
              </a:lnSpc>
              <a:spcBef>
                <a:spcPts val="130"/>
              </a:spcBef>
            </a:pPr>
            <a:r>
              <a:rPr sz="4000" dirty="0">
                <a:solidFill>
                  <a:srgbClr val="FF0000"/>
                </a:solidFill>
                <a:latin typeface="Times New Roman" pitchFamily="18" charset="0"/>
                <a:cs typeface="Times New Roman" pitchFamily="18" charset="0"/>
              </a:rPr>
              <a:t>WHO</a:t>
            </a:r>
            <a:r>
              <a:rPr sz="4000" spc="-24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ARE</a:t>
            </a:r>
            <a:r>
              <a:rPr sz="4000" spc="-7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THE</a:t>
            </a:r>
            <a:r>
              <a:rPr sz="4000" spc="-5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END</a:t>
            </a:r>
            <a:r>
              <a:rPr sz="4000" spc="-7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USERS?</a:t>
            </a:r>
            <a:endParaRPr sz="4000">
              <a:solidFill>
                <a:srgbClr val="FF0000"/>
              </a:solidFill>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p:cNvSpPr txBox="1"/>
          <p:nvPr/>
        </p:nvSpPr>
        <p:spPr>
          <a:xfrm>
            <a:off x="609600" y="1600200"/>
            <a:ext cx="8686800" cy="5016758"/>
          </a:xfrm>
          <a:prstGeom prst="rect">
            <a:avLst/>
          </a:prstGeom>
          <a:noFill/>
        </p:spPr>
        <p:txBody>
          <a:bodyPr wrap="square" rtlCol="0">
            <a:spAutoFit/>
          </a:bodyPr>
          <a:lstStyle/>
          <a:p>
            <a:pPr>
              <a:buFont typeface="Wingdings" pitchFamily="2" charset="2"/>
              <a:buChar char="v"/>
            </a:pPr>
            <a:r>
              <a:rPr lang="en-US" sz="2000" b="1" dirty="0">
                <a:latin typeface="Times New Roman" pitchFamily="18" charset="0"/>
                <a:cs typeface="Times New Roman" pitchFamily="18" charset="0"/>
              </a:rPr>
              <a:t> Filmmakers and screenwriters:</a:t>
            </a:r>
            <a:r>
              <a:rPr lang="en-US" sz="2000" dirty="0">
                <a:latin typeface="Times New Roman" pitchFamily="18" charset="0"/>
                <a:cs typeface="Times New Roman" pitchFamily="18" charset="0"/>
              </a:rPr>
              <a:t> They can use AI-generated names to spark creativity and find unique options that resonate with their project's themes and tone.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Marketing and advertising professionals:</a:t>
            </a:r>
            <a:r>
              <a:rPr lang="en-US" sz="2000" dirty="0">
                <a:latin typeface="Times New Roman" pitchFamily="18" charset="0"/>
                <a:cs typeface="Times New Roman" pitchFamily="18" charset="0"/>
              </a:rPr>
              <a:t> They can leverage AI to generate catchy and memorable names that will grab attention and effectively promote a film.</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Film studios and production companies:</a:t>
            </a:r>
            <a:r>
              <a:rPr lang="en-US" sz="2000" dirty="0">
                <a:latin typeface="Times New Roman" pitchFamily="18" charset="0"/>
                <a:cs typeface="Times New Roman" pitchFamily="18" charset="0"/>
              </a:rPr>
              <a:t> AI can assist them in brainstorming a wide range of names to fit within their branding and target audience.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Distribution and sales companies:</a:t>
            </a:r>
            <a:r>
              <a:rPr lang="en-US" sz="2000" dirty="0">
                <a:latin typeface="Times New Roman" pitchFamily="18" charset="0"/>
                <a:cs typeface="Times New Roman" pitchFamily="18" charset="0"/>
              </a:rPr>
              <a:t> They can employ AI to generate names that will translate well internationally and have strong commercial potential.</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Fans and film enthusiasts:</a:t>
            </a:r>
            <a:r>
              <a:rPr lang="en-US" sz="2000" dirty="0">
                <a:latin typeface="Times New Roman" pitchFamily="18" charset="0"/>
                <a:cs typeface="Times New Roman" pitchFamily="18" charset="0"/>
              </a:rPr>
              <a:t> They can use AI-generated names to create their own film concepts or explore different possibilities for existing films.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721625"/>
          </a:xfrm>
          <a:prstGeom prst="rect">
            <a:avLst/>
          </a:prstGeom>
        </p:spPr>
        <p:txBody>
          <a:bodyPr vert="horz" wrap="square" lIns="0" tIns="485775" rIns="0" bIns="0" rtlCol="0">
            <a:spAutoFit/>
          </a:bodyPr>
          <a:lstStyle/>
          <a:p>
            <a:pPr marL="12700">
              <a:lnSpc>
                <a:spcPct val="100000"/>
              </a:lnSpc>
              <a:spcBef>
                <a:spcPts val="105"/>
              </a:spcBef>
            </a:pPr>
            <a:r>
              <a:rPr sz="4000" spc="-10">
                <a:solidFill>
                  <a:srgbClr val="FF0000"/>
                </a:solidFill>
                <a:latin typeface="Times New Roman" pitchFamily="18" charset="0"/>
                <a:cs typeface="Times New Roman" pitchFamily="18" charset="0"/>
              </a:rPr>
              <a:t>SOLUTION</a:t>
            </a:r>
            <a:r>
              <a:rPr sz="4000" spc="-345">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AND</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ITS </a:t>
            </a:r>
            <a:r>
              <a:rPr sz="4000" spc="-20" dirty="0">
                <a:solidFill>
                  <a:srgbClr val="FF0000"/>
                </a:solidFill>
                <a:latin typeface="Times New Roman" pitchFamily="18" charset="0"/>
                <a:cs typeface="Times New Roman" pitchFamily="18" charset="0"/>
              </a:rPr>
              <a:t>VALUE</a:t>
            </a:r>
            <a:r>
              <a:rPr sz="4000" spc="-12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PROPOSITION</a:t>
            </a:r>
            <a:endParaRPr sz="4000">
              <a:solidFill>
                <a:srgbClr val="FF0000"/>
              </a:solidFill>
              <a:latin typeface="Times New Roman" pitchFamily="18" charset="0"/>
              <a:cs typeface="Times New Roman"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09600" y="2590800"/>
            <a:ext cx="9144000" cy="3354765"/>
          </a:xfrm>
          <a:prstGeom prst="rect">
            <a:avLst/>
          </a:prstGeom>
          <a:noFill/>
        </p:spPr>
        <p:txBody>
          <a:bodyPr wrap="square" rtlCol="0">
            <a:spAutoFit/>
          </a:bodyPr>
          <a:lstStyle/>
          <a:p>
            <a:r>
              <a:rPr lang="en-US" sz="2400" dirty="0">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lang="en-US" sz="24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202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67800" y="0"/>
            <a:ext cx="1457325" cy="2228848"/>
          </a:xfrm>
          <a:prstGeom prst="rect">
            <a:avLst/>
          </a:prstGeom>
        </p:spPr>
      </p:pic>
      <p:sp>
        <p:nvSpPr>
          <p:cNvPr id="7" name="object 7"/>
          <p:cNvSpPr txBox="1">
            <a:spLocks noGrp="1"/>
          </p:cNvSpPr>
          <p:nvPr>
            <p:ph type="title"/>
          </p:nvPr>
        </p:nvSpPr>
        <p:spPr>
          <a:xfrm>
            <a:off x="609600" y="228600"/>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solidFill>
                  <a:srgbClr val="FF0000"/>
                </a:solidFill>
                <a:latin typeface="Times New Roman" pitchFamily="18" charset="0"/>
                <a:cs typeface="Times New Roman" pitchFamily="18" charset="0"/>
              </a:rPr>
              <a:t>THE</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WOW</a:t>
            </a:r>
            <a:r>
              <a:rPr sz="4000" spc="9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IN YOUR </a:t>
            </a:r>
            <a:r>
              <a:rPr sz="4000" spc="-10" dirty="0">
                <a:solidFill>
                  <a:srgbClr val="FF0000"/>
                </a:solidFill>
                <a:latin typeface="Times New Roman" pitchFamily="18" charset="0"/>
                <a:cs typeface="Times New Roman" pitchFamily="18" charset="0"/>
              </a:rPr>
              <a:t>SOLUTION</a:t>
            </a:r>
            <a:endParaRPr sz="4000">
              <a:solidFill>
                <a:srgbClr val="FF0000"/>
              </a:solidFill>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685800" y="1371600"/>
            <a:ext cx="8458200" cy="4801314"/>
          </a:xfrm>
          <a:prstGeom prst="rect">
            <a:avLst/>
          </a:prstGeom>
          <a:noFill/>
        </p:spPr>
        <p:txBody>
          <a:bodyPr wrap="square" rtlCol="0">
            <a:spAutoFit/>
          </a:bodyPr>
          <a:lstStyle/>
          <a:p>
            <a:pPr>
              <a:buFont typeface="Wingdings" pitchFamily="2" charset="2"/>
              <a:buChar char="v"/>
            </a:pPr>
            <a:r>
              <a:rPr lang="en-US" b="1" dirty="0">
                <a:latin typeface="Times New Roman" pitchFamily="18" charset="0"/>
                <a:cs typeface="Times New Roman" pitchFamily="18" charset="0"/>
              </a:rPr>
              <a:t>Idea Generation:</a:t>
            </a:r>
            <a:r>
              <a:rPr lang="en-US" dirty="0">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Uniqueness and Relevance:</a:t>
            </a:r>
            <a:r>
              <a:rPr lang="en-US" dirty="0">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Multilingual Exploration:</a:t>
            </a:r>
            <a:r>
              <a:rPr lang="en-US" dirty="0">
                <a:latin typeface="Times New Roman" pitchFamily="18" charset="0"/>
                <a:cs typeface="Times New Roman" pitchFamily="18" charset="0"/>
              </a:rPr>
              <a:t> AI can generate names that consider international markets. It can translate concepts or suggest names with strong cross-cultural appeal.</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Brand Alignment:</a:t>
            </a:r>
            <a:r>
              <a:rPr lang="en-US" dirty="0">
                <a:latin typeface="Times New Roman" pitchFamily="18" charset="0"/>
                <a:cs typeface="Times New Roman" pitchFamily="18" charset="0"/>
              </a:rPr>
              <a:t> AI can be trained on a specific studio's </a:t>
            </a:r>
            <a:r>
              <a:rPr lang="en-US" dirty="0" err="1">
                <a:latin typeface="Times New Roman" pitchFamily="18" charset="0"/>
                <a:cs typeface="Times New Roman" pitchFamily="18" charset="0"/>
              </a:rPr>
              <a:t>filmography</a:t>
            </a:r>
            <a:r>
              <a:rPr lang="en-US" dirty="0">
                <a:latin typeface="Times New Roman" pitchFamily="18" charset="0"/>
                <a:cs typeface="Times New Roman" pitchFamily="18" charset="0"/>
              </a:rPr>
              <a:t> or genre preferences to suggest names that align with their branding strategy.</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Audience Targeting:</a:t>
            </a:r>
            <a:r>
              <a:rPr lang="en-US" dirty="0">
                <a:latin typeface="Times New Roman" pitchFamily="18" charset="0"/>
                <a:cs typeface="Times New Roman" pitchFamily="18" charset="0"/>
              </a:rPr>
              <a:t> AI can analyze audience data and generate names with high </a:t>
            </a:r>
            <a:r>
              <a:rPr lang="en-US" dirty="0" err="1">
                <a:latin typeface="Times New Roman" pitchFamily="18" charset="0"/>
                <a:cs typeface="Times New Roman" pitchFamily="18" charset="0"/>
              </a:rPr>
              <a:t>memorability</a:t>
            </a:r>
            <a:r>
              <a:rPr lang="en-US" dirty="0">
                <a:latin typeface="Times New Roman" pitchFamily="18" charset="0"/>
                <a:cs typeface="Times New Roman" pitchFamily="18" charset="0"/>
              </a:rPr>
              <a:t> or emotional impact for the target demographic.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762000" y="45720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solidFill>
                  <a:srgbClr val="FF0000"/>
                </a:solidFill>
                <a:latin typeface="Times New Roman" pitchFamily="18" charset="0"/>
                <a:cs typeface="Times New Roman" pitchFamily="18" charset="0"/>
              </a:rPr>
              <a:t>MODELLING</a:t>
            </a:r>
          </a:p>
        </p:txBody>
      </p:sp>
      <p:sp>
        <p:nvSpPr>
          <p:cNvPr id="10" name="TextBox 9"/>
          <p:cNvSpPr txBox="1"/>
          <p:nvPr/>
        </p:nvSpPr>
        <p:spPr>
          <a:xfrm>
            <a:off x="685800" y="1656576"/>
            <a:ext cx="8610600" cy="4370427"/>
          </a:xfrm>
          <a:prstGeom prst="rect">
            <a:avLst/>
          </a:prstGeom>
          <a:noFill/>
        </p:spPr>
        <p:txBody>
          <a:bodyPr wrap="square" rtlCol="0">
            <a:spAutoFit/>
          </a:bodyPr>
          <a:lstStyle/>
          <a:p>
            <a:pPr marL="342900" indent="-342900">
              <a:buAutoNum type="arabicPeriod"/>
            </a:pPr>
            <a:r>
              <a:rPr lang="en-US" sz="2000" b="1" dirty="0">
                <a:latin typeface="Times New Roman" pitchFamily="18" charset="0"/>
                <a:cs typeface="Times New Roman" pitchFamily="18" charset="0"/>
              </a:rPr>
              <a:t>Recurrent Neural Networks (RNNs) with Long Short-Term Memory (LSTM):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RNN’s are powerful for sequence prediction tasks like text generation. LSTM’s address the vanishing gradient problem in RNNs, allowing them to learn long-term dependencies within sequences. </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The model would be trained on a large dataset of existing film titles with relevant information like genre, plot keywords, and release year.</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2. Transformer-based models: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Similar to RNNs, a large dataset of film titles and information is used.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592</Words>
  <Application>Microsoft Office PowerPoint</Application>
  <PresentationFormat>Widescreen</PresentationFormat>
  <Paragraphs>87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EXPLORATING FILM NAMES USING GENERATIVE AI    In the realm of filmmaking, a captivating and memorable film title can significantly impact the success and recognition of a movie. Crafting an original and appealing film name that effectively captures the essence of the story, genre, and theme is an essential aspect of marketing and branding. However, generating such titles can be a daunting task, requiring 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  </vt:lpstr>
      <vt:lpstr>AGENDA     </vt:lpstr>
      <vt:lpstr>PROBLEM  STATEMENT</vt:lpstr>
      <vt:lpstr>PROJECT OVERVIEW</vt:lpstr>
      <vt:lpstr>WHO ARE THE END USERS?</vt:lpstr>
      <vt:lpstr>SOLUTION AND ITS VALUE PROPOSITION</vt:lpstr>
      <vt:lpstr>THE WOW IN YOUR SOLUTION</vt:lpstr>
      <vt:lpstr>MODELLING</vt:lpstr>
      <vt:lpstr>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Neha M</cp:lastModifiedBy>
  <cp:revision>9</cp:revision>
  <dcterms:created xsi:type="dcterms:W3CDTF">2024-04-01T04:58:34Z</dcterms:created>
  <dcterms:modified xsi:type="dcterms:W3CDTF">2024-04-05T08:43:44Z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