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406833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02E4E-F17E-E642-AA26-436400F27D37}" type="datetimeFigureOut">
              <a:rPr lang="en-US" smtClean="0"/>
              <a:t>3/4/19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17687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2590263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36230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3028365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2833753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1467475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83443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132044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224755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316637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502E4E-F17E-E642-AA26-436400F27D37}" type="datetimeFigureOut">
              <a:rPr lang="en-US" smtClean="0"/>
              <a:t>3/4/19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331162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02E4E-F17E-E642-AA26-436400F27D37}" type="datetimeFigureOut">
              <a:rPr lang="en-US" smtClean="0"/>
              <a:t>3/4/19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336176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428745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356815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1502E4E-F17E-E642-AA26-436400F27D37}" type="datetimeFigureOut">
              <a:rPr lang="en-US" smtClean="0"/>
              <a:t>3/4/19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177995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02E4E-F17E-E642-AA26-436400F27D37}" type="datetimeFigureOut">
              <a:rPr lang="en-US" smtClean="0"/>
              <a:t>3/4/19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A8D9-2361-1747-95F1-31961F996462}" type="slidenum">
              <a:rPr lang="en-US" smtClean="0"/>
              <a:t>‹#›</a:t>
            </a:fld>
            <a:endParaRPr lang="en-US"/>
          </a:p>
        </p:txBody>
      </p:sp>
    </p:spTree>
    <p:extLst>
      <p:ext uri="{BB962C8B-B14F-4D97-AF65-F5344CB8AC3E}">
        <p14:creationId xmlns:p14="http://schemas.microsoft.com/office/powerpoint/2010/main" val="229649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502E4E-F17E-E642-AA26-436400F27D37}" type="datetimeFigureOut">
              <a:rPr lang="en-US" smtClean="0"/>
              <a:t>3/4/19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27A8D9-2361-1747-95F1-31961F996462}" type="slidenum">
              <a:rPr lang="en-US" smtClean="0"/>
              <a:t>‹#›</a:t>
            </a:fld>
            <a:endParaRPr lang="en-US"/>
          </a:p>
        </p:txBody>
      </p:sp>
    </p:spTree>
    <p:extLst>
      <p:ext uri="{BB962C8B-B14F-4D97-AF65-F5344CB8AC3E}">
        <p14:creationId xmlns:p14="http://schemas.microsoft.com/office/powerpoint/2010/main" val="366932066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16D2E-4B6F-A640-AA9D-A6992CBBC094}"/>
              </a:ext>
            </a:extLst>
          </p:cNvPr>
          <p:cNvSpPr>
            <a:spLocks noGrp="1"/>
          </p:cNvSpPr>
          <p:nvPr>
            <p:ph type="ctrTitle"/>
          </p:nvPr>
        </p:nvSpPr>
        <p:spPr>
          <a:xfrm>
            <a:off x="965505" y="623572"/>
            <a:ext cx="10260990" cy="3083482"/>
          </a:xfrm>
        </p:spPr>
        <p:txBody>
          <a:bodyPr>
            <a:normAutofit/>
          </a:bodyPr>
          <a:lstStyle/>
          <a:p>
            <a:pPr algn="ctr"/>
            <a:r>
              <a:rPr lang="en-US" sz="8000" dirty="0">
                <a:solidFill>
                  <a:srgbClr val="FFFFFF"/>
                </a:solidFill>
                <a:latin typeface="Algerian" pitchFamily="82" charset="77"/>
                <a:cs typeface="Times New Roman" panose="02020603050405020304" pitchFamily="18" charset="0"/>
              </a:rPr>
              <a:t>Natural Disaster Data Analysis</a:t>
            </a:r>
          </a:p>
        </p:txBody>
      </p:sp>
      <p:sp>
        <p:nvSpPr>
          <p:cNvPr id="3" name="Subtitle 2">
            <a:extLst>
              <a:ext uri="{FF2B5EF4-FFF2-40B4-BE49-F238E27FC236}">
                <a16:creationId xmlns:a16="http://schemas.microsoft.com/office/drawing/2014/main" id="{13AE676D-017D-A448-92CD-6E937DC4C530}"/>
              </a:ext>
            </a:extLst>
          </p:cNvPr>
          <p:cNvSpPr>
            <a:spLocks noGrp="1"/>
          </p:cNvSpPr>
          <p:nvPr>
            <p:ph type="subTitle" idx="1"/>
          </p:nvPr>
        </p:nvSpPr>
        <p:spPr>
          <a:xfrm>
            <a:off x="6423330" y="4881465"/>
            <a:ext cx="5592458" cy="1633635"/>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Presented By</a:t>
            </a:r>
          </a:p>
          <a:p>
            <a:r>
              <a:rPr lang="en-US" sz="1800" dirty="0">
                <a:solidFill>
                  <a:schemeClr val="tx1"/>
                </a:solidFill>
                <a:latin typeface="Times New Roman" panose="02020603050405020304" pitchFamily="18" charset="0"/>
                <a:cs typeface="Times New Roman" panose="02020603050405020304" pitchFamily="18" charset="0"/>
              </a:rPr>
              <a:t>Neha Navgale and Naga Srividya Varanasi</a:t>
            </a:r>
          </a:p>
          <a:p>
            <a:r>
              <a:rPr lang="en-US" sz="1800" dirty="0">
                <a:solidFill>
                  <a:schemeClr val="tx1"/>
                </a:solidFill>
                <a:latin typeface="Times New Roman" panose="02020603050405020304" pitchFamily="18" charset="0"/>
                <a:cs typeface="Times New Roman" panose="02020603050405020304" pitchFamily="18" charset="0"/>
              </a:rPr>
              <a:t>University of Missouri-Kansas City</a:t>
            </a:r>
          </a:p>
          <a:p>
            <a:r>
              <a:rPr lang="en-US" sz="1800" dirty="0">
                <a:solidFill>
                  <a:schemeClr val="tx1"/>
                </a:solidFill>
                <a:latin typeface="Times New Roman" panose="02020603050405020304" pitchFamily="18" charset="0"/>
                <a:cs typeface="Times New Roman" panose="02020603050405020304" pitchFamily="18" charset="0"/>
              </a:rPr>
              <a:t>Missouri, USA</a:t>
            </a:r>
          </a:p>
        </p:txBody>
      </p:sp>
    </p:spTree>
    <p:extLst>
      <p:ext uri="{BB962C8B-B14F-4D97-AF65-F5344CB8AC3E}">
        <p14:creationId xmlns:p14="http://schemas.microsoft.com/office/powerpoint/2010/main" val="15652426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1F4D8D-AD37-DE44-B287-B65269A8EE9D}"/>
              </a:ext>
            </a:extLst>
          </p:cNvPr>
          <p:cNvSpPr>
            <a:spLocks noGrp="1"/>
          </p:cNvSpPr>
          <p:nvPr>
            <p:ph type="title"/>
          </p:nvPr>
        </p:nvSpPr>
        <p:spPr>
          <a:xfrm>
            <a:off x="1103312" y="452718"/>
            <a:ext cx="8947522" cy="1400530"/>
          </a:xfrm>
        </p:spPr>
        <p:txBody>
          <a:bodyPr anchor="ctr">
            <a:normAutofit/>
          </a:bodyPr>
          <a:lstStyle/>
          <a:p>
            <a:r>
              <a:rPr lang="en-US" sz="4400" dirty="0">
                <a:solidFill>
                  <a:schemeClr val="bg1"/>
                </a:solidFill>
                <a:latin typeface="Algerian" pitchFamily="82" charset="77"/>
                <a:ea typeface="Times New Roman" panose="02020603050405020304" pitchFamily="18" charset="0"/>
                <a:cs typeface="Times New Roman" panose="02020603050405020304" pitchFamily="18" charset="0"/>
              </a:rPr>
              <a:t>Individual learning outcome</a:t>
            </a:r>
          </a:p>
        </p:txBody>
      </p:sp>
      <p:sp>
        <p:nvSpPr>
          <p:cNvPr id="3" name="Content Placeholder 2">
            <a:extLst>
              <a:ext uri="{FF2B5EF4-FFF2-40B4-BE49-F238E27FC236}">
                <a16:creationId xmlns:a16="http://schemas.microsoft.com/office/drawing/2014/main" id="{B1263306-9AE7-8D42-9676-117519431339}"/>
              </a:ext>
            </a:extLst>
          </p:cNvPr>
          <p:cNvSpPr>
            <a:spLocks noGrp="1"/>
          </p:cNvSpPr>
          <p:nvPr>
            <p:ph idx="1"/>
          </p:nvPr>
        </p:nvSpPr>
        <p:spPr>
          <a:xfrm>
            <a:off x="1103312" y="2763520"/>
            <a:ext cx="8946541" cy="3484879"/>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US" dirty="0"/>
          </a:p>
        </p:txBody>
      </p:sp>
      <p:sp>
        <p:nvSpPr>
          <p:cNvPr id="4" name="Rectangle 3">
            <a:extLst>
              <a:ext uri="{FF2B5EF4-FFF2-40B4-BE49-F238E27FC236}">
                <a16:creationId xmlns:a16="http://schemas.microsoft.com/office/drawing/2014/main" id="{DA6CD38C-A605-4747-82DF-1FEB8C1CB6E8}"/>
              </a:ext>
            </a:extLst>
          </p:cNvPr>
          <p:cNvSpPr/>
          <p:nvPr/>
        </p:nvSpPr>
        <p:spPr>
          <a:xfrm>
            <a:off x="676275" y="2505670"/>
            <a:ext cx="6096000" cy="1477328"/>
          </a:xfrm>
          <a:prstGeom prst="rect">
            <a:avLst/>
          </a:prstGeom>
        </p:spPr>
        <p:txBody>
          <a:bodyPr>
            <a:spAutoFit/>
          </a:bodyPr>
          <a:lstStyle/>
          <a:p>
            <a:pPr marL="342900" indent="-342900">
              <a:buFont typeface="Wingdings" pitchFamily="2" charset="2"/>
              <a:buChar char="Ø"/>
            </a:pPr>
            <a:r>
              <a:rPr lang="en-US" dirty="0">
                <a:latin typeface="Times New Roman" panose="02020603050405020304" pitchFamily="18" charset="0"/>
                <a:cs typeface="Times New Roman" panose="02020603050405020304" pitchFamily="18" charset="0"/>
              </a:rPr>
              <a:t>Big data Analytics</a:t>
            </a:r>
            <a:br>
              <a:rPr lang="en-US" dirty="0"/>
            </a:br>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dirty="0">
                <a:latin typeface="Times New Roman" panose="02020603050405020304" pitchFamily="18" charset="0"/>
                <a:cs typeface="Times New Roman" panose="02020603050405020304" pitchFamily="18" charset="0"/>
              </a:rPr>
              <a:t>Storing and deployment on Cloud</a:t>
            </a:r>
          </a:p>
          <a:p>
            <a:pPr marL="342900" indent="-34290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dirty="0">
                <a:latin typeface="Times New Roman" panose="02020603050405020304" pitchFamily="18" charset="0"/>
                <a:cs typeface="Times New Roman" panose="02020603050405020304" pitchFamily="18" charset="0"/>
              </a:rPr>
              <a:t>Google map API</a:t>
            </a:r>
          </a:p>
        </p:txBody>
      </p:sp>
    </p:spTree>
    <p:extLst>
      <p:ext uri="{BB962C8B-B14F-4D97-AF65-F5344CB8AC3E}">
        <p14:creationId xmlns:p14="http://schemas.microsoft.com/office/powerpoint/2010/main" val="390131085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CB6B5D8-9113-4242-9C8C-0D56C9D92820}"/>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latin typeface="Algerian" pitchFamily="82" charset="77"/>
              </a:rPr>
              <a:t>Motivation</a:t>
            </a:r>
          </a:p>
        </p:txBody>
      </p:sp>
      <p:sp>
        <p:nvSpPr>
          <p:cNvPr id="3" name="Content Placeholder 2">
            <a:extLst>
              <a:ext uri="{FF2B5EF4-FFF2-40B4-BE49-F238E27FC236}">
                <a16:creationId xmlns:a16="http://schemas.microsoft.com/office/drawing/2014/main" id="{A88D5A9F-BBAC-1442-8830-6A0DCE29475A}"/>
              </a:ext>
            </a:extLst>
          </p:cNvPr>
          <p:cNvSpPr>
            <a:spLocks noGrp="1"/>
          </p:cNvSpPr>
          <p:nvPr>
            <p:ph idx="1"/>
          </p:nvPr>
        </p:nvSpPr>
        <p:spPr>
          <a:xfrm>
            <a:off x="531812" y="2396728"/>
            <a:ext cx="8946541" cy="3373878"/>
          </a:xfrm>
        </p:spPr>
        <p:txBody>
          <a:bodyPr>
            <a:normAutofit/>
          </a:bodyPr>
          <a:lstStyle/>
          <a:p>
            <a:r>
              <a:rPr lang="en-US" dirty="0">
                <a:latin typeface="Times New Roman" panose="02020603050405020304" pitchFamily="18" charset="0"/>
                <a:cs typeface="Times New Roman" panose="02020603050405020304" pitchFamily="18" charset="0"/>
              </a:rPr>
              <a:t>Researchers are debating whether natural disasters can teach us something about human behavior.</a:t>
            </a:r>
          </a:p>
          <a:p>
            <a:r>
              <a:rPr lang="en-US" dirty="0">
                <a:latin typeface="Times New Roman" panose="02020603050405020304" pitchFamily="18" charset="0"/>
                <a:cs typeface="Times New Roman" panose="02020603050405020304" pitchFamily="18" charset="0"/>
              </a:rPr>
              <a:t>Insight could be used to protect us in the future.</a:t>
            </a:r>
          </a:p>
          <a:p>
            <a:r>
              <a:rPr lang="en-US" dirty="0">
                <a:latin typeface="Times New Roman" panose="02020603050405020304" pitchFamily="18" charset="0"/>
                <a:cs typeface="Times New Roman" panose="02020603050405020304" pitchFamily="18" charset="0"/>
              </a:rPr>
              <a:t>Unfortunately, we can’t prevent natural disasters or predict them with 100 percent certainty</a:t>
            </a:r>
          </a:p>
          <a:p>
            <a:r>
              <a:rPr lang="en-US" dirty="0">
                <a:latin typeface="Times New Roman" panose="02020603050405020304" pitchFamily="18" charset="0"/>
                <a:cs typeface="Times New Roman" panose="02020603050405020304" pitchFamily="18" charset="0"/>
              </a:rPr>
              <a:t>But we can find out whether we can make our societies more resilient to natural disasters, so that people can get through them. We can do that by looking at the ways in which our societies have handled natural disasters in the past</a:t>
            </a:r>
            <a:r>
              <a:rPr lang="en-US" dirty="0"/>
              <a:t>.</a:t>
            </a:r>
          </a:p>
          <a:p>
            <a:endParaRPr lang="en-US" dirty="0"/>
          </a:p>
          <a:p>
            <a:endParaRPr lang="en-US" dirty="0"/>
          </a:p>
        </p:txBody>
      </p:sp>
    </p:spTree>
    <p:extLst>
      <p:ext uri="{BB962C8B-B14F-4D97-AF65-F5344CB8AC3E}">
        <p14:creationId xmlns:p14="http://schemas.microsoft.com/office/powerpoint/2010/main" val="39845335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1F4D8D-AD37-DE44-B287-B65269A8EE9D}"/>
              </a:ext>
            </a:extLst>
          </p:cNvPr>
          <p:cNvSpPr>
            <a:spLocks noGrp="1"/>
          </p:cNvSpPr>
          <p:nvPr>
            <p:ph type="title"/>
          </p:nvPr>
        </p:nvSpPr>
        <p:spPr>
          <a:xfrm>
            <a:off x="745145" y="472666"/>
            <a:ext cx="8947522" cy="1400530"/>
          </a:xfrm>
        </p:spPr>
        <p:txBody>
          <a:bodyPr anchor="ctr">
            <a:normAutofit/>
          </a:bodyPr>
          <a:lstStyle/>
          <a:p>
            <a:r>
              <a:rPr lang="en-US" dirty="0">
                <a:solidFill>
                  <a:srgbClr val="FFFFFF"/>
                </a:solidFill>
                <a:latin typeface="Algerian" pitchFamily="82" charset="77"/>
              </a:rPr>
              <a:t>Objective</a:t>
            </a:r>
          </a:p>
        </p:txBody>
      </p:sp>
      <p:sp>
        <p:nvSpPr>
          <p:cNvPr id="3" name="Content Placeholder 2">
            <a:extLst>
              <a:ext uri="{FF2B5EF4-FFF2-40B4-BE49-F238E27FC236}">
                <a16:creationId xmlns:a16="http://schemas.microsoft.com/office/drawing/2014/main" id="{B1263306-9AE7-8D42-9676-117519431339}"/>
              </a:ext>
            </a:extLst>
          </p:cNvPr>
          <p:cNvSpPr>
            <a:spLocks noGrp="1"/>
          </p:cNvSpPr>
          <p:nvPr>
            <p:ph idx="1"/>
          </p:nvPr>
        </p:nvSpPr>
        <p:spPr>
          <a:xfrm>
            <a:off x="674687" y="2396727"/>
            <a:ext cx="8946541" cy="3917576"/>
          </a:xfrm>
        </p:spPr>
        <p:txBody>
          <a:bodyPr>
            <a:normAutofit/>
          </a:bodyPr>
          <a:lstStyle/>
          <a:p>
            <a:r>
              <a:rPr lang="en-US" dirty="0">
                <a:latin typeface="Times New Roman" panose="02020603050405020304" pitchFamily="18" charset="0"/>
                <a:cs typeface="Times New Roman" panose="02020603050405020304" pitchFamily="18" charset="0"/>
              </a:rPr>
              <a:t>Understanding of the disaster phenomenon, its impacts on humanity and economy.</a:t>
            </a:r>
          </a:p>
          <a:p>
            <a:r>
              <a:rPr lang="en-US" dirty="0">
                <a:latin typeface="Times New Roman" panose="02020603050405020304" pitchFamily="18" charset="0"/>
                <a:cs typeface="Times New Roman" panose="02020603050405020304" pitchFamily="18" charset="0"/>
              </a:rPr>
              <a:t>Research and analysis of all natural disasters happened all over the world.</a:t>
            </a:r>
          </a:p>
          <a:p>
            <a:r>
              <a:rPr lang="en-US" dirty="0">
                <a:latin typeface="Times New Roman" panose="02020603050405020304" pitchFamily="18" charset="0"/>
                <a:cs typeface="Times New Roman" panose="02020603050405020304" pitchFamily="18" charset="0"/>
              </a:rPr>
              <a:t>Generate insights and visualizations (analysis charts):</a:t>
            </a:r>
          </a:p>
          <a:p>
            <a:pPr lvl="1" indent="-342900">
              <a:buFont typeface="+mj-lt"/>
              <a:buAutoNum type="arabicPeriod"/>
            </a:pPr>
            <a:r>
              <a:rPr lang="en-US" sz="2000" dirty="0">
                <a:latin typeface="Times New Roman" panose="02020603050405020304" pitchFamily="18" charset="0"/>
                <a:cs typeface="Times New Roman" panose="02020603050405020304" pitchFamily="18" charset="0"/>
              </a:rPr>
              <a:t>Number of reported disasters by type</a:t>
            </a:r>
          </a:p>
          <a:p>
            <a:pPr lvl="1" indent="-342900">
              <a:buFont typeface="+mj-lt"/>
              <a:buAutoNum type="arabicPeriod"/>
            </a:pPr>
            <a:r>
              <a:rPr lang="en-US" sz="2000" dirty="0">
                <a:latin typeface="Times New Roman" panose="02020603050405020304" pitchFamily="18" charset="0"/>
                <a:cs typeface="Times New Roman" panose="02020603050405020304" pitchFamily="18" charset="0"/>
              </a:rPr>
              <a:t>Human impacts from disasters</a:t>
            </a:r>
          </a:p>
          <a:p>
            <a:pPr lvl="1" indent="-342900">
              <a:buFont typeface="+mj-lt"/>
              <a:buAutoNum type="arabicPeriod"/>
            </a:pPr>
            <a:r>
              <a:rPr lang="en-US" sz="2000" dirty="0">
                <a:latin typeface="Times New Roman" panose="02020603050405020304" pitchFamily="18" charset="0"/>
                <a:cs typeface="Times New Roman" panose="02020603050405020304" pitchFamily="18" charset="0"/>
              </a:rPr>
              <a:t>Economic costs</a:t>
            </a:r>
          </a:p>
          <a:p>
            <a:pPr lvl="1" indent="-342900">
              <a:buFont typeface="+mj-lt"/>
              <a:buAutoNum type="arabicPeriod"/>
            </a:pPr>
            <a:r>
              <a:rPr lang="en-US" sz="2000" dirty="0">
                <a:latin typeface="Times New Roman" panose="02020603050405020304" pitchFamily="18" charset="0"/>
                <a:cs typeface="Times New Roman" panose="02020603050405020304" pitchFamily="18" charset="0"/>
              </a:rPr>
              <a:t>Death rates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1352757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1F4D8D-AD37-DE44-B287-B65269A8EE9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latin typeface="Algerian" pitchFamily="82" charset="77"/>
              </a:rPr>
              <a:t>Block diagram of the Project</a:t>
            </a:r>
          </a:p>
        </p:txBody>
      </p:sp>
      <p:sp>
        <p:nvSpPr>
          <p:cNvPr id="3" name="Content Placeholder 2">
            <a:extLst>
              <a:ext uri="{FF2B5EF4-FFF2-40B4-BE49-F238E27FC236}">
                <a16:creationId xmlns:a16="http://schemas.microsoft.com/office/drawing/2014/main" id="{B1263306-9AE7-8D42-9676-117519431339}"/>
              </a:ext>
            </a:extLst>
          </p:cNvPr>
          <p:cNvSpPr>
            <a:spLocks noGrp="1"/>
          </p:cNvSpPr>
          <p:nvPr>
            <p:ph idx="1"/>
          </p:nvPr>
        </p:nvSpPr>
        <p:spPr>
          <a:xfrm>
            <a:off x="1103312" y="2763520"/>
            <a:ext cx="10264904" cy="3484879"/>
          </a:xfrm>
        </p:spPr>
        <p:txBody>
          <a:bodyPr>
            <a:normAutofit/>
          </a:bodyPr>
          <a:lstStyle/>
          <a:p>
            <a:pPr marL="0" indent="0">
              <a:lnSpc>
                <a:spcPct val="90000"/>
              </a:lnSpc>
              <a:buNone/>
            </a:pPr>
            <a:endParaRPr lang="en-US" sz="1500" dirty="0">
              <a:latin typeface="Times New Roman" panose="02020603050405020304" pitchFamily="18" charset="0"/>
              <a:cs typeface="Times New Roman" panose="02020603050405020304" pitchFamily="18" charset="0"/>
            </a:endParaRPr>
          </a:p>
          <a:p>
            <a:pPr marL="0" indent="0">
              <a:lnSpc>
                <a:spcPct val="90000"/>
              </a:lnSpc>
              <a:buNone/>
            </a:pPr>
            <a:r>
              <a:rPr lang="en-US" sz="1500" dirty="0">
                <a:latin typeface="Times New Roman" panose="02020603050405020304" pitchFamily="18" charset="0"/>
                <a:cs typeface="Times New Roman" panose="02020603050405020304" pitchFamily="18" charset="0"/>
              </a:rPr>
              <a:t>	</a:t>
            </a:r>
          </a:p>
          <a:p>
            <a:pPr>
              <a:lnSpc>
                <a:spcPct val="90000"/>
              </a:lnSpc>
            </a:pPr>
            <a:endParaRPr lang="en-US" sz="1500" dirty="0"/>
          </a:p>
        </p:txBody>
      </p:sp>
      <p:sp>
        <p:nvSpPr>
          <p:cNvPr id="9" name="Rounded Rectangle 8">
            <a:extLst>
              <a:ext uri="{FF2B5EF4-FFF2-40B4-BE49-F238E27FC236}">
                <a16:creationId xmlns:a16="http://schemas.microsoft.com/office/drawing/2014/main" id="{52483485-9547-D540-9BA0-B6CCB0BB6824}"/>
              </a:ext>
            </a:extLst>
          </p:cNvPr>
          <p:cNvSpPr/>
          <p:nvPr/>
        </p:nvSpPr>
        <p:spPr>
          <a:xfrm>
            <a:off x="1470452" y="2842059"/>
            <a:ext cx="2384860" cy="135306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from ‘NASA’ and ‘World in Data’</a:t>
            </a:r>
          </a:p>
        </p:txBody>
      </p:sp>
      <p:sp>
        <p:nvSpPr>
          <p:cNvPr id="11" name="Rounded Rectangle 10">
            <a:extLst>
              <a:ext uri="{FF2B5EF4-FFF2-40B4-BE49-F238E27FC236}">
                <a16:creationId xmlns:a16="http://schemas.microsoft.com/office/drawing/2014/main" id="{08952793-5DE2-864C-A3B5-E19FA966E0F2}"/>
              </a:ext>
            </a:extLst>
          </p:cNvPr>
          <p:cNvSpPr/>
          <p:nvPr/>
        </p:nvSpPr>
        <p:spPr>
          <a:xfrm>
            <a:off x="4377698" y="2842057"/>
            <a:ext cx="2554449" cy="135306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and filtering</a:t>
            </a:r>
          </a:p>
        </p:txBody>
      </p:sp>
      <p:sp>
        <p:nvSpPr>
          <p:cNvPr id="13" name="Rounded Rectangle 12">
            <a:extLst>
              <a:ext uri="{FF2B5EF4-FFF2-40B4-BE49-F238E27FC236}">
                <a16:creationId xmlns:a16="http://schemas.microsoft.com/office/drawing/2014/main" id="{2A7EE21A-E5F3-EA46-BAA5-3D93C7A54B8A}"/>
              </a:ext>
            </a:extLst>
          </p:cNvPr>
          <p:cNvSpPr/>
          <p:nvPr/>
        </p:nvSpPr>
        <p:spPr>
          <a:xfrm>
            <a:off x="7479250" y="2829696"/>
            <a:ext cx="2752398" cy="135306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Abstraction and pattern recognition</a:t>
            </a:r>
          </a:p>
        </p:txBody>
      </p:sp>
      <p:sp>
        <p:nvSpPr>
          <p:cNvPr id="15" name="Rounded Rectangle 14">
            <a:extLst>
              <a:ext uri="{FF2B5EF4-FFF2-40B4-BE49-F238E27FC236}">
                <a16:creationId xmlns:a16="http://schemas.microsoft.com/office/drawing/2014/main" id="{B927E003-448D-6745-A7EB-AA988CC56E01}"/>
              </a:ext>
            </a:extLst>
          </p:cNvPr>
          <p:cNvSpPr/>
          <p:nvPr/>
        </p:nvSpPr>
        <p:spPr>
          <a:xfrm>
            <a:off x="2755783" y="4710315"/>
            <a:ext cx="2578452" cy="1353065"/>
          </a:xfrm>
          <a:prstGeom prst="roundRect">
            <a:avLst/>
          </a:prstGeom>
          <a:solidFill>
            <a:srgbClr val="C45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Comparison</a:t>
            </a:r>
          </a:p>
        </p:txBody>
      </p:sp>
      <p:sp>
        <p:nvSpPr>
          <p:cNvPr id="16" name="Rounded Rectangle 15">
            <a:extLst>
              <a:ext uri="{FF2B5EF4-FFF2-40B4-BE49-F238E27FC236}">
                <a16:creationId xmlns:a16="http://schemas.microsoft.com/office/drawing/2014/main" id="{9950DFC2-EE8F-FC49-A315-A55E5E9B7EFA}"/>
              </a:ext>
            </a:extLst>
          </p:cNvPr>
          <p:cNvSpPr/>
          <p:nvPr/>
        </p:nvSpPr>
        <p:spPr>
          <a:xfrm>
            <a:off x="5910645" y="4697958"/>
            <a:ext cx="2578452" cy="1353065"/>
          </a:xfrm>
          <a:prstGeom prst="roundRect">
            <a:avLst/>
          </a:prstGeom>
          <a:solidFill>
            <a:srgbClr val="C425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Knowledge visualization</a:t>
            </a:r>
          </a:p>
        </p:txBody>
      </p:sp>
      <p:cxnSp>
        <p:nvCxnSpPr>
          <p:cNvPr id="6" name="Straight Arrow Connector 5">
            <a:extLst>
              <a:ext uri="{FF2B5EF4-FFF2-40B4-BE49-F238E27FC236}">
                <a16:creationId xmlns:a16="http://schemas.microsoft.com/office/drawing/2014/main" id="{0B77B53D-C517-1544-93C7-49E8A268E259}"/>
              </a:ext>
            </a:extLst>
          </p:cNvPr>
          <p:cNvCxnSpPr>
            <a:cxnSpLocks/>
            <a:stCxn id="9" idx="3"/>
            <a:endCxn id="11" idx="1"/>
          </p:cNvCxnSpPr>
          <p:nvPr/>
        </p:nvCxnSpPr>
        <p:spPr>
          <a:xfrm flipV="1">
            <a:off x="3855312" y="3518589"/>
            <a:ext cx="52238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BB0BBB9C-7CEF-D043-BCE8-594FAF8E61E4}"/>
              </a:ext>
            </a:extLst>
          </p:cNvPr>
          <p:cNvCxnSpPr>
            <a:cxnSpLocks/>
          </p:cNvCxnSpPr>
          <p:nvPr/>
        </p:nvCxnSpPr>
        <p:spPr>
          <a:xfrm flipV="1">
            <a:off x="6948628" y="3535062"/>
            <a:ext cx="52238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4913F96B-E1FF-0442-8019-4601A5CCB678}"/>
              </a:ext>
            </a:extLst>
          </p:cNvPr>
          <p:cNvCxnSpPr>
            <a:cxnSpLocks/>
          </p:cNvCxnSpPr>
          <p:nvPr/>
        </p:nvCxnSpPr>
        <p:spPr>
          <a:xfrm flipV="1">
            <a:off x="5358719" y="5367987"/>
            <a:ext cx="52238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Straight Connector 18">
            <a:extLst>
              <a:ext uri="{FF2B5EF4-FFF2-40B4-BE49-F238E27FC236}">
                <a16:creationId xmlns:a16="http://schemas.microsoft.com/office/drawing/2014/main" id="{0296EA26-7D88-1148-85C8-7CF673A31BCC}"/>
              </a:ext>
            </a:extLst>
          </p:cNvPr>
          <p:cNvCxnSpPr>
            <a:stCxn id="13" idx="3"/>
          </p:cNvCxnSpPr>
          <p:nvPr/>
        </p:nvCxnSpPr>
        <p:spPr>
          <a:xfrm>
            <a:off x="10231648" y="3506227"/>
            <a:ext cx="667011" cy="12362"/>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C534EDC2-1AB5-8A49-B8C6-80FC996F6353}"/>
              </a:ext>
            </a:extLst>
          </p:cNvPr>
          <p:cNvCxnSpPr/>
          <p:nvPr/>
        </p:nvCxnSpPr>
        <p:spPr>
          <a:xfrm>
            <a:off x="10898659" y="3518589"/>
            <a:ext cx="0" cy="991627"/>
          </a:xfrm>
          <a:prstGeom prst="line">
            <a:avLst/>
          </a:prstGeom>
        </p:spPr>
        <p:style>
          <a:lnRef idx="3">
            <a:schemeClr val="accent4"/>
          </a:lnRef>
          <a:fillRef idx="0">
            <a:schemeClr val="accent4"/>
          </a:fillRef>
          <a:effectRef idx="2">
            <a:schemeClr val="accent4"/>
          </a:effectRef>
          <a:fontRef idx="minor">
            <a:schemeClr val="tx1"/>
          </a:fontRef>
        </p:style>
      </p:cxnSp>
      <p:cxnSp>
        <p:nvCxnSpPr>
          <p:cNvPr id="23" name="Straight Connector 22">
            <a:extLst>
              <a:ext uri="{FF2B5EF4-FFF2-40B4-BE49-F238E27FC236}">
                <a16:creationId xmlns:a16="http://schemas.microsoft.com/office/drawing/2014/main" id="{BF326E90-A4F8-9648-B8B0-0449AE14C52C}"/>
              </a:ext>
            </a:extLst>
          </p:cNvPr>
          <p:cNvCxnSpPr>
            <a:cxnSpLocks/>
          </p:cNvCxnSpPr>
          <p:nvPr/>
        </p:nvCxnSpPr>
        <p:spPr>
          <a:xfrm flipH="1">
            <a:off x="2150076" y="4510216"/>
            <a:ext cx="874858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6" name="Straight Connector 25">
            <a:extLst>
              <a:ext uri="{FF2B5EF4-FFF2-40B4-BE49-F238E27FC236}">
                <a16:creationId xmlns:a16="http://schemas.microsoft.com/office/drawing/2014/main" id="{2CECD533-9AB2-1D4B-9706-9C2E28E71536}"/>
              </a:ext>
            </a:extLst>
          </p:cNvPr>
          <p:cNvCxnSpPr/>
          <p:nvPr/>
        </p:nvCxnSpPr>
        <p:spPr>
          <a:xfrm>
            <a:off x="2150076" y="4510216"/>
            <a:ext cx="0" cy="857771"/>
          </a:xfrm>
          <a:prstGeom prst="line">
            <a:avLst/>
          </a:prstGeom>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id="{E83C3A50-E0A0-DC42-B3D7-D690F9165CF5}"/>
              </a:ext>
            </a:extLst>
          </p:cNvPr>
          <p:cNvCxnSpPr>
            <a:cxnSpLocks/>
          </p:cNvCxnSpPr>
          <p:nvPr/>
        </p:nvCxnSpPr>
        <p:spPr>
          <a:xfrm flipV="1">
            <a:off x="2179373" y="5374491"/>
            <a:ext cx="604112" cy="1235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206117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1F4D8D-AD37-DE44-B287-B65269A8EE9D}"/>
              </a:ext>
            </a:extLst>
          </p:cNvPr>
          <p:cNvSpPr>
            <a:spLocks noGrp="1"/>
          </p:cNvSpPr>
          <p:nvPr>
            <p:ph type="title"/>
          </p:nvPr>
        </p:nvSpPr>
        <p:spPr>
          <a:xfrm>
            <a:off x="1103312" y="452718"/>
            <a:ext cx="10190764" cy="1400530"/>
          </a:xfrm>
        </p:spPr>
        <p:txBody>
          <a:bodyPr anchor="ctr">
            <a:normAutofit/>
          </a:bodyPr>
          <a:lstStyle/>
          <a:p>
            <a:r>
              <a:rPr lang="en-US" dirty="0">
                <a:solidFill>
                  <a:schemeClr val="bg1"/>
                </a:solidFill>
                <a:latin typeface="Algerian" panose="020F0502020204030204" pitchFamily="34" charset="0"/>
                <a:cs typeface="Algerian" panose="020F0502020204030204" pitchFamily="34" charset="0"/>
              </a:rPr>
              <a:t>Tools languages and platform</a:t>
            </a:r>
          </a:p>
        </p:txBody>
      </p:sp>
      <p:sp>
        <p:nvSpPr>
          <p:cNvPr id="3" name="Content Placeholder 2">
            <a:extLst>
              <a:ext uri="{FF2B5EF4-FFF2-40B4-BE49-F238E27FC236}">
                <a16:creationId xmlns:a16="http://schemas.microsoft.com/office/drawing/2014/main" id="{B1263306-9AE7-8D42-9676-117519431339}"/>
              </a:ext>
            </a:extLst>
          </p:cNvPr>
          <p:cNvSpPr>
            <a:spLocks noGrp="1"/>
          </p:cNvSpPr>
          <p:nvPr>
            <p:ph idx="1"/>
          </p:nvPr>
        </p:nvSpPr>
        <p:spPr>
          <a:xfrm>
            <a:off x="1103312" y="2396727"/>
            <a:ext cx="8946541" cy="3484879"/>
          </a:xfrm>
        </p:spPr>
        <p:txBody>
          <a:bodyPr>
            <a:normAutofit/>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AWS cloud</a:t>
            </a:r>
          </a:p>
          <a:p>
            <a:pPr>
              <a:buFont typeface="Wingdings" pitchFamily="2" charset="2"/>
              <a:buChar char="Ø"/>
            </a:pPr>
            <a:r>
              <a:rPr lang="en-US" dirty="0">
                <a:latin typeface="Times New Roman" panose="02020603050405020304" pitchFamily="18" charset="0"/>
                <a:cs typeface="Times New Roman" panose="02020603050405020304" pitchFamily="18" charset="0"/>
              </a:rPr>
              <a:t>Python</a:t>
            </a:r>
          </a:p>
          <a:p>
            <a:pPr>
              <a:buFont typeface="Wingdings" pitchFamily="2" charset="2"/>
              <a:buChar char="Ø"/>
            </a:pPr>
            <a:r>
              <a:rPr lang="en-US" dirty="0">
                <a:latin typeface="Times New Roman" panose="02020603050405020304" pitchFamily="18" charset="0"/>
                <a:cs typeface="Times New Roman" panose="02020603050405020304" pitchFamily="18" charset="0"/>
              </a:rPr>
              <a:t>PyCharm</a:t>
            </a:r>
          </a:p>
          <a:p>
            <a:pPr>
              <a:buFont typeface="Wingdings" pitchFamily="2" charset="2"/>
              <a:buChar char="Ø"/>
            </a:pPr>
            <a:r>
              <a:rPr lang="en-US" dirty="0">
                <a:latin typeface="Times New Roman" panose="02020603050405020304" pitchFamily="18" charset="0"/>
                <a:cs typeface="Times New Roman" panose="02020603050405020304" pitchFamily="18" charset="0"/>
              </a:rPr>
              <a:t>Google Map API</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1263717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1F4D8D-AD37-DE44-B287-B65269A8EE9D}"/>
              </a:ext>
            </a:extLst>
          </p:cNvPr>
          <p:cNvSpPr>
            <a:spLocks noGrp="1"/>
          </p:cNvSpPr>
          <p:nvPr>
            <p:ph type="title"/>
          </p:nvPr>
        </p:nvSpPr>
        <p:spPr>
          <a:xfrm>
            <a:off x="1103312" y="452718"/>
            <a:ext cx="8947522" cy="1400530"/>
          </a:xfrm>
        </p:spPr>
        <p:txBody>
          <a:bodyPr anchor="ctr">
            <a:normAutofit fontScale="90000"/>
          </a:bodyPr>
          <a:lstStyle/>
          <a:p>
            <a:r>
              <a:rPr lang="en-US" sz="4400" dirty="0">
                <a:solidFill>
                  <a:schemeClr val="bg1"/>
                </a:solidFill>
                <a:latin typeface="Algerian" pitchFamily="82" charset="77"/>
                <a:ea typeface="Times New Roman" panose="02020603050405020304" pitchFamily="18" charset="0"/>
                <a:cs typeface="Times New Roman" panose="02020603050405020304" pitchFamily="18" charset="0"/>
              </a:rPr>
              <a:t>Evaluation/Implementation/Development Plan</a:t>
            </a:r>
            <a:endParaRPr lang="en-US" dirty="0">
              <a:solidFill>
                <a:schemeClr val="bg1"/>
              </a:solidFill>
              <a:latin typeface="Algerian" pitchFamily="82" charset="77"/>
            </a:endParaRPr>
          </a:p>
        </p:txBody>
      </p:sp>
      <p:sp>
        <p:nvSpPr>
          <p:cNvPr id="3" name="Content Placeholder 2">
            <a:extLst>
              <a:ext uri="{FF2B5EF4-FFF2-40B4-BE49-F238E27FC236}">
                <a16:creationId xmlns:a16="http://schemas.microsoft.com/office/drawing/2014/main" id="{B1263306-9AE7-8D42-9676-117519431339}"/>
              </a:ext>
            </a:extLst>
          </p:cNvPr>
          <p:cNvSpPr>
            <a:spLocks noGrp="1"/>
          </p:cNvSpPr>
          <p:nvPr>
            <p:ph idx="1"/>
          </p:nvPr>
        </p:nvSpPr>
        <p:spPr>
          <a:xfrm>
            <a:off x="720997" y="2080579"/>
            <a:ext cx="8946541" cy="3484879"/>
          </a:xfrm>
        </p:spPr>
        <p:txBody>
          <a:bodyPr>
            <a:normAutofit/>
          </a:bodyPr>
          <a:lstStyle/>
          <a:p>
            <a:pPr marL="0" lvl="0" indent="0">
              <a:spcBef>
                <a:spcPts val="0"/>
              </a:spcBef>
              <a:buNone/>
              <a:tabLst>
                <a:tab pos="457200" algn="l"/>
              </a:tabLst>
            </a:pPr>
            <a:r>
              <a:rPr lang="en-US" b="1" dirty="0">
                <a:latin typeface="Times New Roman" panose="02020603050405020304" pitchFamily="18" charset="0"/>
                <a:cs typeface="Times New Roman" panose="02020603050405020304" pitchFamily="18" charset="0"/>
              </a:rPr>
              <a:t>Type/Source of Data</a:t>
            </a:r>
          </a:p>
          <a:p>
            <a:pPr marL="0" indent="0">
              <a:buNone/>
              <a:tabLst>
                <a:tab pos="457200" algn="l"/>
              </a:tabLst>
            </a:pPr>
            <a:r>
              <a:rPr lang="en-US" u="sng" dirty="0">
                <a:latin typeface="Times New Roman" panose="02020603050405020304" pitchFamily="18" charset="0"/>
                <a:cs typeface="Times New Roman" panose="02020603050405020304" pitchFamily="18" charset="0"/>
              </a:rPr>
              <a:t>NASA (</a:t>
            </a:r>
            <a:r>
              <a:rPr lang="en-US" u="sng" dirty="0" err="1">
                <a:latin typeface="Times New Roman" panose="02020603050405020304" pitchFamily="18" charset="0"/>
                <a:cs typeface="Times New Roman" panose="02020603050405020304" pitchFamily="18" charset="0"/>
              </a:rPr>
              <a:t>LandSlide</a:t>
            </a:r>
            <a:r>
              <a:rPr lang="en-US" u="sng" dirty="0">
                <a:latin typeface="Times New Roman" panose="02020603050405020304" pitchFamily="18" charset="0"/>
                <a:cs typeface="Times New Roman" panose="02020603050405020304" pitchFamily="18" charset="0"/>
              </a:rPr>
              <a:t>):</a:t>
            </a: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F76317-BE4B-5940-AB40-FF571636A78C}"/>
              </a:ext>
            </a:extLst>
          </p:cNvPr>
          <p:cNvPicPr>
            <a:picLocks noChangeAspect="1"/>
          </p:cNvPicPr>
          <p:nvPr/>
        </p:nvPicPr>
        <p:blipFill>
          <a:blip r:embed="rId2"/>
          <a:stretch>
            <a:fillRect/>
          </a:stretch>
        </p:blipFill>
        <p:spPr>
          <a:xfrm>
            <a:off x="720579" y="3015822"/>
            <a:ext cx="8280131" cy="2851473"/>
          </a:xfrm>
          <a:prstGeom prst="rect">
            <a:avLst/>
          </a:prstGeom>
        </p:spPr>
      </p:pic>
    </p:spTree>
    <p:extLst>
      <p:ext uri="{BB962C8B-B14F-4D97-AF65-F5344CB8AC3E}">
        <p14:creationId xmlns:p14="http://schemas.microsoft.com/office/powerpoint/2010/main" val="32317391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1F4D8D-AD37-DE44-B287-B65269A8EE9D}"/>
              </a:ext>
            </a:extLst>
          </p:cNvPr>
          <p:cNvSpPr>
            <a:spLocks noGrp="1"/>
          </p:cNvSpPr>
          <p:nvPr>
            <p:ph type="title"/>
          </p:nvPr>
        </p:nvSpPr>
        <p:spPr>
          <a:xfrm>
            <a:off x="1103312" y="452718"/>
            <a:ext cx="8947522" cy="1400530"/>
          </a:xfrm>
        </p:spPr>
        <p:txBody>
          <a:bodyPr anchor="ctr">
            <a:normAutofit/>
          </a:bodyPr>
          <a:lstStyle/>
          <a:p>
            <a:r>
              <a:rPr lang="en-US" sz="2600">
                <a:solidFill>
                  <a:srgbClr val="FFFFFF"/>
                </a:solidFill>
                <a:latin typeface="Algerian" pitchFamily="82" charset="77"/>
                <a:ea typeface="Times New Roman" panose="02020603050405020304" pitchFamily="18" charset="0"/>
                <a:cs typeface="Times New Roman" panose="02020603050405020304" pitchFamily="18" charset="0"/>
              </a:rPr>
              <a:t>Evaluation/Implementation/Development Plan</a:t>
            </a:r>
            <a:endParaRPr lang="en-US" sz="2600">
              <a:solidFill>
                <a:srgbClr val="FFFFFF"/>
              </a:solidFill>
              <a:latin typeface="Algerian" pitchFamily="82" charset="77"/>
            </a:endParaRPr>
          </a:p>
        </p:txBody>
      </p:sp>
      <p:sp>
        <p:nvSpPr>
          <p:cNvPr id="3" name="Content Placeholder 2">
            <a:extLst>
              <a:ext uri="{FF2B5EF4-FFF2-40B4-BE49-F238E27FC236}">
                <a16:creationId xmlns:a16="http://schemas.microsoft.com/office/drawing/2014/main" id="{B1263306-9AE7-8D42-9676-117519431339}"/>
              </a:ext>
            </a:extLst>
          </p:cNvPr>
          <p:cNvSpPr>
            <a:spLocks noGrp="1"/>
          </p:cNvSpPr>
          <p:nvPr>
            <p:ph idx="1"/>
          </p:nvPr>
        </p:nvSpPr>
        <p:spPr>
          <a:xfrm>
            <a:off x="1104293" y="2155085"/>
            <a:ext cx="8946541" cy="3484879"/>
          </a:xfrm>
        </p:spPr>
        <p:txBody>
          <a:bodyPr>
            <a:normAutofit/>
          </a:bodyPr>
          <a:lstStyle/>
          <a:p>
            <a:pPr marL="0" lvl="0" indent="0">
              <a:spcBef>
                <a:spcPts val="0"/>
              </a:spcBef>
              <a:buNone/>
              <a:tabLst>
                <a:tab pos="457200" algn="l"/>
              </a:tabLst>
            </a:pPr>
            <a:r>
              <a:rPr lang="en-US" b="1" dirty="0">
                <a:latin typeface="Times New Roman" panose="02020603050405020304" pitchFamily="18" charset="0"/>
                <a:cs typeface="Times New Roman" panose="02020603050405020304" pitchFamily="18" charset="0"/>
              </a:rPr>
              <a:t>Type/Source of Data</a:t>
            </a:r>
          </a:p>
          <a:p>
            <a:pPr marL="0" indent="0">
              <a:buNone/>
              <a:tabLst>
                <a:tab pos="457200" algn="l"/>
              </a:tabLst>
            </a:pPr>
            <a:r>
              <a:rPr lang="en-US" u="sng" dirty="0">
                <a:latin typeface="Times New Roman" panose="02020603050405020304" pitchFamily="18" charset="0"/>
                <a:cs typeface="Times New Roman" panose="02020603050405020304" pitchFamily="18" charset="0"/>
              </a:rPr>
              <a:t>World in Data:</a:t>
            </a: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B69F33C4-6C96-314F-A128-E3D45FEAD7E0}"/>
              </a:ext>
            </a:extLst>
          </p:cNvPr>
          <p:cNvPicPr>
            <a:picLocks noChangeAspect="1"/>
          </p:cNvPicPr>
          <p:nvPr/>
        </p:nvPicPr>
        <p:blipFill>
          <a:blip r:embed="rId2"/>
          <a:stretch>
            <a:fillRect/>
          </a:stretch>
        </p:blipFill>
        <p:spPr>
          <a:xfrm>
            <a:off x="1205223" y="3053143"/>
            <a:ext cx="9053201" cy="3195839"/>
          </a:xfrm>
          <a:prstGeom prst="rect">
            <a:avLst/>
          </a:prstGeom>
        </p:spPr>
      </p:pic>
    </p:spTree>
    <p:extLst>
      <p:ext uri="{BB962C8B-B14F-4D97-AF65-F5344CB8AC3E}">
        <p14:creationId xmlns:p14="http://schemas.microsoft.com/office/powerpoint/2010/main" val="168981923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1F4D8D-AD37-DE44-B287-B65269A8EE9D}"/>
              </a:ext>
            </a:extLst>
          </p:cNvPr>
          <p:cNvSpPr>
            <a:spLocks noGrp="1"/>
          </p:cNvSpPr>
          <p:nvPr>
            <p:ph type="title"/>
          </p:nvPr>
        </p:nvSpPr>
        <p:spPr>
          <a:xfrm>
            <a:off x="1103312" y="452718"/>
            <a:ext cx="8947522" cy="1400530"/>
          </a:xfrm>
        </p:spPr>
        <p:txBody>
          <a:bodyPr anchor="ctr">
            <a:normAutofit/>
          </a:bodyPr>
          <a:lstStyle/>
          <a:p>
            <a:r>
              <a:rPr lang="en-US" sz="2600">
                <a:solidFill>
                  <a:srgbClr val="FFFFFF"/>
                </a:solidFill>
                <a:latin typeface="Algerian" pitchFamily="82" charset="77"/>
                <a:ea typeface="Times New Roman" panose="02020603050405020304" pitchFamily="18" charset="0"/>
                <a:cs typeface="Times New Roman" panose="02020603050405020304" pitchFamily="18" charset="0"/>
              </a:rPr>
              <a:t>Evaluation/Implementation/Development Plan</a:t>
            </a:r>
            <a:endParaRPr lang="en-US" sz="2600">
              <a:solidFill>
                <a:srgbClr val="FFFFFF"/>
              </a:solidFill>
              <a:latin typeface="Algerian" pitchFamily="82" charset="77"/>
            </a:endParaRPr>
          </a:p>
        </p:txBody>
      </p:sp>
      <p:sp>
        <p:nvSpPr>
          <p:cNvPr id="3" name="Content Placeholder 2">
            <a:extLst>
              <a:ext uri="{FF2B5EF4-FFF2-40B4-BE49-F238E27FC236}">
                <a16:creationId xmlns:a16="http://schemas.microsoft.com/office/drawing/2014/main" id="{B1263306-9AE7-8D42-9676-117519431339}"/>
              </a:ext>
            </a:extLst>
          </p:cNvPr>
          <p:cNvSpPr>
            <a:spLocks noGrp="1"/>
          </p:cNvSpPr>
          <p:nvPr>
            <p:ph idx="1"/>
          </p:nvPr>
        </p:nvSpPr>
        <p:spPr>
          <a:xfrm>
            <a:off x="743538" y="2767365"/>
            <a:ext cx="8946541" cy="3484879"/>
          </a:xfrm>
        </p:spPr>
        <p:txBody>
          <a:bodyPr>
            <a:normAutofit/>
          </a:bodyPr>
          <a:lstStyle/>
          <a:p>
            <a:pPr marL="0" indent="0">
              <a:buNone/>
              <a:tabLst>
                <a:tab pos="457200" algn="l"/>
              </a:tabLst>
            </a:pPr>
            <a:r>
              <a:rPr lang="en-US" dirty="0">
                <a:latin typeface="Times New Roman" panose="02020603050405020304" pitchFamily="18" charset="0"/>
                <a:cs typeface="Times New Roman" panose="02020603050405020304" pitchFamily="18" charset="0"/>
              </a:rPr>
              <a:t>Visualization and comparison of occurrence of disaster in different parts of the world based on type, year, economic cost, frequency, human suffering.</a:t>
            </a: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r>
              <a:rPr lang="en-US" b="1" dirty="0">
                <a:latin typeface="Times New Roman" panose="02020603050405020304" pitchFamily="18" charset="0"/>
                <a:cs typeface="Times New Roman" panose="02020603050405020304" pitchFamily="18" charset="0"/>
              </a:rPr>
              <a:t>Performance parameters</a:t>
            </a:r>
          </a:p>
          <a:p>
            <a:pPr>
              <a:buFont typeface="Wingdings" pitchFamily="2" charset="2"/>
              <a:buChar char="Ø"/>
              <a:tabLst>
                <a:tab pos="457200" algn="l"/>
              </a:tabLst>
            </a:pPr>
            <a:r>
              <a:rPr lang="en-US" dirty="0">
                <a:latin typeface="Times New Roman" panose="02020603050405020304" pitchFamily="18" charset="0"/>
                <a:cs typeface="Times New Roman" panose="02020603050405020304" pitchFamily="18" charset="0"/>
              </a:rPr>
              <a:t>Response Time</a:t>
            </a:r>
          </a:p>
          <a:p>
            <a:pPr marL="457200" indent="-457200">
              <a:buAutoNum type="arabicPeriod"/>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a:p>
            <a:pPr marL="0" indent="0">
              <a:buNone/>
              <a:tabLst>
                <a:tab pos="457200" algn="l"/>
              </a:tabLst>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B67578E-8DD0-714D-B194-CB2AC2D5F085}"/>
              </a:ext>
            </a:extLst>
          </p:cNvPr>
          <p:cNvSpPr/>
          <p:nvPr/>
        </p:nvSpPr>
        <p:spPr>
          <a:xfrm>
            <a:off x="743538" y="2243270"/>
            <a:ext cx="1974067" cy="400110"/>
          </a:xfrm>
          <a:prstGeom prst="rect">
            <a:avLst/>
          </a:prstGeom>
        </p:spPr>
        <p:txBody>
          <a:bodyPr wrap="none">
            <a:spAutoFit/>
          </a:bodyPr>
          <a:lstStyle/>
          <a:p>
            <a:pPr lvl="0">
              <a:tabLst>
                <a:tab pos="457200" algn="l"/>
              </a:tabLst>
            </a:pPr>
            <a:r>
              <a:rPr lang="en-US" sz="2000" b="1" dirty="0">
                <a:latin typeface="Times New Roman" panose="02020603050405020304" pitchFamily="18" charset="0"/>
                <a:cs typeface="Times New Roman" panose="02020603050405020304" pitchFamily="18" charset="0"/>
              </a:rPr>
              <a:t>Type of Analysis</a:t>
            </a:r>
          </a:p>
        </p:txBody>
      </p:sp>
    </p:spTree>
    <p:extLst>
      <p:ext uri="{BB962C8B-B14F-4D97-AF65-F5344CB8AC3E}">
        <p14:creationId xmlns:p14="http://schemas.microsoft.com/office/powerpoint/2010/main" val="5974818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1F4D8D-AD37-DE44-B287-B65269A8EE9D}"/>
              </a:ext>
            </a:extLst>
          </p:cNvPr>
          <p:cNvSpPr>
            <a:spLocks noGrp="1"/>
          </p:cNvSpPr>
          <p:nvPr>
            <p:ph type="title"/>
          </p:nvPr>
        </p:nvSpPr>
        <p:spPr>
          <a:xfrm>
            <a:off x="1103312" y="452718"/>
            <a:ext cx="8947522" cy="1400530"/>
          </a:xfrm>
        </p:spPr>
        <p:txBody>
          <a:bodyPr anchor="ctr">
            <a:normAutofit/>
          </a:bodyPr>
          <a:lstStyle/>
          <a:p>
            <a:pPr marL="342900" marR="0" lvl="0" indent="-342900">
              <a:spcBef>
                <a:spcPts val="0"/>
              </a:spcBef>
              <a:spcAft>
                <a:spcPts val="0"/>
              </a:spcAft>
              <a:tabLst>
                <a:tab pos="457200" algn="l"/>
              </a:tabLst>
            </a:pPr>
            <a:r>
              <a:rPr lang="en-US" sz="4000" dirty="0">
                <a:solidFill>
                  <a:schemeClr val="bg1"/>
                </a:solidFill>
                <a:latin typeface="Algerian" pitchFamily="82" charset="77"/>
                <a:ea typeface="Times New Roman" panose="02020603050405020304" pitchFamily="18" charset="0"/>
                <a:cs typeface="Times New Roman" panose="02020603050405020304" pitchFamily="18" charset="0"/>
              </a:rPr>
              <a:t>Expected project outcome (Conjecture, Hypothesis)</a:t>
            </a:r>
          </a:p>
        </p:txBody>
      </p:sp>
      <p:sp>
        <p:nvSpPr>
          <p:cNvPr id="3" name="Content Placeholder 2">
            <a:extLst>
              <a:ext uri="{FF2B5EF4-FFF2-40B4-BE49-F238E27FC236}">
                <a16:creationId xmlns:a16="http://schemas.microsoft.com/office/drawing/2014/main" id="{B1263306-9AE7-8D42-9676-117519431339}"/>
              </a:ext>
            </a:extLst>
          </p:cNvPr>
          <p:cNvSpPr>
            <a:spLocks noGrp="1"/>
          </p:cNvSpPr>
          <p:nvPr>
            <p:ph idx="1"/>
          </p:nvPr>
        </p:nvSpPr>
        <p:spPr>
          <a:xfrm>
            <a:off x="1103312" y="2155085"/>
            <a:ext cx="8946541" cy="3484879"/>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Empirical View of data related to natural disasters.</a:t>
            </a:r>
          </a:p>
          <a:p>
            <a:pPr marL="0" indent="0">
              <a:buNone/>
            </a:pPr>
            <a:endParaRPr lang="en-US"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Graphical representation and comparison of disasters happened in past.</a:t>
            </a:r>
          </a:p>
          <a:p>
            <a:pPr marL="285750" indent="-28575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Locating disasters on Google map.</a:t>
            </a:r>
          </a:p>
        </p:txBody>
      </p:sp>
    </p:spTree>
    <p:extLst>
      <p:ext uri="{BB962C8B-B14F-4D97-AF65-F5344CB8AC3E}">
        <p14:creationId xmlns:p14="http://schemas.microsoft.com/office/powerpoint/2010/main" val="21883721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46</TotalTime>
  <Words>297</Words>
  <Application>Microsoft Macintosh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Century Gothic</vt:lpstr>
      <vt:lpstr>Times New Roman</vt:lpstr>
      <vt:lpstr>Wingdings</vt:lpstr>
      <vt:lpstr>Wingdings 3</vt:lpstr>
      <vt:lpstr>Ion</vt:lpstr>
      <vt:lpstr>Natural Disaster Data Analysis</vt:lpstr>
      <vt:lpstr>Motivation</vt:lpstr>
      <vt:lpstr>Objective</vt:lpstr>
      <vt:lpstr>Block diagram of the Project</vt:lpstr>
      <vt:lpstr>Tools languages and platform</vt:lpstr>
      <vt:lpstr>Evaluation/Implementation/Development Plan</vt:lpstr>
      <vt:lpstr>Evaluation/Implementation/Development Plan</vt:lpstr>
      <vt:lpstr>Evaluation/Implementation/Development Plan</vt:lpstr>
      <vt:lpstr>Expected project outcome (Conjecture, Hypothesis)</vt:lpstr>
      <vt:lpstr>Individual learning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Disaster Analysis</dc:title>
  <dc:creator>Navgale, Neha (UMKC-Student)</dc:creator>
  <cp:lastModifiedBy>Navgale, Neha (UMKC-Student)</cp:lastModifiedBy>
  <cp:revision>10</cp:revision>
  <dcterms:created xsi:type="dcterms:W3CDTF">2019-02-28T18:27:28Z</dcterms:created>
  <dcterms:modified xsi:type="dcterms:W3CDTF">2019-03-04T21:05:40Z</dcterms:modified>
</cp:coreProperties>
</file>