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>
      <p:cViewPr varScale="1">
        <p:scale>
          <a:sx n="156" d="100"/>
          <a:sy n="156" d="100"/>
        </p:scale>
        <p:origin x="3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1265" y="509904"/>
            <a:ext cx="1601470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672" y="1082865"/>
            <a:ext cx="3823970" cy="115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EGppc0dm2i0XvlyJRBiBu5N_zotwq30Nse0LRiOPGs/copy" TargetMode="External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hyperlink" Target="http://dx.doi.org/10.2139/ssrn.68514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20" y="0"/>
            <a:ext cx="5374640" cy="5140960"/>
            <a:chOff x="20320" y="0"/>
            <a:chExt cx="5374640" cy="5140960"/>
          </a:xfrm>
        </p:grpSpPr>
        <p:sp>
          <p:nvSpPr>
            <p:cNvPr id="3" name="object 3"/>
            <p:cNvSpPr/>
            <p:nvPr/>
          </p:nvSpPr>
          <p:spPr>
            <a:xfrm>
              <a:off x="20320" y="1859279"/>
              <a:ext cx="5374640" cy="312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6639" y="4541519"/>
              <a:ext cx="3210560" cy="599440"/>
            </a:xfrm>
            <a:custGeom>
              <a:avLst/>
              <a:gdLst/>
              <a:ahLst/>
              <a:cxnLst/>
              <a:rect l="l" t="t" r="r" b="b"/>
              <a:pathLst>
                <a:path w="3210560" h="599439">
                  <a:moveTo>
                    <a:pt x="2004187" y="0"/>
                  </a:moveTo>
                  <a:lnTo>
                    <a:pt x="1181735" y="0"/>
                  </a:lnTo>
                  <a:lnTo>
                    <a:pt x="0" y="595256"/>
                  </a:lnTo>
                  <a:lnTo>
                    <a:pt x="3210560" y="599439"/>
                  </a:lnTo>
                  <a:lnTo>
                    <a:pt x="2004187" y="0"/>
                  </a:lnTo>
                  <a:close/>
                </a:path>
              </a:pathLst>
            </a:custGeom>
            <a:solidFill>
              <a:srgbClr val="F87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9760" y="1493519"/>
              <a:ext cx="162560" cy="1727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12" y="0"/>
              <a:ext cx="4104627" cy="14528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3039" y="883919"/>
              <a:ext cx="2418080" cy="41249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399" y="579119"/>
              <a:ext cx="436880" cy="436880"/>
            </a:xfrm>
            <a:custGeom>
              <a:avLst/>
              <a:gdLst/>
              <a:ahLst/>
              <a:cxnLst/>
              <a:rect l="l" t="t" r="r" b="b"/>
              <a:pathLst>
                <a:path w="436880" h="436880">
                  <a:moveTo>
                    <a:pt x="218439" y="0"/>
                  </a:moveTo>
                  <a:lnTo>
                    <a:pt x="168350" y="5768"/>
                  </a:lnTo>
                  <a:lnTo>
                    <a:pt x="122371" y="22200"/>
                  </a:lnTo>
                  <a:lnTo>
                    <a:pt x="81813" y="47986"/>
                  </a:lnTo>
                  <a:lnTo>
                    <a:pt x="47986" y="81813"/>
                  </a:lnTo>
                  <a:lnTo>
                    <a:pt x="22200" y="122371"/>
                  </a:lnTo>
                  <a:lnTo>
                    <a:pt x="5768" y="168350"/>
                  </a:lnTo>
                  <a:lnTo>
                    <a:pt x="0" y="218439"/>
                  </a:lnTo>
                  <a:lnTo>
                    <a:pt x="5768" y="268529"/>
                  </a:lnTo>
                  <a:lnTo>
                    <a:pt x="22200" y="314508"/>
                  </a:lnTo>
                  <a:lnTo>
                    <a:pt x="47986" y="355066"/>
                  </a:lnTo>
                  <a:lnTo>
                    <a:pt x="81813" y="388893"/>
                  </a:lnTo>
                  <a:lnTo>
                    <a:pt x="122371" y="414679"/>
                  </a:lnTo>
                  <a:lnTo>
                    <a:pt x="168350" y="431111"/>
                  </a:lnTo>
                  <a:lnTo>
                    <a:pt x="218439" y="436879"/>
                  </a:lnTo>
                  <a:lnTo>
                    <a:pt x="268529" y="431111"/>
                  </a:lnTo>
                  <a:lnTo>
                    <a:pt x="314508" y="414679"/>
                  </a:lnTo>
                  <a:lnTo>
                    <a:pt x="355066" y="388893"/>
                  </a:lnTo>
                  <a:lnTo>
                    <a:pt x="388893" y="355066"/>
                  </a:lnTo>
                  <a:lnTo>
                    <a:pt x="414679" y="314508"/>
                  </a:lnTo>
                  <a:lnTo>
                    <a:pt x="431111" y="268529"/>
                  </a:lnTo>
                  <a:lnTo>
                    <a:pt x="436880" y="218439"/>
                  </a:lnTo>
                  <a:lnTo>
                    <a:pt x="431111" y="168350"/>
                  </a:lnTo>
                  <a:lnTo>
                    <a:pt x="414679" y="122371"/>
                  </a:lnTo>
                  <a:lnTo>
                    <a:pt x="388893" y="81813"/>
                  </a:lnTo>
                  <a:lnTo>
                    <a:pt x="355066" y="47986"/>
                  </a:lnTo>
                  <a:lnTo>
                    <a:pt x="314508" y="22200"/>
                  </a:lnTo>
                  <a:lnTo>
                    <a:pt x="268529" y="5768"/>
                  </a:lnTo>
                  <a:lnTo>
                    <a:pt x="218439" y="0"/>
                  </a:lnTo>
                  <a:close/>
                </a:path>
              </a:pathLst>
            </a:custGeom>
            <a:solidFill>
              <a:srgbClr val="F87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50159" y="69087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8066" y="126"/>
                  </a:moveTo>
                  <a:lnTo>
                    <a:pt x="0" y="25400"/>
                  </a:lnTo>
                  <a:lnTo>
                    <a:pt x="126" y="28066"/>
                  </a:lnTo>
                  <a:lnTo>
                    <a:pt x="26669" y="50800"/>
                  </a:lnTo>
                  <a:lnTo>
                    <a:pt x="31750" y="50037"/>
                  </a:lnTo>
                  <a:lnTo>
                    <a:pt x="50800" y="24129"/>
                  </a:lnTo>
                  <a:lnTo>
                    <a:pt x="50037" y="19050"/>
                  </a:lnTo>
                  <a:lnTo>
                    <a:pt x="28066" y="1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0287" y="822959"/>
              <a:ext cx="213232" cy="811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2880" y="690879"/>
              <a:ext cx="40640" cy="50800"/>
            </a:xfrm>
            <a:custGeom>
              <a:avLst/>
              <a:gdLst/>
              <a:ahLst/>
              <a:cxnLst/>
              <a:rect l="l" t="t" r="r" b="b"/>
              <a:pathLst>
                <a:path w="40639" h="50800">
                  <a:moveTo>
                    <a:pt x="20319" y="0"/>
                  </a:moveTo>
                  <a:lnTo>
                    <a:pt x="0" y="24129"/>
                  </a:lnTo>
                  <a:lnTo>
                    <a:pt x="381" y="30479"/>
                  </a:lnTo>
                  <a:lnTo>
                    <a:pt x="19303" y="50800"/>
                  </a:lnTo>
                  <a:lnTo>
                    <a:pt x="23368" y="50545"/>
                  </a:lnTo>
                  <a:lnTo>
                    <a:pt x="40639" y="25400"/>
                  </a:lnTo>
                  <a:lnTo>
                    <a:pt x="39750" y="17906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920740" y="723645"/>
            <a:ext cx="2864485" cy="2041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3520" algn="r">
              <a:lnSpc>
                <a:spcPct val="100200"/>
              </a:lnSpc>
              <a:spcBef>
                <a:spcPts val="100"/>
              </a:spcBef>
            </a:pPr>
            <a:r>
              <a:rPr sz="4400" b="1" spc="-525" dirty="0">
                <a:solidFill>
                  <a:srgbClr val="000000"/>
                </a:solidFill>
                <a:latin typeface="Trebuchet MS"/>
                <a:cs typeface="Trebuchet MS"/>
              </a:rPr>
              <a:t>How</a:t>
            </a:r>
            <a:r>
              <a:rPr sz="4400" b="1" spc="-5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1" spc="-440" dirty="0">
                <a:solidFill>
                  <a:srgbClr val="000000"/>
                </a:solidFill>
                <a:latin typeface="Trebuchet MS"/>
                <a:cs typeface="Trebuchet MS"/>
              </a:rPr>
              <a:t>Twitter </a:t>
            </a:r>
            <a:r>
              <a:rPr sz="4400" b="1" spc="-25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1" spc="-17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4400" b="1" spc="-46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400" b="1" spc="-50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4400" b="1" spc="-285" dirty="0">
                <a:solidFill>
                  <a:srgbClr val="000000"/>
                </a:solidFill>
                <a:latin typeface="Trebuchet MS"/>
                <a:cs typeface="Trebuchet MS"/>
              </a:rPr>
              <a:t>ti</a:t>
            </a:r>
            <a:r>
              <a:rPr sz="4400" b="1" spc="-750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4400" b="1" spc="-46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4400" b="1" spc="-50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4400" b="1" spc="-190" dirty="0">
                <a:solidFill>
                  <a:srgbClr val="000000"/>
                </a:solidFill>
                <a:latin typeface="Trebuchet MS"/>
                <a:cs typeface="Trebuchet MS"/>
              </a:rPr>
              <a:t>ts  </a:t>
            </a:r>
            <a:r>
              <a:rPr sz="4400" b="1" spc="-355" dirty="0">
                <a:solidFill>
                  <a:srgbClr val="000000"/>
                </a:solidFill>
                <a:latin typeface="Trebuchet MS"/>
                <a:cs typeface="Trebuchet MS"/>
              </a:rPr>
              <a:t>Affects</a:t>
            </a:r>
            <a:r>
              <a:rPr sz="4400" b="1" spc="-5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400" b="1" spc="-325" dirty="0">
                <a:solidFill>
                  <a:srgbClr val="000000"/>
                </a:solidFill>
                <a:latin typeface="Trebuchet MS"/>
                <a:cs typeface="Trebuchet MS"/>
              </a:rPr>
              <a:t>Stock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0559" y="1564639"/>
            <a:ext cx="132067" cy="132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12765" y="2739707"/>
            <a:ext cx="3666490" cy="1006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88489">
              <a:lnSpc>
                <a:spcPct val="100000"/>
              </a:lnSpc>
              <a:spcBef>
                <a:spcPts val="105"/>
              </a:spcBef>
            </a:pPr>
            <a:r>
              <a:rPr sz="4400" b="1" spc="-325" dirty="0">
                <a:latin typeface="Trebuchet MS"/>
                <a:cs typeface="Trebuchet MS"/>
              </a:rPr>
              <a:t>M</a:t>
            </a:r>
            <a:r>
              <a:rPr sz="4400" b="1" spc="-400" dirty="0">
                <a:latin typeface="Trebuchet MS"/>
                <a:cs typeface="Trebuchet MS"/>
              </a:rPr>
              <a:t>a</a:t>
            </a:r>
            <a:r>
              <a:rPr sz="4400" b="1" spc="-310" dirty="0">
                <a:latin typeface="Trebuchet MS"/>
                <a:cs typeface="Trebuchet MS"/>
              </a:rPr>
              <a:t>r</a:t>
            </a:r>
            <a:r>
              <a:rPr sz="4400" b="1" spc="-405" dirty="0">
                <a:latin typeface="Trebuchet MS"/>
                <a:cs typeface="Trebuchet MS"/>
              </a:rPr>
              <a:t>ke</a:t>
            </a:r>
            <a:r>
              <a:rPr sz="4400" b="1" spc="-280" dirty="0">
                <a:latin typeface="Trebuchet MS"/>
                <a:cs typeface="Trebuchet MS"/>
              </a:rPr>
              <a:t>t</a:t>
            </a:r>
            <a:r>
              <a:rPr sz="4400" b="1" spc="-114" dirty="0">
                <a:latin typeface="Trebuchet MS"/>
                <a:cs typeface="Trebuchet MS"/>
              </a:rPr>
              <a:t>?</a:t>
            </a:r>
            <a:endParaRPr sz="4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480" y="1879599"/>
            <a:ext cx="873760" cy="975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200" y="2184399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1955800" y="0"/>
                </a:moveTo>
                <a:lnTo>
                  <a:pt x="177800" y="0"/>
                </a:lnTo>
                <a:lnTo>
                  <a:pt x="130542" y="6352"/>
                </a:lnTo>
                <a:lnTo>
                  <a:pt x="88072" y="24280"/>
                </a:lnTo>
                <a:lnTo>
                  <a:pt x="52085" y="52085"/>
                </a:lnTo>
                <a:lnTo>
                  <a:pt x="24280" y="88072"/>
                </a:lnTo>
                <a:lnTo>
                  <a:pt x="6352" y="130542"/>
                </a:lnTo>
                <a:lnTo>
                  <a:pt x="0" y="177800"/>
                </a:lnTo>
                <a:lnTo>
                  <a:pt x="0" y="889000"/>
                </a:lnTo>
                <a:lnTo>
                  <a:pt x="6352" y="936257"/>
                </a:lnTo>
                <a:lnTo>
                  <a:pt x="24280" y="978727"/>
                </a:lnTo>
                <a:lnTo>
                  <a:pt x="52085" y="1014714"/>
                </a:lnTo>
                <a:lnTo>
                  <a:pt x="88072" y="1042519"/>
                </a:lnTo>
                <a:lnTo>
                  <a:pt x="130542" y="1060447"/>
                </a:lnTo>
                <a:lnTo>
                  <a:pt x="177800" y="1066800"/>
                </a:lnTo>
                <a:lnTo>
                  <a:pt x="1955800" y="1066800"/>
                </a:lnTo>
                <a:lnTo>
                  <a:pt x="2003057" y="1060447"/>
                </a:lnTo>
                <a:lnTo>
                  <a:pt x="2045527" y="1042519"/>
                </a:lnTo>
                <a:lnTo>
                  <a:pt x="2081514" y="1014714"/>
                </a:lnTo>
                <a:lnTo>
                  <a:pt x="2109319" y="978727"/>
                </a:lnTo>
                <a:lnTo>
                  <a:pt x="2127247" y="936257"/>
                </a:lnTo>
                <a:lnTo>
                  <a:pt x="2133600" y="889000"/>
                </a:lnTo>
                <a:lnTo>
                  <a:pt x="2133600" y="177800"/>
                </a:lnTo>
                <a:lnTo>
                  <a:pt x="2127247" y="130542"/>
                </a:lnTo>
                <a:lnTo>
                  <a:pt x="2109319" y="88072"/>
                </a:lnTo>
                <a:lnTo>
                  <a:pt x="2081514" y="52085"/>
                </a:lnTo>
                <a:lnTo>
                  <a:pt x="2045527" y="24280"/>
                </a:lnTo>
                <a:lnTo>
                  <a:pt x="2003057" y="6352"/>
                </a:lnTo>
                <a:lnTo>
                  <a:pt x="1955800" y="0"/>
                </a:lnTo>
                <a:close/>
              </a:path>
            </a:pathLst>
          </a:custGeom>
          <a:solidFill>
            <a:srgbClr val="A0DD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2184399"/>
            <a:ext cx="2133600" cy="1066800"/>
          </a:xfrm>
          <a:custGeom>
            <a:avLst/>
            <a:gdLst/>
            <a:ahLst/>
            <a:cxnLst/>
            <a:rect l="l" t="t" r="r" b="b"/>
            <a:pathLst>
              <a:path w="2133600" h="1066800">
                <a:moveTo>
                  <a:pt x="1955800" y="0"/>
                </a:moveTo>
                <a:lnTo>
                  <a:pt x="177800" y="0"/>
                </a:lnTo>
                <a:lnTo>
                  <a:pt x="130542" y="6352"/>
                </a:lnTo>
                <a:lnTo>
                  <a:pt x="88072" y="24280"/>
                </a:lnTo>
                <a:lnTo>
                  <a:pt x="52085" y="52085"/>
                </a:lnTo>
                <a:lnTo>
                  <a:pt x="24280" y="88072"/>
                </a:lnTo>
                <a:lnTo>
                  <a:pt x="6352" y="130542"/>
                </a:lnTo>
                <a:lnTo>
                  <a:pt x="0" y="177800"/>
                </a:lnTo>
                <a:lnTo>
                  <a:pt x="0" y="889000"/>
                </a:lnTo>
                <a:lnTo>
                  <a:pt x="6352" y="936257"/>
                </a:lnTo>
                <a:lnTo>
                  <a:pt x="24280" y="978727"/>
                </a:lnTo>
                <a:lnTo>
                  <a:pt x="52085" y="1014714"/>
                </a:lnTo>
                <a:lnTo>
                  <a:pt x="88072" y="1042519"/>
                </a:lnTo>
                <a:lnTo>
                  <a:pt x="130542" y="1060447"/>
                </a:lnTo>
                <a:lnTo>
                  <a:pt x="177800" y="1066800"/>
                </a:lnTo>
                <a:lnTo>
                  <a:pt x="1955800" y="1066800"/>
                </a:lnTo>
                <a:lnTo>
                  <a:pt x="2003057" y="1060447"/>
                </a:lnTo>
                <a:lnTo>
                  <a:pt x="2045527" y="1042519"/>
                </a:lnTo>
                <a:lnTo>
                  <a:pt x="2081514" y="1014714"/>
                </a:lnTo>
                <a:lnTo>
                  <a:pt x="2109319" y="978727"/>
                </a:lnTo>
                <a:lnTo>
                  <a:pt x="2127247" y="936257"/>
                </a:lnTo>
                <a:lnTo>
                  <a:pt x="2133600" y="889000"/>
                </a:lnTo>
                <a:lnTo>
                  <a:pt x="2133600" y="177800"/>
                </a:lnTo>
                <a:lnTo>
                  <a:pt x="2127247" y="130542"/>
                </a:lnTo>
                <a:lnTo>
                  <a:pt x="2109319" y="88072"/>
                </a:lnTo>
                <a:lnTo>
                  <a:pt x="2081514" y="52085"/>
                </a:lnTo>
                <a:lnTo>
                  <a:pt x="2045527" y="24280"/>
                </a:lnTo>
                <a:lnTo>
                  <a:pt x="2003057" y="6352"/>
                </a:lnTo>
                <a:lnTo>
                  <a:pt x="1955800" y="0"/>
                </a:lnTo>
                <a:close/>
              </a:path>
            </a:pathLst>
          </a:custGeom>
          <a:solidFill>
            <a:srgbClr val="F8737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7200" y="2184399"/>
            <a:ext cx="3051810" cy="1066800"/>
            <a:chOff x="457200" y="2184399"/>
            <a:chExt cx="3051810" cy="1066800"/>
          </a:xfrm>
        </p:grpSpPr>
        <p:sp>
          <p:nvSpPr>
            <p:cNvPr id="5" name="object 5"/>
            <p:cNvSpPr/>
            <p:nvPr/>
          </p:nvSpPr>
          <p:spPr>
            <a:xfrm>
              <a:off x="457200" y="2184399"/>
              <a:ext cx="2133600" cy="1066800"/>
            </a:xfrm>
            <a:custGeom>
              <a:avLst/>
              <a:gdLst/>
              <a:ahLst/>
              <a:cxnLst/>
              <a:rect l="l" t="t" r="r" b="b"/>
              <a:pathLst>
                <a:path w="2133600" h="1066800">
                  <a:moveTo>
                    <a:pt x="1955800" y="0"/>
                  </a:moveTo>
                  <a:lnTo>
                    <a:pt x="177800" y="0"/>
                  </a:lnTo>
                  <a:lnTo>
                    <a:pt x="130533" y="6352"/>
                  </a:lnTo>
                  <a:lnTo>
                    <a:pt x="88060" y="24280"/>
                  </a:lnTo>
                  <a:lnTo>
                    <a:pt x="52076" y="52085"/>
                  </a:lnTo>
                  <a:lnTo>
                    <a:pt x="24274" y="88072"/>
                  </a:lnTo>
                  <a:lnTo>
                    <a:pt x="6351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1" y="936257"/>
                  </a:lnTo>
                  <a:lnTo>
                    <a:pt x="24274" y="978727"/>
                  </a:lnTo>
                  <a:lnTo>
                    <a:pt x="52076" y="1014714"/>
                  </a:lnTo>
                  <a:lnTo>
                    <a:pt x="88060" y="1042519"/>
                  </a:lnTo>
                  <a:lnTo>
                    <a:pt x="130533" y="1060447"/>
                  </a:lnTo>
                  <a:lnTo>
                    <a:pt x="177800" y="1066800"/>
                  </a:lnTo>
                  <a:lnTo>
                    <a:pt x="1955800" y="1066800"/>
                  </a:lnTo>
                  <a:lnTo>
                    <a:pt x="2003057" y="1060447"/>
                  </a:lnTo>
                  <a:lnTo>
                    <a:pt x="2045527" y="1042519"/>
                  </a:lnTo>
                  <a:lnTo>
                    <a:pt x="2081514" y="1014714"/>
                  </a:lnTo>
                  <a:lnTo>
                    <a:pt x="2109319" y="978727"/>
                  </a:lnTo>
                  <a:lnTo>
                    <a:pt x="2127247" y="936257"/>
                  </a:lnTo>
                  <a:lnTo>
                    <a:pt x="2133600" y="889000"/>
                  </a:lnTo>
                  <a:lnTo>
                    <a:pt x="2133600" y="177800"/>
                  </a:lnTo>
                  <a:lnTo>
                    <a:pt x="2127247" y="130542"/>
                  </a:lnTo>
                  <a:lnTo>
                    <a:pt x="2109319" y="88072"/>
                  </a:lnTo>
                  <a:lnTo>
                    <a:pt x="2081514" y="52085"/>
                  </a:lnTo>
                  <a:lnTo>
                    <a:pt x="2045527" y="24280"/>
                  </a:lnTo>
                  <a:lnTo>
                    <a:pt x="2003057" y="6352"/>
                  </a:lnTo>
                  <a:lnTo>
                    <a:pt x="19558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5879" y="2717799"/>
              <a:ext cx="913130" cy="0"/>
            </a:xfrm>
            <a:custGeom>
              <a:avLst/>
              <a:gdLst/>
              <a:ahLst/>
              <a:cxnLst/>
              <a:rect l="l" t="t" r="r" b="b"/>
              <a:pathLst>
                <a:path w="913129">
                  <a:moveTo>
                    <a:pt x="0" y="0"/>
                  </a:moveTo>
                  <a:lnTo>
                    <a:pt x="912621" y="0"/>
                  </a:lnTo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643879" y="2717799"/>
            <a:ext cx="913130" cy="0"/>
          </a:xfrm>
          <a:custGeom>
            <a:avLst/>
            <a:gdLst/>
            <a:ahLst/>
            <a:cxnLst/>
            <a:rect l="l" t="t" r="r" b="b"/>
            <a:pathLst>
              <a:path w="913129">
                <a:moveTo>
                  <a:pt x="0" y="0"/>
                </a:moveTo>
                <a:lnTo>
                  <a:pt x="912622" y="0"/>
                </a:lnTo>
              </a:path>
            </a:pathLst>
          </a:custGeom>
          <a:ln w="952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0980" y="3256279"/>
            <a:ext cx="76200" cy="466725"/>
          </a:xfrm>
          <a:custGeom>
            <a:avLst/>
            <a:gdLst/>
            <a:ahLst/>
            <a:cxnLst/>
            <a:rect l="l" t="t" r="r" b="b"/>
            <a:pathLst>
              <a:path w="76200" h="466725">
                <a:moveTo>
                  <a:pt x="31750" y="391556"/>
                </a:moveTo>
                <a:lnTo>
                  <a:pt x="23252" y="393277"/>
                </a:lnTo>
                <a:lnTo>
                  <a:pt x="11144" y="401462"/>
                </a:lnTo>
                <a:lnTo>
                  <a:pt x="2988" y="413577"/>
                </a:lnTo>
                <a:lnTo>
                  <a:pt x="0" y="428370"/>
                </a:lnTo>
                <a:lnTo>
                  <a:pt x="2988" y="443218"/>
                </a:lnTo>
                <a:lnTo>
                  <a:pt x="11144" y="455326"/>
                </a:lnTo>
                <a:lnTo>
                  <a:pt x="23252" y="463482"/>
                </a:lnTo>
                <a:lnTo>
                  <a:pt x="38100" y="466470"/>
                </a:lnTo>
                <a:lnTo>
                  <a:pt x="52947" y="463482"/>
                </a:lnTo>
                <a:lnTo>
                  <a:pt x="65055" y="455326"/>
                </a:lnTo>
                <a:lnTo>
                  <a:pt x="73211" y="443218"/>
                </a:lnTo>
                <a:lnTo>
                  <a:pt x="76200" y="428370"/>
                </a:lnTo>
                <a:lnTo>
                  <a:pt x="31750" y="428370"/>
                </a:lnTo>
                <a:lnTo>
                  <a:pt x="31750" y="391556"/>
                </a:lnTo>
                <a:close/>
              </a:path>
              <a:path w="76200" h="466725">
                <a:moveTo>
                  <a:pt x="38100" y="390270"/>
                </a:moveTo>
                <a:lnTo>
                  <a:pt x="31750" y="391556"/>
                </a:lnTo>
                <a:lnTo>
                  <a:pt x="31750" y="428370"/>
                </a:lnTo>
                <a:lnTo>
                  <a:pt x="44450" y="428370"/>
                </a:lnTo>
                <a:lnTo>
                  <a:pt x="44450" y="391556"/>
                </a:lnTo>
                <a:lnTo>
                  <a:pt x="38100" y="390270"/>
                </a:lnTo>
                <a:close/>
              </a:path>
              <a:path w="76200" h="466725">
                <a:moveTo>
                  <a:pt x="44450" y="391556"/>
                </a:moveTo>
                <a:lnTo>
                  <a:pt x="44450" y="428370"/>
                </a:lnTo>
                <a:lnTo>
                  <a:pt x="76200" y="428370"/>
                </a:lnTo>
                <a:lnTo>
                  <a:pt x="73211" y="413577"/>
                </a:lnTo>
                <a:lnTo>
                  <a:pt x="65055" y="401462"/>
                </a:lnTo>
                <a:lnTo>
                  <a:pt x="52947" y="393277"/>
                </a:lnTo>
                <a:lnTo>
                  <a:pt x="44450" y="391556"/>
                </a:lnTo>
                <a:close/>
              </a:path>
              <a:path w="76200" h="466725">
                <a:moveTo>
                  <a:pt x="44450" y="0"/>
                </a:moveTo>
                <a:lnTo>
                  <a:pt x="31750" y="0"/>
                </a:lnTo>
                <a:lnTo>
                  <a:pt x="31750" y="391556"/>
                </a:lnTo>
                <a:lnTo>
                  <a:pt x="38100" y="390270"/>
                </a:lnTo>
                <a:lnTo>
                  <a:pt x="44450" y="390270"/>
                </a:lnTo>
                <a:lnTo>
                  <a:pt x="44450" y="0"/>
                </a:lnTo>
                <a:close/>
              </a:path>
              <a:path w="76200" h="466725">
                <a:moveTo>
                  <a:pt x="44450" y="390270"/>
                </a:moveTo>
                <a:lnTo>
                  <a:pt x="38100" y="390270"/>
                </a:lnTo>
                <a:lnTo>
                  <a:pt x="44450" y="391556"/>
                </a:lnTo>
                <a:lnTo>
                  <a:pt x="44450" y="39027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86980" y="3256279"/>
            <a:ext cx="76200" cy="466725"/>
          </a:xfrm>
          <a:custGeom>
            <a:avLst/>
            <a:gdLst/>
            <a:ahLst/>
            <a:cxnLst/>
            <a:rect l="l" t="t" r="r" b="b"/>
            <a:pathLst>
              <a:path w="76200" h="466725">
                <a:moveTo>
                  <a:pt x="31750" y="391556"/>
                </a:moveTo>
                <a:lnTo>
                  <a:pt x="23252" y="393277"/>
                </a:lnTo>
                <a:lnTo>
                  <a:pt x="11144" y="401462"/>
                </a:lnTo>
                <a:lnTo>
                  <a:pt x="2988" y="413577"/>
                </a:lnTo>
                <a:lnTo>
                  <a:pt x="0" y="428370"/>
                </a:lnTo>
                <a:lnTo>
                  <a:pt x="2988" y="443218"/>
                </a:lnTo>
                <a:lnTo>
                  <a:pt x="11144" y="455326"/>
                </a:lnTo>
                <a:lnTo>
                  <a:pt x="23252" y="463482"/>
                </a:lnTo>
                <a:lnTo>
                  <a:pt x="38100" y="466470"/>
                </a:lnTo>
                <a:lnTo>
                  <a:pt x="52947" y="463482"/>
                </a:lnTo>
                <a:lnTo>
                  <a:pt x="65055" y="455326"/>
                </a:lnTo>
                <a:lnTo>
                  <a:pt x="73211" y="443218"/>
                </a:lnTo>
                <a:lnTo>
                  <a:pt x="76200" y="428370"/>
                </a:lnTo>
                <a:lnTo>
                  <a:pt x="31750" y="428370"/>
                </a:lnTo>
                <a:lnTo>
                  <a:pt x="31750" y="391556"/>
                </a:lnTo>
                <a:close/>
              </a:path>
              <a:path w="76200" h="466725">
                <a:moveTo>
                  <a:pt x="38100" y="390270"/>
                </a:moveTo>
                <a:lnTo>
                  <a:pt x="31750" y="391556"/>
                </a:lnTo>
                <a:lnTo>
                  <a:pt x="31750" y="428370"/>
                </a:lnTo>
                <a:lnTo>
                  <a:pt x="44450" y="428370"/>
                </a:lnTo>
                <a:lnTo>
                  <a:pt x="44450" y="391556"/>
                </a:lnTo>
                <a:lnTo>
                  <a:pt x="38100" y="390270"/>
                </a:lnTo>
                <a:close/>
              </a:path>
              <a:path w="76200" h="466725">
                <a:moveTo>
                  <a:pt x="44450" y="391556"/>
                </a:moveTo>
                <a:lnTo>
                  <a:pt x="44450" y="428370"/>
                </a:lnTo>
                <a:lnTo>
                  <a:pt x="76200" y="428370"/>
                </a:lnTo>
                <a:lnTo>
                  <a:pt x="73211" y="413577"/>
                </a:lnTo>
                <a:lnTo>
                  <a:pt x="65055" y="401462"/>
                </a:lnTo>
                <a:lnTo>
                  <a:pt x="52947" y="393277"/>
                </a:lnTo>
                <a:lnTo>
                  <a:pt x="44450" y="391556"/>
                </a:lnTo>
                <a:close/>
              </a:path>
              <a:path w="76200" h="466725">
                <a:moveTo>
                  <a:pt x="44450" y="0"/>
                </a:moveTo>
                <a:lnTo>
                  <a:pt x="31750" y="0"/>
                </a:lnTo>
                <a:lnTo>
                  <a:pt x="31750" y="391556"/>
                </a:lnTo>
                <a:lnTo>
                  <a:pt x="38100" y="390270"/>
                </a:lnTo>
                <a:lnTo>
                  <a:pt x="44450" y="390270"/>
                </a:lnTo>
                <a:lnTo>
                  <a:pt x="44450" y="0"/>
                </a:lnTo>
                <a:close/>
              </a:path>
              <a:path w="76200" h="466725">
                <a:moveTo>
                  <a:pt x="44450" y="390270"/>
                </a:moveTo>
                <a:lnTo>
                  <a:pt x="38100" y="390270"/>
                </a:lnTo>
                <a:lnTo>
                  <a:pt x="44450" y="391556"/>
                </a:lnTo>
                <a:lnTo>
                  <a:pt x="44450" y="39027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91839" y="351218"/>
            <a:ext cx="15621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60" dirty="0">
                <a:solidFill>
                  <a:srgbClr val="000000"/>
                </a:solidFill>
                <a:latin typeface="Trebuchet MS"/>
                <a:cs typeface="Trebuchet MS"/>
              </a:rPr>
              <a:t>Sentiments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882" y="2178738"/>
            <a:ext cx="1885950" cy="8547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960"/>
              </a:spcBef>
            </a:pPr>
            <a:r>
              <a:rPr sz="1850" b="1" spc="-165" dirty="0">
                <a:latin typeface="Trebuchet MS"/>
                <a:cs typeface="Trebuchet MS"/>
              </a:rPr>
              <a:t>Subjectivity</a:t>
            </a:r>
            <a:endParaRPr sz="185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565"/>
              </a:spcBef>
            </a:pPr>
            <a:r>
              <a:rPr sz="1200" spc="-10" dirty="0">
                <a:latin typeface="Roboto"/>
                <a:cs typeface="Roboto"/>
              </a:rPr>
              <a:t>Quantifies </a:t>
            </a:r>
            <a:r>
              <a:rPr sz="1200" spc="-5" dirty="0">
                <a:latin typeface="Roboto"/>
                <a:cs typeface="Roboto"/>
              </a:rPr>
              <a:t>personal </a:t>
            </a:r>
            <a:r>
              <a:rPr sz="1200" spc="5" dirty="0">
                <a:latin typeface="Roboto"/>
                <a:cs typeface="Roboto"/>
              </a:rPr>
              <a:t>opinion  </a:t>
            </a:r>
            <a:r>
              <a:rPr sz="1200" dirty="0">
                <a:latin typeface="Roboto"/>
                <a:cs typeface="Roboto"/>
              </a:rPr>
              <a:t>&amp; </a:t>
            </a:r>
            <a:r>
              <a:rPr sz="1200" spc="-10" dirty="0">
                <a:latin typeface="Roboto"/>
                <a:cs typeface="Roboto"/>
              </a:rPr>
              <a:t>factural</a:t>
            </a:r>
            <a:r>
              <a:rPr sz="1200" spc="30" dirty="0">
                <a:latin typeface="Roboto"/>
                <a:cs typeface="Roboto"/>
              </a:rPr>
              <a:t> </a:t>
            </a:r>
            <a:r>
              <a:rPr sz="1200" dirty="0">
                <a:latin typeface="Roboto"/>
                <a:cs typeface="Roboto"/>
              </a:rPr>
              <a:t>information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002" y="3751262"/>
            <a:ext cx="1743710" cy="8261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05740" marR="5080" indent="-193040">
              <a:lnSpc>
                <a:spcPct val="101800"/>
              </a:lnSpc>
              <a:spcBef>
                <a:spcPts val="70"/>
              </a:spcBef>
              <a:buSzPct val="138095"/>
              <a:buFont typeface="VL PGothic"/>
              <a:buChar char="✓"/>
              <a:tabLst>
                <a:tab pos="195580" algn="l"/>
              </a:tabLst>
            </a:pPr>
            <a:r>
              <a:rPr sz="1050" spc="-20" dirty="0">
                <a:latin typeface="Roboto"/>
                <a:cs typeface="Roboto"/>
              </a:rPr>
              <a:t>Higher </a:t>
            </a:r>
            <a:r>
              <a:rPr sz="1050" spc="-15" dirty="0">
                <a:latin typeface="Roboto"/>
                <a:cs typeface="Roboto"/>
              </a:rPr>
              <a:t>subjectivity </a:t>
            </a:r>
            <a:r>
              <a:rPr sz="1050" spc="-20" dirty="0">
                <a:latin typeface="Roboto"/>
                <a:cs typeface="Roboto"/>
              </a:rPr>
              <a:t>means  higher personal </a:t>
            </a:r>
            <a:r>
              <a:rPr sz="1050" spc="-25" dirty="0">
                <a:latin typeface="Roboto"/>
                <a:cs typeface="Roboto"/>
              </a:rPr>
              <a:t>opinion  </a:t>
            </a:r>
            <a:r>
              <a:rPr sz="1050" spc="-10" dirty="0">
                <a:latin typeface="Roboto"/>
                <a:cs typeface="Roboto"/>
              </a:rPr>
              <a:t>based </a:t>
            </a:r>
            <a:r>
              <a:rPr sz="1050" spc="-20" dirty="0">
                <a:latin typeface="Roboto"/>
                <a:cs typeface="Roboto"/>
              </a:rPr>
              <a:t>content </a:t>
            </a:r>
            <a:r>
              <a:rPr sz="1050" spc="-15" dirty="0">
                <a:latin typeface="Roboto"/>
                <a:cs typeface="Roboto"/>
              </a:rPr>
              <a:t>and </a:t>
            </a:r>
            <a:r>
              <a:rPr sz="1050" dirty="0">
                <a:latin typeface="Roboto"/>
                <a:cs typeface="Roboto"/>
              </a:rPr>
              <a:t>lesser  </a:t>
            </a:r>
            <a:r>
              <a:rPr sz="1050" spc="-5" dirty="0">
                <a:latin typeface="Roboto"/>
                <a:cs typeface="Roboto"/>
              </a:rPr>
              <a:t>factual </a:t>
            </a:r>
            <a:r>
              <a:rPr sz="1050" spc="-20" dirty="0">
                <a:latin typeface="Roboto"/>
                <a:cs typeface="Roboto"/>
              </a:rPr>
              <a:t>information</a:t>
            </a:r>
            <a:r>
              <a:rPr sz="1050" spc="130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based</a:t>
            </a:r>
            <a:endParaRPr sz="1050">
              <a:latin typeface="Roboto"/>
              <a:cs typeface="Roboto"/>
            </a:endParaRPr>
          </a:p>
          <a:p>
            <a:pPr marL="744220">
              <a:lnSpc>
                <a:spcPts val="1205"/>
              </a:lnSpc>
            </a:pPr>
            <a:r>
              <a:rPr sz="1050" spc="-15" dirty="0">
                <a:latin typeface="Roboto"/>
                <a:cs typeface="Roboto"/>
              </a:rPr>
              <a:t>content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45840" y="2225039"/>
            <a:ext cx="2052320" cy="822960"/>
          </a:xfrm>
          <a:custGeom>
            <a:avLst/>
            <a:gdLst/>
            <a:ahLst/>
            <a:cxnLst/>
            <a:rect l="l" t="t" r="r" b="b"/>
            <a:pathLst>
              <a:path w="2052320" h="822960">
                <a:moveTo>
                  <a:pt x="2001507" y="0"/>
                </a:moveTo>
                <a:lnTo>
                  <a:pt x="50800" y="0"/>
                </a:lnTo>
                <a:lnTo>
                  <a:pt x="50800" y="335280"/>
                </a:lnTo>
                <a:lnTo>
                  <a:pt x="2001507" y="335280"/>
                </a:lnTo>
                <a:lnTo>
                  <a:pt x="2001507" y="0"/>
                </a:lnTo>
                <a:close/>
              </a:path>
              <a:path w="2052320" h="822960">
                <a:moveTo>
                  <a:pt x="2052307" y="345440"/>
                </a:moveTo>
                <a:lnTo>
                  <a:pt x="0" y="345440"/>
                </a:lnTo>
                <a:lnTo>
                  <a:pt x="0" y="822960"/>
                </a:lnTo>
                <a:lnTo>
                  <a:pt x="2052307" y="822960"/>
                </a:lnTo>
                <a:lnTo>
                  <a:pt x="2052307" y="345440"/>
                </a:lnTo>
                <a:close/>
              </a:path>
            </a:pathLst>
          </a:custGeom>
          <a:solidFill>
            <a:srgbClr val="A0DD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97300" y="2178738"/>
            <a:ext cx="1548130" cy="8547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960"/>
              </a:spcBef>
            </a:pPr>
            <a:r>
              <a:rPr sz="1850" b="1" spc="-140" dirty="0">
                <a:latin typeface="Trebuchet MS"/>
                <a:cs typeface="Trebuchet MS"/>
              </a:rPr>
              <a:t>Positivity</a:t>
            </a:r>
            <a:endParaRPr sz="185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565"/>
              </a:spcBef>
            </a:pPr>
            <a:r>
              <a:rPr sz="1200" spc="-15" dirty="0">
                <a:latin typeface="Roboto"/>
                <a:cs typeface="Roboto"/>
              </a:rPr>
              <a:t>Percentage </a:t>
            </a:r>
            <a:r>
              <a:rPr sz="1200" spc="15" dirty="0">
                <a:latin typeface="Roboto"/>
                <a:cs typeface="Roboto"/>
              </a:rPr>
              <a:t>of</a:t>
            </a:r>
            <a:r>
              <a:rPr sz="1200" spc="-20" dirty="0">
                <a:latin typeface="Roboto"/>
                <a:cs typeface="Roboto"/>
              </a:rPr>
              <a:t> </a:t>
            </a:r>
            <a:r>
              <a:rPr sz="1200" spc="5" dirty="0">
                <a:latin typeface="Roboto"/>
                <a:cs typeface="Roboto"/>
              </a:rPr>
              <a:t>positive  </a:t>
            </a:r>
            <a:r>
              <a:rPr sz="1200" dirty="0">
                <a:latin typeface="Roboto"/>
                <a:cs typeface="Roboto"/>
              </a:rPr>
              <a:t>content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9195" y="3830002"/>
            <a:ext cx="1744345" cy="510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74625" marR="5080" indent="-162560" algn="just">
              <a:lnSpc>
                <a:spcPct val="101800"/>
              </a:lnSpc>
              <a:spcBef>
                <a:spcPts val="70"/>
              </a:spcBef>
              <a:buSzPct val="138095"/>
              <a:buFont typeface="VL PGothic"/>
              <a:buChar char="✓"/>
              <a:tabLst>
                <a:tab pos="195580" algn="l"/>
              </a:tabLst>
            </a:pPr>
            <a:r>
              <a:rPr sz="1050" spc="-30" dirty="0">
                <a:latin typeface="Roboto"/>
                <a:cs typeface="Roboto"/>
              </a:rPr>
              <a:t>More </a:t>
            </a:r>
            <a:r>
              <a:rPr sz="1050" spc="-20" dirty="0">
                <a:latin typeface="Roboto"/>
                <a:cs typeface="Roboto"/>
              </a:rPr>
              <a:t>the positivity means  </a:t>
            </a:r>
            <a:r>
              <a:rPr sz="1050" spc="-35" dirty="0">
                <a:latin typeface="Roboto"/>
                <a:cs typeface="Roboto"/>
              </a:rPr>
              <a:t>more </a:t>
            </a:r>
            <a:r>
              <a:rPr sz="1050" spc="-20" dirty="0">
                <a:latin typeface="Roboto"/>
                <a:cs typeface="Roboto"/>
              </a:rPr>
              <a:t>positive </a:t>
            </a:r>
            <a:r>
              <a:rPr sz="1050" spc="-25" dirty="0">
                <a:latin typeface="Roboto"/>
                <a:cs typeface="Roboto"/>
              </a:rPr>
              <a:t>words </a:t>
            </a:r>
            <a:r>
              <a:rPr sz="1050" spc="-10" dirty="0">
                <a:latin typeface="Roboto"/>
                <a:cs typeface="Roboto"/>
              </a:rPr>
              <a:t>with  </a:t>
            </a:r>
            <a:r>
              <a:rPr sz="1050" spc="-15" dirty="0">
                <a:latin typeface="Roboto"/>
                <a:cs typeface="Roboto"/>
              </a:rPr>
              <a:t>higher </a:t>
            </a:r>
            <a:r>
              <a:rPr sz="1050" spc="-20" dirty="0">
                <a:latin typeface="Roboto"/>
                <a:cs typeface="Roboto"/>
              </a:rPr>
              <a:t>positive</a:t>
            </a:r>
            <a:r>
              <a:rPr sz="1050" spc="-114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evaluations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44640" y="2225039"/>
            <a:ext cx="1950720" cy="335280"/>
          </a:xfrm>
          <a:custGeom>
            <a:avLst/>
            <a:gdLst/>
            <a:ahLst/>
            <a:cxnLst/>
            <a:rect l="l" t="t" r="r" b="b"/>
            <a:pathLst>
              <a:path w="1950720" h="335280">
                <a:moveTo>
                  <a:pt x="1950720" y="0"/>
                </a:moveTo>
                <a:lnTo>
                  <a:pt x="0" y="0"/>
                </a:lnTo>
                <a:lnTo>
                  <a:pt x="0" y="335280"/>
                </a:lnTo>
                <a:lnTo>
                  <a:pt x="1950720" y="335280"/>
                </a:lnTo>
                <a:lnTo>
                  <a:pt x="1950720" y="0"/>
                </a:lnTo>
                <a:close/>
              </a:path>
            </a:pathLst>
          </a:custGeom>
          <a:solidFill>
            <a:srgbClr val="F873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54544" y="2288539"/>
            <a:ext cx="95313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50" dirty="0">
                <a:latin typeface="Trebuchet MS"/>
                <a:cs typeface="Trebuchet MS"/>
              </a:rPr>
              <a:t>Negativity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37680" y="2641282"/>
            <a:ext cx="1579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1495" marR="5080" indent="-518795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Roboto"/>
                <a:cs typeface="Roboto"/>
              </a:rPr>
              <a:t>Percentage </a:t>
            </a:r>
            <a:r>
              <a:rPr sz="1200" spc="15" dirty="0">
                <a:latin typeface="Roboto"/>
                <a:cs typeface="Roboto"/>
              </a:rPr>
              <a:t>of </a:t>
            </a:r>
            <a:r>
              <a:rPr sz="1200" spc="-10" dirty="0">
                <a:latin typeface="Roboto"/>
                <a:cs typeface="Roboto"/>
              </a:rPr>
              <a:t>negative  </a:t>
            </a:r>
            <a:r>
              <a:rPr sz="1200" spc="-5" dirty="0">
                <a:latin typeface="Roboto"/>
                <a:cs typeface="Roboto"/>
              </a:rPr>
              <a:t>content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6080" y="3751262"/>
            <a:ext cx="1798955" cy="510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85420" marR="5080" indent="-172720" algn="just">
              <a:lnSpc>
                <a:spcPct val="101800"/>
              </a:lnSpc>
              <a:spcBef>
                <a:spcPts val="70"/>
              </a:spcBef>
              <a:buSzPct val="138095"/>
              <a:buFont typeface="VL PGothic"/>
              <a:buChar char="✓"/>
              <a:tabLst>
                <a:tab pos="195580" algn="l"/>
              </a:tabLst>
            </a:pPr>
            <a:r>
              <a:rPr sz="1050" spc="-30" dirty="0">
                <a:latin typeface="Roboto"/>
                <a:cs typeface="Roboto"/>
              </a:rPr>
              <a:t>More </a:t>
            </a:r>
            <a:r>
              <a:rPr sz="1050" spc="-20" dirty="0">
                <a:latin typeface="Roboto"/>
                <a:cs typeface="Roboto"/>
              </a:rPr>
              <a:t>the negativity means  </a:t>
            </a:r>
            <a:r>
              <a:rPr sz="1050" spc="-35" dirty="0">
                <a:latin typeface="Roboto"/>
                <a:cs typeface="Roboto"/>
              </a:rPr>
              <a:t>more </a:t>
            </a:r>
            <a:r>
              <a:rPr sz="1050" spc="-20" dirty="0">
                <a:latin typeface="Roboto"/>
                <a:cs typeface="Roboto"/>
              </a:rPr>
              <a:t>negaive </a:t>
            </a:r>
            <a:r>
              <a:rPr sz="1050" spc="-25" dirty="0">
                <a:latin typeface="Roboto"/>
                <a:cs typeface="Roboto"/>
              </a:rPr>
              <a:t>words </a:t>
            </a:r>
            <a:r>
              <a:rPr sz="1050" spc="-10" dirty="0">
                <a:latin typeface="Roboto"/>
                <a:cs typeface="Roboto"/>
              </a:rPr>
              <a:t>with  </a:t>
            </a:r>
            <a:r>
              <a:rPr sz="1050" spc="-15" dirty="0">
                <a:latin typeface="Roboto"/>
                <a:cs typeface="Roboto"/>
              </a:rPr>
              <a:t>higher </a:t>
            </a:r>
            <a:r>
              <a:rPr sz="1050" spc="-20" dirty="0">
                <a:latin typeface="Roboto"/>
                <a:cs typeface="Roboto"/>
              </a:rPr>
              <a:t>negative</a:t>
            </a:r>
            <a:r>
              <a:rPr sz="1050" spc="-85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evaluations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83246" y="1047749"/>
            <a:ext cx="873505" cy="87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135246" y="1047749"/>
            <a:ext cx="873760" cy="872490"/>
            <a:chOff x="4135246" y="1047749"/>
            <a:chExt cx="873760" cy="872490"/>
          </a:xfrm>
        </p:grpSpPr>
        <p:sp>
          <p:nvSpPr>
            <p:cNvPr id="22" name="object 22"/>
            <p:cNvSpPr/>
            <p:nvPr/>
          </p:nvSpPr>
          <p:spPr>
            <a:xfrm>
              <a:off x="4378959" y="1330959"/>
              <a:ext cx="81279" cy="812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35247" y="1047749"/>
              <a:ext cx="873760" cy="872490"/>
            </a:xfrm>
            <a:custGeom>
              <a:avLst/>
              <a:gdLst/>
              <a:ahLst/>
              <a:cxnLst/>
              <a:rect l="l" t="t" r="r" b="b"/>
              <a:pathLst>
                <a:path w="873760" h="872489">
                  <a:moveTo>
                    <a:pt x="609473" y="538353"/>
                  </a:moveTo>
                  <a:lnTo>
                    <a:pt x="584200" y="507873"/>
                  </a:lnTo>
                  <a:lnTo>
                    <a:pt x="574421" y="506730"/>
                  </a:lnTo>
                  <a:lnTo>
                    <a:pt x="570992" y="506984"/>
                  </a:lnTo>
                  <a:lnTo>
                    <a:pt x="544322" y="524637"/>
                  </a:lnTo>
                  <a:lnTo>
                    <a:pt x="538353" y="531876"/>
                  </a:lnTo>
                  <a:lnTo>
                    <a:pt x="508127" y="559054"/>
                  </a:lnTo>
                  <a:lnTo>
                    <a:pt x="463169" y="580263"/>
                  </a:lnTo>
                  <a:lnTo>
                    <a:pt x="438404" y="584200"/>
                  </a:lnTo>
                  <a:lnTo>
                    <a:pt x="424942" y="584200"/>
                  </a:lnTo>
                  <a:lnTo>
                    <a:pt x="383540" y="574675"/>
                  </a:lnTo>
                  <a:lnTo>
                    <a:pt x="347472" y="553339"/>
                  </a:lnTo>
                  <a:lnTo>
                    <a:pt x="316103" y="520319"/>
                  </a:lnTo>
                  <a:lnTo>
                    <a:pt x="312674" y="516509"/>
                  </a:lnTo>
                  <a:lnTo>
                    <a:pt x="289052" y="506730"/>
                  </a:lnTo>
                  <a:lnTo>
                    <a:pt x="282321" y="507238"/>
                  </a:lnTo>
                  <a:lnTo>
                    <a:pt x="254127" y="535178"/>
                  </a:lnTo>
                  <a:lnTo>
                    <a:pt x="253873" y="538353"/>
                  </a:lnTo>
                  <a:lnTo>
                    <a:pt x="254000" y="541401"/>
                  </a:lnTo>
                  <a:lnTo>
                    <a:pt x="282194" y="583438"/>
                  </a:lnTo>
                  <a:lnTo>
                    <a:pt x="311277" y="608330"/>
                  </a:lnTo>
                  <a:lnTo>
                    <a:pt x="351409" y="631698"/>
                  </a:lnTo>
                  <a:lnTo>
                    <a:pt x="393065" y="645160"/>
                  </a:lnTo>
                  <a:lnTo>
                    <a:pt x="431673" y="648970"/>
                  </a:lnTo>
                  <a:lnTo>
                    <a:pt x="441706" y="648716"/>
                  </a:lnTo>
                  <a:lnTo>
                    <a:pt x="492125" y="639445"/>
                  </a:lnTo>
                  <a:lnTo>
                    <a:pt x="540004" y="616712"/>
                  </a:lnTo>
                  <a:lnTo>
                    <a:pt x="572770" y="591439"/>
                  </a:lnTo>
                  <a:lnTo>
                    <a:pt x="600456" y="561467"/>
                  </a:lnTo>
                  <a:lnTo>
                    <a:pt x="609346" y="541401"/>
                  </a:lnTo>
                  <a:lnTo>
                    <a:pt x="609473" y="538353"/>
                  </a:lnTo>
                  <a:close/>
                </a:path>
                <a:path w="873760" h="872489">
                  <a:moveTo>
                    <a:pt x="873506" y="425450"/>
                  </a:moveTo>
                  <a:lnTo>
                    <a:pt x="873125" y="414020"/>
                  </a:lnTo>
                  <a:lnTo>
                    <a:pt x="872490" y="403860"/>
                  </a:lnTo>
                  <a:lnTo>
                    <a:pt x="871601" y="392430"/>
                  </a:lnTo>
                  <a:lnTo>
                    <a:pt x="870331" y="382270"/>
                  </a:lnTo>
                  <a:lnTo>
                    <a:pt x="868934" y="370840"/>
                  </a:lnTo>
                  <a:lnTo>
                    <a:pt x="867283" y="360680"/>
                  </a:lnTo>
                  <a:lnTo>
                    <a:pt x="865378" y="350520"/>
                  </a:lnTo>
                  <a:lnTo>
                    <a:pt x="863092" y="340360"/>
                  </a:lnTo>
                  <a:lnTo>
                    <a:pt x="860552" y="328930"/>
                  </a:lnTo>
                  <a:lnTo>
                    <a:pt x="848233" y="288290"/>
                  </a:lnTo>
                  <a:lnTo>
                    <a:pt x="844550" y="279400"/>
                  </a:lnTo>
                  <a:lnTo>
                    <a:pt x="840613" y="269240"/>
                  </a:lnTo>
                  <a:lnTo>
                    <a:pt x="836422" y="259080"/>
                  </a:lnTo>
                  <a:lnTo>
                    <a:pt x="831977" y="250190"/>
                  </a:lnTo>
                  <a:lnTo>
                    <a:pt x="827405" y="240030"/>
                  </a:lnTo>
                  <a:lnTo>
                    <a:pt x="822452" y="231140"/>
                  </a:lnTo>
                  <a:lnTo>
                    <a:pt x="817372" y="220980"/>
                  </a:lnTo>
                  <a:lnTo>
                    <a:pt x="812038" y="212090"/>
                  </a:lnTo>
                  <a:lnTo>
                    <a:pt x="806323" y="203200"/>
                  </a:lnTo>
                  <a:lnTo>
                    <a:pt x="805243" y="201561"/>
                  </a:lnTo>
                  <a:lnTo>
                    <a:pt x="805243" y="425450"/>
                  </a:lnTo>
                  <a:lnTo>
                    <a:pt x="805243" y="447040"/>
                  </a:lnTo>
                  <a:lnTo>
                    <a:pt x="801243" y="492760"/>
                  </a:lnTo>
                  <a:lnTo>
                    <a:pt x="791337" y="537210"/>
                  </a:lnTo>
                  <a:lnTo>
                    <a:pt x="782955" y="562610"/>
                  </a:lnTo>
                  <a:lnTo>
                    <a:pt x="779780" y="571500"/>
                  </a:lnTo>
                  <a:lnTo>
                    <a:pt x="776478" y="579120"/>
                  </a:lnTo>
                  <a:lnTo>
                    <a:pt x="772668" y="588010"/>
                  </a:lnTo>
                  <a:lnTo>
                    <a:pt x="768985" y="595630"/>
                  </a:lnTo>
                  <a:lnTo>
                    <a:pt x="765048" y="603250"/>
                  </a:lnTo>
                  <a:lnTo>
                    <a:pt x="760857" y="612140"/>
                  </a:lnTo>
                  <a:lnTo>
                    <a:pt x="751967" y="627380"/>
                  </a:lnTo>
                  <a:lnTo>
                    <a:pt x="747268" y="635000"/>
                  </a:lnTo>
                  <a:lnTo>
                    <a:pt x="737362" y="648970"/>
                  </a:lnTo>
                  <a:lnTo>
                    <a:pt x="732155" y="656590"/>
                  </a:lnTo>
                  <a:lnTo>
                    <a:pt x="726694" y="662940"/>
                  </a:lnTo>
                  <a:lnTo>
                    <a:pt x="721106" y="670560"/>
                  </a:lnTo>
                  <a:lnTo>
                    <a:pt x="715391" y="676910"/>
                  </a:lnTo>
                  <a:lnTo>
                    <a:pt x="709422" y="683260"/>
                  </a:lnTo>
                  <a:lnTo>
                    <a:pt x="703580" y="690880"/>
                  </a:lnTo>
                  <a:lnTo>
                    <a:pt x="697357" y="697230"/>
                  </a:lnTo>
                  <a:lnTo>
                    <a:pt x="690880" y="702310"/>
                  </a:lnTo>
                  <a:lnTo>
                    <a:pt x="684530" y="708660"/>
                  </a:lnTo>
                  <a:lnTo>
                    <a:pt x="677926" y="715010"/>
                  </a:lnTo>
                  <a:lnTo>
                    <a:pt x="671068" y="720090"/>
                  </a:lnTo>
                  <a:lnTo>
                    <a:pt x="664337" y="726440"/>
                  </a:lnTo>
                  <a:lnTo>
                    <a:pt x="657098" y="731520"/>
                  </a:lnTo>
                  <a:lnTo>
                    <a:pt x="620141" y="755650"/>
                  </a:lnTo>
                  <a:lnTo>
                    <a:pt x="612394" y="760730"/>
                  </a:lnTo>
                  <a:lnTo>
                    <a:pt x="588391" y="772160"/>
                  </a:lnTo>
                  <a:lnTo>
                    <a:pt x="580136" y="775970"/>
                  </a:lnTo>
                  <a:lnTo>
                    <a:pt x="571754" y="778510"/>
                  </a:lnTo>
                  <a:lnTo>
                    <a:pt x="563372" y="782320"/>
                  </a:lnTo>
                  <a:lnTo>
                    <a:pt x="554863" y="784860"/>
                  </a:lnTo>
                  <a:lnTo>
                    <a:pt x="546354" y="788670"/>
                  </a:lnTo>
                  <a:lnTo>
                    <a:pt x="528828" y="793750"/>
                  </a:lnTo>
                  <a:lnTo>
                    <a:pt x="519938" y="795020"/>
                  </a:lnTo>
                  <a:lnTo>
                    <a:pt x="510921" y="797560"/>
                  </a:lnTo>
                  <a:lnTo>
                    <a:pt x="465074" y="803910"/>
                  </a:lnTo>
                  <a:lnTo>
                    <a:pt x="455803" y="803910"/>
                  </a:lnTo>
                  <a:lnTo>
                    <a:pt x="446278" y="805192"/>
                  </a:lnTo>
                  <a:lnTo>
                    <a:pt x="427355" y="805192"/>
                  </a:lnTo>
                  <a:lnTo>
                    <a:pt x="417830" y="803910"/>
                  </a:lnTo>
                  <a:lnTo>
                    <a:pt x="408559" y="803910"/>
                  </a:lnTo>
                  <a:lnTo>
                    <a:pt x="362585" y="797560"/>
                  </a:lnTo>
                  <a:lnTo>
                    <a:pt x="353695" y="795020"/>
                  </a:lnTo>
                  <a:lnTo>
                    <a:pt x="344805" y="793750"/>
                  </a:lnTo>
                  <a:lnTo>
                    <a:pt x="327279" y="788670"/>
                  </a:lnTo>
                  <a:lnTo>
                    <a:pt x="318770" y="784860"/>
                  </a:lnTo>
                  <a:lnTo>
                    <a:pt x="310134" y="782320"/>
                  </a:lnTo>
                  <a:lnTo>
                    <a:pt x="301752" y="778510"/>
                  </a:lnTo>
                  <a:lnTo>
                    <a:pt x="293370" y="775970"/>
                  </a:lnTo>
                  <a:lnTo>
                    <a:pt x="269113" y="764540"/>
                  </a:lnTo>
                  <a:lnTo>
                    <a:pt x="261239" y="760730"/>
                  </a:lnTo>
                  <a:lnTo>
                    <a:pt x="253365" y="755650"/>
                  </a:lnTo>
                  <a:lnTo>
                    <a:pt x="245872" y="751840"/>
                  </a:lnTo>
                  <a:lnTo>
                    <a:pt x="209423" y="726440"/>
                  </a:lnTo>
                  <a:lnTo>
                    <a:pt x="202438" y="720090"/>
                  </a:lnTo>
                  <a:lnTo>
                    <a:pt x="195707" y="715010"/>
                  </a:lnTo>
                  <a:lnTo>
                    <a:pt x="189103" y="708660"/>
                  </a:lnTo>
                  <a:lnTo>
                    <a:pt x="182626" y="702310"/>
                  </a:lnTo>
                  <a:lnTo>
                    <a:pt x="176149" y="697230"/>
                  </a:lnTo>
                  <a:lnTo>
                    <a:pt x="170180" y="690880"/>
                  </a:lnTo>
                  <a:lnTo>
                    <a:pt x="164084" y="683260"/>
                  </a:lnTo>
                  <a:lnTo>
                    <a:pt x="158115" y="676910"/>
                  </a:lnTo>
                  <a:lnTo>
                    <a:pt x="146812" y="662940"/>
                  </a:lnTo>
                  <a:lnTo>
                    <a:pt x="141478" y="656590"/>
                  </a:lnTo>
                  <a:lnTo>
                    <a:pt x="136398" y="648970"/>
                  </a:lnTo>
                  <a:lnTo>
                    <a:pt x="112776" y="612140"/>
                  </a:lnTo>
                  <a:lnTo>
                    <a:pt x="108585" y="603250"/>
                  </a:lnTo>
                  <a:lnTo>
                    <a:pt x="104648" y="595630"/>
                  </a:lnTo>
                  <a:lnTo>
                    <a:pt x="100838" y="588010"/>
                  </a:lnTo>
                  <a:lnTo>
                    <a:pt x="97282" y="579120"/>
                  </a:lnTo>
                  <a:lnTo>
                    <a:pt x="93853" y="571500"/>
                  </a:lnTo>
                  <a:lnTo>
                    <a:pt x="90551" y="562610"/>
                  </a:lnTo>
                  <a:lnTo>
                    <a:pt x="87630" y="554990"/>
                  </a:lnTo>
                  <a:lnTo>
                    <a:pt x="84836" y="546100"/>
                  </a:lnTo>
                  <a:lnTo>
                    <a:pt x="73914" y="501650"/>
                  </a:lnTo>
                  <a:lnTo>
                    <a:pt x="68580" y="454660"/>
                  </a:lnTo>
                  <a:lnTo>
                    <a:pt x="68326" y="445770"/>
                  </a:lnTo>
                  <a:lnTo>
                    <a:pt x="68351" y="425450"/>
                  </a:lnTo>
                  <a:lnTo>
                    <a:pt x="72517" y="379730"/>
                  </a:lnTo>
                  <a:lnTo>
                    <a:pt x="84836" y="326390"/>
                  </a:lnTo>
                  <a:lnTo>
                    <a:pt x="90551" y="309880"/>
                  </a:lnTo>
                  <a:lnTo>
                    <a:pt x="93853" y="300990"/>
                  </a:lnTo>
                  <a:lnTo>
                    <a:pt x="97282" y="293370"/>
                  </a:lnTo>
                  <a:lnTo>
                    <a:pt x="100838" y="284480"/>
                  </a:lnTo>
                  <a:lnTo>
                    <a:pt x="104648" y="276860"/>
                  </a:lnTo>
                  <a:lnTo>
                    <a:pt x="108585" y="269240"/>
                  </a:lnTo>
                  <a:lnTo>
                    <a:pt x="112776" y="260350"/>
                  </a:lnTo>
                  <a:lnTo>
                    <a:pt x="117094" y="252730"/>
                  </a:lnTo>
                  <a:lnTo>
                    <a:pt x="126238" y="237490"/>
                  </a:lnTo>
                  <a:lnTo>
                    <a:pt x="131191" y="229870"/>
                  </a:lnTo>
                  <a:lnTo>
                    <a:pt x="136398" y="223520"/>
                  </a:lnTo>
                  <a:lnTo>
                    <a:pt x="141478" y="215900"/>
                  </a:lnTo>
                  <a:lnTo>
                    <a:pt x="146812" y="209550"/>
                  </a:lnTo>
                  <a:lnTo>
                    <a:pt x="158115" y="195580"/>
                  </a:lnTo>
                  <a:lnTo>
                    <a:pt x="164084" y="187960"/>
                  </a:lnTo>
                  <a:lnTo>
                    <a:pt x="170180" y="181610"/>
                  </a:lnTo>
                  <a:lnTo>
                    <a:pt x="176149" y="175260"/>
                  </a:lnTo>
                  <a:lnTo>
                    <a:pt x="182626" y="168910"/>
                  </a:lnTo>
                  <a:lnTo>
                    <a:pt x="189103" y="163830"/>
                  </a:lnTo>
                  <a:lnTo>
                    <a:pt x="195707" y="157480"/>
                  </a:lnTo>
                  <a:lnTo>
                    <a:pt x="202438" y="152400"/>
                  </a:lnTo>
                  <a:lnTo>
                    <a:pt x="209423" y="146050"/>
                  </a:lnTo>
                  <a:lnTo>
                    <a:pt x="216408" y="140970"/>
                  </a:lnTo>
                  <a:lnTo>
                    <a:pt x="230886" y="130810"/>
                  </a:lnTo>
                  <a:lnTo>
                    <a:pt x="238252" y="125730"/>
                  </a:lnTo>
                  <a:lnTo>
                    <a:pt x="245872" y="120650"/>
                  </a:lnTo>
                  <a:lnTo>
                    <a:pt x="253365" y="116840"/>
                  </a:lnTo>
                  <a:lnTo>
                    <a:pt x="261239" y="111760"/>
                  </a:lnTo>
                  <a:lnTo>
                    <a:pt x="277114" y="104140"/>
                  </a:lnTo>
                  <a:lnTo>
                    <a:pt x="293370" y="96520"/>
                  </a:lnTo>
                  <a:lnTo>
                    <a:pt x="301752" y="92710"/>
                  </a:lnTo>
                  <a:lnTo>
                    <a:pt x="318770" y="87630"/>
                  </a:lnTo>
                  <a:lnTo>
                    <a:pt x="327279" y="83820"/>
                  </a:lnTo>
                  <a:lnTo>
                    <a:pt x="344805" y="78740"/>
                  </a:lnTo>
                  <a:lnTo>
                    <a:pt x="353695" y="77470"/>
                  </a:lnTo>
                  <a:lnTo>
                    <a:pt x="362585" y="74930"/>
                  </a:lnTo>
                  <a:lnTo>
                    <a:pt x="408559" y="68580"/>
                  </a:lnTo>
                  <a:lnTo>
                    <a:pt x="417830" y="68580"/>
                  </a:lnTo>
                  <a:lnTo>
                    <a:pt x="427355" y="67310"/>
                  </a:lnTo>
                  <a:lnTo>
                    <a:pt x="446278" y="67310"/>
                  </a:lnTo>
                  <a:lnTo>
                    <a:pt x="455803" y="68580"/>
                  </a:lnTo>
                  <a:lnTo>
                    <a:pt x="465074" y="68580"/>
                  </a:lnTo>
                  <a:lnTo>
                    <a:pt x="510921" y="74930"/>
                  </a:lnTo>
                  <a:lnTo>
                    <a:pt x="519938" y="77470"/>
                  </a:lnTo>
                  <a:lnTo>
                    <a:pt x="528828" y="78740"/>
                  </a:lnTo>
                  <a:lnTo>
                    <a:pt x="546354" y="83820"/>
                  </a:lnTo>
                  <a:lnTo>
                    <a:pt x="554863" y="87630"/>
                  </a:lnTo>
                  <a:lnTo>
                    <a:pt x="571754" y="92710"/>
                  </a:lnTo>
                  <a:lnTo>
                    <a:pt x="588391" y="100330"/>
                  </a:lnTo>
                  <a:lnTo>
                    <a:pt x="612394" y="111760"/>
                  </a:lnTo>
                  <a:lnTo>
                    <a:pt x="620141" y="116840"/>
                  </a:lnTo>
                  <a:lnTo>
                    <a:pt x="627761" y="120650"/>
                  </a:lnTo>
                  <a:lnTo>
                    <a:pt x="635381" y="125730"/>
                  </a:lnTo>
                  <a:lnTo>
                    <a:pt x="642747" y="130810"/>
                  </a:lnTo>
                  <a:lnTo>
                    <a:pt x="649986" y="135890"/>
                  </a:lnTo>
                  <a:lnTo>
                    <a:pt x="657098" y="140970"/>
                  </a:lnTo>
                  <a:lnTo>
                    <a:pt x="664337" y="146050"/>
                  </a:lnTo>
                  <a:lnTo>
                    <a:pt x="671068" y="152400"/>
                  </a:lnTo>
                  <a:lnTo>
                    <a:pt x="677926" y="157480"/>
                  </a:lnTo>
                  <a:lnTo>
                    <a:pt x="684530" y="163830"/>
                  </a:lnTo>
                  <a:lnTo>
                    <a:pt x="697357" y="175260"/>
                  </a:lnTo>
                  <a:lnTo>
                    <a:pt x="703580" y="181610"/>
                  </a:lnTo>
                  <a:lnTo>
                    <a:pt x="709422" y="187960"/>
                  </a:lnTo>
                  <a:lnTo>
                    <a:pt x="715391" y="195580"/>
                  </a:lnTo>
                  <a:lnTo>
                    <a:pt x="721106" y="201930"/>
                  </a:lnTo>
                  <a:lnTo>
                    <a:pt x="726694" y="209550"/>
                  </a:lnTo>
                  <a:lnTo>
                    <a:pt x="732155" y="215900"/>
                  </a:lnTo>
                  <a:lnTo>
                    <a:pt x="737362" y="223520"/>
                  </a:lnTo>
                  <a:lnTo>
                    <a:pt x="747268" y="237490"/>
                  </a:lnTo>
                  <a:lnTo>
                    <a:pt x="751967" y="245110"/>
                  </a:lnTo>
                  <a:lnTo>
                    <a:pt x="760857" y="260350"/>
                  </a:lnTo>
                  <a:lnTo>
                    <a:pt x="765048" y="269240"/>
                  </a:lnTo>
                  <a:lnTo>
                    <a:pt x="768985" y="276860"/>
                  </a:lnTo>
                  <a:lnTo>
                    <a:pt x="772668" y="284480"/>
                  </a:lnTo>
                  <a:lnTo>
                    <a:pt x="776478" y="293370"/>
                  </a:lnTo>
                  <a:lnTo>
                    <a:pt x="779780" y="300990"/>
                  </a:lnTo>
                  <a:lnTo>
                    <a:pt x="782955" y="309880"/>
                  </a:lnTo>
                  <a:lnTo>
                    <a:pt x="786003" y="317500"/>
                  </a:lnTo>
                  <a:lnTo>
                    <a:pt x="791337" y="335280"/>
                  </a:lnTo>
                  <a:lnTo>
                    <a:pt x="801243" y="379730"/>
                  </a:lnTo>
                  <a:lnTo>
                    <a:pt x="804926" y="417830"/>
                  </a:lnTo>
                  <a:lnTo>
                    <a:pt x="805243" y="425450"/>
                  </a:lnTo>
                  <a:lnTo>
                    <a:pt x="805243" y="201561"/>
                  </a:lnTo>
                  <a:lnTo>
                    <a:pt x="781558" y="167640"/>
                  </a:lnTo>
                  <a:lnTo>
                    <a:pt x="774954" y="160020"/>
                  </a:lnTo>
                  <a:lnTo>
                    <a:pt x="767969" y="151130"/>
                  </a:lnTo>
                  <a:lnTo>
                    <a:pt x="760730" y="143510"/>
                  </a:lnTo>
                  <a:lnTo>
                    <a:pt x="753364" y="134620"/>
                  </a:lnTo>
                  <a:lnTo>
                    <a:pt x="745744" y="127000"/>
                  </a:lnTo>
                  <a:lnTo>
                    <a:pt x="737870" y="119380"/>
                  </a:lnTo>
                  <a:lnTo>
                    <a:pt x="729869" y="111760"/>
                  </a:lnTo>
                  <a:lnTo>
                    <a:pt x="721741" y="105410"/>
                  </a:lnTo>
                  <a:lnTo>
                    <a:pt x="713486" y="97790"/>
                  </a:lnTo>
                  <a:lnTo>
                    <a:pt x="705104" y="91440"/>
                  </a:lnTo>
                  <a:lnTo>
                    <a:pt x="696595" y="85090"/>
                  </a:lnTo>
                  <a:lnTo>
                    <a:pt x="679069" y="72390"/>
                  </a:lnTo>
                  <a:lnTo>
                    <a:pt x="671855" y="67310"/>
                  </a:lnTo>
                  <a:lnTo>
                    <a:pt x="670052" y="66040"/>
                  </a:lnTo>
                  <a:lnTo>
                    <a:pt x="642493" y="50800"/>
                  </a:lnTo>
                  <a:lnTo>
                    <a:pt x="623570" y="40640"/>
                  </a:lnTo>
                  <a:lnTo>
                    <a:pt x="613918" y="36830"/>
                  </a:lnTo>
                  <a:lnTo>
                    <a:pt x="604139" y="31750"/>
                  </a:lnTo>
                  <a:lnTo>
                    <a:pt x="594233" y="27940"/>
                  </a:lnTo>
                  <a:lnTo>
                    <a:pt x="584200" y="25400"/>
                  </a:lnTo>
                  <a:lnTo>
                    <a:pt x="564134" y="17780"/>
                  </a:lnTo>
                  <a:lnTo>
                    <a:pt x="522605" y="7620"/>
                  </a:lnTo>
                  <a:lnTo>
                    <a:pt x="512064" y="6350"/>
                  </a:lnTo>
                  <a:lnTo>
                    <a:pt x="501523" y="3810"/>
                  </a:lnTo>
                  <a:lnTo>
                    <a:pt x="469392" y="0"/>
                  </a:lnTo>
                  <a:lnTo>
                    <a:pt x="404241" y="0"/>
                  </a:lnTo>
                  <a:lnTo>
                    <a:pt x="372110" y="3810"/>
                  </a:lnTo>
                  <a:lnTo>
                    <a:pt x="361442" y="6350"/>
                  </a:lnTo>
                  <a:lnTo>
                    <a:pt x="350901" y="7620"/>
                  </a:lnTo>
                  <a:lnTo>
                    <a:pt x="309499" y="17780"/>
                  </a:lnTo>
                  <a:lnTo>
                    <a:pt x="289433" y="25400"/>
                  </a:lnTo>
                  <a:lnTo>
                    <a:pt x="279273" y="27940"/>
                  </a:lnTo>
                  <a:lnTo>
                    <a:pt x="269494" y="31750"/>
                  </a:lnTo>
                  <a:lnTo>
                    <a:pt x="259715" y="36830"/>
                  </a:lnTo>
                  <a:lnTo>
                    <a:pt x="250190" y="40640"/>
                  </a:lnTo>
                  <a:lnTo>
                    <a:pt x="203454" y="66040"/>
                  </a:lnTo>
                  <a:lnTo>
                    <a:pt x="160020" y="97790"/>
                  </a:lnTo>
                  <a:lnTo>
                    <a:pt x="151765" y="105410"/>
                  </a:lnTo>
                  <a:lnTo>
                    <a:pt x="143637" y="111760"/>
                  </a:lnTo>
                  <a:lnTo>
                    <a:pt x="127889" y="127000"/>
                  </a:lnTo>
                  <a:lnTo>
                    <a:pt x="120142" y="134620"/>
                  </a:lnTo>
                  <a:lnTo>
                    <a:pt x="112776" y="143510"/>
                  </a:lnTo>
                  <a:lnTo>
                    <a:pt x="105664" y="151130"/>
                  </a:lnTo>
                  <a:lnTo>
                    <a:pt x="98679" y="160020"/>
                  </a:lnTo>
                  <a:lnTo>
                    <a:pt x="85344" y="176530"/>
                  </a:lnTo>
                  <a:lnTo>
                    <a:pt x="79121" y="185420"/>
                  </a:lnTo>
                  <a:lnTo>
                    <a:pt x="56388" y="220980"/>
                  </a:lnTo>
                  <a:lnTo>
                    <a:pt x="51181" y="231140"/>
                  </a:lnTo>
                  <a:lnTo>
                    <a:pt x="46228" y="240030"/>
                  </a:lnTo>
                  <a:lnTo>
                    <a:pt x="41529" y="250190"/>
                  </a:lnTo>
                  <a:lnTo>
                    <a:pt x="37211" y="259080"/>
                  </a:lnTo>
                  <a:lnTo>
                    <a:pt x="32893" y="269240"/>
                  </a:lnTo>
                  <a:lnTo>
                    <a:pt x="29083" y="279400"/>
                  </a:lnTo>
                  <a:lnTo>
                    <a:pt x="25400" y="288290"/>
                  </a:lnTo>
                  <a:lnTo>
                    <a:pt x="21844" y="298450"/>
                  </a:lnTo>
                  <a:lnTo>
                    <a:pt x="8382" y="350520"/>
                  </a:lnTo>
                  <a:lnTo>
                    <a:pt x="1016" y="403860"/>
                  </a:lnTo>
                  <a:lnTo>
                    <a:pt x="0" y="425450"/>
                  </a:lnTo>
                  <a:lnTo>
                    <a:pt x="0" y="447040"/>
                  </a:lnTo>
                  <a:lnTo>
                    <a:pt x="3302" y="490220"/>
                  </a:lnTo>
                  <a:lnTo>
                    <a:pt x="12954" y="543560"/>
                  </a:lnTo>
                  <a:lnTo>
                    <a:pt x="25400" y="584200"/>
                  </a:lnTo>
                  <a:lnTo>
                    <a:pt x="29083" y="593090"/>
                  </a:lnTo>
                  <a:lnTo>
                    <a:pt x="32893" y="603250"/>
                  </a:lnTo>
                  <a:lnTo>
                    <a:pt x="37211" y="613410"/>
                  </a:lnTo>
                  <a:lnTo>
                    <a:pt x="41529" y="622300"/>
                  </a:lnTo>
                  <a:lnTo>
                    <a:pt x="46228" y="632460"/>
                  </a:lnTo>
                  <a:lnTo>
                    <a:pt x="51181" y="641350"/>
                  </a:lnTo>
                  <a:lnTo>
                    <a:pt x="56388" y="651510"/>
                  </a:lnTo>
                  <a:lnTo>
                    <a:pt x="61722" y="660400"/>
                  </a:lnTo>
                  <a:lnTo>
                    <a:pt x="85344" y="695960"/>
                  </a:lnTo>
                  <a:lnTo>
                    <a:pt x="98679" y="712470"/>
                  </a:lnTo>
                  <a:lnTo>
                    <a:pt x="105664" y="721360"/>
                  </a:lnTo>
                  <a:lnTo>
                    <a:pt x="112776" y="728980"/>
                  </a:lnTo>
                  <a:lnTo>
                    <a:pt x="120142" y="737870"/>
                  </a:lnTo>
                  <a:lnTo>
                    <a:pt x="127889" y="745490"/>
                  </a:lnTo>
                  <a:lnTo>
                    <a:pt x="143637" y="760730"/>
                  </a:lnTo>
                  <a:lnTo>
                    <a:pt x="151765" y="767092"/>
                  </a:lnTo>
                  <a:lnTo>
                    <a:pt x="160020" y="774700"/>
                  </a:lnTo>
                  <a:lnTo>
                    <a:pt x="203454" y="806450"/>
                  </a:lnTo>
                  <a:lnTo>
                    <a:pt x="240538" y="826770"/>
                  </a:lnTo>
                  <a:lnTo>
                    <a:pt x="259715" y="835660"/>
                  </a:lnTo>
                  <a:lnTo>
                    <a:pt x="269494" y="840740"/>
                  </a:lnTo>
                  <a:lnTo>
                    <a:pt x="279273" y="844562"/>
                  </a:lnTo>
                  <a:lnTo>
                    <a:pt x="289433" y="847090"/>
                  </a:lnTo>
                  <a:lnTo>
                    <a:pt x="309499" y="854710"/>
                  </a:lnTo>
                  <a:lnTo>
                    <a:pt x="350901" y="864870"/>
                  </a:lnTo>
                  <a:lnTo>
                    <a:pt x="361442" y="866140"/>
                  </a:lnTo>
                  <a:lnTo>
                    <a:pt x="372110" y="868680"/>
                  </a:lnTo>
                  <a:lnTo>
                    <a:pt x="404241" y="872490"/>
                  </a:lnTo>
                  <a:lnTo>
                    <a:pt x="469392" y="872490"/>
                  </a:lnTo>
                  <a:lnTo>
                    <a:pt x="501523" y="868680"/>
                  </a:lnTo>
                  <a:lnTo>
                    <a:pt x="512064" y="866140"/>
                  </a:lnTo>
                  <a:lnTo>
                    <a:pt x="522605" y="864870"/>
                  </a:lnTo>
                  <a:lnTo>
                    <a:pt x="564134" y="854710"/>
                  </a:lnTo>
                  <a:lnTo>
                    <a:pt x="584200" y="847090"/>
                  </a:lnTo>
                  <a:lnTo>
                    <a:pt x="594233" y="844562"/>
                  </a:lnTo>
                  <a:lnTo>
                    <a:pt x="604139" y="840740"/>
                  </a:lnTo>
                  <a:lnTo>
                    <a:pt x="613918" y="835660"/>
                  </a:lnTo>
                  <a:lnTo>
                    <a:pt x="623570" y="831850"/>
                  </a:lnTo>
                  <a:lnTo>
                    <a:pt x="670052" y="806450"/>
                  </a:lnTo>
                  <a:lnTo>
                    <a:pt x="705104" y="781050"/>
                  </a:lnTo>
                  <a:lnTo>
                    <a:pt x="721741" y="767092"/>
                  </a:lnTo>
                  <a:lnTo>
                    <a:pt x="729869" y="760730"/>
                  </a:lnTo>
                  <a:lnTo>
                    <a:pt x="737870" y="753110"/>
                  </a:lnTo>
                  <a:lnTo>
                    <a:pt x="745744" y="745490"/>
                  </a:lnTo>
                  <a:lnTo>
                    <a:pt x="753364" y="737870"/>
                  </a:lnTo>
                  <a:lnTo>
                    <a:pt x="760730" y="728980"/>
                  </a:lnTo>
                  <a:lnTo>
                    <a:pt x="767969" y="721360"/>
                  </a:lnTo>
                  <a:lnTo>
                    <a:pt x="774954" y="712470"/>
                  </a:lnTo>
                  <a:lnTo>
                    <a:pt x="781558" y="704850"/>
                  </a:lnTo>
                  <a:lnTo>
                    <a:pt x="788162" y="695960"/>
                  </a:lnTo>
                  <a:lnTo>
                    <a:pt x="812038" y="660400"/>
                  </a:lnTo>
                  <a:lnTo>
                    <a:pt x="822452" y="641350"/>
                  </a:lnTo>
                  <a:lnTo>
                    <a:pt x="827405" y="632460"/>
                  </a:lnTo>
                  <a:lnTo>
                    <a:pt x="831977" y="622300"/>
                  </a:lnTo>
                  <a:lnTo>
                    <a:pt x="836422" y="613410"/>
                  </a:lnTo>
                  <a:lnTo>
                    <a:pt x="840613" y="603250"/>
                  </a:lnTo>
                  <a:lnTo>
                    <a:pt x="844550" y="593090"/>
                  </a:lnTo>
                  <a:lnTo>
                    <a:pt x="848233" y="584200"/>
                  </a:lnTo>
                  <a:lnTo>
                    <a:pt x="851662" y="574040"/>
                  </a:lnTo>
                  <a:lnTo>
                    <a:pt x="854964" y="563880"/>
                  </a:lnTo>
                  <a:lnTo>
                    <a:pt x="857885" y="553720"/>
                  </a:lnTo>
                  <a:lnTo>
                    <a:pt x="860552" y="543560"/>
                  </a:lnTo>
                  <a:lnTo>
                    <a:pt x="863092" y="532130"/>
                  </a:lnTo>
                  <a:lnTo>
                    <a:pt x="865378" y="521970"/>
                  </a:lnTo>
                  <a:lnTo>
                    <a:pt x="867283" y="511810"/>
                  </a:lnTo>
                  <a:lnTo>
                    <a:pt x="868934" y="501650"/>
                  </a:lnTo>
                  <a:lnTo>
                    <a:pt x="870331" y="490220"/>
                  </a:lnTo>
                  <a:lnTo>
                    <a:pt x="871601" y="480060"/>
                  </a:lnTo>
                  <a:lnTo>
                    <a:pt x="872490" y="468630"/>
                  </a:lnTo>
                  <a:lnTo>
                    <a:pt x="873125" y="458470"/>
                  </a:lnTo>
                  <a:lnTo>
                    <a:pt x="873506" y="447040"/>
                  </a:lnTo>
                  <a:lnTo>
                    <a:pt x="873506" y="425450"/>
                  </a:lnTo>
                  <a:close/>
                </a:path>
              </a:pathLst>
            </a:custGeom>
            <a:solidFill>
              <a:srgbClr val="A0DD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73726" y="1330959"/>
              <a:ext cx="91312" cy="812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056774" y="1047749"/>
            <a:ext cx="863600" cy="872490"/>
          </a:xfrm>
          <a:custGeom>
            <a:avLst/>
            <a:gdLst/>
            <a:ahLst/>
            <a:cxnLst/>
            <a:rect l="l" t="t" r="r" b="b"/>
            <a:pathLst>
              <a:path w="863600" h="872489">
                <a:moveTo>
                  <a:pt x="463923" y="0"/>
                </a:moveTo>
                <a:lnTo>
                  <a:pt x="399534" y="0"/>
                </a:lnTo>
                <a:lnTo>
                  <a:pt x="367784" y="3810"/>
                </a:lnTo>
                <a:lnTo>
                  <a:pt x="357243" y="6350"/>
                </a:lnTo>
                <a:lnTo>
                  <a:pt x="346829" y="7620"/>
                </a:lnTo>
                <a:lnTo>
                  <a:pt x="305935" y="17780"/>
                </a:lnTo>
                <a:lnTo>
                  <a:pt x="295775" y="21589"/>
                </a:lnTo>
                <a:lnTo>
                  <a:pt x="285996" y="25400"/>
                </a:lnTo>
                <a:lnTo>
                  <a:pt x="276090" y="27939"/>
                </a:lnTo>
                <a:lnTo>
                  <a:pt x="266438" y="31750"/>
                </a:lnTo>
                <a:lnTo>
                  <a:pt x="256786" y="36830"/>
                </a:lnTo>
                <a:lnTo>
                  <a:pt x="247261" y="40639"/>
                </a:lnTo>
                <a:lnTo>
                  <a:pt x="201083" y="66039"/>
                </a:lnTo>
                <a:lnTo>
                  <a:pt x="166527" y="91439"/>
                </a:lnTo>
                <a:lnTo>
                  <a:pt x="149979" y="105410"/>
                </a:lnTo>
                <a:lnTo>
                  <a:pt x="141927" y="111760"/>
                </a:lnTo>
                <a:lnTo>
                  <a:pt x="126407" y="127000"/>
                </a:lnTo>
                <a:lnTo>
                  <a:pt x="118787" y="134620"/>
                </a:lnTo>
                <a:lnTo>
                  <a:pt x="111459" y="143510"/>
                </a:lnTo>
                <a:lnTo>
                  <a:pt x="104436" y="151130"/>
                </a:lnTo>
                <a:lnTo>
                  <a:pt x="97553" y="160020"/>
                </a:lnTo>
                <a:lnTo>
                  <a:pt x="90822" y="167639"/>
                </a:lnTo>
                <a:lnTo>
                  <a:pt x="84370" y="176530"/>
                </a:lnTo>
                <a:lnTo>
                  <a:pt x="60939" y="212089"/>
                </a:lnTo>
                <a:lnTo>
                  <a:pt x="50538" y="231139"/>
                </a:lnTo>
                <a:lnTo>
                  <a:pt x="45712" y="240030"/>
                </a:lnTo>
                <a:lnTo>
                  <a:pt x="41025" y="250189"/>
                </a:lnTo>
                <a:lnTo>
                  <a:pt x="36783" y="259080"/>
                </a:lnTo>
                <a:lnTo>
                  <a:pt x="32529" y="269239"/>
                </a:lnTo>
                <a:lnTo>
                  <a:pt x="28719" y="279400"/>
                </a:lnTo>
                <a:lnTo>
                  <a:pt x="25061" y="288289"/>
                </a:lnTo>
                <a:lnTo>
                  <a:pt x="21543" y="298450"/>
                </a:lnTo>
                <a:lnTo>
                  <a:pt x="18470" y="308610"/>
                </a:lnTo>
                <a:lnTo>
                  <a:pt x="15549" y="318770"/>
                </a:lnTo>
                <a:lnTo>
                  <a:pt x="12755" y="328930"/>
                </a:lnTo>
                <a:lnTo>
                  <a:pt x="10418" y="340360"/>
                </a:lnTo>
                <a:lnTo>
                  <a:pt x="8221" y="350520"/>
                </a:lnTo>
                <a:lnTo>
                  <a:pt x="2074" y="392430"/>
                </a:lnTo>
                <a:lnTo>
                  <a:pt x="0" y="445770"/>
                </a:lnTo>
                <a:lnTo>
                  <a:pt x="17" y="447039"/>
                </a:lnTo>
                <a:lnTo>
                  <a:pt x="4551" y="501650"/>
                </a:lnTo>
                <a:lnTo>
                  <a:pt x="10418" y="532130"/>
                </a:lnTo>
                <a:lnTo>
                  <a:pt x="12755" y="543560"/>
                </a:lnTo>
                <a:lnTo>
                  <a:pt x="25061" y="584200"/>
                </a:lnTo>
                <a:lnTo>
                  <a:pt x="28719" y="593089"/>
                </a:lnTo>
                <a:lnTo>
                  <a:pt x="32529" y="603250"/>
                </a:lnTo>
                <a:lnTo>
                  <a:pt x="36783" y="613410"/>
                </a:lnTo>
                <a:lnTo>
                  <a:pt x="41025" y="622300"/>
                </a:lnTo>
                <a:lnTo>
                  <a:pt x="45712" y="632460"/>
                </a:lnTo>
                <a:lnTo>
                  <a:pt x="50538" y="641350"/>
                </a:lnTo>
                <a:lnTo>
                  <a:pt x="55668" y="651510"/>
                </a:lnTo>
                <a:lnTo>
                  <a:pt x="60939" y="660400"/>
                </a:lnTo>
                <a:lnTo>
                  <a:pt x="84370" y="695960"/>
                </a:lnTo>
                <a:lnTo>
                  <a:pt x="97553" y="712470"/>
                </a:lnTo>
                <a:lnTo>
                  <a:pt x="104436" y="721360"/>
                </a:lnTo>
                <a:lnTo>
                  <a:pt x="111459" y="728980"/>
                </a:lnTo>
                <a:lnTo>
                  <a:pt x="118787" y="737870"/>
                </a:lnTo>
                <a:lnTo>
                  <a:pt x="126407" y="745489"/>
                </a:lnTo>
                <a:lnTo>
                  <a:pt x="141927" y="760730"/>
                </a:lnTo>
                <a:lnTo>
                  <a:pt x="149979" y="767080"/>
                </a:lnTo>
                <a:lnTo>
                  <a:pt x="158183" y="774700"/>
                </a:lnTo>
                <a:lnTo>
                  <a:pt x="201083" y="806450"/>
                </a:lnTo>
                <a:lnTo>
                  <a:pt x="237736" y="826770"/>
                </a:lnTo>
                <a:lnTo>
                  <a:pt x="256786" y="835660"/>
                </a:lnTo>
                <a:lnTo>
                  <a:pt x="266438" y="840739"/>
                </a:lnTo>
                <a:lnTo>
                  <a:pt x="276090" y="844550"/>
                </a:lnTo>
                <a:lnTo>
                  <a:pt x="285996" y="847090"/>
                </a:lnTo>
                <a:lnTo>
                  <a:pt x="295775" y="850900"/>
                </a:lnTo>
                <a:lnTo>
                  <a:pt x="305935" y="854710"/>
                </a:lnTo>
                <a:lnTo>
                  <a:pt x="346829" y="864870"/>
                </a:lnTo>
                <a:lnTo>
                  <a:pt x="357243" y="866140"/>
                </a:lnTo>
                <a:lnTo>
                  <a:pt x="367784" y="868680"/>
                </a:lnTo>
                <a:lnTo>
                  <a:pt x="399534" y="872490"/>
                </a:lnTo>
                <a:lnTo>
                  <a:pt x="463923" y="872490"/>
                </a:lnTo>
                <a:lnTo>
                  <a:pt x="495800" y="868680"/>
                </a:lnTo>
                <a:lnTo>
                  <a:pt x="506087" y="866140"/>
                </a:lnTo>
                <a:lnTo>
                  <a:pt x="516501" y="864870"/>
                </a:lnTo>
                <a:lnTo>
                  <a:pt x="557522" y="854710"/>
                </a:lnTo>
                <a:lnTo>
                  <a:pt x="577461" y="847090"/>
                </a:lnTo>
                <a:lnTo>
                  <a:pt x="587240" y="844550"/>
                </a:lnTo>
                <a:lnTo>
                  <a:pt x="597019" y="840739"/>
                </a:lnTo>
                <a:lnTo>
                  <a:pt x="606798" y="835660"/>
                </a:lnTo>
                <a:lnTo>
                  <a:pt x="616323" y="831850"/>
                </a:lnTo>
                <a:lnTo>
                  <a:pt x="644263" y="816610"/>
                </a:lnTo>
                <a:lnTo>
                  <a:pt x="662297" y="806450"/>
                </a:lnTo>
                <a:lnTo>
                  <a:pt x="664075" y="805180"/>
                </a:lnTo>
                <a:lnTo>
                  <a:pt x="422394" y="805180"/>
                </a:lnTo>
                <a:lnTo>
                  <a:pt x="412996" y="803910"/>
                </a:lnTo>
                <a:lnTo>
                  <a:pt x="403725" y="803910"/>
                </a:lnTo>
                <a:lnTo>
                  <a:pt x="358386" y="797560"/>
                </a:lnTo>
                <a:lnTo>
                  <a:pt x="349623" y="795020"/>
                </a:lnTo>
                <a:lnTo>
                  <a:pt x="340733" y="793750"/>
                </a:lnTo>
                <a:lnTo>
                  <a:pt x="323461" y="788670"/>
                </a:lnTo>
                <a:lnTo>
                  <a:pt x="315079" y="784860"/>
                </a:lnTo>
                <a:lnTo>
                  <a:pt x="306570" y="782320"/>
                </a:lnTo>
                <a:lnTo>
                  <a:pt x="298188" y="778510"/>
                </a:lnTo>
                <a:lnTo>
                  <a:pt x="289933" y="775970"/>
                </a:lnTo>
                <a:lnTo>
                  <a:pt x="265930" y="764539"/>
                </a:lnTo>
                <a:lnTo>
                  <a:pt x="258183" y="760730"/>
                </a:lnTo>
                <a:lnTo>
                  <a:pt x="250436" y="755650"/>
                </a:lnTo>
                <a:lnTo>
                  <a:pt x="242943" y="751839"/>
                </a:lnTo>
                <a:lnTo>
                  <a:pt x="206951" y="726439"/>
                </a:lnTo>
                <a:lnTo>
                  <a:pt x="200055" y="720089"/>
                </a:lnTo>
                <a:lnTo>
                  <a:pt x="193476" y="715010"/>
                </a:lnTo>
                <a:lnTo>
                  <a:pt x="186885" y="708660"/>
                </a:lnTo>
                <a:lnTo>
                  <a:pt x="174134" y="697230"/>
                </a:lnTo>
                <a:lnTo>
                  <a:pt x="162132" y="683260"/>
                </a:lnTo>
                <a:lnTo>
                  <a:pt x="156278" y="676910"/>
                </a:lnTo>
                <a:lnTo>
                  <a:pt x="150715" y="670560"/>
                </a:lnTo>
                <a:lnTo>
                  <a:pt x="145153" y="662939"/>
                </a:lnTo>
                <a:lnTo>
                  <a:pt x="139869" y="656589"/>
                </a:lnTo>
                <a:lnTo>
                  <a:pt x="134751" y="648970"/>
                </a:lnTo>
                <a:lnTo>
                  <a:pt x="129620" y="642620"/>
                </a:lnTo>
                <a:lnTo>
                  <a:pt x="124782" y="635000"/>
                </a:lnTo>
                <a:lnTo>
                  <a:pt x="115714" y="619760"/>
                </a:lnTo>
                <a:lnTo>
                  <a:pt x="111459" y="612139"/>
                </a:lnTo>
                <a:lnTo>
                  <a:pt x="107357" y="603250"/>
                </a:lnTo>
                <a:lnTo>
                  <a:pt x="103408" y="595630"/>
                </a:lnTo>
                <a:lnTo>
                  <a:pt x="99598" y="588010"/>
                </a:lnTo>
                <a:lnTo>
                  <a:pt x="96092" y="579120"/>
                </a:lnTo>
                <a:lnTo>
                  <a:pt x="92714" y="571500"/>
                </a:lnTo>
                <a:lnTo>
                  <a:pt x="89501" y="562610"/>
                </a:lnTo>
                <a:lnTo>
                  <a:pt x="86567" y="554989"/>
                </a:lnTo>
                <a:lnTo>
                  <a:pt x="83786" y="546100"/>
                </a:lnTo>
                <a:lnTo>
                  <a:pt x="73093" y="501650"/>
                </a:lnTo>
                <a:lnTo>
                  <a:pt x="67822" y="454660"/>
                </a:lnTo>
                <a:lnTo>
                  <a:pt x="67378" y="436880"/>
                </a:lnTo>
                <a:lnTo>
                  <a:pt x="67530" y="426720"/>
                </a:lnTo>
                <a:lnTo>
                  <a:pt x="71632" y="379730"/>
                </a:lnTo>
                <a:lnTo>
                  <a:pt x="83786" y="326389"/>
                </a:lnTo>
                <a:lnTo>
                  <a:pt x="89501" y="309880"/>
                </a:lnTo>
                <a:lnTo>
                  <a:pt x="92714" y="300989"/>
                </a:lnTo>
                <a:lnTo>
                  <a:pt x="96092" y="293370"/>
                </a:lnTo>
                <a:lnTo>
                  <a:pt x="99598" y="284480"/>
                </a:lnTo>
                <a:lnTo>
                  <a:pt x="103408" y="276860"/>
                </a:lnTo>
                <a:lnTo>
                  <a:pt x="107357" y="269239"/>
                </a:lnTo>
                <a:lnTo>
                  <a:pt x="111459" y="260350"/>
                </a:lnTo>
                <a:lnTo>
                  <a:pt x="115714" y="252730"/>
                </a:lnTo>
                <a:lnTo>
                  <a:pt x="124782" y="237489"/>
                </a:lnTo>
                <a:lnTo>
                  <a:pt x="129620" y="229870"/>
                </a:lnTo>
                <a:lnTo>
                  <a:pt x="134751" y="223520"/>
                </a:lnTo>
                <a:lnTo>
                  <a:pt x="139869" y="215900"/>
                </a:lnTo>
                <a:lnTo>
                  <a:pt x="145153" y="209550"/>
                </a:lnTo>
                <a:lnTo>
                  <a:pt x="150715" y="201930"/>
                </a:lnTo>
                <a:lnTo>
                  <a:pt x="156278" y="195580"/>
                </a:lnTo>
                <a:lnTo>
                  <a:pt x="162132" y="187960"/>
                </a:lnTo>
                <a:lnTo>
                  <a:pt x="174134" y="175260"/>
                </a:lnTo>
                <a:lnTo>
                  <a:pt x="180433" y="168910"/>
                </a:lnTo>
                <a:lnTo>
                  <a:pt x="186885" y="163830"/>
                </a:lnTo>
                <a:lnTo>
                  <a:pt x="193476" y="157480"/>
                </a:lnTo>
                <a:lnTo>
                  <a:pt x="200055" y="152400"/>
                </a:lnTo>
                <a:lnTo>
                  <a:pt x="206951" y="146050"/>
                </a:lnTo>
                <a:lnTo>
                  <a:pt x="213860" y="140970"/>
                </a:lnTo>
                <a:lnTo>
                  <a:pt x="220972" y="135889"/>
                </a:lnTo>
                <a:lnTo>
                  <a:pt x="235450" y="125730"/>
                </a:lnTo>
                <a:lnTo>
                  <a:pt x="242943" y="120650"/>
                </a:lnTo>
                <a:lnTo>
                  <a:pt x="250436" y="116839"/>
                </a:lnTo>
                <a:lnTo>
                  <a:pt x="258183" y="111760"/>
                </a:lnTo>
                <a:lnTo>
                  <a:pt x="265930" y="107950"/>
                </a:lnTo>
                <a:lnTo>
                  <a:pt x="289933" y="96520"/>
                </a:lnTo>
                <a:lnTo>
                  <a:pt x="298188" y="92710"/>
                </a:lnTo>
                <a:lnTo>
                  <a:pt x="315079" y="87630"/>
                </a:lnTo>
                <a:lnTo>
                  <a:pt x="323461" y="83820"/>
                </a:lnTo>
                <a:lnTo>
                  <a:pt x="340733" y="78739"/>
                </a:lnTo>
                <a:lnTo>
                  <a:pt x="349623" y="77470"/>
                </a:lnTo>
                <a:lnTo>
                  <a:pt x="358386" y="74930"/>
                </a:lnTo>
                <a:lnTo>
                  <a:pt x="403725" y="68580"/>
                </a:lnTo>
                <a:lnTo>
                  <a:pt x="412996" y="68580"/>
                </a:lnTo>
                <a:lnTo>
                  <a:pt x="422394" y="67310"/>
                </a:lnTo>
                <a:lnTo>
                  <a:pt x="664075" y="67310"/>
                </a:lnTo>
                <a:lnTo>
                  <a:pt x="662297" y="66039"/>
                </a:lnTo>
                <a:lnTo>
                  <a:pt x="644263" y="55880"/>
                </a:lnTo>
                <a:lnTo>
                  <a:pt x="616323" y="40639"/>
                </a:lnTo>
                <a:lnTo>
                  <a:pt x="606798" y="36830"/>
                </a:lnTo>
                <a:lnTo>
                  <a:pt x="597019" y="31750"/>
                </a:lnTo>
                <a:lnTo>
                  <a:pt x="587240" y="27939"/>
                </a:lnTo>
                <a:lnTo>
                  <a:pt x="577461" y="25400"/>
                </a:lnTo>
                <a:lnTo>
                  <a:pt x="557522" y="17780"/>
                </a:lnTo>
                <a:lnTo>
                  <a:pt x="516501" y="7620"/>
                </a:lnTo>
                <a:lnTo>
                  <a:pt x="506087" y="6350"/>
                </a:lnTo>
                <a:lnTo>
                  <a:pt x="495800" y="3810"/>
                </a:lnTo>
                <a:lnTo>
                  <a:pt x="463923" y="0"/>
                </a:lnTo>
                <a:close/>
              </a:path>
              <a:path w="863600" h="872489">
                <a:moveTo>
                  <a:pt x="664075" y="67310"/>
                </a:moveTo>
                <a:lnTo>
                  <a:pt x="441063" y="67310"/>
                </a:lnTo>
                <a:lnTo>
                  <a:pt x="450461" y="68580"/>
                </a:lnTo>
                <a:lnTo>
                  <a:pt x="459732" y="68580"/>
                </a:lnTo>
                <a:lnTo>
                  <a:pt x="504944" y="74930"/>
                </a:lnTo>
                <a:lnTo>
                  <a:pt x="513961" y="77470"/>
                </a:lnTo>
                <a:lnTo>
                  <a:pt x="522724" y="78739"/>
                </a:lnTo>
                <a:lnTo>
                  <a:pt x="539996" y="83820"/>
                </a:lnTo>
                <a:lnTo>
                  <a:pt x="548505" y="87630"/>
                </a:lnTo>
                <a:lnTo>
                  <a:pt x="565142" y="92710"/>
                </a:lnTo>
                <a:lnTo>
                  <a:pt x="581525" y="100330"/>
                </a:lnTo>
                <a:lnTo>
                  <a:pt x="620514" y="120650"/>
                </a:lnTo>
                <a:lnTo>
                  <a:pt x="649470" y="140970"/>
                </a:lnTo>
                <a:lnTo>
                  <a:pt x="656582" y="146050"/>
                </a:lnTo>
                <a:lnTo>
                  <a:pt x="663313" y="152400"/>
                </a:lnTo>
                <a:lnTo>
                  <a:pt x="670044" y="157480"/>
                </a:lnTo>
                <a:lnTo>
                  <a:pt x="676648" y="163830"/>
                </a:lnTo>
                <a:lnTo>
                  <a:pt x="689221" y="175260"/>
                </a:lnTo>
                <a:lnTo>
                  <a:pt x="695317" y="181610"/>
                </a:lnTo>
                <a:lnTo>
                  <a:pt x="707001" y="195580"/>
                </a:lnTo>
                <a:lnTo>
                  <a:pt x="712716" y="201930"/>
                </a:lnTo>
                <a:lnTo>
                  <a:pt x="723638" y="215900"/>
                </a:lnTo>
                <a:lnTo>
                  <a:pt x="728718" y="223520"/>
                </a:lnTo>
                <a:lnTo>
                  <a:pt x="733671" y="229870"/>
                </a:lnTo>
                <a:lnTo>
                  <a:pt x="756150" y="269239"/>
                </a:lnTo>
                <a:lnTo>
                  <a:pt x="760087" y="276860"/>
                </a:lnTo>
                <a:lnTo>
                  <a:pt x="767453" y="293370"/>
                </a:lnTo>
                <a:lnTo>
                  <a:pt x="770755" y="300989"/>
                </a:lnTo>
                <a:lnTo>
                  <a:pt x="773803" y="309880"/>
                </a:lnTo>
                <a:lnTo>
                  <a:pt x="776851" y="317500"/>
                </a:lnTo>
                <a:lnTo>
                  <a:pt x="788662" y="361950"/>
                </a:lnTo>
                <a:lnTo>
                  <a:pt x="792980" y="389889"/>
                </a:lnTo>
                <a:lnTo>
                  <a:pt x="794250" y="398780"/>
                </a:lnTo>
                <a:lnTo>
                  <a:pt x="795520" y="417830"/>
                </a:lnTo>
                <a:lnTo>
                  <a:pt x="795846" y="425450"/>
                </a:lnTo>
                <a:lnTo>
                  <a:pt x="795846" y="447039"/>
                </a:lnTo>
                <a:lnTo>
                  <a:pt x="795520" y="454660"/>
                </a:lnTo>
                <a:lnTo>
                  <a:pt x="794250" y="473710"/>
                </a:lnTo>
                <a:lnTo>
                  <a:pt x="792980" y="482600"/>
                </a:lnTo>
                <a:lnTo>
                  <a:pt x="791837" y="492760"/>
                </a:lnTo>
                <a:lnTo>
                  <a:pt x="782185" y="537210"/>
                </a:lnTo>
                <a:lnTo>
                  <a:pt x="773803" y="562610"/>
                </a:lnTo>
                <a:lnTo>
                  <a:pt x="770755" y="571500"/>
                </a:lnTo>
                <a:lnTo>
                  <a:pt x="767453" y="579120"/>
                </a:lnTo>
                <a:lnTo>
                  <a:pt x="760087" y="595630"/>
                </a:lnTo>
                <a:lnTo>
                  <a:pt x="756150" y="603250"/>
                </a:lnTo>
                <a:lnTo>
                  <a:pt x="751959" y="612139"/>
                </a:lnTo>
                <a:lnTo>
                  <a:pt x="728718" y="648970"/>
                </a:lnTo>
                <a:lnTo>
                  <a:pt x="723638" y="656589"/>
                </a:lnTo>
                <a:lnTo>
                  <a:pt x="712716" y="670560"/>
                </a:lnTo>
                <a:lnTo>
                  <a:pt x="707001" y="676910"/>
                </a:lnTo>
                <a:lnTo>
                  <a:pt x="695317" y="690880"/>
                </a:lnTo>
                <a:lnTo>
                  <a:pt x="689221" y="697230"/>
                </a:lnTo>
                <a:lnTo>
                  <a:pt x="682871" y="702310"/>
                </a:lnTo>
                <a:lnTo>
                  <a:pt x="676648" y="708660"/>
                </a:lnTo>
                <a:lnTo>
                  <a:pt x="670044" y="715010"/>
                </a:lnTo>
                <a:lnTo>
                  <a:pt x="663313" y="720089"/>
                </a:lnTo>
                <a:lnTo>
                  <a:pt x="656582" y="726439"/>
                </a:lnTo>
                <a:lnTo>
                  <a:pt x="649470" y="731520"/>
                </a:lnTo>
                <a:lnTo>
                  <a:pt x="642485" y="736600"/>
                </a:lnTo>
                <a:lnTo>
                  <a:pt x="628007" y="746760"/>
                </a:lnTo>
                <a:lnTo>
                  <a:pt x="589526" y="768350"/>
                </a:lnTo>
                <a:lnTo>
                  <a:pt x="565142" y="778510"/>
                </a:lnTo>
                <a:lnTo>
                  <a:pt x="556760" y="782320"/>
                </a:lnTo>
                <a:lnTo>
                  <a:pt x="548505" y="784860"/>
                </a:lnTo>
                <a:lnTo>
                  <a:pt x="539996" y="788670"/>
                </a:lnTo>
                <a:lnTo>
                  <a:pt x="522724" y="793750"/>
                </a:lnTo>
                <a:lnTo>
                  <a:pt x="513961" y="795020"/>
                </a:lnTo>
                <a:lnTo>
                  <a:pt x="504944" y="797560"/>
                </a:lnTo>
                <a:lnTo>
                  <a:pt x="459732" y="803910"/>
                </a:lnTo>
                <a:lnTo>
                  <a:pt x="450461" y="803910"/>
                </a:lnTo>
                <a:lnTo>
                  <a:pt x="441063" y="805180"/>
                </a:lnTo>
                <a:lnTo>
                  <a:pt x="664075" y="805180"/>
                </a:lnTo>
                <a:lnTo>
                  <a:pt x="696968" y="781050"/>
                </a:lnTo>
                <a:lnTo>
                  <a:pt x="713351" y="767080"/>
                </a:lnTo>
                <a:lnTo>
                  <a:pt x="721352" y="760730"/>
                </a:lnTo>
                <a:lnTo>
                  <a:pt x="729353" y="753110"/>
                </a:lnTo>
                <a:lnTo>
                  <a:pt x="737100" y="745489"/>
                </a:lnTo>
                <a:lnTo>
                  <a:pt x="744593" y="737870"/>
                </a:lnTo>
                <a:lnTo>
                  <a:pt x="751832" y="728980"/>
                </a:lnTo>
                <a:lnTo>
                  <a:pt x="759071" y="721360"/>
                </a:lnTo>
                <a:lnTo>
                  <a:pt x="765929" y="712470"/>
                </a:lnTo>
                <a:lnTo>
                  <a:pt x="779010" y="695960"/>
                </a:lnTo>
                <a:lnTo>
                  <a:pt x="785233" y="687070"/>
                </a:lnTo>
                <a:lnTo>
                  <a:pt x="796917" y="669289"/>
                </a:lnTo>
                <a:lnTo>
                  <a:pt x="802505" y="660400"/>
                </a:lnTo>
                <a:lnTo>
                  <a:pt x="807839" y="651510"/>
                </a:lnTo>
                <a:lnTo>
                  <a:pt x="812919" y="641350"/>
                </a:lnTo>
                <a:lnTo>
                  <a:pt x="817745" y="632460"/>
                </a:lnTo>
                <a:lnTo>
                  <a:pt x="822317" y="622300"/>
                </a:lnTo>
                <a:lnTo>
                  <a:pt x="826762" y="613410"/>
                </a:lnTo>
                <a:lnTo>
                  <a:pt x="830826" y="603250"/>
                </a:lnTo>
                <a:lnTo>
                  <a:pt x="834763" y="593089"/>
                </a:lnTo>
                <a:lnTo>
                  <a:pt x="838446" y="584200"/>
                </a:lnTo>
                <a:lnTo>
                  <a:pt x="845050" y="563880"/>
                </a:lnTo>
                <a:lnTo>
                  <a:pt x="855210" y="521970"/>
                </a:lnTo>
                <a:lnTo>
                  <a:pt x="861433" y="480060"/>
                </a:lnTo>
                <a:lnTo>
                  <a:pt x="863338" y="447039"/>
                </a:lnTo>
                <a:lnTo>
                  <a:pt x="863338" y="425450"/>
                </a:lnTo>
                <a:lnTo>
                  <a:pt x="860290" y="382270"/>
                </a:lnTo>
                <a:lnTo>
                  <a:pt x="850638" y="328930"/>
                </a:lnTo>
                <a:lnTo>
                  <a:pt x="838446" y="288289"/>
                </a:lnTo>
                <a:lnTo>
                  <a:pt x="834763" y="279400"/>
                </a:lnTo>
                <a:lnTo>
                  <a:pt x="830826" y="269239"/>
                </a:lnTo>
                <a:lnTo>
                  <a:pt x="826762" y="259080"/>
                </a:lnTo>
                <a:lnTo>
                  <a:pt x="822317" y="250189"/>
                </a:lnTo>
                <a:lnTo>
                  <a:pt x="817745" y="240030"/>
                </a:lnTo>
                <a:lnTo>
                  <a:pt x="812919" y="231139"/>
                </a:lnTo>
                <a:lnTo>
                  <a:pt x="807839" y="220980"/>
                </a:lnTo>
                <a:lnTo>
                  <a:pt x="802505" y="212089"/>
                </a:lnTo>
                <a:lnTo>
                  <a:pt x="796917" y="203200"/>
                </a:lnTo>
                <a:lnTo>
                  <a:pt x="785233" y="185420"/>
                </a:lnTo>
                <a:lnTo>
                  <a:pt x="779010" y="176530"/>
                </a:lnTo>
                <a:lnTo>
                  <a:pt x="765929" y="160020"/>
                </a:lnTo>
                <a:lnTo>
                  <a:pt x="759071" y="151130"/>
                </a:lnTo>
                <a:lnTo>
                  <a:pt x="751832" y="143510"/>
                </a:lnTo>
                <a:lnTo>
                  <a:pt x="744593" y="134620"/>
                </a:lnTo>
                <a:lnTo>
                  <a:pt x="737100" y="127000"/>
                </a:lnTo>
                <a:lnTo>
                  <a:pt x="729353" y="119380"/>
                </a:lnTo>
                <a:lnTo>
                  <a:pt x="721352" y="111760"/>
                </a:lnTo>
                <a:lnTo>
                  <a:pt x="713351" y="105410"/>
                </a:lnTo>
                <a:lnTo>
                  <a:pt x="705096" y="97789"/>
                </a:lnTo>
                <a:lnTo>
                  <a:pt x="696968" y="91439"/>
                </a:lnTo>
                <a:lnTo>
                  <a:pt x="688459" y="85089"/>
                </a:lnTo>
                <a:lnTo>
                  <a:pt x="671187" y="72389"/>
                </a:lnTo>
                <a:lnTo>
                  <a:pt x="664075" y="6731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38979" y="3256279"/>
            <a:ext cx="76200" cy="466725"/>
          </a:xfrm>
          <a:custGeom>
            <a:avLst/>
            <a:gdLst/>
            <a:ahLst/>
            <a:cxnLst/>
            <a:rect l="l" t="t" r="r" b="b"/>
            <a:pathLst>
              <a:path w="76200" h="466725">
                <a:moveTo>
                  <a:pt x="31750" y="391556"/>
                </a:moveTo>
                <a:lnTo>
                  <a:pt x="23252" y="393277"/>
                </a:lnTo>
                <a:lnTo>
                  <a:pt x="11144" y="401462"/>
                </a:lnTo>
                <a:lnTo>
                  <a:pt x="2988" y="413577"/>
                </a:lnTo>
                <a:lnTo>
                  <a:pt x="0" y="428370"/>
                </a:lnTo>
                <a:lnTo>
                  <a:pt x="2988" y="443218"/>
                </a:lnTo>
                <a:lnTo>
                  <a:pt x="11144" y="455326"/>
                </a:lnTo>
                <a:lnTo>
                  <a:pt x="23252" y="463482"/>
                </a:lnTo>
                <a:lnTo>
                  <a:pt x="38100" y="466470"/>
                </a:lnTo>
                <a:lnTo>
                  <a:pt x="52947" y="463482"/>
                </a:lnTo>
                <a:lnTo>
                  <a:pt x="65055" y="455326"/>
                </a:lnTo>
                <a:lnTo>
                  <a:pt x="73211" y="443218"/>
                </a:lnTo>
                <a:lnTo>
                  <a:pt x="76200" y="428370"/>
                </a:lnTo>
                <a:lnTo>
                  <a:pt x="31750" y="428370"/>
                </a:lnTo>
                <a:lnTo>
                  <a:pt x="31750" y="391556"/>
                </a:lnTo>
                <a:close/>
              </a:path>
              <a:path w="76200" h="466725">
                <a:moveTo>
                  <a:pt x="38100" y="390270"/>
                </a:moveTo>
                <a:lnTo>
                  <a:pt x="31750" y="391556"/>
                </a:lnTo>
                <a:lnTo>
                  <a:pt x="31750" y="428370"/>
                </a:lnTo>
                <a:lnTo>
                  <a:pt x="44450" y="428370"/>
                </a:lnTo>
                <a:lnTo>
                  <a:pt x="44450" y="391556"/>
                </a:lnTo>
                <a:lnTo>
                  <a:pt x="38100" y="390270"/>
                </a:lnTo>
                <a:close/>
              </a:path>
              <a:path w="76200" h="466725">
                <a:moveTo>
                  <a:pt x="44450" y="391556"/>
                </a:moveTo>
                <a:lnTo>
                  <a:pt x="44450" y="428370"/>
                </a:lnTo>
                <a:lnTo>
                  <a:pt x="76200" y="428370"/>
                </a:lnTo>
                <a:lnTo>
                  <a:pt x="73211" y="413577"/>
                </a:lnTo>
                <a:lnTo>
                  <a:pt x="65055" y="401462"/>
                </a:lnTo>
                <a:lnTo>
                  <a:pt x="52947" y="393277"/>
                </a:lnTo>
                <a:lnTo>
                  <a:pt x="44450" y="391556"/>
                </a:lnTo>
                <a:close/>
              </a:path>
              <a:path w="76200" h="466725">
                <a:moveTo>
                  <a:pt x="44450" y="0"/>
                </a:moveTo>
                <a:lnTo>
                  <a:pt x="31750" y="0"/>
                </a:lnTo>
                <a:lnTo>
                  <a:pt x="31750" y="391556"/>
                </a:lnTo>
                <a:lnTo>
                  <a:pt x="38100" y="390270"/>
                </a:lnTo>
                <a:lnTo>
                  <a:pt x="44450" y="390270"/>
                </a:lnTo>
                <a:lnTo>
                  <a:pt x="44450" y="0"/>
                </a:lnTo>
                <a:close/>
              </a:path>
              <a:path w="76200" h="466725">
                <a:moveTo>
                  <a:pt x="44450" y="390270"/>
                </a:moveTo>
                <a:lnTo>
                  <a:pt x="38100" y="390270"/>
                </a:lnTo>
                <a:lnTo>
                  <a:pt x="44450" y="391556"/>
                </a:lnTo>
                <a:lnTo>
                  <a:pt x="44450" y="39027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84149" y="355599"/>
            <a:ext cx="363300" cy="426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39" y="1828799"/>
            <a:ext cx="1264920" cy="2468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1495" y="351218"/>
            <a:ext cx="40132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29" dirty="0">
                <a:solidFill>
                  <a:srgbClr val="000000"/>
                </a:solidFill>
                <a:latin typeface="Trebuchet MS"/>
                <a:cs typeface="Trebuchet MS"/>
              </a:rPr>
              <a:t>Correlations </a:t>
            </a:r>
            <a:r>
              <a:rPr sz="2800" b="1" spc="-245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2800" b="1" spc="-4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-225" dirty="0">
                <a:solidFill>
                  <a:srgbClr val="000000"/>
                </a:solidFill>
                <a:latin typeface="Trebuchet MS"/>
                <a:cs typeface="Trebuchet MS"/>
              </a:rPr>
              <a:t>Significance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5200" y="3107054"/>
            <a:ext cx="1339850" cy="948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40" dirty="0">
                <a:solidFill>
                  <a:srgbClr val="F87374"/>
                </a:solidFill>
                <a:latin typeface="Trebuchet MS"/>
                <a:cs typeface="Trebuchet MS"/>
              </a:rPr>
              <a:t>3</a:t>
            </a:r>
            <a:r>
              <a:rPr sz="1600" b="1" spc="-229" dirty="0">
                <a:solidFill>
                  <a:srgbClr val="F87374"/>
                </a:solidFill>
                <a:latin typeface="Trebuchet MS"/>
                <a:cs typeface="Trebuchet MS"/>
              </a:rPr>
              <a:t> </a:t>
            </a:r>
            <a:r>
              <a:rPr sz="1600" b="1" spc="-145" dirty="0">
                <a:solidFill>
                  <a:srgbClr val="F87374"/>
                </a:solidFill>
                <a:latin typeface="Trebuchet MS"/>
                <a:cs typeface="Trebuchet MS"/>
              </a:rPr>
              <a:t>Companies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200" b="1" spc="-80" dirty="0">
                <a:latin typeface="Trebuchet MS"/>
                <a:cs typeface="Trebuchet MS"/>
              </a:rPr>
              <a:t>Significant</a:t>
            </a:r>
            <a:r>
              <a:rPr sz="1200" b="1" spc="-235" dirty="0">
                <a:latin typeface="Trebuchet MS"/>
                <a:cs typeface="Trebuchet MS"/>
              </a:rPr>
              <a:t> </a:t>
            </a:r>
            <a:r>
              <a:rPr sz="1200" b="1" spc="-100" dirty="0">
                <a:latin typeface="Trebuchet MS"/>
                <a:cs typeface="Trebuchet MS"/>
              </a:rPr>
              <a:t>correlation</a:t>
            </a:r>
            <a:endParaRPr sz="1200">
              <a:latin typeface="Trebuchet MS"/>
              <a:cs typeface="Trebuchet MS"/>
            </a:endParaRPr>
          </a:p>
          <a:p>
            <a:pPr marL="12700" marR="67945">
              <a:lnSpc>
                <a:spcPct val="101800"/>
              </a:lnSpc>
              <a:spcBef>
                <a:spcPts val="350"/>
              </a:spcBef>
            </a:pPr>
            <a:r>
              <a:rPr sz="1050" spc="-20" dirty="0">
                <a:latin typeface="Roboto"/>
                <a:cs typeface="Roboto"/>
              </a:rPr>
              <a:t>Spearman </a:t>
            </a:r>
            <a:r>
              <a:rPr sz="1050" spc="-25" dirty="0">
                <a:latin typeface="Roboto"/>
                <a:cs typeface="Roboto"/>
              </a:rPr>
              <a:t>correlation  </a:t>
            </a:r>
            <a:r>
              <a:rPr sz="1050" spc="-5" dirty="0">
                <a:latin typeface="Roboto"/>
                <a:cs typeface="Roboto"/>
              </a:rPr>
              <a:t>coefficient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6065" y="3102038"/>
            <a:ext cx="127571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25" dirty="0">
                <a:solidFill>
                  <a:srgbClr val="AA5CFD"/>
                </a:solidFill>
                <a:latin typeface="Trebuchet MS"/>
                <a:cs typeface="Trebuchet MS"/>
              </a:rPr>
              <a:t>subjectivity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5500"/>
              </a:lnSpc>
              <a:spcBef>
                <a:spcPts val="905"/>
              </a:spcBef>
            </a:pPr>
            <a:r>
              <a:rPr sz="1200" b="1" spc="-95" dirty="0">
                <a:latin typeface="Trebuchet MS"/>
                <a:cs typeface="Trebuchet MS"/>
              </a:rPr>
              <a:t>Highly </a:t>
            </a:r>
            <a:r>
              <a:rPr sz="1200" b="1" spc="-105" dirty="0">
                <a:latin typeface="Trebuchet MS"/>
                <a:cs typeface="Trebuchet MS"/>
              </a:rPr>
              <a:t>correlated  </a:t>
            </a:r>
            <a:r>
              <a:rPr sz="1050" spc="-20" dirty="0">
                <a:latin typeface="Roboto"/>
                <a:cs typeface="Roboto"/>
              </a:rPr>
              <a:t>Followed by positivity  </a:t>
            </a:r>
            <a:r>
              <a:rPr sz="1050" spc="-15" dirty="0">
                <a:latin typeface="Roboto"/>
                <a:cs typeface="Roboto"/>
              </a:rPr>
              <a:t>and</a:t>
            </a:r>
            <a:r>
              <a:rPr sz="1050" spc="20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negativity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1109" y="3079178"/>
            <a:ext cx="9988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75" dirty="0">
                <a:solidFill>
                  <a:srgbClr val="A0DD55"/>
                </a:solidFill>
                <a:latin typeface="Trebuchet MS"/>
                <a:cs typeface="Trebuchet MS"/>
              </a:rPr>
              <a:t>95</a:t>
            </a:r>
            <a:r>
              <a:rPr sz="1600" b="1" spc="-260" dirty="0">
                <a:solidFill>
                  <a:srgbClr val="A0DD55"/>
                </a:solidFill>
                <a:latin typeface="Trebuchet MS"/>
                <a:cs typeface="Trebuchet MS"/>
              </a:rPr>
              <a:t> </a:t>
            </a:r>
            <a:r>
              <a:rPr sz="1600" b="1" spc="75" dirty="0">
                <a:solidFill>
                  <a:srgbClr val="A0DD55"/>
                </a:solidFill>
                <a:latin typeface="Trebuchet MS"/>
                <a:cs typeface="Trebuchet MS"/>
              </a:rPr>
              <a:t>%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11700"/>
              </a:lnSpc>
              <a:spcBef>
                <a:spcPts val="820"/>
              </a:spcBef>
            </a:pPr>
            <a:r>
              <a:rPr sz="1200" b="1" spc="-125" dirty="0">
                <a:latin typeface="Trebuchet MS"/>
                <a:cs typeface="Trebuchet MS"/>
              </a:rPr>
              <a:t>Confidence</a:t>
            </a:r>
            <a:r>
              <a:rPr sz="1200" b="1" spc="-185" dirty="0">
                <a:latin typeface="Trebuchet MS"/>
                <a:cs typeface="Trebuchet MS"/>
              </a:rPr>
              <a:t> </a:t>
            </a:r>
            <a:r>
              <a:rPr sz="1200" b="1" spc="-85" dirty="0">
                <a:latin typeface="Trebuchet MS"/>
                <a:cs typeface="Trebuchet MS"/>
              </a:rPr>
              <a:t>level  </a:t>
            </a:r>
            <a:r>
              <a:rPr sz="1050" spc="-15" dirty="0">
                <a:latin typeface="Roboto"/>
                <a:cs typeface="Roboto"/>
              </a:rPr>
              <a:t>Statistically  </a:t>
            </a:r>
            <a:r>
              <a:rPr sz="1050" spc="-10" dirty="0">
                <a:latin typeface="Roboto"/>
                <a:cs typeface="Roboto"/>
              </a:rPr>
              <a:t>significant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4480" y="1269999"/>
            <a:ext cx="7376159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2585" y="2545714"/>
            <a:ext cx="564324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114" dirty="0">
                <a:latin typeface="Trebuchet MS"/>
                <a:cs typeface="Trebuchet MS"/>
              </a:rPr>
              <a:t>Table </a:t>
            </a:r>
            <a:r>
              <a:rPr sz="1050" b="1" spc="-150" dirty="0">
                <a:latin typeface="Trebuchet MS"/>
                <a:cs typeface="Trebuchet MS"/>
              </a:rPr>
              <a:t>3: </a:t>
            </a:r>
            <a:r>
              <a:rPr sz="1050" spc="-110" dirty="0">
                <a:latin typeface="Trebuchet MS"/>
                <a:cs typeface="Trebuchet MS"/>
              </a:rPr>
              <a:t>Apple </a:t>
            </a:r>
            <a:r>
              <a:rPr sz="1050" spc="-145" dirty="0">
                <a:latin typeface="Trebuchet MS"/>
                <a:cs typeface="Trebuchet MS"/>
              </a:rPr>
              <a:t>(AAPL), </a:t>
            </a:r>
            <a:r>
              <a:rPr sz="1050" spc="-105" dirty="0">
                <a:latin typeface="Trebuchet MS"/>
                <a:cs typeface="Trebuchet MS"/>
              </a:rPr>
              <a:t>Amazon </a:t>
            </a:r>
            <a:r>
              <a:rPr sz="1050" spc="-110" dirty="0">
                <a:latin typeface="Trebuchet MS"/>
                <a:cs typeface="Trebuchet MS"/>
              </a:rPr>
              <a:t>(AMZN) </a:t>
            </a:r>
            <a:r>
              <a:rPr sz="1050" spc="-85" dirty="0">
                <a:latin typeface="Trebuchet MS"/>
                <a:cs typeface="Trebuchet MS"/>
              </a:rPr>
              <a:t>and </a:t>
            </a:r>
            <a:r>
              <a:rPr sz="1050" spc="-95" dirty="0">
                <a:latin typeface="Trebuchet MS"/>
                <a:cs typeface="Trebuchet MS"/>
              </a:rPr>
              <a:t>Google </a:t>
            </a:r>
            <a:r>
              <a:rPr sz="1050" spc="-145" dirty="0">
                <a:latin typeface="Trebuchet MS"/>
                <a:cs typeface="Trebuchet MS"/>
              </a:rPr>
              <a:t>(GOOGL) </a:t>
            </a:r>
            <a:r>
              <a:rPr sz="1050" spc="-85" dirty="0">
                <a:latin typeface="Trebuchet MS"/>
                <a:cs typeface="Trebuchet MS"/>
              </a:rPr>
              <a:t>showing </a:t>
            </a:r>
            <a:r>
              <a:rPr sz="1050" spc="-75" dirty="0">
                <a:latin typeface="Trebuchet MS"/>
                <a:cs typeface="Trebuchet MS"/>
              </a:rPr>
              <a:t>significant </a:t>
            </a:r>
            <a:r>
              <a:rPr sz="1050" spc="-90" dirty="0">
                <a:latin typeface="Trebuchet MS"/>
                <a:cs typeface="Trebuchet MS"/>
              </a:rPr>
              <a:t>Spearman Correlation</a:t>
            </a:r>
            <a:r>
              <a:rPr sz="1050" spc="-135" dirty="0">
                <a:latin typeface="Trebuchet MS"/>
                <a:cs typeface="Trebuchet MS"/>
              </a:rPr>
              <a:t> </a:t>
            </a:r>
            <a:r>
              <a:rPr sz="1050" spc="-95" dirty="0">
                <a:latin typeface="Trebuchet MS"/>
                <a:cs typeface="Trebuchet MS"/>
              </a:rPr>
              <a:t>Coefficient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10362" y="324484"/>
            <a:ext cx="432752" cy="432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82079" y="2946399"/>
            <a:ext cx="2204720" cy="548640"/>
          </a:xfrm>
          <a:custGeom>
            <a:avLst/>
            <a:gdLst/>
            <a:ahLst/>
            <a:cxnLst/>
            <a:rect l="l" t="t" r="r" b="b"/>
            <a:pathLst>
              <a:path w="2204720" h="548639">
                <a:moveTo>
                  <a:pt x="2002917" y="0"/>
                </a:moveTo>
                <a:lnTo>
                  <a:pt x="201802" y="0"/>
                </a:lnTo>
                <a:lnTo>
                  <a:pt x="155554" y="5333"/>
                </a:lnTo>
                <a:lnTo>
                  <a:pt x="113087" y="20524"/>
                </a:lnTo>
                <a:lnTo>
                  <a:pt x="75616" y="44357"/>
                </a:lnTo>
                <a:lnTo>
                  <a:pt x="44357" y="75616"/>
                </a:lnTo>
                <a:lnTo>
                  <a:pt x="20524" y="113087"/>
                </a:lnTo>
                <a:lnTo>
                  <a:pt x="5333" y="155554"/>
                </a:lnTo>
                <a:lnTo>
                  <a:pt x="0" y="201803"/>
                </a:lnTo>
                <a:lnTo>
                  <a:pt x="0" y="346837"/>
                </a:lnTo>
                <a:lnTo>
                  <a:pt x="5333" y="393085"/>
                </a:lnTo>
                <a:lnTo>
                  <a:pt x="20524" y="435552"/>
                </a:lnTo>
                <a:lnTo>
                  <a:pt x="44357" y="473023"/>
                </a:lnTo>
                <a:lnTo>
                  <a:pt x="75616" y="504282"/>
                </a:lnTo>
                <a:lnTo>
                  <a:pt x="113087" y="528115"/>
                </a:lnTo>
                <a:lnTo>
                  <a:pt x="155554" y="543306"/>
                </a:lnTo>
                <a:lnTo>
                  <a:pt x="201802" y="548640"/>
                </a:lnTo>
                <a:lnTo>
                  <a:pt x="2002917" y="548640"/>
                </a:lnTo>
                <a:lnTo>
                  <a:pt x="2049165" y="543306"/>
                </a:lnTo>
                <a:lnTo>
                  <a:pt x="2091632" y="528115"/>
                </a:lnTo>
                <a:lnTo>
                  <a:pt x="2129103" y="504282"/>
                </a:lnTo>
                <a:lnTo>
                  <a:pt x="2160362" y="473023"/>
                </a:lnTo>
                <a:lnTo>
                  <a:pt x="2184195" y="435552"/>
                </a:lnTo>
                <a:lnTo>
                  <a:pt x="2199386" y="393085"/>
                </a:lnTo>
                <a:lnTo>
                  <a:pt x="2204720" y="346837"/>
                </a:lnTo>
                <a:lnTo>
                  <a:pt x="2204720" y="201803"/>
                </a:lnTo>
                <a:lnTo>
                  <a:pt x="2199386" y="155554"/>
                </a:lnTo>
                <a:lnTo>
                  <a:pt x="2184195" y="113087"/>
                </a:lnTo>
                <a:lnTo>
                  <a:pt x="2160362" y="75616"/>
                </a:lnTo>
                <a:lnTo>
                  <a:pt x="2129103" y="44357"/>
                </a:lnTo>
                <a:lnTo>
                  <a:pt x="2091632" y="20524"/>
                </a:lnTo>
                <a:lnTo>
                  <a:pt x="2049165" y="5333"/>
                </a:lnTo>
                <a:lnTo>
                  <a:pt x="2002917" y="0"/>
                </a:lnTo>
                <a:close/>
              </a:path>
            </a:pathLst>
          </a:custGeom>
          <a:solidFill>
            <a:srgbClr val="F69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74720" y="2946399"/>
            <a:ext cx="2194560" cy="548640"/>
          </a:xfrm>
          <a:custGeom>
            <a:avLst/>
            <a:gdLst/>
            <a:ahLst/>
            <a:cxnLst/>
            <a:rect l="l" t="t" r="r" b="b"/>
            <a:pathLst>
              <a:path w="2194560" h="548639">
                <a:moveTo>
                  <a:pt x="1992756" y="0"/>
                </a:moveTo>
                <a:lnTo>
                  <a:pt x="201802" y="0"/>
                </a:lnTo>
                <a:lnTo>
                  <a:pt x="155554" y="5333"/>
                </a:lnTo>
                <a:lnTo>
                  <a:pt x="113087" y="20524"/>
                </a:lnTo>
                <a:lnTo>
                  <a:pt x="75616" y="44357"/>
                </a:lnTo>
                <a:lnTo>
                  <a:pt x="44357" y="75616"/>
                </a:lnTo>
                <a:lnTo>
                  <a:pt x="20524" y="113087"/>
                </a:lnTo>
                <a:lnTo>
                  <a:pt x="5333" y="155554"/>
                </a:lnTo>
                <a:lnTo>
                  <a:pt x="0" y="201803"/>
                </a:lnTo>
                <a:lnTo>
                  <a:pt x="0" y="346837"/>
                </a:lnTo>
                <a:lnTo>
                  <a:pt x="5333" y="393085"/>
                </a:lnTo>
                <a:lnTo>
                  <a:pt x="20524" y="435552"/>
                </a:lnTo>
                <a:lnTo>
                  <a:pt x="44357" y="473023"/>
                </a:lnTo>
                <a:lnTo>
                  <a:pt x="75616" y="504282"/>
                </a:lnTo>
                <a:lnTo>
                  <a:pt x="113087" y="528115"/>
                </a:lnTo>
                <a:lnTo>
                  <a:pt x="155554" y="543306"/>
                </a:lnTo>
                <a:lnTo>
                  <a:pt x="201802" y="548640"/>
                </a:lnTo>
                <a:lnTo>
                  <a:pt x="1992756" y="548640"/>
                </a:lnTo>
                <a:lnTo>
                  <a:pt x="2039005" y="543306"/>
                </a:lnTo>
                <a:lnTo>
                  <a:pt x="2081472" y="528115"/>
                </a:lnTo>
                <a:lnTo>
                  <a:pt x="2118943" y="504282"/>
                </a:lnTo>
                <a:lnTo>
                  <a:pt x="2150202" y="473023"/>
                </a:lnTo>
                <a:lnTo>
                  <a:pt x="2174035" y="435552"/>
                </a:lnTo>
                <a:lnTo>
                  <a:pt x="2189226" y="393085"/>
                </a:lnTo>
                <a:lnTo>
                  <a:pt x="2194559" y="346837"/>
                </a:lnTo>
                <a:lnTo>
                  <a:pt x="2194559" y="201803"/>
                </a:lnTo>
                <a:lnTo>
                  <a:pt x="2189226" y="155554"/>
                </a:lnTo>
                <a:lnTo>
                  <a:pt x="2174035" y="113087"/>
                </a:lnTo>
                <a:lnTo>
                  <a:pt x="2150202" y="75616"/>
                </a:lnTo>
                <a:lnTo>
                  <a:pt x="2118943" y="44357"/>
                </a:lnTo>
                <a:lnTo>
                  <a:pt x="2081472" y="20524"/>
                </a:lnTo>
                <a:lnTo>
                  <a:pt x="2039005" y="5333"/>
                </a:lnTo>
                <a:lnTo>
                  <a:pt x="1992756" y="0"/>
                </a:lnTo>
                <a:close/>
              </a:path>
            </a:pathLst>
          </a:custGeom>
          <a:solidFill>
            <a:srgbClr val="FFC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946399"/>
            <a:ext cx="2204720" cy="548640"/>
          </a:xfrm>
          <a:custGeom>
            <a:avLst/>
            <a:gdLst/>
            <a:ahLst/>
            <a:cxnLst/>
            <a:rect l="l" t="t" r="r" b="b"/>
            <a:pathLst>
              <a:path w="2204720" h="548639">
                <a:moveTo>
                  <a:pt x="2002917" y="0"/>
                </a:moveTo>
                <a:lnTo>
                  <a:pt x="201828" y="0"/>
                </a:lnTo>
                <a:lnTo>
                  <a:pt x="155550" y="5333"/>
                </a:lnTo>
                <a:lnTo>
                  <a:pt x="113068" y="20524"/>
                </a:lnTo>
                <a:lnTo>
                  <a:pt x="75594" y="44357"/>
                </a:lnTo>
                <a:lnTo>
                  <a:pt x="44339" y="75616"/>
                </a:lnTo>
                <a:lnTo>
                  <a:pt x="20513" y="113087"/>
                </a:lnTo>
                <a:lnTo>
                  <a:pt x="5330" y="155554"/>
                </a:lnTo>
                <a:lnTo>
                  <a:pt x="0" y="201803"/>
                </a:lnTo>
                <a:lnTo>
                  <a:pt x="0" y="346837"/>
                </a:lnTo>
                <a:lnTo>
                  <a:pt x="5330" y="393085"/>
                </a:lnTo>
                <a:lnTo>
                  <a:pt x="20513" y="435552"/>
                </a:lnTo>
                <a:lnTo>
                  <a:pt x="44339" y="473023"/>
                </a:lnTo>
                <a:lnTo>
                  <a:pt x="75594" y="504282"/>
                </a:lnTo>
                <a:lnTo>
                  <a:pt x="113068" y="528115"/>
                </a:lnTo>
                <a:lnTo>
                  <a:pt x="155550" y="543306"/>
                </a:lnTo>
                <a:lnTo>
                  <a:pt x="201828" y="548640"/>
                </a:lnTo>
                <a:lnTo>
                  <a:pt x="2002917" y="548640"/>
                </a:lnTo>
                <a:lnTo>
                  <a:pt x="2049165" y="543306"/>
                </a:lnTo>
                <a:lnTo>
                  <a:pt x="2091632" y="528115"/>
                </a:lnTo>
                <a:lnTo>
                  <a:pt x="2129103" y="504282"/>
                </a:lnTo>
                <a:lnTo>
                  <a:pt x="2160362" y="473023"/>
                </a:lnTo>
                <a:lnTo>
                  <a:pt x="2184195" y="435552"/>
                </a:lnTo>
                <a:lnTo>
                  <a:pt x="2199386" y="393085"/>
                </a:lnTo>
                <a:lnTo>
                  <a:pt x="2204720" y="346837"/>
                </a:lnTo>
                <a:lnTo>
                  <a:pt x="2204720" y="201803"/>
                </a:lnTo>
                <a:lnTo>
                  <a:pt x="2199386" y="155554"/>
                </a:lnTo>
                <a:lnTo>
                  <a:pt x="2184195" y="113087"/>
                </a:lnTo>
                <a:lnTo>
                  <a:pt x="2160362" y="75616"/>
                </a:lnTo>
                <a:lnTo>
                  <a:pt x="2129103" y="44357"/>
                </a:lnTo>
                <a:lnTo>
                  <a:pt x="2091632" y="20524"/>
                </a:lnTo>
                <a:lnTo>
                  <a:pt x="2049165" y="5333"/>
                </a:lnTo>
                <a:lnTo>
                  <a:pt x="2002917" y="0"/>
                </a:lnTo>
                <a:close/>
              </a:path>
            </a:pathLst>
          </a:custGeom>
          <a:solidFill>
            <a:srgbClr val="F8737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54797" y="1117599"/>
            <a:ext cx="6042660" cy="1860550"/>
            <a:chOff x="1554797" y="1117599"/>
            <a:chExt cx="6042660" cy="1860550"/>
          </a:xfrm>
        </p:grpSpPr>
        <p:sp>
          <p:nvSpPr>
            <p:cNvPr id="6" name="object 6"/>
            <p:cNvSpPr/>
            <p:nvPr/>
          </p:nvSpPr>
          <p:spPr>
            <a:xfrm>
              <a:off x="2987040" y="1117599"/>
              <a:ext cx="3169920" cy="1452880"/>
            </a:xfrm>
            <a:custGeom>
              <a:avLst/>
              <a:gdLst/>
              <a:ahLst/>
              <a:cxnLst/>
              <a:rect l="l" t="t" r="r" b="b"/>
              <a:pathLst>
                <a:path w="3169920" h="1452880">
                  <a:moveTo>
                    <a:pt x="2927731" y="0"/>
                  </a:moveTo>
                  <a:lnTo>
                    <a:pt x="242189" y="0"/>
                  </a:lnTo>
                  <a:lnTo>
                    <a:pt x="193387" y="4921"/>
                  </a:lnTo>
                  <a:lnTo>
                    <a:pt x="147929" y="19036"/>
                  </a:lnTo>
                  <a:lnTo>
                    <a:pt x="106790" y="41369"/>
                  </a:lnTo>
                  <a:lnTo>
                    <a:pt x="70945" y="70945"/>
                  </a:lnTo>
                  <a:lnTo>
                    <a:pt x="41369" y="106790"/>
                  </a:lnTo>
                  <a:lnTo>
                    <a:pt x="19036" y="147929"/>
                  </a:lnTo>
                  <a:lnTo>
                    <a:pt x="4921" y="193387"/>
                  </a:lnTo>
                  <a:lnTo>
                    <a:pt x="0" y="242188"/>
                  </a:lnTo>
                  <a:lnTo>
                    <a:pt x="0" y="1210691"/>
                  </a:lnTo>
                  <a:lnTo>
                    <a:pt x="4921" y="1259492"/>
                  </a:lnTo>
                  <a:lnTo>
                    <a:pt x="19036" y="1304950"/>
                  </a:lnTo>
                  <a:lnTo>
                    <a:pt x="41369" y="1346089"/>
                  </a:lnTo>
                  <a:lnTo>
                    <a:pt x="70945" y="1381934"/>
                  </a:lnTo>
                  <a:lnTo>
                    <a:pt x="106790" y="1411510"/>
                  </a:lnTo>
                  <a:lnTo>
                    <a:pt x="147929" y="1433843"/>
                  </a:lnTo>
                  <a:lnTo>
                    <a:pt x="193387" y="1447958"/>
                  </a:lnTo>
                  <a:lnTo>
                    <a:pt x="242189" y="1452880"/>
                  </a:lnTo>
                  <a:lnTo>
                    <a:pt x="2927731" y="1452880"/>
                  </a:lnTo>
                  <a:lnTo>
                    <a:pt x="2976532" y="1447958"/>
                  </a:lnTo>
                  <a:lnTo>
                    <a:pt x="3021990" y="1433843"/>
                  </a:lnTo>
                  <a:lnTo>
                    <a:pt x="3063129" y="1411510"/>
                  </a:lnTo>
                  <a:lnTo>
                    <a:pt x="3098974" y="1381934"/>
                  </a:lnTo>
                  <a:lnTo>
                    <a:pt x="3128550" y="1346089"/>
                  </a:lnTo>
                  <a:lnTo>
                    <a:pt x="3150883" y="1304950"/>
                  </a:lnTo>
                  <a:lnTo>
                    <a:pt x="3164998" y="1259492"/>
                  </a:lnTo>
                  <a:lnTo>
                    <a:pt x="3169920" y="1210691"/>
                  </a:lnTo>
                  <a:lnTo>
                    <a:pt x="3169920" y="242188"/>
                  </a:lnTo>
                  <a:lnTo>
                    <a:pt x="3164998" y="193387"/>
                  </a:lnTo>
                  <a:lnTo>
                    <a:pt x="3150883" y="147929"/>
                  </a:lnTo>
                  <a:lnTo>
                    <a:pt x="3128550" y="106790"/>
                  </a:lnTo>
                  <a:lnTo>
                    <a:pt x="3098974" y="70945"/>
                  </a:lnTo>
                  <a:lnTo>
                    <a:pt x="3063129" y="41369"/>
                  </a:lnTo>
                  <a:lnTo>
                    <a:pt x="3021990" y="19036"/>
                  </a:lnTo>
                  <a:lnTo>
                    <a:pt x="2976532" y="4921"/>
                  </a:lnTo>
                  <a:lnTo>
                    <a:pt x="2927731" y="0"/>
                  </a:lnTo>
                  <a:close/>
                </a:path>
              </a:pathLst>
            </a:custGeom>
            <a:solidFill>
              <a:srgbClr val="A0DD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9560" y="1844039"/>
              <a:ext cx="6033135" cy="1129030"/>
            </a:xfrm>
            <a:custGeom>
              <a:avLst/>
              <a:gdLst/>
              <a:ahLst/>
              <a:cxnLst/>
              <a:rect l="l" t="t" r="r" b="b"/>
              <a:pathLst>
                <a:path w="6033134" h="1129030">
                  <a:moveTo>
                    <a:pt x="1430655" y="0"/>
                  </a:moveTo>
                  <a:lnTo>
                    <a:pt x="1380761" y="908"/>
                  </a:lnTo>
                  <a:lnTo>
                    <a:pt x="1330921" y="3606"/>
                  </a:lnTo>
                  <a:lnTo>
                    <a:pt x="1281189" y="8049"/>
                  </a:lnTo>
                  <a:lnTo>
                    <a:pt x="1231619" y="14197"/>
                  </a:lnTo>
                  <a:lnTo>
                    <a:pt x="1182264" y="22005"/>
                  </a:lnTo>
                  <a:lnTo>
                    <a:pt x="1133178" y="31432"/>
                  </a:lnTo>
                  <a:lnTo>
                    <a:pt x="1084416" y="42435"/>
                  </a:lnTo>
                  <a:lnTo>
                    <a:pt x="1036032" y="54972"/>
                  </a:lnTo>
                  <a:lnTo>
                    <a:pt x="988079" y="68999"/>
                  </a:lnTo>
                  <a:lnTo>
                    <a:pt x="940612" y="84474"/>
                  </a:lnTo>
                  <a:lnTo>
                    <a:pt x="893684" y="101355"/>
                  </a:lnTo>
                  <a:lnTo>
                    <a:pt x="847350" y="119599"/>
                  </a:lnTo>
                  <a:lnTo>
                    <a:pt x="801664" y="139164"/>
                  </a:lnTo>
                  <a:lnTo>
                    <a:pt x="756679" y="160006"/>
                  </a:lnTo>
                  <a:lnTo>
                    <a:pt x="712449" y="182084"/>
                  </a:lnTo>
                  <a:lnTo>
                    <a:pt x="669029" y="205354"/>
                  </a:lnTo>
                  <a:lnTo>
                    <a:pt x="626473" y="229775"/>
                  </a:lnTo>
                  <a:lnTo>
                    <a:pt x="584834" y="255303"/>
                  </a:lnTo>
                  <a:lnTo>
                    <a:pt x="544167" y="281896"/>
                  </a:lnTo>
                  <a:lnTo>
                    <a:pt x="504525" y="309511"/>
                  </a:lnTo>
                  <a:lnTo>
                    <a:pt x="465962" y="338106"/>
                  </a:lnTo>
                  <a:lnTo>
                    <a:pt x="428534" y="367639"/>
                  </a:lnTo>
                  <a:lnTo>
                    <a:pt x="392292" y="398066"/>
                  </a:lnTo>
                  <a:lnTo>
                    <a:pt x="357293" y="429345"/>
                  </a:lnTo>
                  <a:lnTo>
                    <a:pt x="323588" y="461433"/>
                  </a:lnTo>
                  <a:lnTo>
                    <a:pt x="291234" y="494289"/>
                  </a:lnTo>
                  <a:lnTo>
                    <a:pt x="260282" y="527868"/>
                  </a:lnTo>
                  <a:lnTo>
                    <a:pt x="230789" y="562130"/>
                  </a:lnTo>
                  <a:lnTo>
                    <a:pt x="202806" y="597030"/>
                  </a:lnTo>
                  <a:lnTo>
                    <a:pt x="176390" y="632527"/>
                  </a:lnTo>
                  <a:lnTo>
                    <a:pt x="151592" y="668579"/>
                  </a:lnTo>
                  <a:lnTo>
                    <a:pt x="128468" y="705141"/>
                  </a:lnTo>
                  <a:lnTo>
                    <a:pt x="107072" y="742172"/>
                  </a:lnTo>
                  <a:lnTo>
                    <a:pt x="87457" y="779630"/>
                  </a:lnTo>
                  <a:lnTo>
                    <a:pt x="69678" y="817471"/>
                  </a:lnTo>
                  <a:lnTo>
                    <a:pt x="53788" y="855653"/>
                  </a:lnTo>
                  <a:lnTo>
                    <a:pt x="39842" y="894134"/>
                  </a:lnTo>
                  <a:lnTo>
                    <a:pt x="27893" y="932871"/>
                  </a:lnTo>
                  <a:lnTo>
                    <a:pt x="17995" y="971821"/>
                  </a:lnTo>
                  <a:lnTo>
                    <a:pt x="10203" y="1010942"/>
                  </a:lnTo>
                  <a:lnTo>
                    <a:pt x="4570" y="1050191"/>
                  </a:lnTo>
                  <a:lnTo>
                    <a:pt x="1151" y="1089525"/>
                  </a:lnTo>
                  <a:lnTo>
                    <a:pt x="0" y="1128903"/>
                  </a:lnTo>
                </a:path>
                <a:path w="6033134" h="1129030">
                  <a:moveTo>
                    <a:pt x="4602480" y="0"/>
                  </a:moveTo>
                  <a:lnTo>
                    <a:pt x="4652381" y="908"/>
                  </a:lnTo>
                  <a:lnTo>
                    <a:pt x="4702229" y="3606"/>
                  </a:lnTo>
                  <a:lnTo>
                    <a:pt x="4751968" y="8049"/>
                  </a:lnTo>
                  <a:lnTo>
                    <a:pt x="4801545" y="14197"/>
                  </a:lnTo>
                  <a:lnTo>
                    <a:pt x="4850905" y="22005"/>
                  </a:lnTo>
                  <a:lnTo>
                    <a:pt x="4899995" y="31432"/>
                  </a:lnTo>
                  <a:lnTo>
                    <a:pt x="4948761" y="42435"/>
                  </a:lnTo>
                  <a:lnTo>
                    <a:pt x="4997149" y="54972"/>
                  </a:lnTo>
                  <a:lnTo>
                    <a:pt x="5045105" y="68999"/>
                  </a:lnTo>
                  <a:lnTo>
                    <a:pt x="5092574" y="84474"/>
                  </a:lnTo>
                  <a:lnTo>
                    <a:pt x="5139504" y="101355"/>
                  </a:lnTo>
                  <a:lnTo>
                    <a:pt x="5185839" y="119599"/>
                  </a:lnTo>
                  <a:lnTo>
                    <a:pt x="5231526" y="139164"/>
                  </a:lnTo>
                  <a:lnTo>
                    <a:pt x="5276512" y="160006"/>
                  </a:lnTo>
                  <a:lnTo>
                    <a:pt x="5320741" y="182084"/>
                  </a:lnTo>
                  <a:lnTo>
                    <a:pt x="5364161" y="205354"/>
                  </a:lnTo>
                  <a:lnTo>
                    <a:pt x="5406716" y="229775"/>
                  </a:lnTo>
                  <a:lnTo>
                    <a:pt x="5448354" y="255303"/>
                  </a:lnTo>
                  <a:lnTo>
                    <a:pt x="5489020" y="281896"/>
                  </a:lnTo>
                  <a:lnTo>
                    <a:pt x="5528660" y="309511"/>
                  </a:lnTo>
                  <a:lnTo>
                    <a:pt x="5567220" y="338106"/>
                  </a:lnTo>
                  <a:lnTo>
                    <a:pt x="5604647" y="367639"/>
                  </a:lnTo>
                  <a:lnTo>
                    <a:pt x="5640886" y="398066"/>
                  </a:lnTo>
                  <a:lnTo>
                    <a:pt x="5675883" y="429345"/>
                  </a:lnTo>
                  <a:lnTo>
                    <a:pt x="5709584" y="461433"/>
                  </a:lnTo>
                  <a:lnTo>
                    <a:pt x="5741936" y="494289"/>
                  </a:lnTo>
                  <a:lnTo>
                    <a:pt x="5772885" y="527868"/>
                  </a:lnTo>
                  <a:lnTo>
                    <a:pt x="5802376" y="562130"/>
                  </a:lnTo>
                  <a:lnTo>
                    <a:pt x="5830355" y="597030"/>
                  </a:lnTo>
                  <a:lnTo>
                    <a:pt x="5856769" y="632527"/>
                  </a:lnTo>
                  <a:lnTo>
                    <a:pt x="5881563" y="668579"/>
                  </a:lnTo>
                  <a:lnTo>
                    <a:pt x="5904684" y="705141"/>
                  </a:lnTo>
                  <a:lnTo>
                    <a:pt x="5926078" y="742172"/>
                  </a:lnTo>
                  <a:lnTo>
                    <a:pt x="5945690" y="779630"/>
                  </a:lnTo>
                  <a:lnTo>
                    <a:pt x="5963467" y="817471"/>
                  </a:lnTo>
                  <a:lnTo>
                    <a:pt x="5979354" y="855653"/>
                  </a:lnTo>
                  <a:lnTo>
                    <a:pt x="5993299" y="894134"/>
                  </a:lnTo>
                  <a:lnTo>
                    <a:pt x="6005246" y="932871"/>
                  </a:lnTo>
                  <a:lnTo>
                    <a:pt x="6015142" y="971821"/>
                  </a:lnTo>
                  <a:lnTo>
                    <a:pt x="6022933" y="1010942"/>
                  </a:lnTo>
                  <a:lnTo>
                    <a:pt x="6028564" y="1050191"/>
                  </a:lnTo>
                  <a:lnTo>
                    <a:pt x="6031983" y="1089525"/>
                  </a:lnTo>
                  <a:lnTo>
                    <a:pt x="6033135" y="1128903"/>
                  </a:lnTo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7080" y="2575559"/>
              <a:ext cx="635" cy="377190"/>
            </a:xfrm>
            <a:custGeom>
              <a:avLst/>
              <a:gdLst/>
              <a:ahLst/>
              <a:cxnLst/>
              <a:rect l="l" t="t" r="r" b="b"/>
              <a:pathLst>
                <a:path w="635" h="377189">
                  <a:moveTo>
                    <a:pt x="317" y="-4762"/>
                  </a:moveTo>
                  <a:lnTo>
                    <a:pt x="317" y="381825"/>
                  </a:lnTo>
                </a:path>
              </a:pathLst>
            </a:custGeom>
            <a:ln w="1016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47745" y="351218"/>
            <a:ext cx="20586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25" dirty="0">
                <a:solidFill>
                  <a:srgbClr val="000000"/>
                </a:solidFill>
                <a:latin typeface="Trebuchet MS"/>
                <a:cs typeface="Trebuchet MS"/>
              </a:rPr>
              <a:t>Model</a:t>
            </a:r>
            <a:r>
              <a:rPr sz="2800" b="1" spc="-3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-250" dirty="0">
                <a:solidFill>
                  <a:srgbClr val="000000"/>
                </a:solidFill>
                <a:latin typeface="Trebuchet MS"/>
                <a:cs typeface="Trebuchet MS"/>
              </a:rPr>
              <a:t>Training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772" y="3929062"/>
            <a:ext cx="74485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Roboto"/>
                <a:cs typeface="Roboto"/>
              </a:rPr>
              <a:t>forecasting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772" y="4264977"/>
            <a:ext cx="51244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latin typeface="Roboto"/>
                <a:cs typeface="Roboto"/>
              </a:rPr>
              <a:t>be</a:t>
            </a:r>
            <a:r>
              <a:rPr sz="1100" spc="-125" dirty="0">
                <a:latin typeface="Roboto"/>
                <a:cs typeface="Roboto"/>
              </a:rPr>
              <a:t> </a:t>
            </a:r>
            <a:r>
              <a:rPr sz="1100" dirty="0">
                <a:latin typeface="Roboto"/>
                <a:cs typeface="Roboto"/>
              </a:rPr>
              <a:t>used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575" y="3659372"/>
            <a:ext cx="1878964" cy="97345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880"/>
              </a:spcBef>
              <a:buSzPct val="131818"/>
              <a:buFont typeface="VL PGothic"/>
              <a:buChar char="✓"/>
              <a:tabLst>
                <a:tab pos="196215" algn="l"/>
              </a:tabLst>
            </a:pPr>
            <a:r>
              <a:rPr sz="1100" spc="10" dirty="0">
                <a:latin typeface="Roboto"/>
                <a:cs typeface="Roboto"/>
              </a:rPr>
              <a:t>Multi-variate</a:t>
            </a:r>
            <a:r>
              <a:rPr sz="1100" spc="-229" dirty="0">
                <a:latin typeface="Roboto"/>
                <a:cs typeface="Roboto"/>
              </a:rPr>
              <a:t> </a:t>
            </a:r>
            <a:r>
              <a:rPr sz="1100" dirty="0">
                <a:latin typeface="Roboto"/>
                <a:cs typeface="Roboto"/>
              </a:rPr>
              <a:t>time </a:t>
            </a:r>
            <a:r>
              <a:rPr sz="1100" spc="-10" dirty="0">
                <a:latin typeface="Roboto"/>
                <a:cs typeface="Roboto"/>
              </a:rPr>
              <a:t>series</a:t>
            </a:r>
            <a:endParaRPr sz="1100">
              <a:latin typeface="Roboto"/>
              <a:cs typeface="Roboto"/>
            </a:endParaRPr>
          </a:p>
          <a:p>
            <a:pPr marL="195580" indent="-183515">
              <a:lnSpc>
                <a:spcPct val="100000"/>
              </a:lnSpc>
              <a:spcBef>
                <a:spcPts val="1325"/>
              </a:spcBef>
              <a:buSzPct val="131818"/>
              <a:buFont typeface="VL PGothic"/>
              <a:buChar char="✓"/>
              <a:tabLst>
                <a:tab pos="196215" algn="l"/>
              </a:tabLst>
            </a:pPr>
            <a:r>
              <a:rPr sz="1100" spc="10" dirty="0">
                <a:latin typeface="Roboto"/>
                <a:cs typeface="Roboto"/>
              </a:rPr>
              <a:t>ARIMA</a:t>
            </a:r>
            <a:r>
              <a:rPr sz="1100" spc="-145" dirty="0">
                <a:latin typeface="Roboto"/>
                <a:cs typeface="Roboto"/>
              </a:rPr>
              <a:t> </a:t>
            </a:r>
            <a:r>
              <a:rPr sz="1100" spc="25" dirty="0">
                <a:latin typeface="Roboto"/>
                <a:cs typeface="Roboto"/>
              </a:rPr>
              <a:t>and</a:t>
            </a:r>
            <a:r>
              <a:rPr sz="1100" spc="-45" dirty="0">
                <a:latin typeface="Roboto"/>
                <a:cs typeface="Roboto"/>
              </a:rPr>
              <a:t> </a:t>
            </a:r>
            <a:r>
              <a:rPr sz="1100" spc="5" dirty="0">
                <a:latin typeface="Roboto"/>
                <a:cs typeface="Roboto"/>
              </a:rPr>
              <a:t>SARIMAX</a:t>
            </a:r>
            <a:r>
              <a:rPr sz="1100" spc="-114" dirty="0">
                <a:latin typeface="Roboto"/>
                <a:cs typeface="Roboto"/>
              </a:rPr>
              <a:t> </a:t>
            </a:r>
            <a:r>
              <a:rPr sz="1100" spc="10" dirty="0">
                <a:latin typeface="Roboto"/>
                <a:cs typeface="Roboto"/>
              </a:rPr>
              <a:t>can’t</a:t>
            </a:r>
            <a:endParaRPr sz="1100">
              <a:latin typeface="Roboto"/>
              <a:cs typeface="Roboto"/>
            </a:endParaRPr>
          </a:p>
          <a:p>
            <a:pPr marL="195580" indent="-183515">
              <a:lnSpc>
                <a:spcPct val="100000"/>
              </a:lnSpc>
              <a:spcBef>
                <a:spcPts val="1325"/>
              </a:spcBef>
              <a:buSzPct val="131818"/>
              <a:buFont typeface="VL PGothic"/>
              <a:buChar char="✓"/>
              <a:tabLst>
                <a:tab pos="196215" algn="l"/>
              </a:tabLst>
            </a:pPr>
            <a:r>
              <a:rPr sz="1100" spc="5" dirty="0">
                <a:latin typeface="Roboto"/>
                <a:cs typeface="Roboto"/>
              </a:rPr>
              <a:t>LSTM </a:t>
            </a:r>
            <a:r>
              <a:rPr sz="1100" spc="-10" dirty="0">
                <a:latin typeface="Roboto"/>
                <a:cs typeface="Roboto"/>
              </a:rPr>
              <a:t>is </a:t>
            </a:r>
            <a:r>
              <a:rPr sz="1100" spc="10" dirty="0">
                <a:latin typeface="Roboto"/>
                <a:cs typeface="Roboto"/>
              </a:rPr>
              <a:t>a </a:t>
            </a:r>
            <a:r>
              <a:rPr sz="1100" spc="5" dirty="0">
                <a:latin typeface="Roboto"/>
                <a:cs typeface="Roboto"/>
              </a:rPr>
              <a:t>suitable</a:t>
            </a:r>
            <a:r>
              <a:rPr sz="1100" spc="-140" dirty="0">
                <a:latin typeface="Roboto"/>
                <a:cs typeface="Roboto"/>
              </a:rPr>
              <a:t> </a:t>
            </a:r>
            <a:r>
              <a:rPr sz="1100" spc="-5" dirty="0">
                <a:latin typeface="Roboto"/>
                <a:cs typeface="Roboto"/>
              </a:rPr>
              <a:t>choice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6660" y="3037268"/>
            <a:ext cx="681990" cy="4591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111760">
              <a:lnSpc>
                <a:spcPts val="1680"/>
              </a:lnSpc>
              <a:spcBef>
                <a:spcPts val="195"/>
              </a:spcBef>
            </a:pPr>
            <a:r>
              <a:rPr sz="1450" b="1" spc="-120" dirty="0">
                <a:latin typeface="Trebuchet MS"/>
                <a:cs typeface="Trebuchet MS"/>
              </a:rPr>
              <a:t>Model  </a:t>
            </a:r>
            <a:r>
              <a:rPr sz="1450" b="1" spc="-25" dirty="0">
                <a:latin typeface="Trebuchet MS"/>
                <a:cs typeface="Trebuchet MS"/>
              </a:rPr>
              <a:t>S</a:t>
            </a:r>
            <a:r>
              <a:rPr sz="1450" b="1" spc="-200" dirty="0">
                <a:latin typeface="Trebuchet MS"/>
                <a:cs typeface="Trebuchet MS"/>
              </a:rPr>
              <a:t>e</a:t>
            </a:r>
            <a:r>
              <a:rPr sz="1450" b="1" spc="-35" dirty="0">
                <a:latin typeface="Trebuchet MS"/>
                <a:cs typeface="Trebuchet MS"/>
              </a:rPr>
              <a:t>l</a:t>
            </a:r>
            <a:r>
              <a:rPr sz="1450" b="1" spc="-200" dirty="0">
                <a:latin typeface="Trebuchet MS"/>
                <a:cs typeface="Trebuchet MS"/>
              </a:rPr>
              <a:t>e</a:t>
            </a:r>
            <a:r>
              <a:rPr sz="1450" b="1" spc="-185" dirty="0">
                <a:latin typeface="Trebuchet MS"/>
                <a:cs typeface="Trebuchet MS"/>
              </a:rPr>
              <a:t>c</a:t>
            </a:r>
            <a:r>
              <a:rPr sz="1450" b="1" spc="-100" dirty="0">
                <a:latin typeface="Trebuchet MS"/>
                <a:cs typeface="Trebuchet MS"/>
              </a:rPr>
              <a:t>t</a:t>
            </a:r>
            <a:r>
              <a:rPr sz="1450" b="1" spc="-120" dirty="0">
                <a:latin typeface="Trebuchet MS"/>
                <a:cs typeface="Trebuchet MS"/>
              </a:rPr>
              <a:t>i</a:t>
            </a:r>
            <a:r>
              <a:rPr sz="1450" b="1" spc="-105" dirty="0">
                <a:latin typeface="Trebuchet MS"/>
                <a:cs typeface="Trebuchet MS"/>
              </a:rPr>
              <a:t>o</a:t>
            </a:r>
            <a:r>
              <a:rPr sz="1450" b="1" spc="-165" dirty="0">
                <a:latin typeface="Trebuchet MS"/>
                <a:cs typeface="Trebuchet MS"/>
              </a:rPr>
              <a:t>n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36340" y="4091939"/>
            <a:ext cx="77279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Roboto"/>
                <a:cs typeface="Roboto"/>
              </a:rPr>
              <a:t>testing</a:t>
            </a:r>
            <a:r>
              <a:rPr sz="1100" spc="-155" dirty="0">
                <a:latin typeface="Roboto"/>
                <a:cs typeface="Roboto"/>
              </a:rPr>
              <a:t> </a:t>
            </a:r>
            <a:r>
              <a:rPr sz="1100" spc="25" dirty="0">
                <a:latin typeface="Roboto"/>
                <a:cs typeface="Roboto"/>
              </a:rPr>
              <a:t>data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3459" y="3756025"/>
            <a:ext cx="1845310" cy="1204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"/>
              </a:spcBef>
              <a:buSzPct val="131818"/>
              <a:buFont typeface="VL PGothic"/>
              <a:buChar char="✓"/>
              <a:tabLst>
                <a:tab pos="195580" algn="l"/>
              </a:tabLst>
            </a:pPr>
            <a:r>
              <a:rPr sz="1100" spc="15" dirty="0">
                <a:latin typeface="Roboto"/>
                <a:cs typeface="Roboto"/>
              </a:rPr>
              <a:t>Long-Short</a:t>
            </a:r>
            <a:r>
              <a:rPr sz="1100" spc="-95" dirty="0">
                <a:latin typeface="Roboto"/>
                <a:cs typeface="Roboto"/>
              </a:rPr>
              <a:t> </a:t>
            </a:r>
            <a:r>
              <a:rPr sz="1100" dirty="0">
                <a:latin typeface="Roboto"/>
                <a:cs typeface="Roboto"/>
              </a:rPr>
              <a:t>Term</a:t>
            </a:r>
            <a:r>
              <a:rPr sz="1100" spc="-145" dirty="0">
                <a:latin typeface="Roboto"/>
                <a:cs typeface="Roboto"/>
              </a:rPr>
              <a:t> </a:t>
            </a:r>
            <a:r>
              <a:rPr sz="1100" dirty="0">
                <a:latin typeface="Roboto"/>
                <a:cs typeface="Roboto"/>
              </a:rPr>
              <a:t>Memory</a:t>
            </a:r>
            <a:endParaRPr sz="1100">
              <a:latin typeface="Roboto"/>
              <a:cs typeface="Roboto"/>
            </a:endParaRPr>
          </a:p>
          <a:p>
            <a:pPr marL="195580" indent="-182880">
              <a:lnSpc>
                <a:spcPct val="100000"/>
              </a:lnSpc>
              <a:spcBef>
                <a:spcPts val="45"/>
              </a:spcBef>
              <a:buSzPct val="131818"/>
              <a:buFont typeface="VL PGothic"/>
              <a:buChar char="✓"/>
              <a:tabLst>
                <a:tab pos="195580" algn="l"/>
              </a:tabLst>
            </a:pPr>
            <a:r>
              <a:rPr sz="1100" spc="15" dirty="0">
                <a:latin typeface="Roboto"/>
                <a:cs typeface="Roboto"/>
              </a:rPr>
              <a:t>70%</a:t>
            </a:r>
            <a:r>
              <a:rPr sz="1100" spc="-60" dirty="0">
                <a:latin typeface="Roboto"/>
                <a:cs typeface="Roboto"/>
              </a:rPr>
              <a:t> </a:t>
            </a:r>
            <a:r>
              <a:rPr sz="1100" spc="10" dirty="0">
                <a:latin typeface="Roboto"/>
                <a:cs typeface="Roboto"/>
              </a:rPr>
              <a:t>training</a:t>
            </a:r>
            <a:r>
              <a:rPr sz="1100" spc="-110" dirty="0">
                <a:latin typeface="Roboto"/>
                <a:cs typeface="Roboto"/>
              </a:rPr>
              <a:t> </a:t>
            </a:r>
            <a:r>
              <a:rPr sz="1100" spc="25" dirty="0">
                <a:latin typeface="Roboto"/>
                <a:cs typeface="Roboto"/>
              </a:rPr>
              <a:t>data,</a:t>
            </a:r>
            <a:r>
              <a:rPr sz="1100" spc="-100" dirty="0">
                <a:latin typeface="Roboto"/>
                <a:cs typeface="Roboto"/>
              </a:rPr>
              <a:t> </a:t>
            </a:r>
            <a:r>
              <a:rPr sz="1100" spc="15" dirty="0">
                <a:latin typeface="Roboto"/>
                <a:cs typeface="Roboto"/>
              </a:rPr>
              <a:t>30%</a:t>
            </a:r>
            <a:endParaRPr sz="1100">
              <a:latin typeface="Roboto"/>
              <a:cs typeface="Roboto"/>
            </a:endParaRPr>
          </a:p>
          <a:p>
            <a:pPr marL="194945" marR="5080" indent="-182880">
              <a:lnSpc>
                <a:spcPct val="99200"/>
              </a:lnSpc>
              <a:spcBef>
                <a:spcPts val="1335"/>
              </a:spcBef>
              <a:buSzPct val="131818"/>
              <a:buFont typeface="VL PGothic"/>
              <a:buChar char="✓"/>
              <a:tabLst>
                <a:tab pos="195580" algn="l"/>
              </a:tabLst>
            </a:pPr>
            <a:r>
              <a:rPr sz="1100" spc="-10" dirty="0">
                <a:latin typeface="Roboto"/>
                <a:cs typeface="Roboto"/>
              </a:rPr>
              <a:t>Visible </a:t>
            </a:r>
            <a:r>
              <a:rPr sz="1100" dirty="0">
                <a:latin typeface="Roboto"/>
                <a:cs typeface="Roboto"/>
              </a:rPr>
              <a:t>layer </a:t>
            </a:r>
            <a:r>
              <a:rPr sz="1100" spc="15" dirty="0">
                <a:latin typeface="Roboto"/>
                <a:cs typeface="Roboto"/>
              </a:rPr>
              <a:t>with </a:t>
            </a:r>
            <a:r>
              <a:rPr sz="1100" spc="10" dirty="0">
                <a:latin typeface="Roboto"/>
                <a:cs typeface="Roboto"/>
              </a:rPr>
              <a:t>4 inputs,  </a:t>
            </a:r>
            <a:r>
              <a:rPr sz="1100" dirty="0">
                <a:latin typeface="Roboto"/>
                <a:cs typeface="Roboto"/>
              </a:rPr>
              <a:t>hidden</a:t>
            </a:r>
            <a:r>
              <a:rPr sz="1100" spc="-25" dirty="0">
                <a:latin typeface="Roboto"/>
                <a:cs typeface="Roboto"/>
              </a:rPr>
              <a:t> </a:t>
            </a:r>
            <a:r>
              <a:rPr sz="1100" dirty="0">
                <a:latin typeface="Roboto"/>
                <a:cs typeface="Roboto"/>
              </a:rPr>
              <a:t>layer</a:t>
            </a:r>
            <a:r>
              <a:rPr sz="1100" spc="-25" dirty="0">
                <a:latin typeface="Roboto"/>
                <a:cs typeface="Roboto"/>
              </a:rPr>
              <a:t> </a:t>
            </a:r>
            <a:r>
              <a:rPr sz="1100" spc="15" dirty="0">
                <a:latin typeface="Roboto"/>
                <a:cs typeface="Roboto"/>
              </a:rPr>
              <a:t>with</a:t>
            </a:r>
            <a:r>
              <a:rPr sz="1100" spc="-105" dirty="0">
                <a:latin typeface="Roboto"/>
                <a:cs typeface="Roboto"/>
              </a:rPr>
              <a:t> </a:t>
            </a:r>
            <a:r>
              <a:rPr sz="1100" spc="15" dirty="0">
                <a:latin typeface="Roboto"/>
                <a:cs typeface="Roboto"/>
              </a:rPr>
              <a:t>50</a:t>
            </a:r>
            <a:r>
              <a:rPr sz="1100" spc="-110" dirty="0">
                <a:latin typeface="Roboto"/>
                <a:cs typeface="Roboto"/>
              </a:rPr>
              <a:t> </a:t>
            </a:r>
            <a:r>
              <a:rPr sz="1100" spc="5" dirty="0">
                <a:latin typeface="Roboto"/>
                <a:cs typeface="Roboto"/>
              </a:rPr>
              <a:t>LSTM  </a:t>
            </a:r>
            <a:r>
              <a:rPr sz="1100" spc="-5" dirty="0">
                <a:latin typeface="Roboto"/>
                <a:cs typeface="Roboto"/>
              </a:rPr>
              <a:t>blocks, </a:t>
            </a:r>
            <a:r>
              <a:rPr sz="1100" spc="20" dirty="0">
                <a:latin typeface="Roboto"/>
                <a:cs typeface="Roboto"/>
              </a:rPr>
              <a:t>output </a:t>
            </a:r>
            <a:r>
              <a:rPr sz="1100" dirty="0">
                <a:latin typeface="Roboto"/>
                <a:cs typeface="Roboto"/>
              </a:rPr>
              <a:t>layer </a:t>
            </a:r>
            <a:r>
              <a:rPr sz="1100" spc="15" dirty="0">
                <a:latin typeface="Roboto"/>
                <a:cs typeface="Roboto"/>
              </a:rPr>
              <a:t>with  </a:t>
            </a:r>
            <a:r>
              <a:rPr sz="1100" spc="-5" dirty="0">
                <a:latin typeface="Roboto"/>
                <a:cs typeface="Roboto"/>
              </a:rPr>
              <a:t>single </a:t>
            </a:r>
            <a:r>
              <a:rPr sz="1100" dirty="0">
                <a:latin typeface="Roboto"/>
                <a:cs typeface="Roboto"/>
              </a:rPr>
              <a:t>prediction</a:t>
            </a:r>
            <a:r>
              <a:rPr sz="1100" spc="-90" dirty="0">
                <a:latin typeface="Roboto"/>
                <a:cs typeface="Roboto"/>
              </a:rPr>
              <a:t> </a:t>
            </a:r>
            <a:r>
              <a:rPr sz="1100" spc="10" dirty="0">
                <a:latin typeface="Roboto"/>
                <a:cs typeface="Roboto"/>
              </a:rPr>
              <a:t>value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571" y="3037268"/>
            <a:ext cx="102108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125" dirty="0">
                <a:latin typeface="Trebuchet MS"/>
                <a:cs typeface="Trebuchet MS"/>
              </a:rPr>
              <a:t>Baseline</a:t>
            </a:r>
            <a:r>
              <a:rPr sz="1450" b="1" spc="-290" dirty="0">
                <a:latin typeface="Trebuchet MS"/>
                <a:cs typeface="Trebuchet MS"/>
              </a:rPr>
              <a:t> </a:t>
            </a:r>
            <a:r>
              <a:rPr sz="1450" b="1" spc="-140" dirty="0">
                <a:latin typeface="Trebuchet MS"/>
                <a:cs typeface="Trebuchet MS"/>
              </a:rPr>
              <a:t>LSTM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70091" y="3756025"/>
            <a:ext cx="18859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0"/>
              </a:spcBef>
              <a:buSzPct val="131818"/>
              <a:buFont typeface="VL PGothic"/>
              <a:buChar char="✓"/>
              <a:tabLst>
                <a:tab pos="196215" algn="l"/>
              </a:tabLst>
            </a:pPr>
            <a:r>
              <a:rPr sz="1100" spc="5" dirty="0">
                <a:latin typeface="Roboto"/>
                <a:cs typeface="Roboto"/>
              </a:rPr>
              <a:t>Impact of </a:t>
            </a:r>
            <a:r>
              <a:rPr sz="1100" dirty="0">
                <a:latin typeface="Roboto"/>
                <a:cs typeface="Roboto"/>
              </a:rPr>
              <a:t>increasing</a:t>
            </a:r>
            <a:r>
              <a:rPr sz="1100" spc="-185" dirty="0">
                <a:latin typeface="Roboto"/>
                <a:cs typeface="Roboto"/>
              </a:rPr>
              <a:t> </a:t>
            </a:r>
            <a:r>
              <a:rPr sz="1100" spc="5" dirty="0">
                <a:latin typeface="Roboto"/>
                <a:cs typeface="Roboto"/>
              </a:rPr>
              <a:t>LSTM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53225" y="3929062"/>
            <a:ext cx="137350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" dirty="0">
                <a:latin typeface="Roboto"/>
                <a:cs typeface="Roboto"/>
              </a:rPr>
              <a:t>blocks </a:t>
            </a:r>
            <a:r>
              <a:rPr sz="1100" spc="-10" dirty="0">
                <a:latin typeface="Roboto"/>
                <a:cs typeface="Roboto"/>
              </a:rPr>
              <a:t>in </a:t>
            </a:r>
            <a:r>
              <a:rPr sz="1100" dirty="0">
                <a:latin typeface="Roboto"/>
                <a:cs typeface="Roboto"/>
              </a:rPr>
              <a:t>hidden</a:t>
            </a:r>
            <a:r>
              <a:rPr sz="1100" spc="-25" dirty="0">
                <a:latin typeface="Roboto"/>
                <a:cs typeface="Roboto"/>
              </a:rPr>
              <a:t> </a:t>
            </a:r>
            <a:r>
              <a:rPr sz="1100" dirty="0">
                <a:latin typeface="Roboto"/>
                <a:cs typeface="Roboto"/>
              </a:rPr>
              <a:t>layer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70091" y="4091939"/>
            <a:ext cx="223520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0"/>
              </a:spcBef>
              <a:buSzPct val="131818"/>
              <a:buFont typeface="VL PGothic"/>
              <a:buChar char="✓"/>
              <a:tabLst>
                <a:tab pos="196215" algn="l"/>
              </a:tabLst>
            </a:pPr>
            <a:r>
              <a:rPr sz="1100" spc="5" dirty="0">
                <a:latin typeface="Roboto"/>
                <a:cs typeface="Roboto"/>
              </a:rPr>
              <a:t>Impact</a:t>
            </a:r>
            <a:r>
              <a:rPr sz="1100" spc="-90" dirty="0">
                <a:latin typeface="Roboto"/>
                <a:cs typeface="Roboto"/>
              </a:rPr>
              <a:t> </a:t>
            </a:r>
            <a:r>
              <a:rPr sz="1100" spc="5" dirty="0">
                <a:latin typeface="Roboto"/>
                <a:cs typeface="Roboto"/>
              </a:rPr>
              <a:t>of</a:t>
            </a:r>
            <a:r>
              <a:rPr sz="1100" spc="-30" dirty="0">
                <a:latin typeface="Roboto"/>
                <a:cs typeface="Roboto"/>
              </a:rPr>
              <a:t> </a:t>
            </a:r>
            <a:r>
              <a:rPr sz="1100" spc="10" dirty="0">
                <a:latin typeface="Roboto"/>
                <a:cs typeface="Roboto"/>
              </a:rPr>
              <a:t>adding</a:t>
            </a:r>
            <a:r>
              <a:rPr sz="1100" spc="-105" dirty="0">
                <a:latin typeface="Roboto"/>
                <a:cs typeface="Roboto"/>
              </a:rPr>
              <a:t> </a:t>
            </a:r>
            <a:r>
              <a:rPr sz="1100" spc="10" dirty="0">
                <a:latin typeface="Roboto"/>
                <a:cs typeface="Roboto"/>
              </a:rPr>
              <a:t>a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15" dirty="0">
                <a:latin typeface="Roboto"/>
                <a:cs typeface="Roboto"/>
              </a:rPr>
              <a:t>dropout</a:t>
            </a:r>
            <a:r>
              <a:rPr sz="1100" spc="-90" dirty="0">
                <a:latin typeface="Roboto"/>
                <a:cs typeface="Roboto"/>
              </a:rPr>
              <a:t> </a:t>
            </a:r>
            <a:r>
              <a:rPr sz="1100" dirty="0">
                <a:latin typeface="Roboto"/>
                <a:cs typeface="Roboto"/>
              </a:rPr>
              <a:t>layer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70091" y="4264977"/>
            <a:ext cx="160147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0"/>
              </a:spcBef>
              <a:buSzPct val="131818"/>
              <a:buFont typeface="VL PGothic"/>
              <a:buChar char="✓"/>
              <a:tabLst>
                <a:tab pos="196215" algn="l"/>
              </a:tabLst>
            </a:pPr>
            <a:r>
              <a:rPr sz="1100" spc="10" dirty="0">
                <a:latin typeface="Roboto"/>
                <a:cs typeface="Roboto"/>
              </a:rPr>
              <a:t>Total 6</a:t>
            </a:r>
            <a:r>
              <a:rPr sz="1100" spc="-150" dirty="0">
                <a:latin typeface="Roboto"/>
                <a:cs typeface="Roboto"/>
              </a:rPr>
              <a:t> </a:t>
            </a:r>
            <a:r>
              <a:rPr sz="1100" spc="10" dirty="0">
                <a:latin typeface="Roboto"/>
                <a:cs typeface="Roboto"/>
              </a:rPr>
              <a:t>configurations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70091" y="4427854"/>
            <a:ext cx="1771014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0"/>
              </a:spcBef>
              <a:buSzPct val="131818"/>
              <a:buFont typeface="VL PGothic"/>
              <a:buChar char="✓"/>
              <a:tabLst>
                <a:tab pos="196215" algn="l"/>
              </a:tabLst>
            </a:pPr>
            <a:r>
              <a:rPr sz="1100" spc="10" dirty="0">
                <a:latin typeface="Roboto"/>
                <a:cs typeface="Roboto"/>
              </a:rPr>
              <a:t>Total </a:t>
            </a:r>
            <a:r>
              <a:rPr sz="1100" spc="15" dirty="0">
                <a:latin typeface="Roboto"/>
                <a:cs typeface="Roboto"/>
              </a:rPr>
              <a:t>144</a:t>
            </a:r>
            <a:r>
              <a:rPr sz="1100" spc="-204" dirty="0">
                <a:latin typeface="Roboto"/>
                <a:cs typeface="Roboto"/>
              </a:rPr>
              <a:t> </a:t>
            </a:r>
            <a:r>
              <a:rPr sz="1100" spc="-5" dirty="0">
                <a:latin typeface="Roboto"/>
                <a:cs typeface="Roboto"/>
              </a:rPr>
              <a:t>models </a:t>
            </a:r>
            <a:r>
              <a:rPr sz="1100" spc="10" dirty="0">
                <a:latin typeface="Roboto"/>
                <a:cs typeface="Roboto"/>
              </a:rPr>
              <a:t>trained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51040" y="3037268"/>
            <a:ext cx="1073785" cy="4591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2225" marR="5080" indent="-10160">
              <a:lnSpc>
                <a:spcPts val="1680"/>
              </a:lnSpc>
              <a:spcBef>
                <a:spcPts val="195"/>
              </a:spcBef>
            </a:pPr>
            <a:r>
              <a:rPr sz="1450" b="1" spc="-125" dirty="0">
                <a:latin typeface="Trebuchet MS"/>
                <a:cs typeface="Trebuchet MS"/>
              </a:rPr>
              <a:t>Changing</a:t>
            </a:r>
            <a:r>
              <a:rPr sz="1450" b="1" spc="-365" dirty="0">
                <a:latin typeface="Trebuchet MS"/>
                <a:cs typeface="Trebuchet MS"/>
              </a:rPr>
              <a:t> </a:t>
            </a:r>
            <a:r>
              <a:rPr sz="1450" b="1" spc="-140" dirty="0">
                <a:latin typeface="Trebuchet MS"/>
                <a:cs typeface="Trebuchet MS"/>
              </a:rPr>
              <a:t>LSTM  </a:t>
            </a:r>
            <a:r>
              <a:rPr sz="1450" b="1" spc="-170" dirty="0">
                <a:latin typeface="Trebuchet MS"/>
                <a:cs typeface="Trebuchet MS"/>
              </a:rPr>
              <a:t>C</a:t>
            </a:r>
            <a:r>
              <a:rPr sz="1450" b="1" spc="-105" dirty="0">
                <a:latin typeface="Trebuchet MS"/>
                <a:cs typeface="Trebuchet MS"/>
              </a:rPr>
              <a:t>o</a:t>
            </a:r>
            <a:r>
              <a:rPr sz="1450" b="1" spc="-140" dirty="0">
                <a:latin typeface="Trebuchet MS"/>
                <a:cs typeface="Trebuchet MS"/>
              </a:rPr>
              <a:t>n</a:t>
            </a:r>
            <a:r>
              <a:rPr sz="1450" b="1" spc="-60" dirty="0">
                <a:latin typeface="Trebuchet MS"/>
                <a:cs typeface="Trebuchet MS"/>
              </a:rPr>
              <a:t>f</a:t>
            </a:r>
            <a:r>
              <a:rPr sz="1450" b="1" spc="-120" dirty="0">
                <a:latin typeface="Trebuchet MS"/>
                <a:cs typeface="Trebuchet MS"/>
              </a:rPr>
              <a:t>i</a:t>
            </a:r>
            <a:r>
              <a:rPr sz="1450" b="1" spc="-90" dirty="0">
                <a:latin typeface="Trebuchet MS"/>
                <a:cs typeface="Trebuchet MS"/>
              </a:rPr>
              <a:t>g</a:t>
            </a:r>
            <a:r>
              <a:rPr sz="1450" b="1" spc="-145" dirty="0">
                <a:latin typeface="Trebuchet MS"/>
                <a:cs typeface="Trebuchet MS"/>
              </a:rPr>
              <a:t>ur</a:t>
            </a:r>
            <a:r>
              <a:rPr sz="1450" b="1" spc="-135" dirty="0">
                <a:latin typeface="Trebuchet MS"/>
                <a:cs typeface="Trebuchet MS"/>
              </a:rPr>
              <a:t>a</a:t>
            </a:r>
            <a:r>
              <a:rPr sz="1450" b="1" spc="-100" dirty="0">
                <a:latin typeface="Trebuchet MS"/>
                <a:cs typeface="Trebuchet MS"/>
              </a:rPr>
              <a:t>t</a:t>
            </a:r>
            <a:r>
              <a:rPr sz="1450" b="1" spc="-120" dirty="0">
                <a:latin typeface="Trebuchet MS"/>
                <a:cs typeface="Trebuchet MS"/>
              </a:rPr>
              <a:t>i</a:t>
            </a:r>
            <a:r>
              <a:rPr sz="1450" b="1" spc="-105" dirty="0">
                <a:latin typeface="Trebuchet MS"/>
                <a:cs typeface="Trebuchet MS"/>
              </a:rPr>
              <a:t>o</a:t>
            </a:r>
            <a:r>
              <a:rPr sz="1450" b="1" spc="-220" dirty="0">
                <a:latin typeface="Trebuchet MS"/>
                <a:cs typeface="Trebuchet MS"/>
              </a:rPr>
              <a:t>n</a:t>
            </a:r>
            <a:r>
              <a:rPr sz="1450" b="1" spc="-45" dirty="0">
                <a:latin typeface="Trebuchet MS"/>
                <a:cs typeface="Trebuchet MS"/>
              </a:rPr>
              <a:t>s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34359" y="1267460"/>
            <a:ext cx="1870075" cy="1109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95"/>
              </a:spcBef>
            </a:pPr>
            <a:r>
              <a:rPr sz="1450" b="1" spc="-110" dirty="0">
                <a:latin typeface="Trebuchet MS"/>
                <a:cs typeface="Trebuchet MS"/>
              </a:rPr>
              <a:t>Stock</a:t>
            </a:r>
            <a:r>
              <a:rPr sz="1450" b="1" spc="-345" dirty="0">
                <a:latin typeface="Trebuchet MS"/>
                <a:cs typeface="Trebuchet MS"/>
              </a:rPr>
              <a:t> </a:t>
            </a:r>
            <a:r>
              <a:rPr sz="1450" b="1" spc="-150" dirty="0">
                <a:latin typeface="Trebuchet MS"/>
                <a:cs typeface="Trebuchet MS"/>
              </a:rPr>
              <a:t>Price </a:t>
            </a:r>
            <a:r>
              <a:rPr sz="1450" b="1" spc="-145" dirty="0">
                <a:latin typeface="Trebuchet MS"/>
                <a:cs typeface="Trebuchet MS"/>
              </a:rPr>
              <a:t>Forecasting</a:t>
            </a:r>
            <a:endParaRPr sz="1450">
              <a:latin typeface="Trebuchet MS"/>
              <a:cs typeface="Trebuchet MS"/>
            </a:endParaRPr>
          </a:p>
          <a:p>
            <a:pPr marL="12700" marR="5080" algn="ctr">
              <a:lnSpc>
                <a:spcPct val="101200"/>
              </a:lnSpc>
              <a:spcBef>
                <a:spcPts val="1455"/>
              </a:spcBef>
            </a:pPr>
            <a:r>
              <a:rPr sz="1100" dirty="0">
                <a:latin typeface="Roboto"/>
                <a:cs typeface="Roboto"/>
              </a:rPr>
              <a:t>Predict</a:t>
            </a:r>
            <a:r>
              <a:rPr sz="1100" spc="-30" dirty="0">
                <a:latin typeface="Roboto"/>
                <a:cs typeface="Roboto"/>
              </a:rPr>
              <a:t> </a:t>
            </a:r>
            <a:r>
              <a:rPr sz="1100" b="1" spc="15" dirty="0">
                <a:latin typeface="Roboto"/>
                <a:cs typeface="Roboto"/>
              </a:rPr>
              <a:t>next</a:t>
            </a:r>
            <a:r>
              <a:rPr sz="1100" b="1" spc="-110" dirty="0">
                <a:latin typeface="Roboto"/>
                <a:cs typeface="Roboto"/>
              </a:rPr>
              <a:t> </a:t>
            </a:r>
            <a:r>
              <a:rPr sz="1100" b="1" spc="10" dirty="0">
                <a:latin typeface="Roboto"/>
                <a:cs typeface="Roboto"/>
              </a:rPr>
              <a:t>day’s</a:t>
            </a:r>
            <a:r>
              <a:rPr sz="1100" b="1" spc="-70" dirty="0">
                <a:latin typeface="Roboto"/>
                <a:cs typeface="Roboto"/>
              </a:rPr>
              <a:t> </a:t>
            </a:r>
            <a:r>
              <a:rPr sz="1100" b="1" spc="5" dirty="0">
                <a:latin typeface="Roboto"/>
                <a:cs typeface="Roboto"/>
              </a:rPr>
              <a:t>stock</a:t>
            </a:r>
            <a:r>
              <a:rPr sz="1100" b="1" spc="-85" dirty="0">
                <a:latin typeface="Roboto"/>
                <a:cs typeface="Roboto"/>
              </a:rPr>
              <a:t> </a:t>
            </a:r>
            <a:r>
              <a:rPr sz="1100" b="1" spc="5" dirty="0">
                <a:latin typeface="Roboto"/>
                <a:cs typeface="Roboto"/>
              </a:rPr>
              <a:t>price  </a:t>
            </a:r>
            <a:r>
              <a:rPr sz="1100" spc="5" dirty="0">
                <a:latin typeface="Roboto"/>
                <a:cs typeface="Roboto"/>
              </a:rPr>
              <a:t>based </a:t>
            </a:r>
            <a:r>
              <a:rPr sz="1100" spc="10" dirty="0">
                <a:latin typeface="Roboto"/>
                <a:cs typeface="Roboto"/>
              </a:rPr>
              <a:t>on </a:t>
            </a:r>
            <a:r>
              <a:rPr sz="1100" b="1" spc="15" dirty="0">
                <a:latin typeface="Roboto"/>
                <a:cs typeface="Roboto"/>
              </a:rPr>
              <a:t>previous </a:t>
            </a:r>
            <a:r>
              <a:rPr sz="1100" b="1" spc="10" dirty="0">
                <a:latin typeface="Roboto"/>
                <a:cs typeface="Roboto"/>
              </a:rPr>
              <a:t>day’s  </a:t>
            </a:r>
            <a:r>
              <a:rPr sz="1100" b="1" spc="5" dirty="0">
                <a:latin typeface="Roboto"/>
                <a:cs typeface="Roboto"/>
              </a:rPr>
              <a:t>stock </a:t>
            </a:r>
            <a:r>
              <a:rPr sz="1100" dirty="0">
                <a:latin typeface="Roboto"/>
                <a:cs typeface="Roboto"/>
              </a:rPr>
              <a:t>price </a:t>
            </a:r>
            <a:r>
              <a:rPr sz="1100" spc="-5" dirty="0">
                <a:latin typeface="Roboto"/>
                <a:cs typeface="Roboto"/>
              </a:rPr>
              <a:t>combined </a:t>
            </a:r>
            <a:r>
              <a:rPr sz="1100" spc="15" dirty="0">
                <a:latin typeface="Roboto"/>
                <a:cs typeface="Roboto"/>
              </a:rPr>
              <a:t>with  </a:t>
            </a:r>
            <a:r>
              <a:rPr sz="1100" b="1" spc="20" dirty="0">
                <a:latin typeface="Roboto"/>
                <a:cs typeface="Roboto"/>
              </a:rPr>
              <a:t>Twitter</a:t>
            </a:r>
            <a:r>
              <a:rPr sz="1100" b="1" spc="-130" dirty="0">
                <a:latin typeface="Roboto"/>
                <a:cs typeface="Roboto"/>
              </a:rPr>
              <a:t> </a:t>
            </a:r>
            <a:r>
              <a:rPr sz="1100" b="1" spc="15" dirty="0">
                <a:latin typeface="Roboto"/>
                <a:cs typeface="Roboto"/>
              </a:rPr>
              <a:t>sentiment</a:t>
            </a:r>
            <a:r>
              <a:rPr sz="1100" b="1" spc="-105" dirty="0">
                <a:latin typeface="Roboto"/>
                <a:cs typeface="Roboto"/>
              </a:rPr>
              <a:t> </a:t>
            </a:r>
            <a:r>
              <a:rPr sz="1100" b="1" spc="10" dirty="0">
                <a:latin typeface="Roboto"/>
                <a:cs typeface="Roboto"/>
              </a:rPr>
              <a:t>values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50559" y="349036"/>
            <a:ext cx="518160" cy="49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72639" y="3098799"/>
            <a:ext cx="284480" cy="294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09280" y="3007359"/>
            <a:ext cx="386079" cy="386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5140959" y="1239519"/>
            <a:ext cx="731520" cy="2011680"/>
            <a:chOff x="5140959" y="1239519"/>
            <a:chExt cx="731520" cy="2011680"/>
          </a:xfrm>
        </p:grpSpPr>
        <p:sp>
          <p:nvSpPr>
            <p:cNvPr id="29" name="object 29"/>
            <p:cNvSpPr/>
            <p:nvPr/>
          </p:nvSpPr>
          <p:spPr>
            <a:xfrm>
              <a:off x="5476239" y="1239519"/>
              <a:ext cx="396239" cy="396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40959" y="3007359"/>
              <a:ext cx="243839" cy="2438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3520" y="3484879"/>
            <a:ext cx="1960880" cy="1137920"/>
          </a:xfrm>
          <a:custGeom>
            <a:avLst/>
            <a:gdLst/>
            <a:ahLst/>
            <a:cxnLst/>
            <a:rect l="l" t="t" r="r" b="b"/>
            <a:pathLst>
              <a:path w="1960879" h="1137920">
                <a:moveTo>
                  <a:pt x="1771269" y="0"/>
                </a:moveTo>
                <a:lnTo>
                  <a:pt x="189611" y="0"/>
                </a:lnTo>
                <a:lnTo>
                  <a:pt x="139229" y="6778"/>
                </a:lnTo>
                <a:lnTo>
                  <a:pt x="93942" y="25903"/>
                </a:lnTo>
                <a:lnTo>
                  <a:pt x="55562" y="55562"/>
                </a:lnTo>
                <a:lnTo>
                  <a:pt x="25903" y="93942"/>
                </a:lnTo>
                <a:lnTo>
                  <a:pt x="6778" y="139229"/>
                </a:lnTo>
                <a:lnTo>
                  <a:pt x="0" y="189610"/>
                </a:lnTo>
                <a:lnTo>
                  <a:pt x="0" y="948258"/>
                </a:lnTo>
                <a:lnTo>
                  <a:pt x="6778" y="998678"/>
                </a:lnTo>
                <a:lnTo>
                  <a:pt x="25903" y="1043985"/>
                </a:lnTo>
                <a:lnTo>
                  <a:pt x="55562" y="1082370"/>
                </a:lnTo>
                <a:lnTo>
                  <a:pt x="93942" y="1112026"/>
                </a:lnTo>
                <a:lnTo>
                  <a:pt x="139229" y="1131145"/>
                </a:lnTo>
                <a:lnTo>
                  <a:pt x="189611" y="1137919"/>
                </a:lnTo>
                <a:lnTo>
                  <a:pt x="1771269" y="1137919"/>
                </a:lnTo>
                <a:lnTo>
                  <a:pt x="1821650" y="1131145"/>
                </a:lnTo>
                <a:lnTo>
                  <a:pt x="1866937" y="1112026"/>
                </a:lnTo>
                <a:lnTo>
                  <a:pt x="1905317" y="1082370"/>
                </a:lnTo>
                <a:lnTo>
                  <a:pt x="1934976" y="1043985"/>
                </a:lnTo>
                <a:lnTo>
                  <a:pt x="1954101" y="998678"/>
                </a:lnTo>
                <a:lnTo>
                  <a:pt x="1960880" y="948258"/>
                </a:lnTo>
                <a:lnTo>
                  <a:pt x="1960880" y="189610"/>
                </a:lnTo>
                <a:lnTo>
                  <a:pt x="1954101" y="139229"/>
                </a:lnTo>
                <a:lnTo>
                  <a:pt x="1934976" y="93942"/>
                </a:lnTo>
                <a:lnTo>
                  <a:pt x="1905317" y="55562"/>
                </a:lnTo>
                <a:lnTo>
                  <a:pt x="1866937" y="25903"/>
                </a:lnTo>
                <a:lnTo>
                  <a:pt x="1821650" y="6778"/>
                </a:lnTo>
                <a:lnTo>
                  <a:pt x="1771269" y="0"/>
                </a:lnTo>
                <a:close/>
              </a:path>
            </a:pathLst>
          </a:custGeom>
          <a:solidFill>
            <a:srgbClr val="F69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63520" y="1056639"/>
            <a:ext cx="1960880" cy="1137920"/>
          </a:xfrm>
          <a:custGeom>
            <a:avLst/>
            <a:gdLst/>
            <a:ahLst/>
            <a:cxnLst/>
            <a:rect l="l" t="t" r="r" b="b"/>
            <a:pathLst>
              <a:path w="1960879" h="1137920">
                <a:moveTo>
                  <a:pt x="1771269" y="0"/>
                </a:moveTo>
                <a:lnTo>
                  <a:pt x="189611" y="0"/>
                </a:lnTo>
                <a:lnTo>
                  <a:pt x="139229" y="6778"/>
                </a:lnTo>
                <a:lnTo>
                  <a:pt x="93942" y="25903"/>
                </a:lnTo>
                <a:lnTo>
                  <a:pt x="55562" y="55562"/>
                </a:lnTo>
                <a:lnTo>
                  <a:pt x="25903" y="93942"/>
                </a:lnTo>
                <a:lnTo>
                  <a:pt x="6778" y="139229"/>
                </a:lnTo>
                <a:lnTo>
                  <a:pt x="0" y="189611"/>
                </a:lnTo>
                <a:lnTo>
                  <a:pt x="0" y="948309"/>
                </a:lnTo>
                <a:lnTo>
                  <a:pt x="6778" y="998690"/>
                </a:lnTo>
                <a:lnTo>
                  <a:pt x="25903" y="1043977"/>
                </a:lnTo>
                <a:lnTo>
                  <a:pt x="55562" y="1082357"/>
                </a:lnTo>
                <a:lnTo>
                  <a:pt x="93942" y="1112016"/>
                </a:lnTo>
                <a:lnTo>
                  <a:pt x="139229" y="1131141"/>
                </a:lnTo>
                <a:lnTo>
                  <a:pt x="189611" y="1137920"/>
                </a:lnTo>
                <a:lnTo>
                  <a:pt x="1771269" y="1137920"/>
                </a:lnTo>
                <a:lnTo>
                  <a:pt x="1821650" y="1131141"/>
                </a:lnTo>
                <a:lnTo>
                  <a:pt x="1866937" y="1112016"/>
                </a:lnTo>
                <a:lnTo>
                  <a:pt x="1905317" y="1082357"/>
                </a:lnTo>
                <a:lnTo>
                  <a:pt x="1934976" y="1043977"/>
                </a:lnTo>
                <a:lnTo>
                  <a:pt x="1954101" y="998690"/>
                </a:lnTo>
                <a:lnTo>
                  <a:pt x="1960880" y="948309"/>
                </a:lnTo>
                <a:lnTo>
                  <a:pt x="1960880" y="189611"/>
                </a:lnTo>
                <a:lnTo>
                  <a:pt x="1954101" y="139229"/>
                </a:lnTo>
                <a:lnTo>
                  <a:pt x="1934976" y="93942"/>
                </a:lnTo>
                <a:lnTo>
                  <a:pt x="1905317" y="55562"/>
                </a:lnTo>
                <a:lnTo>
                  <a:pt x="1866937" y="25903"/>
                </a:lnTo>
                <a:lnTo>
                  <a:pt x="1821650" y="6778"/>
                </a:lnTo>
                <a:lnTo>
                  <a:pt x="1771269" y="0"/>
                </a:lnTo>
                <a:close/>
              </a:path>
            </a:pathLst>
          </a:custGeom>
          <a:solidFill>
            <a:srgbClr val="FFC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3520" y="2265679"/>
            <a:ext cx="1960880" cy="1137920"/>
          </a:xfrm>
          <a:custGeom>
            <a:avLst/>
            <a:gdLst/>
            <a:ahLst/>
            <a:cxnLst/>
            <a:rect l="l" t="t" r="r" b="b"/>
            <a:pathLst>
              <a:path w="1960879" h="1137920">
                <a:moveTo>
                  <a:pt x="1771269" y="0"/>
                </a:moveTo>
                <a:lnTo>
                  <a:pt x="189611" y="0"/>
                </a:lnTo>
                <a:lnTo>
                  <a:pt x="139229" y="6778"/>
                </a:lnTo>
                <a:lnTo>
                  <a:pt x="93942" y="25903"/>
                </a:lnTo>
                <a:lnTo>
                  <a:pt x="55562" y="55562"/>
                </a:lnTo>
                <a:lnTo>
                  <a:pt x="25903" y="93942"/>
                </a:lnTo>
                <a:lnTo>
                  <a:pt x="6778" y="139229"/>
                </a:lnTo>
                <a:lnTo>
                  <a:pt x="0" y="189611"/>
                </a:lnTo>
                <a:lnTo>
                  <a:pt x="0" y="948309"/>
                </a:lnTo>
                <a:lnTo>
                  <a:pt x="6778" y="998690"/>
                </a:lnTo>
                <a:lnTo>
                  <a:pt x="25903" y="1043977"/>
                </a:lnTo>
                <a:lnTo>
                  <a:pt x="55562" y="1082357"/>
                </a:lnTo>
                <a:lnTo>
                  <a:pt x="93942" y="1112016"/>
                </a:lnTo>
                <a:lnTo>
                  <a:pt x="139229" y="1131141"/>
                </a:lnTo>
                <a:lnTo>
                  <a:pt x="189611" y="1137920"/>
                </a:lnTo>
                <a:lnTo>
                  <a:pt x="1771269" y="1137920"/>
                </a:lnTo>
                <a:lnTo>
                  <a:pt x="1821650" y="1131141"/>
                </a:lnTo>
                <a:lnTo>
                  <a:pt x="1866937" y="1112016"/>
                </a:lnTo>
                <a:lnTo>
                  <a:pt x="1905317" y="1082357"/>
                </a:lnTo>
                <a:lnTo>
                  <a:pt x="1934976" y="1043977"/>
                </a:lnTo>
                <a:lnTo>
                  <a:pt x="1954101" y="998690"/>
                </a:lnTo>
                <a:lnTo>
                  <a:pt x="1960880" y="948309"/>
                </a:lnTo>
                <a:lnTo>
                  <a:pt x="1960880" y="189611"/>
                </a:lnTo>
                <a:lnTo>
                  <a:pt x="1954101" y="139229"/>
                </a:lnTo>
                <a:lnTo>
                  <a:pt x="1934976" y="93942"/>
                </a:lnTo>
                <a:lnTo>
                  <a:pt x="1905317" y="55562"/>
                </a:lnTo>
                <a:lnTo>
                  <a:pt x="1866937" y="25903"/>
                </a:lnTo>
                <a:lnTo>
                  <a:pt x="1821650" y="6778"/>
                </a:lnTo>
                <a:lnTo>
                  <a:pt x="1771269" y="0"/>
                </a:lnTo>
                <a:close/>
              </a:path>
            </a:pathLst>
          </a:custGeom>
          <a:solidFill>
            <a:srgbClr val="F8737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7200" y="1625917"/>
            <a:ext cx="2313940" cy="2432685"/>
            <a:chOff x="457200" y="1625917"/>
            <a:chExt cx="2313940" cy="2432685"/>
          </a:xfrm>
        </p:grpSpPr>
        <p:sp>
          <p:nvSpPr>
            <p:cNvPr id="6" name="object 6"/>
            <p:cNvSpPr/>
            <p:nvPr/>
          </p:nvSpPr>
          <p:spPr>
            <a:xfrm>
              <a:off x="457200" y="2021839"/>
              <a:ext cx="1778000" cy="1635760"/>
            </a:xfrm>
            <a:custGeom>
              <a:avLst/>
              <a:gdLst/>
              <a:ahLst/>
              <a:cxnLst/>
              <a:rect l="l" t="t" r="r" b="b"/>
              <a:pathLst>
                <a:path w="1778000" h="1635760">
                  <a:moveTo>
                    <a:pt x="1505331" y="0"/>
                  </a:moveTo>
                  <a:lnTo>
                    <a:pt x="272630" y="0"/>
                  </a:lnTo>
                  <a:lnTo>
                    <a:pt x="223624" y="4392"/>
                  </a:lnTo>
                  <a:lnTo>
                    <a:pt x="177500" y="17055"/>
                  </a:lnTo>
                  <a:lnTo>
                    <a:pt x="135028" y="37220"/>
                  </a:lnTo>
                  <a:lnTo>
                    <a:pt x="96977" y="64118"/>
                  </a:lnTo>
                  <a:lnTo>
                    <a:pt x="64118" y="96979"/>
                  </a:lnTo>
                  <a:lnTo>
                    <a:pt x="37221" y="135033"/>
                  </a:lnTo>
                  <a:lnTo>
                    <a:pt x="17056" y="177513"/>
                  </a:lnTo>
                  <a:lnTo>
                    <a:pt x="4392" y="223648"/>
                  </a:lnTo>
                  <a:lnTo>
                    <a:pt x="0" y="272669"/>
                  </a:lnTo>
                  <a:lnTo>
                    <a:pt x="0" y="1363090"/>
                  </a:lnTo>
                  <a:lnTo>
                    <a:pt x="4392" y="1412111"/>
                  </a:lnTo>
                  <a:lnTo>
                    <a:pt x="17056" y="1458246"/>
                  </a:lnTo>
                  <a:lnTo>
                    <a:pt x="37221" y="1500726"/>
                  </a:lnTo>
                  <a:lnTo>
                    <a:pt x="64118" y="1538780"/>
                  </a:lnTo>
                  <a:lnTo>
                    <a:pt x="96977" y="1571641"/>
                  </a:lnTo>
                  <a:lnTo>
                    <a:pt x="135028" y="1598539"/>
                  </a:lnTo>
                  <a:lnTo>
                    <a:pt x="177500" y="1618704"/>
                  </a:lnTo>
                  <a:lnTo>
                    <a:pt x="223624" y="1631367"/>
                  </a:lnTo>
                  <a:lnTo>
                    <a:pt x="272630" y="1635760"/>
                  </a:lnTo>
                  <a:lnTo>
                    <a:pt x="1505331" y="1635760"/>
                  </a:lnTo>
                  <a:lnTo>
                    <a:pt x="1554351" y="1631367"/>
                  </a:lnTo>
                  <a:lnTo>
                    <a:pt x="1600486" y="1618704"/>
                  </a:lnTo>
                  <a:lnTo>
                    <a:pt x="1642966" y="1598539"/>
                  </a:lnTo>
                  <a:lnTo>
                    <a:pt x="1681020" y="1571641"/>
                  </a:lnTo>
                  <a:lnTo>
                    <a:pt x="1713881" y="1538780"/>
                  </a:lnTo>
                  <a:lnTo>
                    <a:pt x="1740779" y="1500726"/>
                  </a:lnTo>
                  <a:lnTo>
                    <a:pt x="1760944" y="1458246"/>
                  </a:lnTo>
                  <a:lnTo>
                    <a:pt x="1773607" y="1412111"/>
                  </a:lnTo>
                  <a:lnTo>
                    <a:pt x="1778000" y="1363090"/>
                  </a:lnTo>
                  <a:lnTo>
                    <a:pt x="1778000" y="272669"/>
                  </a:lnTo>
                  <a:lnTo>
                    <a:pt x="1773607" y="223648"/>
                  </a:lnTo>
                  <a:lnTo>
                    <a:pt x="1760944" y="177513"/>
                  </a:lnTo>
                  <a:lnTo>
                    <a:pt x="1740779" y="135033"/>
                  </a:lnTo>
                  <a:lnTo>
                    <a:pt x="1713881" y="96979"/>
                  </a:lnTo>
                  <a:lnTo>
                    <a:pt x="1681020" y="64118"/>
                  </a:lnTo>
                  <a:lnTo>
                    <a:pt x="1642966" y="37220"/>
                  </a:lnTo>
                  <a:lnTo>
                    <a:pt x="1600486" y="17055"/>
                  </a:lnTo>
                  <a:lnTo>
                    <a:pt x="1554351" y="4392"/>
                  </a:lnTo>
                  <a:lnTo>
                    <a:pt x="1505331" y="0"/>
                  </a:lnTo>
                  <a:close/>
                </a:path>
              </a:pathLst>
            </a:custGeom>
            <a:solidFill>
              <a:srgbClr val="A0DD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40279" y="1630679"/>
              <a:ext cx="526415" cy="2423160"/>
            </a:xfrm>
            <a:custGeom>
              <a:avLst/>
              <a:gdLst/>
              <a:ahLst/>
              <a:cxnLst/>
              <a:rect l="l" t="t" r="r" b="b"/>
              <a:pathLst>
                <a:path w="526414" h="2423160">
                  <a:moveTo>
                    <a:pt x="0" y="1213865"/>
                  </a:moveTo>
                  <a:lnTo>
                    <a:pt x="263017" y="1213865"/>
                  </a:lnTo>
                  <a:lnTo>
                    <a:pt x="263017" y="0"/>
                  </a:lnTo>
                  <a:lnTo>
                    <a:pt x="526033" y="0"/>
                  </a:lnTo>
                </a:path>
                <a:path w="526414" h="2423160">
                  <a:moveTo>
                    <a:pt x="0" y="1209039"/>
                  </a:moveTo>
                  <a:lnTo>
                    <a:pt x="263017" y="1209039"/>
                  </a:lnTo>
                  <a:lnTo>
                    <a:pt x="263017" y="2422880"/>
                  </a:lnTo>
                  <a:lnTo>
                    <a:pt x="526033" y="2422880"/>
                  </a:lnTo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0279" y="2839719"/>
              <a:ext cx="526415" cy="635"/>
            </a:xfrm>
            <a:custGeom>
              <a:avLst/>
              <a:gdLst/>
              <a:ahLst/>
              <a:cxnLst/>
              <a:rect l="l" t="t" r="r" b="b"/>
              <a:pathLst>
                <a:path w="526414" h="635">
                  <a:moveTo>
                    <a:pt x="-4762" y="317"/>
                  </a:moveTo>
                  <a:lnTo>
                    <a:pt x="530796" y="317"/>
                  </a:lnTo>
                </a:path>
              </a:pathLst>
            </a:custGeom>
            <a:ln w="1015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46145" y="351218"/>
            <a:ext cx="22517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65" dirty="0">
                <a:solidFill>
                  <a:srgbClr val="000000"/>
                </a:solidFill>
                <a:latin typeface="Trebuchet MS"/>
                <a:cs typeface="Trebuchet MS"/>
              </a:rPr>
              <a:t>RNNs </a:t>
            </a:r>
            <a:r>
              <a:rPr sz="2800" b="1" spc="-245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2800" b="1" spc="-4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-240" dirty="0">
                <a:solidFill>
                  <a:srgbClr val="000000"/>
                </a:solidFill>
                <a:latin typeface="Trebuchet MS"/>
                <a:cs typeface="Trebuchet MS"/>
              </a:rPr>
              <a:t>LSTMs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932" y="2050478"/>
            <a:ext cx="1195705" cy="673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90"/>
              </a:spcBef>
            </a:pPr>
            <a:r>
              <a:rPr sz="1450" b="1" spc="-185" dirty="0">
                <a:latin typeface="Trebuchet MS"/>
                <a:cs typeface="Trebuchet MS"/>
              </a:rPr>
              <a:t>RNN: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ts val="1685"/>
              </a:lnSpc>
            </a:pPr>
            <a:r>
              <a:rPr sz="1450" b="1" spc="-160" dirty="0">
                <a:latin typeface="Trebuchet MS"/>
                <a:cs typeface="Trebuchet MS"/>
              </a:rPr>
              <a:t>Recurrent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ts val="1714"/>
              </a:lnSpc>
            </a:pPr>
            <a:r>
              <a:rPr sz="1450" b="1" spc="-145" dirty="0">
                <a:latin typeface="Trebuchet MS"/>
                <a:cs typeface="Trebuchet MS"/>
              </a:rPr>
              <a:t>Neural</a:t>
            </a:r>
            <a:r>
              <a:rPr sz="1450" b="1" spc="-270" dirty="0">
                <a:latin typeface="Trebuchet MS"/>
                <a:cs typeface="Trebuchet MS"/>
              </a:rPr>
              <a:t> </a:t>
            </a:r>
            <a:r>
              <a:rPr sz="1450" b="1" spc="-130" dirty="0">
                <a:latin typeface="Trebuchet MS"/>
                <a:cs typeface="Trebuchet MS"/>
              </a:rPr>
              <a:t>Networks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932" y="2905124"/>
            <a:ext cx="969644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95"/>
              </a:spcBef>
            </a:pPr>
            <a:r>
              <a:rPr sz="1450" b="1" spc="-160" dirty="0">
                <a:latin typeface="Trebuchet MS"/>
                <a:cs typeface="Trebuchet MS"/>
              </a:rPr>
              <a:t>LSTM:</a:t>
            </a:r>
            <a:endParaRPr sz="1450">
              <a:latin typeface="Trebuchet MS"/>
              <a:cs typeface="Trebuchet MS"/>
            </a:endParaRPr>
          </a:p>
          <a:p>
            <a:pPr marL="12700" marR="5080">
              <a:lnSpc>
                <a:spcPts val="1680"/>
              </a:lnSpc>
              <a:spcBef>
                <a:spcPts val="75"/>
              </a:spcBef>
            </a:pPr>
            <a:r>
              <a:rPr sz="1450" b="1" spc="-110" dirty="0">
                <a:latin typeface="Trebuchet MS"/>
                <a:cs typeface="Trebuchet MS"/>
              </a:rPr>
              <a:t>Long-Short  </a:t>
            </a:r>
            <a:r>
              <a:rPr sz="1450" b="1" spc="-210" dirty="0">
                <a:latin typeface="Trebuchet MS"/>
                <a:cs typeface="Trebuchet MS"/>
              </a:rPr>
              <a:t>Term</a:t>
            </a:r>
            <a:r>
              <a:rPr sz="1450" b="1" spc="-305" dirty="0">
                <a:latin typeface="Trebuchet MS"/>
                <a:cs typeface="Trebuchet MS"/>
              </a:rPr>
              <a:t> </a:t>
            </a:r>
            <a:r>
              <a:rPr sz="1450" b="1" spc="-155" dirty="0">
                <a:latin typeface="Trebuchet MS"/>
                <a:cs typeface="Trebuchet MS"/>
              </a:rPr>
              <a:t>Memory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43910" y="1230058"/>
            <a:ext cx="1663700" cy="7956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180"/>
              </a:spcBef>
            </a:pPr>
            <a:r>
              <a:rPr sz="1050" spc="-5" dirty="0">
                <a:latin typeface="Roboto"/>
                <a:cs typeface="Roboto"/>
              </a:rPr>
              <a:t>A </a:t>
            </a:r>
            <a:r>
              <a:rPr sz="1050" spc="-20" dirty="0">
                <a:latin typeface="Roboto"/>
                <a:cs typeface="Roboto"/>
              </a:rPr>
              <a:t>simple recurrent network  </a:t>
            </a:r>
            <a:r>
              <a:rPr sz="1050" dirty="0">
                <a:latin typeface="Roboto"/>
                <a:cs typeface="Roboto"/>
              </a:rPr>
              <a:t>suffers </a:t>
            </a:r>
            <a:r>
              <a:rPr sz="1050" spc="-15" dirty="0">
                <a:latin typeface="Roboto"/>
                <a:cs typeface="Roboto"/>
              </a:rPr>
              <a:t>from </a:t>
            </a:r>
            <a:r>
              <a:rPr sz="1050" spc="-5" dirty="0">
                <a:latin typeface="Roboto"/>
                <a:cs typeface="Roboto"/>
              </a:rPr>
              <a:t>a </a:t>
            </a:r>
            <a:r>
              <a:rPr sz="1050" spc="-20" dirty="0">
                <a:latin typeface="Roboto"/>
                <a:cs typeface="Roboto"/>
              </a:rPr>
              <a:t>fundamental  </a:t>
            </a:r>
            <a:r>
              <a:rPr sz="1050" spc="-25" dirty="0">
                <a:latin typeface="Roboto"/>
                <a:cs typeface="Roboto"/>
              </a:rPr>
              <a:t>problem of not </a:t>
            </a:r>
            <a:r>
              <a:rPr sz="1050" spc="-20" dirty="0">
                <a:latin typeface="Roboto"/>
                <a:cs typeface="Roboto"/>
              </a:rPr>
              <a:t>being able to  capture long-term  </a:t>
            </a:r>
            <a:r>
              <a:rPr sz="1050" spc="-15" dirty="0">
                <a:latin typeface="Roboto"/>
                <a:cs typeface="Roboto"/>
              </a:rPr>
              <a:t>dependencies</a:t>
            </a:r>
            <a:r>
              <a:rPr sz="1050" spc="-95" dirty="0">
                <a:latin typeface="Roboto"/>
                <a:cs typeface="Roboto"/>
              </a:rPr>
              <a:t> </a:t>
            </a:r>
            <a:r>
              <a:rPr sz="1050" spc="-15" dirty="0">
                <a:latin typeface="Roboto"/>
                <a:cs typeface="Roboto"/>
              </a:rPr>
              <a:t>in</a:t>
            </a:r>
            <a:r>
              <a:rPr sz="1050" spc="-130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a</a:t>
            </a:r>
            <a:r>
              <a:rPr sz="1050" spc="-120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sequence.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43910" y="3727767"/>
            <a:ext cx="1793875" cy="6731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70"/>
              </a:spcBef>
            </a:pPr>
            <a:r>
              <a:rPr sz="1050" spc="-10" dirty="0">
                <a:latin typeface="Roboto"/>
                <a:cs typeface="Roboto"/>
              </a:rPr>
              <a:t>Hence, </a:t>
            </a:r>
            <a:r>
              <a:rPr sz="1050" spc="-5" dirty="0">
                <a:latin typeface="Roboto"/>
                <a:cs typeface="Roboto"/>
              </a:rPr>
              <a:t>when </a:t>
            </a:r>
            <a:r>
              <a:rPr sz="1050" spc="-20" dirty="0">
                <a:latin typeface="Roboto"/>
                <a:cs typeface="Roboto"/>
              </a:rPr>
              <a:t>there </a:t>
            </a:r>
            <a:r>
              <a:rPr sz="1050" spc="-15" dirty="0">
                <a:latin typeface="Roboto"/>
                <a:cs typeface="Roboto"/>
              </a:rPr>
              <a:t>is </a:t>
            </a:r>
            <a:r>
              <a:rPr sz="1050" spc="-5" dirty="0">
                <a:latin typeface="Roboto"/>
                <a:cs typeface="Roboto"/>
              </a:rPr>
              <a:t>a </a:t>
            </a:r>
            <a:r>
              <a:rPr sz="1050" spc="-15" dirty="0">
                <a:latin typeface="Roboto"/>
                <a:cs typeface="Roboto"/>
              </a:rPr>
              <a:t>distant  </a:t>
            </a:r>
            <a:r>
              <a:rPr sz="1050" spc="-20" dirty="0">
                <a:latin typeface="Roboto"/>
                <a:cs typeface="Roboto"/>
              </a:rPr>
              <a:t>relationship </a:t>
            </a:r>
            <a:r>
              <a:rPr sz="1050" spc="-25" dirty="0">
                <a:latin typeface="Roboto"/>
                <a:cs typeface="Roboto"/>
              </a:rPr>
              <a:t>of </a:t>
            </a:r>
            <a:r>
              <a:rPr sz="1050" spc="-15" dirty="0">
                <a:latin typeface="Roboto"/>
                <a:cs typeface="Roboto"/>
              </a:rPr>
              <a:t>unknown  </a:t>
            </a:r>
            <a:r>
              <a:rPr sz="1050" spc="-20" dirty="0">
                <a:latin typeface="Roboto"/>
                <a:cs typeface="Roboto"/>
              </a:rPr>
              <a:t>length, </a:t>
            </a:r>
            <a:r>
              <a:rPr sz="1050" dirty="0">
                <a:latin typeface="Roboto"/>
                <a:cs typeface="Roboto"/>
              </a:rPr>
              <a:t>we wish </a:t>
            </a:r>
            <a:r>
              <a:rPr sz="1050" spc="-20" dirty="0">
                <a:latin typeface="Roboto"/>
                <a:cs typeface="Roboto"/>
              </a:rPr>
              <a:t>to have </a:t>
            </a:r>
            <a:r>
              <a:rPr sz="1050" spc="-5" dirty="0">
                <a:latin typeface="Roboto"/>
                <a:cs typeface="Roboto"/>
              </a:rPr>
              <a:t>a  </a:t>
            </a:r>
            <a:r>
              <a:rPr sz="1050" spc="-20" dirty="0">
                <a:latin typeface="Roboto"/>
                <a:cs typeface="Roboto"/>
              </a:rPr>
              <a:t>“memory” to</a:t>
            </a:r>
            <a:r>
              <a:rPr sz="1050" spc="-45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it.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3910" y="2410777"/>
            <a:ext cx="1642110" cy="826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1050" dirty="0">
                <a:latin typeface="Roboto"/>
                <a:cs typeface="Roboto"/>
              </a:rPr>
              <a:t>When </a:t>
            </a:r>
            <a:r>
              <a:rPr sz="1050" spc="-20" dirty="0">
                <a:latin typeface="Roboto"/>
                <a:cs typeface="Roboto"/>
              </a:rPr>
              <a:t>dealing </a:t>
            </a:r>
            <a:r>
              <a:rPr sz="1050" spc="-10" dirty="0">
                <a:latin typeface="Roboto"/>
                <a:cs typeface="Roboto"/>
              </a:rPr>
              <a:t>with </a:t>
            </a:r>
            <a:r>
              <a:rPr sz="1050" spc="-5" dirty="0">
                <a:latin typeface="Roboto"/>
                <a:cs typeface="Roboto"/>
              </a:rPr>
              <a:t>a </a:t>
            </a:r>
            <a:r>
              <a:rPr sz="1050" spc="-25" dirty="0">
                <a:latin typeface="Roboto"/>
                <a:cs typeface="Roboto"/>
              </a:rPr>
              <a:t>time  </a:t>
            </a:r>
            <a:r>
              <a:rPr sz="1050" spc="-5" dirty="0">
                <a:latin typeface="Roboto"/>
                <a:cs typeface="Roboto"/>
              </a:rPr>
              <a:t>series, </a:t>
            </a:r>
            <a:r>
              <a:rPr sz="1050" spc="-20" dirty="0">
                <a:latin typeface="Roboto"/>
                <a:cs typeface="Roboto"/>
              </a:rPr>
              <a:t>RNN tends to </a:t>
            </a:r>
            <a:r>
              <a:rPr sz="1050" spc="-15" dirty="0">
                <a:latin typeface="Roboto"/>
                <a:cs typeface="Roboto"/>
              </a:rPr>
              <a:t>forget  </a:t>
            </a:r>
            <a:r>
              <a:rPr sz="1050" spc="-25" dirty="0">
                <a:latin typeface="Roboto"/>
                <a:cs typeface="Roboto"/>
              </a:rPr>
              <a:t>old information. </a:t>
            </a:r>
            <a:r>
              <a:rPr sz="1050" spc="-5" dirty="0">
                <a:latin typeface="Roboto"/>
                <a:cs typeface="Roboto"/>
              </a:rPr>
              <a:t>Thus,  </a:t>
            </a:r>
            <a:r>
              <a:rPr sz="1050" spc="-15" dirty="0">
                <a:latin typeface="Roboto"/>
                <a:cs typeface="Roboto"/>
              </a:rPr>
              <a:t>resulting in Vanishing  </a:t>
            </a:r>
            <a:r>
              <a:rPr sz="1050" spc="-25" dirty="0">
                <a:latin typeface="Roboto"/>
                <a:cs typeface="Roboto"/>
              </a:rPr>
              <a:t>gradient</a:t>
            </a:r>
            <a:r>
              <a:rPr sz="1050" spc="110" dirty="0">
                <a:latin typeface="Roboto"/>
                <a:cs typeface="Roboto"/>
              </a:rPr>
              <a:t> </a:t>
            </a:r>
            <a:r>
              <a:rPr sz="1050" spc="-30" dirty="0">
                <a:latin typeface="Roboto"/>
                <a:cs typeface="Roboto"/>
              </a:rPr>
              <a:t>problem.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32400" y="2235199"/>
            <a:ext cx="3342609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89296" y="1327149"/>
            <a:ext cx="2098675" cy="347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125" dirty="0">
                <a:latin typeface="Trebuchet MS"/>
                <a:cs typeface="Trebuchet MS"/>
              </a:rPr>
              <a:t>Figure</a:t>
            </a:r>
            <a:r>
              <a:rPr sz="1050" b="1" spc="-15" dirty="0">
                <a:latin typeface="Trebuchet MS"/>
                <a:cs typeface="Trebuchet MS"/>
              </a:rPr>
              <a:t> </a:t>
            </a:r>
            <a:r>
              <a:rPr sz="1050" b="1" spc="-150" dirty="0">
                <a:latin typeface="Trebuchet MS"/>
                <a:cs typeface="Trebuchet MS"/>
              </a:rPr>
              <a:t>3: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spc="-95" dirty="0">
                <a:latin typeface="Trebuchet MS"/>
                <a:cs typeface="Trebuchet MS"/>
              </a:rPr>
              <a:t>Structure </a:t>
            </a:r>
            <a:r>
              <a:rPr sz="1050" spc="-90" dirty="0">
                <a:latin typeface="Trebuchet MS"/>
                <a:cs typeface="Trebuchet MS"/>
              </a:rPr>
              <a:t>of </a:t>
            </a:r>
            <a:r>
              <a:rPr sz="1050" spc="-75" dirty="0">
                <a:latin typeface="Trebuchet MS"/>
                <a:cs typeface="Trebuchet MS"/>
              </a:rPr>
              <a:t>an </a:t>
            </a:r>
            <a:r>
              <a:rPr sz="1050" spc="-90" dirty="0">
                <a:latin typeface="Trebuchet MS"/>
                <a:cs typeface="Trebuchet MS"/>
              </a:rPr>
              <a:t>RNN </a:t>
            </a:r>
            <a:r>
              <a:rPr sz="1050" spc="-95" dirty="0">
                <a:latin typeface="Trebuchet MS"/>
                <a:cs typeface="Trebuchet MS"/>
              </a:rPr>
              <a:t>Cell </a:t>
            </a:r>
            <a:r>
              <a:rPr sz="1050" spc="-85" dirty="0">
                <a:latin typeface="Trebuchet MS"/>
                <a:cs typeface="Trebuchet MS"/>
              </a:rPr>
              <a:t>and </a:t>
            </a:r>
            <a:r>
              <a:rPr sz="1050" spc="-75" dirty="0">
                <a:latin typeface="Trebuchet MS"/>
                <a:cs typeface="Trebuchet MS"/>
              </a:rPr>
              <a:t>an </a:t>
            </a:r>
            <a:r>
              <a:rPr sz="1050" spc="-90" dirty="0">
                <a:latin typeface="Trebuchet MS"/>
                <a:cs typeface="Trebuchet MS"/>
              </a:rPr>
              <a:t>LSTM</a:t>
            </a:r>
            <a:r>
              <a:rPr sz="1050" spc="-210" dirty="0">
                <a:latin typeface="Trebuchet MS"/>
                <a:cs typeface="Trebuchet MS"/>
              </a:rPr>
              <a:t> </a:t>
            </a:r>
            <a:r>
              <a:rPr sz="1050" spc="-90" dirty="0">
                <a:latin typeface="Trebuchet MS"/>
                <a:cs typeface="Trebuchet MS"/>
              </a:rPr>
              <a:t>cell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5920" y="1996122"/>
            <a:ext cx="64833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90" dirty="0">
                <a:latin typeface="Trebuchet MS"/>
                <a:cs typeface="Trebuchet MS"/>
              </a:rPr>
              <a:t>Single</a:t>
            </a:r>
            <a:r>
              <a:rPr sz="1050" b="1" spc="-140" dirty="0">
                <a:latin typeface="Trebuchet MS"/>
                <a:cs typeface="Trebuchet MS"/>
              </a:rPr>
              <a:t> </a:t>
            </a:r>
            <a:r>
              <a:rPr sz="1050" b="1" spc="-100" dirty="0">
                <a:latin typeface="Trebuchet MS"/>
                <a:cs typeface="Trebuchet MS"/>
              </a:rPr>
              <a:t>Layer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74865" y="1998979"/>
            <a:ext cx="103378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125" dirty="0">
                <a:latin typeface="Trebuchet MS"/>
                <a:cs typeface="Trebuchet MS"/>
              </a:rPr>
              <a:t>4 </a:t>
            </a:r>
            <a:r>
              <a:rPr sz="1050" b="1" spc="-110" dirty="0">
                <a:latin typeface="Trebuchet MS"/>
                <a:cs typeface="Trebuchet MS"/>
              </a:rPr>
              <a:t>interactive</a:t>
            </a:r>
            <a:r>
              <a:rPr sz="1050" b="1" spc="-5" dirty="0">
                <a:latin typeface="Trebuchet MS"/>
                <a:cs typeface="Trebuchet MS"/>
              </a:rPr>
              <a:t> </a:t>
            </a:r>
            <a:r>
              <a:rPr sz="1050" b="1" spc="-95" dirty="0">
                <a:latin typeface="Trebuchet MS"/>
                <a:cs typeface="Trebuchet MS"/>
              </a:rPr>
              <a:t>Layers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22952" y="368092"/>
            <a:ext cx="330363" cy="504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4384" y="469899"/>
            <a:ext cx="24771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70" dirty="0">
                <a:solidFill>
                  <a:srgbClr val="000000"/>
                </a:solidFill>
                <a:latin typeface="Trebuchet MS"/>
                <a:cs typeface="Trebuchet MS"/>
              </a:rPr>
              <a:t>LSTM</a:t>
            </a:r>
            <a:r>
              <a:rPr sz="2800" b="1" spc="-4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-270" dirty="0">
                <a:solidFill>
                  <a:srgbClr val="000000"/>
                </a:solidFill>
                <a:latin typeface="Trebuchet MS"/>
                <a:cs typeface="Trebuchet MS"/>
              </a:rPr>
              <a:t>architecture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3871" y="1691385"/>
            <a:ext cx="2284095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700" algn="r">
              <a:lnSpc>
                <a:spcPct val="100000"/>
              </a:lnSpc>
              <a:spcBef>
                <a:spcPts val="130"/>
              </a:spcBef>
            </a:pPr>
            <a:r>
              <a:rPr sz="850" spc="10" dirty="0">
                <a:latin typeface="Roboto"/>
                <a:cs typeface="Roboto"/>
              </a:rPr>
              <a:t>An </a:t>
            </a:r>
            <a:r>
              <a:rPr sz="850" spc="25" dirty="0">
                <a:latin typeface="Roboto"/>
                <a:cs typeface="Roboto"/>
              </a:rPr>
              <a:t>RNN architecture </a:t>
            </a:r>
            <a:r>
              <a:rPr sz="850" spc="15" dirty="0">
                <a:latin typeface="Roboto"/>
                <a:cs typeface="Roboto"/>
              </a:rPr>
              <a:t>which </a:t>
            </a:r>
            <a:r>
              <a:rPr sz="850" spc="20" dirty="0">
                <a:latin typeface="Roboto"/>
                <a:cs typeface="Roboto"/>
              </a:rPr>
              <a:t>addresses</a:t>
            </a:r>
            <a:r>
              <a:rPr sz="850" spc="-60" dirty="0">
                <a:latin typeface="Roboto"/>
                <a:cs typeface="Roboto"/>
              </a:rPr>
              <a:t> </a:t>
            </a:r>
            <a:r>
              <a:rPr sz="850" spc="20" dirty="0">
                <a:latin typeface="Roboto"/>
                <a:cs typeface="Roboto"/>
              </a:rPr>
              <a:t>the</a:t>
            </a:r>
            <a:endParaRPr sz="850">
              <a:latin typeface="Roboto"/>
              <a:cs typeface="Roboto"/>
            </a:endParaRPr>
          </a:p>
          <a:p>
            <a:pPr marR="6985" algn="r">
              <a:lnSpc>
                <a:spcPct val="100000"/>
              </a:lnSpc>
              <a:spcBef>
                <a:spcPts val="20"/>
              </a:spcBef>
            </a:pPr>
            <a:r>
              <a:rPr sz="850" spc="15" dirty="0">
                <a:latin typeface="Roboto"/>
                <a:cs typeface="Roboto"/>
              </a:rPr>
              <a:t>problem </a:t>
            </a:r>
            <a:r>
              <a:rPr sz="850" dirty="0">
                <a:latin typeface="Roboto"/>
                <a:cs typeface="Roboto"/>
              </a:rPr>
              <a:t>of </a:t>
            </a:r>
            <a:r>
              <a:rPr sz="850" spc="20" dirty="0">
                <a:latin typeface="Roboto"/>
                <a:cs typeface="Roboto"/>
              </a:rPr>
              <a:t>training </a:t>
            </a:r>
            <a:r>
              <a:rPr sz="850" dirty="0">
                <a:latin typeface="Roboto"/>
                <a:cs typeface="Roboto"/>
              </a:rPr>
              <a:t>over </a:t>
            </a:r>
            <a:r>
              <a:rPr sz="850" spc="10" dirty="0">
                <a:latin typeface="Roboto"/>
                <a:cs typeface="Roboto"/>
              </a:rPr>
              <a:t>long  </a:t>
            </a:r>
            <a:r>
              <a:rPr sz="850" spc="15" dirty="0">
                <a:latin typeface="Roboto"/>
                <a:cs typeface="Roboto"/>
              </a:rPr>
              <a:t>sequences</a:t>
            </a:r>
            <a:r>
              <a:rPr sz="850" spc="20" dirty="0">
                <a:latin typeface="Roboto"/>
                <a:cs typeface="Roboto"/>
              </a:rPr>
              <a:t> </a:t>
            </a:r>
            <a:r>
              <a:rPr sz="850" spc="10" dirty="0">
                <a:latin typeface="Roboto"/>
                <a:cs typeface="Roboto"/>
              </a:rPr>
              <a:t>and</a:t>
            </a:r>
            <a:endParaRPr sz="85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850" spc="20" dirty="0">
                <a:latin typeface="Roboto"/>
                <a:cs typeface="Roboto"/>
              </a:rPr>
              <a:t>retaining</a:t>
            </a:r>
            <a:r>
              <a:rPr sz="850" spc="-25" dirty="0">
                <a:latin typeface="Roboto"/>
                <a:cs typeface="Roboto"/>
              </a:rPr>
              <a:t> </a:t>
            </a:r>
            <a:r>
              <a:rPr sz="850" spc="20" dirty="0">
                <a:latin typeface="Roboto"/>
                <a:cs typeface="Roboto"/>
              </a:rPr>
              <a:t>memory.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9840" y="1656079"/>
            <a:ext cx="2387600" cy="497840"/>
          </a:xfrm>
          <a:custGeom>
            <a:avLst/>
            <a:gdLst/>
            <a:ahLst/>
            <a:cxnLst/>
            <a:rect l="l" t="t" r="r" b="b"/>
            <a:pathLst>
              <a:path w="2387600" h="497839">
                <a:moveTo>
                  <a:pt x="2138680" y="0"/>
                </a:moveTo>
                <a:lnTo>
                  <a:pt x="248920" y="0"/>
                </a:lnTo>
                <a:lnTo>
                  <a:pt x="204192" y="4012"/>
                </a:lnTo>
                <a:lnTo>
                  <a:pt x="162088" y="15580"/>
                </a:lnTo>
                <a:lnTo>
                  <a:pt x="123312" y="33998"/>
                </a:lnTo>
                <a:lnTo>
                  <a:pt x="88568" y="58562"/>
                </a:lnTo>
                <a:lnTo>
                  <a:pt x="58562" y="88568"/>
                </a:lnTo>
                <a:lnTo>
                  <a:pt x="33998" y="123312"/>
                </a:lnTo>
                <a:lnTo>
                  <a:pt x="15580" y="162088"/>
                </a:lnTo>
                <a:lnTo>
                  <a:pt x="4012" y="204192"/>
                </a:lnTo>
                <a:lnTo>
                  <a:pt x="0" y="248919"/>
                </a:lnTo>
                <a:lnTo>
                  <a:pt x="4012" y="293647"/>
                </a:lnTo>
                <a:lnTo>
                  <a:pt x="15580" y="335751"/>
                </a:lnTo>
                <a:lnTo>
                  <a:pt x="33998" y="374527"/>
                </a:lnTo>
                <a:lnTo>
                  <a:pt x="58562" y="409271"/>
                </a:lnTo>
                <a:lnTo>
                  <a:pt x="88568" y="439277"/>
                </a:lnTo>
                <a:lnTo>
                  <a:pt x="123312" y="463841"/>
                </a:lnTo>
                <a:lnTo>
                  <a:pt x="162088" y="482259"/>
                </a:lnTo>
                <a:lnTo>
                  <a:pt x="204192" y="493827"/>
                </a:lnTo>
                <a:lnTo>
                  <a:pt x="248920" y="497839"/>
                </a:lnTo>
                <a:lnTo>
                  <a:pt x="2138680" y="497839"/>
                </a:lnTo>
                <a:lnTo>
                  <a:pt x="2183407" y="493827"/>
                </a:lnTo>
                <a:lnTo>
                  <a:pt x="2225511" y="482259"/>
                </a:lnTo>
                <a:lnTo>
                  <a:pt x="2264287" y="463841"/>
                </a:lnTo>
                <a:lnTo>
                  <a:pt x="2299031" y="439277"/>
                </a:lnTo>
                <a:lnTo>
                  <a:pt x="2329037" y="409271"/>
                </a:lnTo>
                <a:lnTo>
                  <a:pt x="2353601" y="374527"/>
                </a:lnTo>
                <a:lnTo>
                  <a:pt x="2372019" y="335751"/>
                </a:lnTo>
                <a:lnTo>
                  <a:pt x="2383587" y="293647"/>
                </a:lnTo>
                <a:lnTo>
                  <a:pt x="2387600" y="248919"/>
                </a:lnTo>
                <a:lnTo>
                  <a:pt x="2383587" y="204192"/>
                </a:lnTo>
                <a:lnTo>
                  <a:pt x="2372019" y="162088"/>
                </a:lnTo>
                <a:lnTo>
                  <a:pt x="2353601" y="123312"/>
                </a:lnTo>
                <a:lnTo>
                  <a:pt x="2329037" y="88568"/>
                </a:lnTo>
                <a:lnTo>
                  <a:pt x="2299031" y="58562"/>
                </a:lnTo>
                <a:lnTo>
                  <a:pt x="2264287" y="33998"/>
                </a:lnTo>
                <a:lnTo>
                  <a:pt x="2225511" y="15580"/>
                </a:lnTo>
                <a:lnTo>
                  <a:pt x="2183407" y="4012"/>
                </a:lnTo>
                <a:lnTo>
                  <a:pt x="2138680" y="0"/>
                </a:lnTo>
                <a:close/>
              </a:path>
            </a:pathLst>
          </a:custGeom>
          <a:solidFill>
            <a:srgbClr val="F873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96765" y="1780222"/>
            <a:ext cx="179387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125" dirty="0">
                <a:solidFill>
                  <a:srgbClr val="FFFFFF"/>
                </a:solidFill>
                <a:latin typeface="Trebuchet MS"/>
                <a:cs typeface="Trebuchet MS"/>
              </a:rPr>
              <a:t>Long</a:t>
            </a:r>
            <a:r>
              <a:rPr sz="1450" b="1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50" b="1" spc="-140" dirty="0">
                <a:solidFill>
                  <a:srgbClr val="FFFFFF"/>
                </a:solidFill>
                <a:latin typeface="Trebuchet MS"/>
                <a:cs typeface="Trebuchet MS"/>
              </a:rPr>
              <a:t>Short-Term</a:t>
            </a:r>
            <a:r>
              <a:rPr sz="145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50" b="1" spc="-155" dirty="0">
                <a:solidFill>
                  <a:srgbClr val="FFFFFF"/>
                </a:solidFill>
                <a:latin typeface="Trebuchet MS"/>
                <a:cs typeface="Trebuchet MS"/>
              </a:rPr>
              <a:t>Memory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99840" y="3088639"/>
            <a:ext cx="2387600" cy="487680"/>
          </a:xfrm>
          <a:custGeom>
            <a:avLst/>
            <a:gdLst/>
            <a:ahLst/>
            <a:cxnLst/>
            <a:rect l="l" t="t" r="r" b="b"/>
            <a:pathLst>
              <a:path w="2387600" h="487679">
                <a:moveTo>
                  <a:pt x="2143760" y="0"/>
                </a:moveTo>
                <a:lnTo>
                  <a:pt x="243839" y="0"/>
                </a:lnTo>
                <a:lnTo>
                  <a:pt x="194711" y="4955"/>
                </a:lnTo>
                <a:lnTo>
                  <a:pt x="148947" y="19169"/>
                </a:lnTo>
                <a:lnTo>
                  <a:pt x="107528" y="41656"/>
                </a:lnTo>
                <a:lnTo>
                  <a:pt x="71437" y="71437"/>
                </a:lnTo>
                <a:lnTo>
                  <a:pt x="41656" y="107528"/>
                </a:lnTo>
                <a:lnTo>
                  <a:pt x="19169" y="148947"/>
                </a:lnTo>
                <a:lnTo>
                  <a:pt x="4955" y="194711"/>
                </a:lnTo>
                <a:lnTo>
                  <a:pt x="0" y="243839"/>
                </a:lnTo>
                <a:lnTo>
                  <a:pt x="4955" y="292968"/>
                </a:lnTo>
                <a:lnTo>
                  <a:pt x="19169" y="338732"/>
                </a:lnTo>
                <a:lnTo>
                  <a:pt x="41656" y="380151"/>
                </a:lnTo>
                <a:lnTo>
                  <a:pt x="71437" y="416242"/>
                </a:lnTo>
                <a:lnTo>
                  <a:pt x="107528" y="446023"/>
                </a:lnTo>
                <a:lnTo>
                  <a:pt x="148947" y="468510"/>
                </a:lnTo>
                <a:lnTo>
                  <a:pt x="194711" y="482724"/>
                </a:lnTo>
                <a:lnTo>
                  <a:pt x="243839" y="487679"/>
                </a:lnTo>
                <a:lnTo>
                  <a:pt x="2143760" y="487679"/>
                </a:lnTo>
                <a:lnTo>
                  <a:pt x="2192888" y="482724"/>
                </a:lnTo>
                <a:lnTo>
                  <a:pt x="2238652" y="468510"/>
                </a:lnTo>
                <a:lnTo>
                  <a:pt x="2280071" y="446023"/>
                </a:lnTo>
                <a:lnTo>
                  <a:pt x="2316162" y="416242"/>
                </a:lnTo>
                <a:lnTo>
                  <a:pt x="2345943" y="380151"/>
                </a:lnTo>
                <a:lnTo>
                  <a:pt x="2368430" y="338732"/>
                </a:lnTo>
                <a:lnTo>
                  <a:pt x="2382644" y="292968"/>
                </a:lnTo>
                <a:lnTo>
                  <a:pt x="2387600" y="243839"/>
                </a:lnTo>
                <a:lnTo>
                  <a:pt x="2382644" y="194711"/>
                </a:lnTo>
                <a:lnTo>
                  <a:pt x="2368430" y="148947"/>
                </a:lnTo>
                <a:lnTo>
                  <a:pt x="2345943" y="107528"/>
                </a:lnTo>
                <a:lnTo>
                  <a:pt x="2316162" y="71437"/>
                </a:lnTo>
                <a:lnTo>
                  <a:pt x="2280071" y="41656"/>
                </a:lnTo>
                <a:lnTo>
                  <a:pt x="2238652" y="19169"/>
                </a:lnTo>
                <a:lnTo>
                  <a:pt x="2192888" y="4955"/>
                </a:lnTo>
                <a:lnTo>
                  <a:pt x="2143760" y="0"/>
                </a:lnTo>
                <a:close/>
              </a:path>
            </a:pathLst>
          </a:custGeom>
          <a:solidFill>
            <a:srgbClr val="FFC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88153" y="3207130"/>
            <a:ext cx="42545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8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50" b="1" spc="-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50" b="1" spc="-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50" b="1" spc="-1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50" b="1" spc="-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3390" y="3187128"/>
            <a:ext cx="2317750" cy="292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850" spc="35" dirty="0">
                <a:latin typeface="Roboto"/>
                <a:cs typeface="Roboto"/>
              </a:rPr>
              <a:t>LSTM </a:t>
            </a:r>
            <a:r>
              <a:rPr sz="850" spc="10" dirty="0">
                <a:latin typeface="Roboto"/>
                <a:cs typeface="Roboto"/>
              </a:rPr>
              <a:t>adds </a:t>
            </a:r>
            <a:r>
              <a:rPr sz="850" spc="15" dirty="0">
                <a:latin typeface="Roboto"/>
                <a:cs typeface="Roboto"/>
              </a:rPr>
              <a:t>3 </a:t>
            </a:r>
            <a:r>
              <a:rPr sz="850" spc="20" dirty="0">
                <a:latin typeface="Roboto"/>
                <a:cs typeface="Roboto"/>
              </a:rPr>
              <a:t>gates </a:t>
            </a:r>
            <a:r>
              <a:rPr sz="850" spc="25" dirty="0">
                <a:latin typeface="Roboto"/>
                <a:cs typeface="Roboto"/>
              </a:rPr>
              <a:t>to </a:t>
            </a:r>
            <a:r>
              <a:rPr sz="850" spc="15" dirty="0">
                <a:latin typeface="Roboto"/>
                <a:cs typeface="Roboto"/>
              </a:rPr>
              <a:t>control </a:t>
            </a:r>
            <a:r>
              <a:rPr sz="850" spc="25" dirty="0">
                <a:latin typeface="Roboto"/>
                <a:cs typeface="Roboto"/>
              </a:rPr>
              <a:t>cell</a:t>
            </a:r>
            <a:r>
              <a:rPr sz="850" spc="55" dirty="0">
                <a:latin typeface="Roboto"/>
                <a:cs typeface="Roboto"/>
              </a:rPr>
              <a:t> </a:t>
            </a:r>
            <a:r>
              <a:rPr sz="850" spc="30" dirty="0">
                <a:latin typeface="Roboto"/>
                <a:cs typeface="Roboto"/>
              </a:rPr>
              <a:t>states</a:t>
            </a:r>
            <a:endParaRPr sz="850">
              <a:latin typeface="Roboto"/>
              <a:cs typeface="Roboto"/>
            </a:endParaRPr>
          </a:p>
          <a:p>
            <a:pPr marR="14604" algn="r">
              <a:lnSpc>
                <a:spcPct val="100000"/>
              </a:lnSpc>
              <a:spcBef>
                <a:spcPts val="25"/>
              </a:spcBef>
            </a:pPr>
            <a:r>
              <a:rPr sz="850" spc="20" dirty="0">
                <a:latin typeface="Roboto"/>
                <a:cs typeface="Roboto"/>
              </a:rPr>
              <a:t>such </a:t>
            </a:r>
            <a:r>
              <a:rPr sz="850" spc="15" dirty="0">
                <a:latin typeface="Roboto"/>
                <a:cs typeface="Roboto"/>
              </a:rPr>
              <a:t>as  </a:t>
            </a:r>
            <a:r>
              <a:rPr sz="850" spc="10" dirty="0">
                <a:latin typeface="Roboto"/>
                <a:cs typeface="Roboto"/>
              </a:rPr>
              <a:t>Forget </a:t>
            </a:r>
            <a:r>
              <a:rPr sz="850" spc="25" dirty="0">
                <a:latin typeface="Roboto"/>
                <a:cs typeface="Roboto"/>
              </a:rPr>
              <a:t>Gate, </a:t>
            </a:r>
            <a:r>
              <a:rPr sz="850" spc="5" dirty="0">
                <a:latin typeface="Roboto"/>
                <a:cs typeface="Roboto"/>
              </a:rPr>
              <a:t>Input  </a:t>
            </a:r>
            <a:r>
              <a:rPr sz="850" spc="15" dirty="0">
                <a:latin typeface="Roboto"/>
                <a:cs typeface="Roboto"/>
              </a:rPr>
              <a:t>gate, Output</a:t>
            </a:r>
            <a:r>
              <a:rPr sz="850" spc="-95" dirty="0">
                <a:latin typeface="Roboto"/>
                <a:cs typeface="Roboto"/>
              </a:rPr>
              <a:t> </a:t>
            </a:r>
            <a:r>
              <a:rPr sz="850" spc="15" dirty="0">
                <a:latin typeface="Roboto"/>
                <a:cs typeface="Roboto"/>
              </a:rPr>
              <a:t>gate.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99840" y="2367279"/>
            <a:ext cx="2387600" cy="497840"/>
          </a:xfrm>
          <a:custGeom>
            <a:avLst/>
            <a:gdLst/>
            <a:ahLst/>
            <a:cxnLst/>
            <a:rect l="l" t="t" r="r" b="b"/>
            <a:pathLst>
              <a:path w="2387600" h="497839">
                <a:moveTo>
                  <a:pt x="2138680" y="0"/>
                </a:moveTo>
                <a:lnTo>
                  <a:pt x="248920" y="0"/>
                </a:lnTo>
                <a:lnTo>
                  <a:pt x="204192" y="4012"/>
                </a:lnTo>
                <a:lnTo>
                  <a:pt x="162088" y="15580"/>
                </a:lnTo>
                <a:lnTo>
                  <a:pt x="123312" y="33998"/>
                </a:lnTo>
                <a:lnTo>
                  <a:pt x="88568" y="58562"/>
                </a:lnTo>
                <a:lnTo>
                  <a:pt x="58562" y="88568"/>
                </a:lnTo>
                <a:lnTo>
                  <a:pt x="33998" y="123312"/>
                </a:lnTo>
                <a:lnTo>
                  <a:pt x="15580" y="162088"/>
                </a:lnTo>
                <a:lnTo>
                  <a:pt x="4012" y="204192"/>
                </a:lnTo>
                <a:lnTo>
                  <a:pt x="0" y="248919"/>
                </a:lnTo>
                <a:lnTo>
                  <a:pt x="4012" y="293647"/>
                </a:lnTo>
                <a:lnTo>
                  <a:pt x="15580" y="335751"/>
                </a:lnTo>
                <a:lnTo>
                  <a:pt x="33998" y="374527"/>
                </a:lnTo>
                <a:lnTo>
                  <a:pt x="58562" y="409271"/>
                </a:lnTo>
                <a:lnTo>
                  <a:pt x="88568" y="439277"/>
                </a:lnTo>
                <a:lnTo>
                  <a:pt x="123312" y="463841"/>
                </a:lnTo>
                <a:lnTo>
                  <a:pt x="162088" y="482259"/>
                </a:lnTo>
                <a:lnTo>
                  <a:pt x="204192" y="493827"/>
                </a:lnTo>
                <a:lnTo>
                  <a:pt x="248920" y="497840"/>
                </a:lnTo>
                <a:lnTo>
                  <a:pt x="2138680" y="497840"/>
                </a:lnTo>
                <a:lnTo>
                  <a:pt x="2183407" y="493827"/>
                </a:lnTo>
                <a:lnTo>
                  <a:pt x="2225511" y="482259"/>
                </a:lnTo>
                <a:lnTo>
                  <a:pt x="2264287" y="463841"/>
                </a:lnTo>
                <a:lnTo>
                  <a:pt x="2299031" y="439277"/>
                </a:lnTo>
                <a:lnTo>
                  <a:pt x="2329037" y="409271"/>
                </a:lnTo>
                <a:lnTo>
                  <a:pt x="2353601" y="374527"/>
                </a:lnTo>
                <a:lnTo>
                  <a:pt x="2372019" y="335751"/>
                </a:lnTo>
                <a:lnTo>
                  <a:pt x="2383587" y="293647"/>
                </a:lnTo>
                <a:lnTo>
                  <a:pt x="2387600" y="248919"/>
                </a:lnTo>
                <a:lnTo>
                  <a:pt x="2383587" y="204192"/>
                </a:lnTo>
                <a:lnTo>
                  <a:pt x="2372019" y="162088"/>
                </a:lnTo>
                <a:lnTo>
                  <a:pt x="2353601" y="123312"/>
                </a:lnTo>
                <a:lnTo>
                  <a:pt x="2329037" y="88568"/>
                </a:lnTo>
                <a:lnTo>
                  <a:pt x="2299031" y="58562"/>
                </a:lnTo>
                <a:lnTo>
                  <a:pt x="2264287" y="33998"/>
                </a:lnTo>
                <a:lnTo>
                  <a:pt x="2225511" y="15580"/>
                </a:lnTo>
                <a:lnTo>
                  <a:pt x="2183407" y="4012"/>
                </a:lnTo>
                <a:lnTo>
                  <a:pt x="2138680" y="0"/>
                </a:lnTo>
                <a:close/>
              </a:path>
            </a:pathLst>
          </a:custGeom>
          <a:solidFill>
            <a:srgbClr val="F69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56201" y="2493962"/>
            <a:ext cx="68008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114" dirty="0">
                <a:solidFill>
                  <a:srgbClr val="FFFFFF"/>
                </a:solidFill>
                <a:latin typeface="Trebuchet MS"/>
                <a:cs typeface="Trebuchet MS"/>
              </a:rPr>
              <a:t>Cell</a:t>
            </a:r>
            <a:r>
              <a:rPr sz="145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50" b="1" spc="-114" dirty="0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4190" y="2473388"/>
            <a:ext cx="2260600" cy="292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</a:pPr>
            <a:r>
              <a:rPr sz="850" spc="20" dirty="0">
                <a:latin typeface="Roboto"/>
                <a:cs typeface="Roboto"/>
              </a:rPr>
              <a:t>A </a:t>
            </a:r>
            <a:r>
              <a:rPr sz="850" spc="25" dirty="0">
                <a:latin typeface="Roboto"/>
                <a:cs typeface="Roboto"/>
              </a:rPr>
              <a:t>memory </a:t>
            </a:r>
            <a:r>
              <a:rPr sz="850" spc="15" dirty="0">
                <a:latin typeface="Roboto"/>
                <a:cs typeface="Roboto"/>
              </a:rPr>
              <a:t>which helps </a:t>
            </a:r>
            <a:r>
              <a:rPr sz="850" spc="35" dirty="0">
                <a:latin typeface="Roboto"/>
                <a:cs typeface="Roboto"/>
              </a:rPr>
              <a:t>LSTMs </a:t>
            </a:r>
            <a:r>
              <a:rPr sz="850" spc="25" dirty="0">
                <a:latin typeface="Roboto"/>
                <a:cs typeface="Roboto"/>
              </a:rPr>
              <a:t>to</a:t>
            </a:r>
            <a:r>
              <a:rPr sz="850" spc="-80" dirty="0">
                <a:latin typeface="Roboto"/>
                <a:cs typeface="Roboto"/>
              </a:rPr>
              <a:t> </a:t>
            </a:r>
            <a:r>
              <a:rPr sz="850" spc="25" dirty="0">
                <a:latin typeface="Roboto"/>
                <a:cs typeface="Roboto"/>
              </a:rPr>
              <a:t>selectively</a:t>
            </a:r>
            <a:endParaRPr sz="850">
              <a:latin typeface="Roboto"/>
              <a:cs typeface="Roboto"/>
            </a:endParaRPr>
          </a:p>
          <a:p>
            <a:pPr marR="6350" algn="r">
              <a:lnSpc>
                <a:spcPct val="100000"/>
              </a:lnSpc>
              <a:spcBef>
                <a:spcPts val="25"/>
              </a:spcBef>
            </a:pPr>
            <a:r>
              <a:rPr sz="850" spc="25" dirty="0">
                <a:latin typeface="Roboto"/>
                <a:cs typeface="Roboto"/>
              </a:rPr>
              <a:t>remember </a:t>
            </a:r>
            <a:r>
              <a:rPr sz="850" dirty="0">
                <a:latin typeface="Roboto"/>
                <a:cs typeface="Roboto"/>
              </a:rPr>
              <a:t>or </a:t>
            </a:r>
            <a:r>
              <a:rPr sz="850" spc="10" dirty="0">
                <a:latin typeface="Roboto"/>
                <a:cs typeface="Roboto"/>
              </a:rPr>
              <a:t>forget</a:t>
            </a:r>
            <a:r>
              <a:rPr sz="850" spc="20" dirty="0">
                <a:latin typeface="Roboto"/>
                <a:cs typeface="Roboto"/>
              </a:rPr>
              <a:t> </a:t>
            </a:r>
            <a:r>
              <a:rPr sz="850" spc="15" dirty="0">
                <a:latin typeface="Roboto"/>
                <a:cs typeface="Roboto"/>
              </a:rPr>
              <a:t>things.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99840" y="3799839"/>
            <a:ext cx="2387600" cy="487680"/>
          </a:xfrm>
          <a:custGeom>
            <a:avLst/>
            <a:gdLst/>
            <a:ahLst/>
            <a:cxnLst/>
            <a:rect l="l" t="t" r="r" b="b"/>
            <a:pathLst>
              <a:path w="2387600" h="487679">
                <a:moveTo>
                  <a:pt x="2143760" y="0"/>
                </a:moveTo>
                <a:lnTo>
                  <a:pt x="243839" y="0"/>
                </a:lnTo>
                <a:lnTo>
                  <a:pt x="194711" y="4953"/>
                </a:lnTo>
                <a:lnTo>
                  <a:pt x="148947" y="19161"/>
                </a:lnTo>
                <a:lnTo>
                  <a:pt x="107528" y="41643"/>
                </a:lnTo>
                <a:lnTo>
                  <a:pt x="71437" y="71418"/>
                </a:lnTo>
                <a:lnTo>
                  <a:pt x="41656" y="107505"/>
                </a:lnTo>
                <a:lnTo>
                  <a:pt x="19169" y="148925"/>
                </a:lnTo>
                <a:lnTo>
                  <a:pt x="4955" y="194697"/>
                </a:lnTo>
                <a:lnTo>
                  <a:pt x="0" y="243840"/>
                </a:lnTo>
                <a:lnTo>
                  <a:pt x="4955" y="292982"/>
                </a:lnTo>
                <a:lnTo>
                  <a:pt x="19169" y="338754"/>
                </a:lnTo>
                <a:lnTo>
                  <a:pt x="41656" y="380174"/>
                </a:lnTo>
                <a:lnTo>
                  <a:pt x="71437" y="416261"/>
                </a:lnTo>
                <a:lnTo>
                  <a:pt x="107528" y="446036"/>
                </a:lnTo>
                <a:lnTo>
                  <a:pt x="148947" y="468518"/>
                </a:lnTo>
                <a:lnTo>
                  <a:pt x="194711" y="482726"/>
                </a:lnTo>
                <a:lnTo>
                  <a:pt x="243839" y="487680"/>
                </a:lnTo>
                <a:lnTo>
                  <a:pt x="2143760" y="487680"/>
                </a:lnTo>
                <a:lnTo>
                  <a:pt x="2192888" y="482726"/>
                </a:lnTo>
                <a:lnTo>
                  <a:pt x="2238652" y="468518"/>
                </a:lnTo>
                <a:lnTo>
                  <a:pt x="2280071" y="446036"/>
                </a:lnTo>
                <a:lnTo>
                  <a:pt x="2316162" y="416261"/>
                </a:lnTo>
                <a:lnTo>
                  <a:pt x="2345943" y="380174"/>
                </a:lnTo>
                <a:lnTo>
                  <a:pt x="2368430" y="338754"/>
                </a:lnTo>
                <a:lnTo>
                  <a:pt x="2382644" y="292982"/>
                </a:lnTo>
                <a:lnTo>
                  <a:pt x="2387600" y="243840"/>
                </a:lnTo>
                <a:lnTo>
                  <a:pt x="2382644" y="194697"/>
                </a:lnTo>
                <a:lnTo>
                  <a:pt x="2368430" y="148925"/>
                </a:lnTo>
                <a:lnTo>
                  <a:pt x="2345943" y="107505"/>
                </a:lnTo>
                <a:lnTo>
                  <a:pt x="2316162" y="71418"/>
                </a:lnTo>
                <a:lnTo>
                  <a:pt x="2280071" y="41643"/>
                </a:lnTo>
                <a:lnTo>
                  <a:pt x="2238652" y="19161"/>
                </a:lnTo>
                <a:lnTo>
                  <a:pt x="2192888" y="4953"/>
                </a:lnTo>
                <a:lnTo>
                  <a:pt x="2143760" y="0"/>
                </a:lnTo>
                <a:close/>
              </a:path>
            </a:pathLst>
          </a:custGeom>
          <a:solidFill>
            <a:srgbClr val="A0DD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34153" y="3920807"/>
            <a:ext cx="918844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50" dirty="0">
                <a:solidFill>
                  <a:srgbClr val="FFFFFF"/>
                </a:solidFill>
                <a:latin typeface="Trebuchet MS"/>
                <a:cs typeface="Trebuchet MS"/>
              </a:rPr>
              <a:t>Mechanisms: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34020" y="3763327"/>
            <a:ext cx="1082675" cy="567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11760" algn="r">
              <a:lnSpc>
                <a:spcPct val="104800"/>
              </a:lnSpc>
              <a:spcBef>
                <a:spcPts val="80"/>
              </a:spcBef>
            </a:pPr>
            <a:r>
              <a:rPr sz="850" spc="10" dirty="0">
                <a:latin typeface="Roboto"/>
                <a:cs typeface="Roboto"/>
              </a:rPr>
              <a:t>Forget </a:t>
            </a:r>
            <a:r>
              <a:rPr sz="850" spc="15" dirty="0">
                <a:latin typeface="Roboto"/>
                <a:cs typeface="Roboto"/>
              </a:rPr>
              <a:t>Information </a:t>
            </a:r>
            <a:r>
              <a:rPr sz="850" spc="5" dirty="0">
                <a:latin typeface="Roboto"/>
                <a:cs typeface="Roboto"/>
              </a:rPr>
              <a:t> Add</a:t>
            </a:r>
            <a:r>
              <a:rPr sz="850" spc="45" dirty="0">
                <a:latin typeface="Roboto"/>
                <a:cs typeface="Roboto"/>
              </a:rPr>
              <a:t> </a:t>
            </a:r>
            <a:r>
              <a:rPr sz="850" spc="15" dirty="0">
                <a:latin typeface="Roboto"/>
                <a:cs typeface="Roboto"/>
              </a:rPr>
              <a:t>new</a:t>
            </a:r>
            <a:r>
              <a:rPr sz="850" spc="-20" dirty="0">
                <a:latin typeface="Roboto"/>
                <a:cs typeface="Roboto"/>
              </a:rPr>
              <a:t> </a:t>
            </a:r>
            <a:r>
              <a:rPr sz="850" spc="20" dirty="0">
                <a:latin typeface="Roboto"/>
                <a:cs typeface="Roboto"/>
              </a:rPr>
              <a:t>information </a:t>
            </a:r>
            <a:r>
              <a:rPr sz="850" spc="5" dirty="0">
                <a:latin typeface="Roboto"/>
                <a:cs typeface="Roboto"/>
              </a:rPr>
              <a:t> </a:t>
            </a:r>
            <a:r>
              <a:rPr sz="850" spc="10" dirty="0">
                <a:latin typeface="Roboto"/>
                <a:cs typeface="Roboto"/>
              </a:rPr>
              <a:t>Update</a:t>
            </a:r>
            <a:r>
              <a:rPr sz="850" spc="85" dirty="0">
                <a:latin typeface="Roboto"/>
                <a:cs typeface="Roboto"/>
              </a:rPr>
              <a:t> </a:t>
            </a:r>
            <a:r>
              <a:rPr sz="850" spc="20" dirty="0">
                <a:latin typeface="Roboto"/>
                <a:cs typeface="Roboto"/>
              </a:rPr>
              <a:t>cell</a:t>
            </a:r>
            <a:r>
              <a:rPr sz="850" spc="-50" dirty="0">
                <a:latin typeface="Roboto"/>
                <a:cs typeface="Roboto"/>
              </a:rPr>
              <a:t> </a:t>
            </a:r>
            <a:r>
              <a:rPr sz="850" spc="25" dirty="0">
                <a:latin typeface="Roboto"/>
                <a:cs typeface="Roboto"/>
              </a:rPr>
              <a:t>state </a:t>
            </a:r>
            <a:r>
              <a:rPr sz="850" spc="5" dirty="0">
                <a:latin typeface="Roboto"/>
                <a:cs typeface="Roboto"/>
              </a:rPr>
              <a:t> </a:t>
            </a:r>
            <a:r>
              <a:rPr sz="850" spc="20" dirty="0">
                <a:latin typeface="Roboto"/>
                <a:cs typeface="Roboto"/>
              </a:rPr>
              <a:t>Create</a:t>
            </a:r>
            <a:r>
              <a:rPr sz="850" spc="-25" dirty="0">
                <a:latin typeface="Roboto"/>
                <a:cs typeface="Roboto"/>
              </a:rPr>
              <a:t> </a:t>
            </a:r>
            <a:r>
              <a:rPr sz="850" spc="5" dirty="0">
                <a:latin typeface="Roboto"/>
                <a:cs typeface="Roboto"/>
              </a:rPr>
              <a:t>output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359" y="2225039"/>
            <a:ext cx="3190240" cy="1869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4495" y="1679892"/>
            <a:ext cx="1522095" cy="347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120" dirty="0">
                <a:latin typeface="Trebuchet MS"/>
                <a:cs typeface="Trebuchet MS"/>
              </a:rPr>
              <a:t>Figure</a:t>
            </a:r>
            <a:r>
              <a:rPr sz="1050" b="1" spc="-10" dirty="0">
                <a:latin typeface="Trebuchet MS"/>
                <a:cs typeface="Trebuchet MS"/>
              </a:rPr>
              <a:t> </a:t>
            </a:r>
            <a:r>
              <a:rPr sz="1050" b="1" spc="-150" dirty="0">
                <a:latin typeface="Trebuchet MS"/>
                <a:cs typeface="Trebuchet MS"/>
              </a:rPr>
              <a:t>4: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-100" dirty="0">
                <a:latin typeface="Trebuchet MS"/>
                <a:cs typeface="Trebuchet MS"/>
              </a:rPr>
              <a:t>Components </a:t>
            </a:r>
            <a:r>
              <a:rPr sz="1050" spc="-90" dirty="0">
                <a:latin typeface="Trebuchet MS"/>
                <a:cs typeface="Trebuchet MS"/>
              </a:rPr>
              <a:t>of </a:t>
            </a:r>
            <a:r>
              <a:rPr sz="1050" spc="-75" dirty="0">
                <a:latin typeface="Trebuchet MS"/>
                <a:cs typeface="Trebuchet MS"/>
              </a:rPr>
              <a:t>an </a:t>
            </a:r>
            <a:r>
              <a:rPr sz="1050" spc="-90" dirty="0">
                <a:latin typeface="Trebuchet MS"/>
                <a:cs typeface="Trebuchet MS"/>
              </a:rPr>
              <a:t>LSTM</a:t>
            </a:r>
            <a:r>
              <a:rPr sz="1050" spc="-170" dirty="0">
                <a:latin typeface="Trebuchet MS"/>
                <a:cs typeface="Trebuchet MS"/>
              </a:rPr>
              <a:t> </a:t>
            </a:r>
            <a:r>
              <a:rPr sz="1050" spc="-95" dirty="0">
                <a:latin typeface="Trebuchet MS"/>
                <a:cs typeface="Trebuchet MS"/>
              </a:rPr>
              <a:t>block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15724" y="411018"/>
            <a:ext cx="848229" cy="452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604" y="351218"/>
            <a:ext cx="27908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70" dirty="0">
                <a:solidFill>
                  <a:srgbClr val="000000"/>
                </a:solidFill>
                <a:latin typeface="Trebuchet MS"/>
                <a:cs typeface="Trebuchet MS"/>
              </a:rPr>
              <a:t>LSTM</a:t>
            </a:r>
            <a:r>
              <a:rPr sz="2800" b="1" spc="-4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-225" dirty="0">
                <a:solidFill>
                  <a:srgbClr val="000000"/>
                </a:solidFill>
                <a:latin typeface="Trebuchet MS"/>
                <a:cs typeface="Trebuchet MS"/>
              </a:rPr>
              <a:t>configurations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326" y="1082839"/>
          <a:ext cx="3518535" cy="3917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25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32790">
                        <a:lnSpc>
                          <a:spcPct val="100000"/>
                        </a:lnSpc>
                      </a:pPr>
                      <a:r>
                        <a:rPr sz="1200" b="1" spc="-100" dirty="0">
                          <a:latin typeface="Trebuchet MS"/>
                          <a:cs typeface="Trebuchet MS"/>
                        </a:rPr>
                        <a:t>Different </a:t>
                      </a:r>
                      <a:r>
                        <a:rPr sz="1200" b="1" spc="-130" dirty="0">
                          <a:latin typeface="Trebuchet MS"/>
                          <a:cs typeface="Trebuchet MS"/>
                        </a:rPr>
                        <a:t>LSTM </a:t>
                      </a:r>
                      <a:r>
                        <a:rPr sz="1200" b="1" spc="-95" dirty="0">
                          <a:latin typeface="Trebuchet MS"/>
                          <a:cs typeface="Trebuchet MS"/>
                        </a:rPr>
                        <a:t>configurations</a:t>
                      </a:r>
                      <a:r>
                        <a:rPr sz="1200" b="1" spc="-3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105" dirty="0">
                          <a:latin typeface="Trebuchet MS"/>
                          <a:cs typeface="Trebuchet MS"/>
                        </a:rPr>
                        <a:t>used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solidFill>
                      <a:srgbClr val="A0DD5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050" b="1" spc="-110" dirty="0">
                          <a:latin typeface="Trebuchet MS"/>
                          <a:cs typeface="Trebuchet MS"/>
                        </a:rPr>
                        <a:t>LSTM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8737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050" b="1" spc="-110" dirty="0">
                          <a:latin typeface="Trebuchet MS"/>
                          <a:cs typeface="Trebuchet MS"/>
                        </a:rPr>
                        <a:t>Configuration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5C83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850" spc="35" dirty="0">
                          <a:latin typeface="Roboto"/>
                          <a:cs typeface="Roboto"/>
                        </a:rPr>
                        <a:t>LSTM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–</a:t>
                      </a:r>
                      <a:r>
                        <a:rPr sz="85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1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5715" marB="0">
                    <a:solidFill>
                      <a:srgbClr val="FFCE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50" spc="5" dirty="0">
                          <a:latin typeface="Roboto"/>
                          <a:cs typeface="Roboto"/>
                        </a:rPr>
                        <a:t>50 </a:t>
                      </a:r>
                      <a:r>
                        <a:rPr sz="850" spc="35" dirty="0">
                          <a:latin typeface="Roboto"/>
                          <a:cs typeface="Roboto"/>
                        </a:rPr>
                        <a:t>LSTM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blocks </a:t>
                      </a:r>
                      <a:r>
                        <a:rPr sz="850" spc="10" dirty="0">
                          <a:latin typeface="Roboto"/>
                          <a:cs typeface="Roboto"/>
                        </a:rPr>
                        <a:t>(hidden</a:t>
                      </a:r>
                      <a:r>
                        <a:rPr sz="850" spc="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layer)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571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8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850" spc="35" dirty="0">
                          <a:latin typeface="Roboto"/>
                          <a:cs typeface="Roboto"/>
                        </a:rPr>
                        <a:t>LSTM </a:t>
                      </a:r>
                      <a:r>
                        <a:rPr sz="850" spc="20" dirty="0">
                          <a:latin typeface="Roboto"/>
                          <a:cs typeface="Roboto"/>
                        </a:rPr>
                        <a:t>–</a:t>
                      </a:r>
                      <a:r>
                        <a:rPr sz="85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2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985" marB="0">
                    <a:solidFill>
                      <a:srgbClr val="F694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50" dirty="0">
                          <a:latin typeface="Roboto"/>
                          <a:cs typeface="Roboto"/>
                        </a:rPr>
                        <a:t>100 </a:t>
                      </a:r>
                      <a:r>
                        <a:rPr sz="850" spc="35" dirty="0">
                          <a:latin typeface="Roboto"/>
                          <a:cs typeface="Roboto"/>
                        </a:rPr>
                        <a:t>LSTM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blocks </a:t>
                      </a:r>
                      <a:r>
                        <a:rPr sz="850" spc="10" dirty="0">
                          <a:latin typeface="Roboto"/>
                          <a:cs typeface="Roboto"/>
                        </a:rPr>
                        <a:t>(hidden</a:t>
                      </a:r>
                      <a:r>
                        <a:rPr sz="850" spc="8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layer)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985" marB="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7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850" spc="35" dirty="0">
                          <a:latin typeface="Roboto"/>
                          <a:cs typeface="Roboto"/>
                        </a:rPr>
                        <a:t>LSTM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–</a:t>
                      </a:r>
                      <a:r>
                        <a:rPr sz="85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3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35" marB="0">
                    <a:solidFill>
                      <a:srgbClr val="FFCE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50" spc="5" dirty="0">
                          <a:latin typeface="Roboto"/>
                          <a:cs typeface="Roboto"/>
                        </a:rPr>
                        <a:t>200 </a:t>
                      </a:r>
                      <a:r>
                        <a:rPr sz="850" spc="35" dirty="0">
                          <a:latin typeface="Roboto"/>
                          <a:cs typeface="Roboto"/>
                        </a:rPr>
                        <a:t>LSTM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blocks </a:t>
                      </a:r>
                      <a:r>
                        <a:rPr sz="850" spc="10" dirty="0">
                          <a:latin typeface="Roboto"/>
                          <a:cs typeface="Roboto"/>
                        </a:rPr>
                        <a:t>(hidden</a:t>
                      </a:r>
                      <a:r>
                        <a:rPr sz="850" spc="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layer)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63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7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850" spc="35" dirty="0">
                          <a:latin typeface="Roboto"/>
                          <a:cs typeface="Roboto"/>
                        </a:rPr>
                        <a:t>LSTM </a:t>
                      </a:r>
                      <a:r>
                        <a:rPr sz="850" spc="20" dirty="0">
                          <a:latin typeface="Roboto"/>
                          <a:cs typeface="Roboto"/>
                        </a:rPr>
                        <a:t>–</a:t>
                      </a:r>
                      <a:r>
                        <a:rPr sz="85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4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1270" marB="0">
                    <a:solidFill>
                      <a:srgbClr val="F694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50" spc="5" dirty="0">
                          <a:latin typeface="Roboto"/>
                          <a:cs typeface="Roboto"/>
                        </a:rPr>
                        <a:t>50 </a:t>
                      </a:r>
                      <a:r>
                        <a:rPr sz="850" spc="35" dirty="0">
                          <a:latin typeface="Roboto"/>
                          <a:cs typeface="Roboto"/>
                        </a:rPr>
                        <a:t>LSTM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blocks </a:t>
                      </a:r>
                      <a:r>
                        <a:rPr sz="850" spc="10" dirty="0">
                          <a:latin typeface="Roboto"/>
                          <a:cs typeface="Roboto"/>
                        </a:rPr>
                        <a:t>(hidden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layer), 1 </a:t>
                      </a:r>
                      <a:r>
                        <a:rPr sz="850" spc="5" dirty="0">
                          <a:latin typeface="Roboto"/>
                          <a:cs typeface="Roboto"/>
                        </a:rPr>
                        <a:t>Dropout</a:t>
                      </a:r>
                      <a:r>
                        <a:rPr sz="850" spc="-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50" spc="10" dirty="0">
                          <a:latin typeface="Roboto"/>
                          <a:cs typeface="Roboto"/>
                        </a:rPr>
                        <a:t>Layer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1270" marB="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850" spc="35" dirty="0">
                          <a:latin typeface="Roboto"/>
                          <a:cs typeface="Roboto"/>
                        </a:rPr>
                        <a:t>LSTM </a:t>
                      </a:r>
                      <a:r>
                        <a:rPr sz="850" spc="20" dirty="0">
                          <a:latin typeface="Roboto"/>
                          <a:cs typeface="Roboto"/>
                        </a:rPr>
                        <a:t>–</a:t>
                      </a:r>
                      <a:r>
                        <a:rPr sz="85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5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2540" marB="0">
                    <a:solidFill>
                      <a:srgbClr val="FFCE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50" dirty="0">
                          <a:latin typeface="Roboto"/>
                          <a:cs typeface="Roboto"/>
                        </a:rPr>
                        <a:t>100 </a:t>
                      </a:r>
                      <a:r>
                        <a:rPr sz="850" spc="35" dirty="0">
                          <a:latin typeface="Roboto"/>
                          <a:cs typeface="Roboto"/>
                        </a:rPr>
                        <a:t>LSTM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blocks </a:t>
                      </a:r>
                      <a:r>
                        <a:rPr sz="850" spc="10" dirty="0">
                          <a:latin typeface="Roboto"/>
                          <a:cs typeface="Roboto"/>
                        </a:rPr>
                        <a:t>(hidden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layer), 1 </a:t>
                      </a:r>
                      <a:r>
                        <a:rPr sz="850" spc="5" dirty="0">
                          <a:latin typeface="Roboto"/>
                          <a:cs typeface="Roboto"/>
                        </a:rPr>
                        <a:t>Dropout</a:t>
                      </a:r>
                      <a:r>
                        <a:rPr sz="850" spc="21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50" spc="10" dirty="0">
                          <a:latin typeface="Roboto"/>
                          <a:cs typeface="Roboto"/>
                        </a:rPr>
                        <a:t>Layer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254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spc="35" dirty="0">
                          <a:latin typeface="Roboto"/>
                          <a:cs typeface="Roboto"/>
                        </a:rPr>
                        <a:t>LSTM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–</a:t>
                      </a:r>
                      <a:r>
                        <a:rPr sz="85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6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3175" marB="0">
                    <a:solidFill>
                      <a:srgbClr val="F6944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50" spc="5" dirty="0">
                          <a:latin typeface="Roboto"/>
                          <a:cs typeface="Roboto"/>
                        </a:rPr>
                        <a:t>200 </a:t>
                      </a:r>
                      <a:r>
                        <a:rPr sz="850" spc="35" dirty="0">
                          <a:latin typeface="Roboto"/>
                          <a:cs typeface="Roboto"/>
                        </a:rPr>
                        <a:t>LSTM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blocks </a:t>
                      </a:r>
                      <a:r>
                        <a:rPr sz="850" spc="10" dirty="0">
                          <a:latin typeface="Roboto"/>
                          <a:cs typeface="Roboto"/>
                        </a:rPr>
                        <a:t>(hidden </a:t>
                      </a:r>
                      <a:r>
                        <a:rPr sz="850" spc="15" dirty="0">
                          <a:latin typeface="Roboto"/>
                          <a:cs typeface="Roboto"/>
                        </a:rPr>
                        <a:t>layer), 1 </a:t>
                      </a:r>
                      <a:r>
                        <a:rPr sz="850" dirty="0">
                          <a:latin typeface="Roboto"/>
                          <a:cs typeface="Roboto"/>
                        </a:rPr>
                        <a:t>Dropout</a:t>
                      </a:r>
                      <a:r>
                        <a:rPr sz="850" spc="2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850" spc="10" dirty="0">
                          <a:latin typeface="Roboto"/>
                          <a:cs typeface="Roboto"/>
                        </a:rPr>
                        <a:t>Layer</a:t>
                      </a:r>
                      <a:endParaRPr sz="850">
                        <a:latin typeface="Roboto"/>
                        <a:cs typeface="Roboto"/>
                      </a:endParaRPr>
                    </a:p>
                  </a:txBody>
                  <a:tcPr marL="0" marR="0" marT="3175" marB="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415851" y="1097978"/>
            <a:ext cx="3138170" cy="1431290"/>
            <a:chOff x="5415851" y="1097978"/>
            <a:chExt cx="3138170" cy="1431290"/>
          </a:xfrm>
        </p:grpSpPr>
        <p:sp>
          <p:nvSpPr>
            <p:cNvPr id="5" name="object 5"/>
            <p:cNvSpPr/>
            <p:nvPr/>
          </p:nvSpPr>
          <p:spPr>
            <a:xfrm>
              <a:off x="5489531" y="1135826"/>
              <a:ext cx="2976694" cy="13128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0614" y="1102740"/>
              <a:ext cx="3128645" cy="1421765"/>
            </a:xfrm>
            <a:custGeom>
              <a:avLst/>
              <a:gdLst/>
              <a:ahLst/>
              <a:cxnLst/>
              <a:rect l="l" t="t" r="r" b="b"/>
              <a:pathLst>
                <a:path w="3128645" h="1421764">
                  <a:moveTo>
                    <a:pt x="0" y="1421765"/>
                  </a:moveTo>
                  <a:lnTo>
                    <a:pt x="3128644" y="1421765"/>
                  </a:lnTo>
                  <a:lnTo>
                    <a:pt x="3128644" y="0"/>
                  </a:lnTo>
                  <a:lnTo>
                    <a:pt x="0" y="0"/>
                  </a:lnTo>
                  <a:lnTo>
                    <a:pt x="0" y="14217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365051" y="3129914"/>
            <a:ext cx="3188970" cy="1431290"/>
            <a:chOff x="5365051" y="3129914"/>
            <a:chExt cx="3188970" cy="1431290"/>
          </a:xfrm>
        </p:grpSpPr>
        <p:sp>
          <p:nvSpPr>
            <p:cNvPr id="8" name="object 8"/>
            <p:cNvSpPr/>
            <p:nvPr/>
          </p:nvSpPr>
          <p:spPr>
            <a:xfrm>
              <a:off x="5448682" y="3139439"/>
              <a:ext cx="2961677" cy="13248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69814" y="3134677"/>
              <a:ext cx="3179445" cy="1421765"/>
            </a:xfrm>
            <a:custGeom>
              <a:avLst/>
              <a:gdLst/>
              <a:ahLst/>
              <a:cxnLst/>
              <a:rect l="l" t="t" r="r" b="b"/>
              <a:pathLst>
                <a:path w="3179445" h="1421764">
                  <a:moveTo>
                    <a:pt x="0" y="1421764"/>
                  </a:moveTo>
                  <a:lnTo>
                    <a:pt x="3179444" y="1421764"/>
                  </a:lnTo>
                  <a:lnTo>
                    <a:pt x="3179444" y="0"/>
                  </a:lnTo>
                  <a:lnTo>
                    <a:pt x="0" y="0"/>
                  </a:lnTo>
                  <a:lnTo>
                    <a:pt x="0" y="1421764"/>
                  </a:lnTo>
                  <a:close/>
                </a:path>
              </a:pathLst>
            </a:custGeom>
            <a:ln w="952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58840" y="2605087"/>
            <a:ext cx="1859280" cy="347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125" dirty="0">
                <a:latin typeface="Trebuchet MS"/>
                <a:cs typeface="Trebuchet MS"/>
              </a:rPr>
              <a:t>Figure</a:t>
            </a:r>
            <a:r>
              <a:rPr sz="1050" b="1" spc="-10" dirty="0">
                <a:latin typeface="Trebuchet MS"/>
                <a:cs typeface="Trebuchet MS"/>
              </a:rPr>
              <a:t> </a:t>
            </a:r>
            <a:r>
              <a:rPr sz="1050" b="1" spc="-150" dirty="0">
                <a:latin typeface="Trebuchet MS"/>
                <a:cs typeface="Trebuchet MS"/>
              </a:rPr>
              <a:t>5: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-105" dirty="0">
                <a:latin typeface="Trebuchet MS"/>
                <a:cs typeface="Trebuchet MS"/>
              </a:rPr>
              <a:t>Example </a:t>
            </a:r>
            <a:r>
              <a:rPr sz="1050" spc="-90" dirty="0">
                <a:latin typeface="Trebuchet MS"/>
                <a:cs typeface="Trebuchet MS"/>
              </a:rPr>
              <a:t>of LSTM </a:t>
            </a:r>
            <a:r>
              <a:rPr sz="1050" spc="70" dirty="0">
                <a:latin typeface="Trebuchet MS"/>
                <a:cs typeface="Trebuchet MS"/>
              </a:rPr>
              <a:t>– </a:t>
            </a:r>
            <a:r>
              <a:rPr sz="1050" spc="-180" dirty="0">
                <a:latin typeface="Trebuchet MS"/>
                <a:cs typeface="Trebuchet MS"/>
              </a:rPr>
              <a:t>1 </a:t>
            </a:r>
            <a:r>
              <a:rPr sz="1050" spc="-100" dirty="0">
                <a:latin typeface="Trebuchet MS"/>
                <a:cs typeface="Trebuchet MS"/>
              </a:rPr>
              <a:t>model</a:t>
            </a:r>
            <a:r>
              <a:rPr sz="1050" spc="-155" dirty="0">
                <a:latin typeface="Trebuchet MS"/>
                <a:cs typeface="Trebuchet MS"/>
              </a:rPr>
              <a:t> </a:t>
            </a:r>
            <a:r>
              <a:rPr sz="1050" spc="-100" dirty="0">
                <a:latin typeface="Trebuchet MS"/>
                <a:cs typeface="Trebuchet MS"/>
              </a:rPr>
              <a:t>summary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17515" y="4641214"/>
            <a:ext cx="1869439" cy="347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125" dirty="0">
                <a:latin typeface="Trebuchet MS"/>
                <a:cs typeface="Trebuchet MS"/>
              </a:rPr>
              <a:t>Figure</a:t>
            </a:r>
            <a:r>
              <a:rPr sz="1050" b="1" spc="-15" dirty="0">
                <a:latin typeface="Trebuchet MS"/>
                <a:cs typeface="Trebuchet MS"/>
              </a:rPr>
              <a:t> </a:t>
            </a:r>
            <a:r>
              <a:rPr sz="1050" b="1" spc="-150" dirty="0">
                <a:latin typeface="Trebuchet MS"/>
                <a:cs typeface="Trebuchet MS"/>
              </a:rPr>
              <a:t>6: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-105" dirty="0">
                <a:latin typeface="Trebuchet MS"/>
                <a:cs typeface="Trebuchet MS"/>
              </a:rPr>
              <a:t>Example </a:t>
            </a:r>
            <a:r>
              <a:rPr sz="1050" spc="-95" dirty="0">
                <a:latin typeface="Trebuchet MS"/>
                <a:cs typeface="Trebuchet MS"/>
              </a:rPr>
              <a:t>of </a:t>
            </a:r>
            <a:r>
              <a:rPr sz="1050" spc="-90" dirty="0">
                <a:latin typeface="Trebuchet MS"/>
                <a:cs typeface="Trebuchet MS"/>
              </a:rPr>
              <a:t>LSTM </a:t>
            </a:r>
            <a:r>
              <a:rPr sz="1050" spc="70" dirty="0">
                <a:latin typeface="Trebuchet MS"/>
                <a:cs typeface="Trebuchet MS"/>
              </a:rPr>
              <a:t>– </a:t>
            </a:r>
            <a:r>
              <a:rPr sz="1050" spc="-90" dirty="0">
                <a:latin typeface="Trebuchet MS"/>
                <a:cs typeface="Trebuchet MS"/>
              </a:rPr>
              <a:t>4 </a:t>
            </a:r>
            <a:r>
              <a:rPr sz="1050" spc="-100" dirty="0">
                <a:latin typeface="Trebuchet MS"/>
                <a:cs typeface="Trebuchet MS"/>
              </a:rPr>
              <a:t>model</a:t>
            </a:r>
            <a:r>
              <a:rPr sz="1050" spc="-105" dirty="0">
                <a:latin typeface="Trebuchet MS"/>
                <a:cs typeface="Trebuchet MS"/>
              </a:rPr>
              <a:t> </a:t>
            </a:r>
            <a:r>
              <a:rPr sz="1050" spc="-100" dirty="0">
                <a:latin typeface="Trebuchet MS"/>
                <a:cs typeface="Trebuchet MS"/>
              </a:rPr>
              <a:t>summary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92202" y="319722"/>
            <a:ext cx="447675" cy="447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9520" y="279399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873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19520" y="11582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AA5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56379" y="351218"/>
            <a:ext cx="10337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7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2800" b="1" spc="-330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2800" b="1" spc="-170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2800" b="1" spc="-215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2800" b="1" spc="-135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2800" b="1" spc="-21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2800" b="1" spc="-80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86854" y="1047350"/>
            <a:ext cx="1414780" cy="131826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450" b="1" spc="-130" dirty="0">
                <a:solidFill>
                  <a:srgbClr val="AA5CFD"/>
                </a:solidFill>
                <a:latin typeface="Trebuchet MS"/>
                <a:cs typeface="Trebuchet MS"/>
              </a:rPr>
              <a:t>RMSE</a:t>
            </a:r>
            <a:r>
              <a:rPr sz="1450" b="1" spc="-385" dirty="0">
                <a:solidFill>
                  <a:srgbClr val="AA5CFD"/>
                </a:solidFill>
                <a:latin typeface="Trebuchet MS"/>
                <a:cs typeface="Trebuchet MS"/>
              </a:rPr>
              <a:t> </a:t>
            </a:r>
            <a:r>
              <a:rPr sz="1450" b="1" spc="-135" dirty="0">
                <a:solidFill>
                  <a:srgbClr val="AA5CFD"/>
                </a:solidFill>
                <a:latin typeface="Trebuchet MS"/>
                <a:cs typeface="Trebuchet MS"/>
              </a:rPr>
              <a:t>below </a:t>
            </a:r>
            <a:r>
              <a:rPr sz="1450" b="1" spc="-180" dirty="0">
                <a:solidFill>
                  <a:srgbClr val="AA5CFD"/>
                </a:solidFill>
                <a:latin typeface="Trebuchet MS"/>
                <a:cs typeface="Trebuchet MS"/>
              </a:rPr>
              <a:t>5.0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850" b="1" spc="-180" dirty="0">
                <a:latin typeface="Trebuchet MS"/>
                <a:cs typeface="Trebuchet MS"/>
              </a:rPr>
              <a:t>Apple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850" spc="20" dirty="0">
                <a:latin typeface="Roboto"/>
                <a:cs typeface="Roboto"/>
              </a:rPr>
              <a:t>(in the </a:t>
            </a:r>
            <a:r>
              <a:rPr sz="850" spc="25" dirty="0">
                <a:latin typeface="Roboto"/>
                <a:cs typeface="Roboto"/>
              </a:rPr>
              <a:t>scale </a:t>
            </a:r>
            <a:r>
              <a:rPr sz="850" dirty="0">
                <a:latin typeface="Roboto"/>
                <a:cs typeface="Roboto"/>
              </a:rPr>
              <a:t>of 100</a:t>
            </a:r>
            <a:r>
              <a:rPr sz="850" spc="45" dirty="0">
                <a:latin typeface="Roboto"/>
                <a:cs typeface="Roboto"/>
              </a:rPr>
              <a:t> </a:t>
            </a:r>
            <a:r>
              <a:rPr sz="850" spc="15" dirty="0">
                <a:latin typeface="Roboto"/>
                <a:cs typeface="Roboto"/>
              </a:rPr>
              <a:t>dollars)</a:t>
            </a:r>
            <a:endParaRPr sz="8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850" spc="5" dirty="0">
                <a:latin typeface="Roboto"/>
                <a:cs typeface="Roboto"/>
              </a:rPr>
              <a:t>Apple’s </a:t>
            </a:r>
            <a:r>
              <a:rPr sz="850" spc="20" dirty="0">
                <a:latin typeface="Roboto"/>
                <a:cs typeface="Roboto"/>
              </a:rPr>
              <a:t>current stock</a:t>
            </a:r>
            <a:r>
              <a:rPr sz="850" spc="15" dirty="0">
                <a:latin typeface="Roboto"/>
                <a:cs typeface="Roboto"/>
              </a:rPr>
              <a:t> </a:t>
            </a:r>
            <a:r>
              <a:rPr sz="850" spc="20" dirty="0">
                <a:latin typeface="Roboto"/>
                <a:cs typeface="Roboto"/>
              </a:rPr>
              <a:t>price:</a:t>
            </a:r>
            <a:endParaRPr sz="8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681990" algn="l"/>
              </a:tabLst>
            </a:pPr>
            <a:r>
              <a:rPr sz="850" spc="15" dirty="0">
                <a:latin typeface="Roboto"/>
                <a:cs typeface="Roboto"/>
              </a:rPr>
              <a:t>$</a:t>
            </a:r>
            <a:r>
              <a:rPr sz="850" spc="10" dirty="0">
                <a:latin typeface="Roboto"/>
                <a:cs typeface="Roboto"/>
              </a:rPr>
              <a:t> </a:t>
            </a:r>
            <a:r>
              <a:rPr sz="850" spc="5" dirty="0">
                <a:latin typeface="Roboto"/>
                <a:cs typeface="Roboto"/>
              </a:rPr>
              <a:t>174.86	</a:t>
            </a:r>
            <a:r>
              <a:rPr sz="850" spc="15" dirty="0">
                <a:latin typeface="Roboto"/>
                <a:cs typeface="Roboto"/>
              </a:rPr>
              <a:t>(9/Dec/2021)</a:t>
            </a:r>
            <a:endParaRPr sz="85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854" y="3141878"/>
            <a:ext cx="1577340" cy="141287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50" b="1" spc="-215" dirty="0">
                <a:latin typeface="Trebuchet MS"/>
                <a:cs typeface="Trebuchet MS"/>
              </a:rPr>
              <a:t>Amazon </a:t>
            </a:r>
            <a:r>
              <a:rPr sz="1850" b="1" spc="-135" dirty="0">
                <a:latin typeface="Trebuchet MS"/>
                <a:cs typeface="Trebuchet MS"/>
              </a:rPr>
              <a:t>&amp;</a:t>
            </a:r>
            <a:r>
              <a:rPr sz="1850" b="1" spc="-459" dirty="0">
                <a:latin typeface="Trebuchet MS"/>
                <a:cs typeface="Trebuchet MS"/>
              </a:rPr>
              <a:t> </a:t>
            </a:r>
            <a:r>
              <a:rPr sz="1850" b="1" spc="-160" dirty="0">
                <a:latin typeface="Trebuchet MS"/>
                <a:cs typeface="Trebuchet MS"/>
              </a:rPr>
              <a:t>Google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850" spc="20" dirty="0">
                <a:latin typeface="Roboto"/>
                <a:cs typeface="Roboto"/>
              </a:rPr>
              <a:t>(in the </a:t>
            </a:r>
            <a:r>
              <a:rPr sz="850" spc="25" dirty="0">
                <a:latin typeface="Roboto"/>
                <a:cs typeface="Roboto"/>
              </a:rPr>
              <a:t>scale </a:t>
            </a:r>
            <a:r>
              <a:rPr sz="850" dirty="0">
                <a:latin typeface="Roboto"/>
                <a:cs typeface="Roboto"/>
              </a:rPr>
              <a:t>of </a:t>
            </a:r>
            <a:r>
              <a:rPr sz="850" spc="5" dirty="0">
                <a:latin typeface="Roboto"/>
                <a:cs typeface="Roboto"/>
              </a:rPr>
              <a:t>1000</a:t>
            </a:r>
            <a:r>
              <a:rPr sz="850" spc="55" dirty="0">
                <a:latin typeface="Roboto"/>
                <a:cs typeface="Roboto"/>
              </a:rPr>
              <a:t> </a:t>
            </a:r>
            <a:r>
              <a:rPr sz="850" spc="15" dirty="0">
                <a:latin typeface="Roboto"/>
                <a:cs typeface="Roboto"/>
              </a:rPr>
              <a:t>dollars)</a:t>
            </a:r>
            <a:endParaRPr sz="8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850" spc="5" dirty="0">
                <a:latin typeface="Roboto"/>
                <a:cs typeface="Roboto"/>
              </a:rPr>
              <a:t>Amazon’s  </a:t>
            </a:r>
            <a:r>
              <a:rPr sz="850" spc="20" dirty="0">
                <a:latin typeface="Roboto"/>
                <a:cs typeface="Roboto"/>
              </a:rPr>
              <a:t>current stock</a:t>
            </a:r>
            <a:r>
              <a:rPr sz="850" spc="-135" dirty="0">
                <a:latin typeface="Roboto"/>
                <a:cs typeface="Roboto"/>
              </a:rPr>
              <a:t> </a:t>
            </a:r>
            <a:r>
              <a:rPr sz="850" spc="20" dirty="0">
                <a:latin typeface="Roboto"/>
                <a:cs typeface="Roboto"/>
              </a:rPr>
              <a:t>price:</a:t>
            </a:r>
            <a:endParaRPr sz="8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824230" algn="l"/>
              </a:tabLst>
            </a:pPr>
            <a:r>
              <a:rPr sz="850" spc="15" dirty="0">
                <a:latin typeface="Roboto"/>
                <a:cs typeface="Roboto"/>
              </a:rPr>
              <a:t>$ </a:t>
            </a:r>
            <a:r>
              <a:rPr sz="850" dirty="0">
                <a:latin typeface="Roboto"/>
                <a:cs typeface="Roboto"/>
              </a:rPr>
              <a:t>3511.32	</a:t>
            </a:r>
            <a:r>
              <a:rPr sz="850" spc="10" dirty="0">
                <a:latin typeface="Roboto"/>
                <a:cs typeface="Roboto"/>
              </a:rPr>
              <a:t>(9/Dec/2021)</a:t>
            </a:r>
            <a:endParaRPr sz="8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850" spc="10" dirty="0">
                <a:latin typeface="Roboto"/>
                <a:cs typeface="Roboto"/>
              </a:rPr>
              <a:t>Google’s </a:t>
            </a:r>
            <a:r>
              <a:rPr sz="850" spc="20" dirty="0">
                <a:latin typeface="Roboto"/>
                <a:cs typeface="Roboto"/>
              </a:rPr>
              <a:t>current stock</a:t>
            </a:r>
            <a:r>
              <a:rPr sz="850" spc="30" dirty="0">
                <a:latin typeface="Roboto"/>
                <a:cs typeface="Roboto"/>
              </a:rPr>
              <a:t> </a:t>
            </a:r>
            <a:r>
              <a:rPr sz="850" spc="20" dirty="0">
                <a:latin typeface="Roboto"/>
                <a:cs typeface="Roboto"/>
              </a:rPr>
              <a:t>price:</a:t>
            </a:r>
            <a:endParaRPr sz="8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4075" algn="l"/>
              </a:tabLst>
            </a:pPr>
            <a:r>
              <a:rPr sz="850" spc="15" dirty="0">
                <a:latin typeface="Roboto"/>
                <a:cs typeface="Roboto"/>
              </a:rPr>
              <a:t>$</a:t>
            </a:r>
            <a:r>
              <a:rPr sz="850" spc="10" dirty="0">
                <a:latin typeface="Roboto"/>
                <a:cs typeface="Roboto"/>
              </a:rPr>
              <a:t> </a:t>
            </a:r>
            <a:r>
              <a:rPr sz="850" spc="5" dirty="0">
                <a:latin typeface="Roboto"/>
                <a:cs typeface="Roboto"/>
              </a:rPr>
              <a:t>2971.85	</a:t>
            </a:r>
            <a:r>
              <a:rPr sz="850" spc="15" dirty="0">
                <a:latin typeface="Roboto"/>
                <a:cs typeface="Roboto"/>
              </a:rPr>
              <a:t>(9/Dec/2021)</a:t>
            </a:r>
            <a:endParaRPr sz="85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854" y="2822955"/>
            <a:ext cx="167322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30" dirty="0">
                <a:solidFill>
                  <a:srgbClr val="F87374"/>
                </a:solidFill>
                <a:latin typeface="Trebuchet MS"/>
                <a:cs typeface="Trebuchet MS"/>
              </a:rPr>
              <a:t>RMSE</a:t>
            </a:r>
            <a:r>
              <a:rPr sz="1450" b="1" spc="-280" dirty="0">
                <a:solidFill>
                  <a:srgbClr val="F87374"/>
                </a:solidFill>
                <a:latin typeface="Trebuchet MS"/>
                <a:cs typeface="Trebuchet MS"/>
              </a:rPr>
              <a:t> </a:t>
            </a:r>
            <a:r>
              <a:rPr sz="1450" b="1" spc="-135" dirty="0">
                <a:solidFill>
                  <a:srgbClr val="F87374"/>
                </a:solidFill>
                <a:latin typeface="Trebuchet MS"/>
                <a:cs typeface="Trebuchet MS"/>
              </a:rPr>
              <a:t>below</a:t>
            </a:r>
            <a:r>
              <a:rPr sz="1450" b="1" spc="-260" dirty="0">
                <a:solidFill>
                  <a:srgbClr val="F87374"/>
                </a:solidFill>
                <a:latin typeface="Trebuchet MS"/>
                <a:cs typeface="Trebuchet MS"/>
              </a:rPr>
              <a:t> </a:t>
            </a:r>
            <a:r>
              <a:rPr sz="1450" b="1" spc="-150" dirty="0">
                <a:solidFill>
                  <a:srgbClr val="F87374"/>
                </a:solidFill>
                <a:latin typeface="Trebuchet MS"/>
                <a:cs typeface="Trebuchet MS"/>
              </a:rPr>
              <a:t>40.0</a:t>
            </a:r>
            <a:r>
              <a:rPr sz="1450" b="1" spc="-310" dirty="0">
                <a:solidFill>
                  <a:srgbClr val="F87374"/>
                </a:solidFill>
                <a:latin typeface="Trebuchet MS"/>
                <a:cs typeface="Trebuchet MS"/>
              </a:rPr>
              <a:t> </a:t>
            </a:r>
            <a:r>
              <a:rPr sz="1450" b="1" spc="-105" dirty="0">
                <a:solidFill>
                  <a:srgbClr val="F87374"/>
                </a:solidFill>
                <a:latin typeface="Trebuchet MS"/>
                <a:cs typeface="Trebuchet MS"/>
              </a:rPr>
              <a:t>&amp;</a:t>
            </a:r>
            <a:r>
              <a:rPr sz="1450" b="1" spc="-250" dirty="0">
                <a:solidFill>
                  <a:srgbClr val="F87374"/>
                </a:solidFill>
                <a:latin typeface="Trebuchet MS"/>
                <a:cs typeface="Trebuchet MS"/>
              </a:rPr>
              <a:t> </a:t>
            </a:r>
            <a:r>
              <a:rPr sz="1450" b="1" spc="-170" dirty="0">
                <a:solidFill>
                  <a:srgbClr val="F87374"/>
                </a:solidFill>
                <a:latin typeface="Trebuchet MS"/>
                <a:cs typeface="Trebuchet MS"/>
              </a:rPr>
              <a:t>30.0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6559" y="955611"/>
            <a:ext cx="5495925" cy="4064000"/>
            <a:chOff x="416559" y="955611"/>
            <a:chExt cx="5495925" cy="4064000"/>
          </a:xfrm>
        </p:grpSpPr>
        <p:sp>
          <p:nvSpPr>
            <p:cNvPr id="9" name="object 9"/>
            <p:cNvSpPr/>
            <p:nvPr/>
          </p:nvSpPr>
          <p:spPr>
            <a:xfrm>
              <a:off x="416559" y="2682239"/>
              <a:ext cx="894080" cy="2336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7870" y="1061999"/>
              <a:ext cx="1946326" cy="150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5237" y="960373"/>
              <a:ext cx="2122805" cy="1685925"/>
            </a:xfrm>
            <a:custGeom>
              <a:avLst/>
              <a:gdLst/>
              <a:ahLst/>
              <a:cxnLst/>
              <a:rect l="l" t="t" r="r" b="b"/>
              <a:pathLst>
                <a:path w="2122804" h="1685925">
                  <a:moveTo>
                    <a:pt x="0" y="1685925"/>
                  </a:moveTo>
                  <a:lnTo>
                    <a:pt x="2122804" y="1685925"/>
                  </a:lnTo>
                  <a:lnTo>
                    <a:pt x="2122804" y="0"/>
                  </a:lnTo>
                  <a:lnTo>
                    <a:pt x="0" y="0"/>
                  </a:lnTo>
                  <a:lnTo>
                    <a:pt x="0" y="16859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2217" y="3172177"/>
              <a:ext cx="1902897" cy="15125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18054" y="3073717"/>
              <a:ext cx="2082164" cy="1696085"/>
            </a:xfrm>
            <a:custGeom>
              <a:avLst/>
              <a:gdLst/>
              <a:ahLst/>
              <a:cxnLst/>
              <a:rect l="l" t="t" r="r" b="b"/>
              <a:pathLst>
                <a:path w="2082164" h="1696085">
                  <a:moveTo>
                    <a:pt x="0" y="1696085"/>
                  </a:moveTo>
                  <a:lnTo>
                    <a:pt x="2082165" y="1696085"/>
                  </a:lnTo>
                  <a:lnTo>
                    <a:pt x="2082165" y="0"/>
                  </a:lnTo>
                  <a:lnTo>
                    <a:pt x="0" y="0"/>
                  </a:lnTo>
                  <a:lnTo>
                    <a:pt x="0" y="16960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7588" y="1056402"/>
              <a:ext cx="1906828" cy="15070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5494" y="960373"/>
              <a:ext cx="2082164" cy="1685925"/>
            </a:xfrm>
            <a:custGeom>
              <a:avLst/>
              <a:gdLst/>
              <a:ahLst/>
              <a:cxnLst/>
              <a:rect l="l" t="t" r="r" b="b"/>
              <a:pathLst>
                <a:path w="2082164" h="1685925">
                  <a:moveTo>
                    <a:pt x="0" y="1685925"/>
                  </a:moveTo>
                  <a:lnTo>
                    <a:pt x="2082164" y="1685925"/>
                  </a:lnTo>
                  <a:lnTo>
                    <a:pt x="2082164" y="0"/>
                  </a:lnTo>
                  <a:lnTo>
                    <a:pt x="0" y="0"/>
                  </a:lnTo>
                  <a:lnTo>
                    <a:pt x="0" y="1685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16989" y="2669603"/>
            <a:ext cx="1866900" cy="347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125" dirty="0">
                <a:latin typeface="Trebuchet MS"/>
                <a:cs typeface="Trebuchet MS"/>
              </a:rPr>
              <a:t>Figure </a:t>
            </a:r>
            <a:r>
              <a:rPr sz="1050" b="1" spc="-190" dirty="0">
                <a:latin typeface="Trebuchet MS"/>
                <a:cs typeface="Trebuchet MS"/>
              </a:rPr>
              <a:t>7: </a:t>
            </a:r>
            <a:r>
              <a:rPr sz="1050" spc="-70" dirty="0">
                <a:latin typeface="Trebuchet MS"/>
                <a:cs typeface="Trebuchet MS"/>
              </a:rPr>
              <a:t>Baseline </a:t>
            </a:r>
            <a:r>
              <a:rPr sz="1050" spc="-100" dirty="0">
                <a:latin typeface="Trebuchet MS"/>
                <a:cs typeface="Trebuchet MS"/>
              </a:rPr>
              <a:t>model</a:t>
            </a:r>
            <a:r>
              <a:rPr sz="1050" spc="-190" dirty="0">
                <a:latin typeface="Trebuchet MS"/>
                <a:cs typeface="Trebuchet MS"/>
              </a:rPr>
              <a:t> </a:t>
            </a:r>
            <a:r>
              <a:rPr sz="1050" spc="-90" dirty="0">
                <a:latin typeface="Trebuchet MS"/>
                <a:cs typeface="Trebuchet MS"/>
              </a:rPr>
              <a:t>comparison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-75" dirty="0">
                <a:latin typeface="Trebuchet MS"/>
                <a:cs typeface="Trebuchet MS"/>
              </a:rPr>
              <a:t>for</a:t>
            </a:r>
            <a:r>
              <a:rPr sz="1050" spc="-100" dirty="0">
                <a:latin typeface="Trebuchet MS"/>
                <a:cs typeface="Trebuchet MS"/>
              </a:rPr>
              <a:t> </a:t>
            </a:r>
            <a:r>
              <a:rPr sz="1050" spc="-105" dirty="0">
                <a:latin typeface="Trebuchet MS"/>
                <a:cs typeface="Trebuchet MS"/>
              </a:rPr>
              <a:t>Amazon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62451" y="2654998"/>
            <a:ext cx="1886585" cy="3473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0"/>
              </a:spcBef>
            </a:pPr>
            <a:r>
              <a:rPr sz="1050" b="1" spc="-125" dirty="0">
                <a:latin typeface="Trebuchet MS"/>
                <a:cs typeface="Trebuchet MS"/>
              </a:rPr>
              <a:t>Figure </a:t>
            </a:r>
            <a:r>
              <a:rPr sz="1050" b="1" spc="-150" dirty="0">
                <a:latin typeface="Trebuchet MS"/>
                <a:cs typeface="Trebuchet MS"/>
              </a:rPr>
              <a:t>8: </a:t>
            </a:r>
            <a:r>
              <a:rPr sz="1050" spc="-70" dirty="0">
                <a:latin typeface="Trebuchet MS"/>
                <a:cs typeface="Trebuchet MS"/>
              </a:rPr>
              <a:t>Baseline </a:t>
            </a:r>
            <a:r>
              <a:rPr sz="1050" spc="-100" dirty="0">
                <a:latin typeface="Trebuchet MS"/>
                <a:cs typeface="Trebuchet MS"/>
              </a:rPr>
              <a:t>model </a:t>
            </a:r>
            <a:r>
              <a:rPr sz="1050" spc="-90" dirty="0">
                <a:latin typeface="Trebuchet MS"/>
                <a:cs typeface="Trebuchet MS"/>
              </a:rPr>
              <a:t>comparison  </a:t>
            </a:r>
            <a:r>
              <a:rPr sz="1050" spc="-80" dirty="0">
                <a:latin typeface="Trebuchet MS"/>
                <a:cs typeface="Trebuchet MS"/>
              </a:rPr>
              <a:t>for</a:t>
            </a:r>
            <a:r>
              <a:rPr sz="1050" spc="-100" dirty="0">
                <a:latin typeface="Trebuchet MS"/>
                <a:cs typeface="Trebuchet MS"/>
              </a:rPr>
              <a:t> </a:t>
            </a:r>
            <a:r>
              <a:rPr sz="1050" spc="-95" dirty="0">
                <a:latin typeface="Trebuchet MS"/>
                <a:cs typeface="Trebuchet MS"/>
              </a:rPr>
              <a:t>Google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3144" y="4777422"/>
            <a:ext cx="1877060" cy="3473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70"/>
              </a:spcBef>
            </a:pPr>
            <a:r>
              <a:rPr sz="1050" b="1" spc="-125" dirty="0">
                <a:latin typeface="Trebuchet MS"/>
                <a:cs typeface="Trebuchet MS"/>
              </a:rPr>
              <a:t>Figure </a:t>
            </a:r>
            <a:r>
              <a:rPr sz="1050" b="1" spc="-150" dirty="0">
                <a:latin typeface="Trebuchet MS"/>
                <a:cs typeface="Trebuchet MS"/>
              </a:rPr>
              <a:t>9: </a:t>
            </a:r>
            <a:r>
              <a:rPr sz="1050" spc="-70" dirty="0">
                <a:latin typeface="Trebuchet MS"/>
                <a:cs typeface="Trebuchet MS"/>
              </a:rPr>
              <a:t>Baseline </a:t>
            </a:r>
            <a:r>
              <a:rPr sz="1050" spc="-100" dirty="0">
                <a:latin typeface="Trebuchet MS"/>
                <a:cs typeface="Trebuchet MS"/>
              </a:rPr>
              <a:t>model </a:t>
            </a:r>
            <a:r>
              <a:rPr sz="1050" spc="-90" dirty="0">
                <a:latin typeface="Trebuchet MS"/>
                <a:cs typeface="Trebuchet MS"/>
              </a:rPr>
              <a:t>comparison  </a:t>
            </a:r>
            <a:r>
              <a:rPr sz="1050" spc="-80" dirty="0">
                <a:latin typeface="Trebuchet MS"/>
                <a:cs typeface="Trebuchet MS"/>
              </a:rPr>
              <a:t>for</a:t>
            </a:r>
            <a:r>
              <a:rPr sz="1050" spc="-100" dirty="0">
                <a:latin typeface="Trebuchet MS"/>
                <a:cs typeface="Trebuchet MS"/>
              </a:rPr>
              <a:t> </a:t>
            </a:r>
            <a:r>
              <a:rPr sz="1050" spc="-105" dirty="0">
                <a:latin typeface="Trebuchet MS"/>
                <a:cs typeface="Trebuchet MS"/>
              </a:rPr>
              <a:t>Apple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42559" y="396239"/>
            <a:ext cx="375920" cy="375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501" y="351218"/>
            <a:ext cx="49466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70" dirty="0">
                <a:solidFill>
                  <a:srgbClr val="000000"/>
                </a:solidFill>
                <a:latin typeface="Trebuchet MS"/>
                <a:cs typeface="Trebuchet MS"/>
              </a:rPr>
              <a:t>LSTM model </a:t>
            </a:r>
            <a:r>
              <a:rPr sz="2800" b="1" spc="-254" dirty="0">
                <a:solidFill>
                  <a:srgbClr val="000000"/>
                </a:solidFill>
                <a:latin typeface="Trebuchet MS"/>
                <a:cs typeface="Trebuchet MS"/>
              </a:rPr>
              <a:t>comparison </a:t>
            </a:r>
            <a:r>
              <a:rPr sz="2800" b="1" spc="-215" dirty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sz="2800" b="1" spc="-4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-335" dirty="0">
                <a:solidFill>
                  <a:srgbClr val="000000"/>
                </a:solidFill>
                <a:latin typeface="Trebuchet MS"/>
                <a:cs typeface="Trebuchet MS"/>
              </a:rPr>
              <a:t>Amazon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1040" y="1727199"/>
            <a:ext cx="904240" cy="263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31431" y="1911730"/>
            <a:ext cx="1419225" cy="612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5"/>
              </a:spcBef>
            </a:pPr>
            <a:r>
              <a:rPr sz="1600" b="1" spc="-130" dirty="0">
                <a:latin typeface="Trebuchet MS"/>
                <a:cs typeface="Trebuchet MS"/>
              </a:rPr>
              <a:t>Best</a:t>
            </a:r>
            <a:r>
              <a:rPr sz="1600" b="1" spc="-204" dirty="0">
                <a:latin typeface="Trebuchet MS"/>
                <a:cs typeface="Trebuchet MS"/>
              </a:rPr>
              <a:t> </a:t>
            </a:r>
            <a:r>
              <a:rPr sz="1600" b="1" spc="-140" dirty="0">
                <a:latin typeface="Trebuchet MS"/>
                <a:cs typeface="Trebuchet MS"/>
              </a:rPr>
              <a:t>performing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200" spc="-5" dirty="0">
                <a:latin typeface="Roboto"/>
                <a:cs typeface="Roboto"/>
              </a:rPr>
              <a:t>In </a:t>
            </a:r>
            <a:r>
              <a:rPr sz="1200" spc="5" dirty="0">
                <a:latin typeface="Roboto"/>
                <a:cs typeface="Roboto"/>
              </a:rPr>
              <a:t>most </a:t>
            </a:r>
            <a:r>
              <a:rPr sz="1200" spc="15" dirty="0">
                <a:latin typeface="Roboto"/>
                <a:cs typeface="Roboto"/>
              </a:rPr>
              <a:t>of </a:t>
            </a:r>
            <a:r>
              <a:rPr sz="1200" spc="-10" dirty="0">
                <a:latin typeface="Roboto"/>
                <a:cs typeface="Roboto"/>
              </a:rPr>
              <a:t>the</a:t>
            </a:r>
            <a:r>
              <a:rPr sz="1200" spc="-120" dirty="0">
                <a:latin typeface="Roboto"/>
                <a:cs typeface="Roboto"/>
              </a:rPr>
              <a:t> </a:t>
            </a:r>
            <a:r>
              <a:rPr sz="1200" dirty="0">
                <a:latin typeface="Roboto"/>
                <a:cs typeface="Roboto"/>
              </a:rPr>
              <a:t>cases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2559" y="1930399"/>
            <a:ext cx="1097280" cy="721360"/>
          </a:xfrm>
          <a:custGeom>
            <a:avLst/>
            <a:gdLst/>
            <a:ahLst/>
            <a:cxnLst/>
            <a:rect l="l" t="t" r="r" b="b"/>
            <a:pathLst>
              <a:path w="1097279" h="721360">
                <a:moveTo>
                  <a:pt x="977011" y="0"/>
                </a:moveTo>
                <a:lnTo>
                  <a:pt x="120268" y="0"/>
                </a:lnTo>
                <a:lnTo>
                  <a:pt x="73455" y="9451"/>
                </a:lnTo>
                <a:lnTo>
                  <a:pt x="35226" y="35226"/>
                </a:lnTo>
                <a:lnTo>
                  <a:pt x="9451" y="73455"/>
                </a:lnTo>
                <a:lnTo>
                  <a:pt x="0" y="120268"/>
                </a:lnTo>
                <a:lnTo>
                  <a:pt x="0" y="601091"/>
                </a:lnTo>
                <a:lnTo>
                  <a:pt x="9451" y="647904"/>
                </a:lnTo>
                <a:lnTo>
                  <a:pt x="35226" y="686133"/>
                </a:lnTo>
                <a:lnTo>
                  <a:pt x="73455" y="711908"/>
                </a:lnTo>
                <a:lnTo>
                  <a:pt x="120268" y="721360"/>
                </a:lnTo>
                <a:lnTo>
                  <a:pt x="977011" y="721360"/>
                </a:lnTo>
                <a:lnTo>
                  <a:pt x="1023824" y="711908"/>
                </a:lnTo>
                <a:lnTo>
                  <a:pt x="1062053" y="686133"/>
                </a:lnTo>
                <a:lnTo>
                  <a:pt x="1087828" y="647904"/>
                </a:lnTo>
                <a:lnTo>
                  <a:pt x="1097279" y="601091"/>
                </a:lnTo>
                <a:lnTo>
                  <a:pt x="1097279" y="120268"/>
                </a:lnTo>
                <a:lnTo>
                  <a:pt x="1087828" y="73455"/>
                </a:lnTo>
                <a:lnTo>
                  <a:pt x="1062053" y="35226"/>
                </a:lnTo>
                <a:lnTo>
                  <a:pt x="1023824" y="9451"/>
                </a:lnTo>
                <a:lnTo>
                  <a:pt x="977011" y="0"/>
                </a:lnTo>
                <a:close/>
              </a:path>
            </a:pathLst>
          </a:custGeom>
          <a:solidFill>
            <a:srgbClr val="FFC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72100" y="2080005"/>
            <a:ext cx="84645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254" dirty="0">
                <a:solidFill>
                  <a:srgbClr val="FFFFFF"/>
                </a:solidFill>
                <a:latin typeface="Trebuchet MS"/>
                <a:cs typeface="Trebuchet MS"/>
              </a:rPr>
              <a:t>LSTM</a:t>
            </a:r>
            <a:r>
              <a:rPr sz="2400" b="1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229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81851" y="3078543"/>
            <a:ext cx="186690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latin typeface="Trebuchet MS"/>
                <a:cs typeface="Trebuchet MS"/>
              </a:rPr>
              <a:t>Varies </a:t>
            </a:r>
            <a:r>
              <a:rPr sz="1600" b="1" spc="-155" dirty="0">
                <a:latin typeface="Trebuchet MS"/>
                <a:cs typeface="Trebuchet MS"/>
              </a:rPr>
              <a:t>from </a:t>
            </a:r>
            <a:r>
              <a:rPr sz="1600" b="1" spc="-210" dirty="0">
                <a:latin typeface="Trebuchet MS"/>
                <a:cs typeface="Trebuchet MS"/>
              </a:rPr>
              <a:t>26.0 </a:t>
            </a:r>
            <a:r>
              <a:rPr sz="1600" b="1" spc="-100" dirty="0">
                <a:latin typeface="Trebuchet MS"/>
                <a:cs typeface="Trebuchet MS"/>
              </a:rPr>
              <a:t>to</a:t>
            </a:r>
            <a:r>
              <a:rPr sz="1600" b="1" spc="-300" dirty="0">
                <a:latin typeface="Trebuchet MS"/>
                <a:cs typeface="Trebuchet MS"/>
              </a:rPr>
              <a:t> </a:t>
            </a:r>
            <a:r>
              <a:rPr sz="1600" b="1" spc="-210" dirty="0">
                <a:latin typeface="Trebuchet MS"/>
                <a:cs typeface="Trebuchet MS"/>
              </a:rPr>
              <a:t>43.0</a:t>
            </a:r>
            <a:endParaRPr sz="1600">
              <a:latin typeface="Trebuchet MS"/>
              <a:cs typeface="Trebuchet MS"/>
            </a:endParaRPr>
          </a:p>
          <a:p>
            <a:pPr marL="45085">
              <a:lnSpc>
                <a:spcPct val="100000"/>
              </a:lnSpc>
              <a:spcBef>
                <a:spcPts val="1255"/>
              </a:spcBef>
            </a:pPr>
            <a:r>
              <a:rPr sz="1200" dirty="0">
                <a:latin typeface="Roboto"/>
                <a:cs typeface="Roboto"/>
              </a:rPr>
              <a:t>(in a </a:t>
            </a:r>
            <a:r>
              <a:rPr sz="1200" spc="5" dirty="0">
                <a:latin typeface="Roboto"/>
                <a:cs typeface="Roboto"/>
              </a:rPr>
              <a:t>scale </a:t>
            </a:r>
            <a:r>
              <a:rPr sz="1200" spc="15" dirty="0">
                <a:latin typeface="Roboto"/>
                <a:cs typeface="Roboto"/>
              </a:rPr>
              <a:t>of </a:t>
            </a:r>
            <a:r>
              <a:rPr sz="1200" spc="-30" dirty="0">
                <a:latin typeface="Roboto"/>
                <a:cs typeface="Roboto"/>
              </a:rPr>
              <a:t>1000</a:t>
            </a:r>
            <a:r>
              <a:rPr sz="1200" spc="-45" dirty="0">
                <a:latin typeface="Roboto"/>
                <a:cs typeface="Roboto"/>
              </a:rPr>
              <a:t> </a:t>
            </a:r>
            <a:r>
              <a:rPr sz="1200" dirty="0">
                <a:latin typeface="Roboto"/>
                <a:cs typeface="Roboto"/>
              </a:rPr>
              <a:t>dollars)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42559" y="3088639"/>
            <a:ext cx="1097280" cy="731520"/>
          </a:xfrm>
          <a:custGeom>
            <a:avLst/>
            <a:gdLst/>
            <a:ahLst/>
            <a:cxnLst/>
            <a:rect l="l" t="t" r="r" b="b"/>
            <a:pathLst>
              <a:path w="1097279" h="731520">
                <a:moveTo>
                  <a:pt x="975360" y="0"/>
                </a:moveTo>
                <a:lnTo>
                  <a:pt x="121919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19"/>
                </a:lnTo>
                <a:lnTo>
                  <a:pt x="0" y="609600"/>
                </a:lnTo>
                <a:lnTo>
                  <a:pt x="9584" y="657046"/>
                </a:lnTo>
                <a:lnTo>
                  <a:pt x="35718" y="695801"/>
                </a:lnTo>
                <a:lnTo>
                  <a:pt x="74473" y="721935"/>
                </a:lnTo>
                <a:lnTo>
                  <a:pt x="121919" y="731519"/>
                </a:lnTo>
                <a:lnTo>
                  <a:pt x="975360" y="731519"/>
                </a:lnTo>
                <a:lnTo>
                  <a:pt x="1022806" y="721935"/>
                </a:lnTo>
                <a:lnTo>
                  <a:pt x="1061561" y="695801"/>
                </a:lnTo>
                <a:lnTo>
                  <a:pt x="1087695" y="657046"/>
                </a:lnTo>
                <a:lnTo>
                  <a:pt x="1097279" y="609600"/>
                </a:lnTo>
                <a:lnTo>
                  <a:pt x="1097279" y="121919"/>
                </a:lnTo>
                <a:lnTo>
                  <a:pt x="1087695" y="74473"/>
                </a:lnTo>
                <a:lnTo>
                  <a:pt x="1061561" y="35718"/>
                </a:lnTo>
                <a:lnTo>
                  <a:pt x="1022806" y="9584"/>
                </a:lnTo>
                <a:lnTo>
                  <a:pt x="975360" y="0"/>
                </a:lnTo>
                <a:close/>
              </a:path>
            </a:pathLst>
          </a:custGeom>
          <a:solidFill>
            <a:srgbClr val="F873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3794" y="3246119"/>
            <a:ext cx="6654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9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b="1" spc="-16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b="1" spc="-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b="1" spc="-3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39531" y="1047178"/>
            <a:ext cx="2802890" cy="1756410"/>
            <a:chOff x="1839531" y="1047178"/>
            <a:chExt cx="2802890" cy="1756410"/>
          </a:xfrm>
        </p:grpSpPr>
        <p:sp>
          <p:nvSpPr>
            <p:cNvPr id="11" name="object 11"/>
            <p:cNvSpPr/>
            <p:nvPr/>
          </p:nvSpPr>
          <p:spPr>
            <a:xfrm>
              <a:off x="1940198" y="1151837"/>
              <a:ext cx="2605642" cy="15588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44294" y="1051940"/>
              <a:ext cx="2793365" cy="1746885"/>
            </a:xfrm>
            <a:custGeom>
              <a:avLst/>
              <a:gdLst/>
              <a:ahLst/>
              <a:cxnLst/>
              <a:rect l="l" t="t" r="r" b="b"/>
              <a:pathLst>
                <a:path w="2793365" h="1746885">
                  <a:moveTo>
                    <a:pt x="0" y="1746885"/>
                  </a:moveTo>
                  <a:lnTo>
                    <a:pt x="2793364" y="1746885"/>
                  </a:lnTo>
                  <a:lnTo>
                    <a:pt x="2793364" y="0"/>
                  </a:lnTo>
                  <a:lnTo>
                    <a:pt x="0" y="0"/>
                  </a:lnTo>
                  <a:lnTo>
                    <a:pt x="0" y="17468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849691" y="2936874"/>
            <a:ext cx="2792730" cy="1756410"/>
            <a:chOff x="1849691" y="2936874"/>
            <a:chExt cx="2792730" cy="1756410"/>
          </a:xfrm>
        </p:grpSpPr>
        <p:sp>
          <p:nvSpPr>
            <p:cNvPr id="14" name="object 14"/>
            <p:cNvSpPr/>
            <p:nvPr/>
          </p:nvSpPr>
          <p:spPr>
            <a:xfrm>
              <a:off x="1949897" y="3040736"/>
              <a:ext cx="2596385" cy="15604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54454" y="2941637"/>
              <a:ext cx="2783205" cy="1746885"/>
            </a:xfrm>
            <a:custGeom>
              <a:avLst/>
              <a:gdLst/>
              <a:ahLst/>
              <a:cxnLst/>
              <a:rect l="l" t="t" r="r" b="b"/>
              <a:pathLst>
                <a:path w="2783204" h="1746885">
                  <a:moveTo>
                    <a:pt x="0" y="1746885"/>
                  </a:moveTo>
                  <a:lnTo>
                    <a:pt x="2783205" y="1746885"/>
                  </a:lnTo>
                  <a:lnTo>
                    <a:pt x="2783205" y="0"/>
                  </a:lnTo>
                  <a:lnTo>
                    <a:pt x="0" y="0"/>
                  </a:lnTo>
                  <a:lnTo>
                    <a:pt x="0" y="17468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31670" y="4809489"/>
            <a:ext cx="213169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125" dirty="0">
                <a:latin typeface="Trebuchet MS"/>
                <a:cs typeface="Trebuchet MS"/>
              </a:rPr>
              <a:t>Figure </a:t>
            </a:r>
            <a:r>
              <a:rPr sz="1050" b="1" spc="-150" dirty="0">
                <a:latin typeface="Trebuchet MS"/>
                <a:cs typeface="Trebuchet MS"/>
              </a:rPr>
              <a:t>10: </a:t>
            </a:r>
            <a:r>
              <a:rPr sz="1050" spc="-90" dirty="0">
                <a:latin typeface="Trebuchet MS"/>
                <a:cs typeface="Trebuchet MS"/>
              </a:rPr>
              <a:t>LSTM </a:t>
            </a:r>
            <a:r>
              <a:rPr sz="1050" spc="-105" dirty="0">
                <a:latin typeface="Trebuchet MS"/>
                <a:cs typeface="Trebuchet MS"/>
              </a:rPr>
              <a:t>model </a:t>
            </a:r>
            <a:r>
              <a:rPr sz="1050" spc="-75" dirty="0">
                <a:latin typeface="Trebuchet MS"/>
                <a:cs typeface="Trebuchet MS"/>
              </a:rPr>
              <a:t>results for</a:t>
            </a:r>
            <a:r>
              <a:rPr sz="1050" spc="-45" dirty="0">
                <a:latin typeface="Trebuchet MS"/>
                <a:cs typeface="Trebuchet MS"/>
              </a:rPr>
              <a:t> </a:t>
            </a:r>
            <a:r>
              <a:rPr sz="1050" spc="-105" dirty="0">
                <a:latin typeface="Trebuchet MS"/>
                <a:cs typeface="Trebuchet MS"/>
              </a:rPr>
              <a:t>Amazon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81544" y="454024"/>
            <a:ext cx="361950" cy="371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4554" y="351218"/>
            <a:ext cx="48310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70" dirty="0">
                <a:solidFill>
                  <a:srgbClr val="000000"/>
                </a:solidFill>
                <a:latin typeface="Trebuchet MS"/>
                <a:cs typeface="Trebuchet MS"/>
              </a:rPr>
              <a:t>LSTM model </a:t>
            </a:r>
            <a:r>
              <a:rPr sz="2800" b="1" spc="-260" dirty="0">
                <a:solidFill>
                  <a:srgbClr val="000000"/>
                </a:solidFill>
                <a:latin typeface="Trebuchet MS"/>
                <a:cs typeface="Trebuchet MS"/>
              </a:rPr>
              <a:t>comparison </a:t>
            </a:r>
            <a:r>
              <a:rPr sz="2800" b="1" spc="-215" dirty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sz="2800" b="1" spc="-4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-225" dirty="0">
                <a:solidFill>
                  <a:srgbClr val="000000"/>
                </a:solidFill>
                <a:latin typeface="Trebuchet MS"/>
                <a:cs typeface="Trebuchet MS"/>
              </a:rPr>
              <a:t>Google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2619" y="1893823"/>
            <a:ext cx="1421130" cy="612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5"/>
              </a:spcBef>
            </a:pPr>
            <a:r>
              <a:rPr sz="1600" b="1" spc="-130" dirty="0">
                <a:latin typeface="Trebuchet MS"/>
                <a:cs typeface="Trebuchet MS"/>
              </a:rPr>
              <a:t>Best</a:t>
            </a:r>
            <a:r>
              <a:rPr sz="1600" b="1" spc="-185" dirty="0">
                <a:latin typeface="Trebuchet MS"/>
                <a:cs typeface="Trebuchet MS"/>
              </a:rPr>
              <a:t> </a:t>
            </a:r>
            <a:r>
              <a:rPr sz="1600" b="1" spc="-140" dirty="0">
                <a:latin typeface="Trebuchet MS"/>
                <a:cs typeface="Trebuchet MS"/>
              </a:rPr>
              <a:t>performing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200" spc="-5" dirty="0">
                <a:latin typeface="Roboto"/>
                <a:cs typeface="Roboto"/>
              </a:rPr>
              <a:t>In </a:t>
            </a:r>
            <a:r>
              <a:rPr sz="1200" spc="5" dirty="0">
                <a:latin typeface="Roboto"/>
                <a:cs typeface="Roboto"/>
              </a:rPr>
              <a:t>most </a:t>
            </a:r>
            <a:r>
              <a:rPr sz="1200" spc="15" dirty="0">
                <a:latin typeface="Roboto"/>
                <a:cs typeface="Roboto"/>
              </a:rPr>
              <a:t>of </a:t>
            </a:r>
            <a:r>
              <a:rPr sz="1200" spc="-10" dirty="0">
                <a:latin typeface="Roboto"/>
                <a:cs typeface="Roboto"/>
              </a:rPr>
              <a:t>the</a:t>
            </a:r>
            <a:r>
              <a:rPr sz="1200" spc="-120" dirty="0">
                <a:latin typeface="Roboto"/>
                <a:cs typeface="Roboto"/>
              </a:rPr>
              <a:t> </a:t>
            </a:r>
            <a:r>
              <a:rPr sz="1200" dirty="0">
                <a:latin typeface="Roboto"/>
                <a:cs typeface="Roboto"/>
              </a:rPr>
              <a:t>cases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0320" y="1910079"/>
            <a:ext cx="1097280" cy="731520"/>
          </a:xfrm>
          <a:custGeom>
            <a:avLst/>
            <a:gdLst/>
            <a:ahLst/>
            <a:cxnLst/>
            <a:rect l="l" t="t" r="r" b="b"/>
            <a:pathLst>
              <a:path w="1097279" h="731519">
                <a:moveTo>
                  <a:pt x="975359" y="0"/>
                </a:moveTo>
                <a:lnTo>
                  <a:pt x="121919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19"/>
                </a:lnTo>
                <a:lnTo>
                  <a:pt x="0" y="609600"/>
                </a:lnTo>
                <a:lnTo>
                  <a:pt x="9584" y="657046"/>
                </a:lnTo>
                <a:lnTo>
                  <a:pt x="35718" y="695801"/>
                </a:lnTo>
                <a:lnTo>
                  <a:pt x="74473" y="721935"/>
                </a:lnTo>
                <a:lnTo>
                  <a:pt x="121919" y="731519"/>
                </a:lnTo>
                <a:lnTo>
                  <a:pt x="975359" y="731519"/>
                </a:lnTo>
                <a:lnTo>
                  <a:pt x="1022806" y="721935"/>
                </a:lnTo>
                <a:lnTo>
                  <a:pt x="1061561" y="695801"/>
                </a:lnTo>
                <a:lnTo>
                  <a:pt x="1087695" y="657046"/>
                </a:lnTo>
                <a:lnTo>
                  <a:pt x="1097279" y="609600"/>
                </a:lnTo>
                <a:lnTo>
                  <a:pt x="1097279" y="121919"/>
                </a:lnTo>
                <a:lnTo>
                  <a:pt x="1087695" y="74473"/>
                </a:lnTo>
                <a:lnTo>
                  <a:pt x="1061561" y="35718"/>
                </a:lnTo>
                <a:lnTo>
                  <a:pt x="1022806" y="9584"/>
                </a:lnTo>
                <a:lnTo>
                  <a:pt x="975359" y="0"/>
                </a:lnTo>
                <a:close/>
              </a:path>
            </a:pathLst>
          </a:custGeom>
          <a:solidFill>
            <a:srgbClr val="002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3576" y="2062225"/>
            <a:ext cx="8286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254" dirty="0">
                <a:solidFill>
                  <a:srgbClr val="FFFFFF"/>
                </a:solidFill>
                <a:latin typeface="Trebuchet MS"/>
                <a:cs typeface="Trebuchet MS"/>
              </a:rPr>
              <a:t>LSTM</a:t>
            </a:r>
            <a:r>
              <a:rPr sz="2400" b="1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36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5993" y="3060763"/>
            <a:ext cx="1854835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latin typeface="Trebuchet MS"/>
                <a:cs typeface="Trebuchet MS"/>
              </a:rPr>
              <a:t>Varies </a:t>
            </a:r>
            <a:r>
              <a:rPr sz="1600" b="1" spc="-155" dirty="0">
                <a:latin typeface="Trebuchet MS"/>
                <a:cs typeface="Trebuchet MS"/>
              </a:rPr>
              <a:t>from </a:t>
            </a:r>
            <a:r>
              <a:rPr sz="1600" b="1" spc="-229" dirty="0">
                <a:latin typeface="Trebuchet MS"/>
                <a:cs typeface="Trebuchet MS"/>
              </a:rPr>
              <a:t>14.0 </a:t>
            </a:r>
            <a:r>
              <a:rPr sz="1600" b="1" spc="-100" dirty="0">
                <a:latin typeface="Trebuchet MS"/>
                <a:cs typeface="Trebuchet MS"/>
              </a:rPr>
              <a:t>to</a:t>
            </a:r>
            <a:r>
              <a:rPr sz="1600" b="1" spc="-275" dirty="0">
                <a:latin typeface="Trebuchet MS"/>
                <a:cs typeface="Trebuchet MS"/>
              </a:rPr>
              <a:t> </a:t>
            </a:r>
            <a:r>
              <a:rPr sz="1600" b="1" spc="-210" dirty="0">
                <a:latin typeface="Trebuchet MS"/>
                <a:cs typeface="Trebuchet MS"/>
              </a:rPr>
              <a:t>43.0</a:t>
            </a:r>
            <a:endParaRPr sz="1600">
              <a:latin typeface="Trebuchet MS"/>
              <a:cs typeface="Trebuchet MS"/>
            </a:endParaRPr>
          </a:p>
          <a:p>
            <a:pPr marL="32384">
              <a:lnSpc>
                <a:spcPct val="100000"/>
              </a:lnSpc>
              <a:spcBef>
                <a:spcPts val="1255"/>
              </a:spcBef>
            </a:pPr>
            <a:r>
              <a:rPr sz="1200" dirty="0">
                <a:latin typeface="Roboto"/>
                <a:cs typeface="Roboto"/>
              </a:rPr>
              <a:t>(in a </a:t>
            </a:r>
            <a:r>
              <a:rPr sz="1200" spc="5" dirty="0">
                <a:latin typeface="Roboto"/>
                <a:cs typeface="Roboto"/>
              </a:rPr>
              <a:t>scale </a:t>
            </a:r>
            <a:r>
              <a:rPr sz="1200" spc="15" dirty="0">
                <a:latin typeface="Roboto"/>
                <a:cs typeface="Roboto"/>
              </a:rPr>
              <a:t>of </a:t>
            </a:r>
            <a:r>
              <a:rPr sz="1200" spc="-30" dirty="0">
                <a:latin typeface="Roboto"/>
                <a:cs typeface="Roboto"/>
              </a:rPr>
              <a:t>1000</a:t>
            </a:r>
            <a:r>
              <a:rPr sz="1200" spc="-45" dirty="0">
                <a:latin typeface="Roboto"/>
                <a:cs typeface="Roboto"/>
              </a:rPr>
              <a:t> </a:t>
            </a:r>
            <a:r>
              <a:rPr sz="1200" dirty="0">
                <a:latin typeface="Roboto"/>
                <a:cs typeface="Roboto"/>
              </a:rPr>
              <a:t>dollars)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0320" y="3078479"/>
            <a:ext cx="1097280" cy="721360"/>
          </a:xfrm>
          <a:custGeom>
            <a:avLst/>
            <a:gdLst/>
            <a:ahLst/>
            <a:cxnLst/>
            <a:rect l="l" t="t" r="r" b="b"/>
            <a:pathLst>
              <a:path w="1097279" h="721360">
                <a:moveTo>
                  <a:pt x="977010" y="0"/>
                </a:moveTo>
                <a:lnTo>
                  <a:pt x="120268" y="0"/>
                </a:lnTo>
                <a:lnTo>
                  <a:pt x="73455" y="9451"/>
                </a:lnTo>
                <a:lnTo>
                  <a:pt x="35226" y="35226"/>
                </a:lnTo>
                <a:lnTo>
                  <a:pt x="9451" y="73455"/>
                </a:lnTo>
                <a:lnTo>
                  <a:pt x="0" y="120268"/>
                </a:lnTo>
                <a:lnTo>
                  <a:pt x="0" y="601091"/>
                </a:lnTo>
                <a:lnTo>
                  <a:pt x="9451" y="647904"/>
                </a:lnTo>
                <a:lnTo>
                  <a:pt x="35226" y="686133"/>
                </a:lnTo>
                <a:lnTo>
                  <a:pt x="73455" y="711908"/>
                </a:lnTo>
                <a:lnTo>
                  <a:pt x="120268" y="721360"/>
                </a:lnTo>
                <a:lnTo>
                  <a:pt x="977010" y="721360"/>
                </a:lnTo>
                <a:lnTo>
                  <a:pt x="1023824" y="711908"/>
                </a:lnTo>
                <a:lnTo>
                  <a:pt x="1062053" y="686133"/>
                </a:lnTo>
                <a:lnTo>
                  <a:pt x="1087828" y="647904"/>
                </a:lnTo>
                <a:lnTo>
                  <a:pt x="1097279" y="601091"/>
                </a:lnTo>
                <a:lnTo>
                  <a:pt x="1097279" y="120268"/>
                </a:lnTo>
                <a:lnTo>
                  <a:pt x="1087828" y="73455"/>
                </a:lnTo>
                <a:lnTo>
                  <a:pt x="1062053" y="35226"/>
                </a:lnTo>
                <a:lnTo>
                  <a:pt x="1023824" y="9451"/>
                </a:lnTo>
                <a:lnTo>
                  <a:pt x="977010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24855" y="3228339"/>
            <a:ext cx="6661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b="1" spc="-16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b="1" spc="-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b="1" spc="-3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3437" y="1910238"/>
            <a:ext cx="1353185" cy="2574290"/>
            <a:chOff x="313437" y="1910238"/>
            <a:chExt cx="1353185" cy="2574290"/>
          </a:xfrm>
        </p:grpSpPr>
        <p:sp>
          <p:nvSpPr>
            <p:cNvPr id="10" name="object 10"/>
            <p:cNvSpPr/>
            <p:nvPr/>
          </p:nvSpPr>
          <p:spPr>
            <a:xfrm>
              <a:off x="422940" y="4285530"/>
              <a:ext cx="201607" cy="198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8067" y="4304963"/>
              <a:ext cx="345440" cy="140335"/>
            </a:xfrm>
            <a:custGeom>
              <a:avLst/>
              <a:gdLst/>
              <a:ahLst/>
              <a:cxnLst/>
              <a:rect l="l" t="t" r="r" b="b"/>
              <a:pathLst>
                <a:path w="345440" h="140335">
                  <a:moveTo>
                    <a:pt x="89312" y="0"/>
                  </a:moveTo>
                  <a:lnTo>
                    <a:pt x="26553" y="3170"/>
                  </a:lnTo>
                  <a:lnTo>
                    <a:pt x="3658" y="71060"/>
                  </a:lnTo>
                  <a:lnTo>
                    <a:pt x="0" y="106149"/>
                  </a:lnTo>
                  <a:lnTo>
                    <a:pt x="1842" y="121859"/>
                  </a:lnTo>
                  <a:lnTo>
                    <a:pt x="80449" y="137652"/>
                  </a:lnTo>
                  <a:lnTo>
                    <a:pt x="145386" y="139664"/>
                  </a:lnTo>
                  <a:lnTo>
                    <a:pt x="215211" y="140234"/>
                  </a:lnTo>
                  <a:lnTo>
                    <a:pt x="279041" y="139206"/>
                  </a:lnTo>
                  <a:lnTo>
                    <a:pt x="325994" y="136427"/>
                  </a:lnTo>
                  <a:lnTo>
                    <a:pt x="345189" y="131743"/>
                  </a:lnTo>
                  <a:lnTo>
                    <a:pt x="334468" y="105221"/>
                  </a:lnTo>
                  <a:lnTo>
                    <a:pt x="294377" y="78722"/>
                  </a:lnTo>
                  <a:lnTo>
                    <a:pt x="238378" y="53871"/>
                  </a:lnTo>
                  <a:lnTo>
                    <a:pt x="179935" y="32296"/>
                  </a:lnTo>
                  <a:lnTo>
                    <a:pt x="132510" y="15623"/>
                  </a:lnTo>
                  <a:lnTo>
                    <a:pt x="109566" y="5479"/>
                  </a:lnTo>
                  <a:lnTo>
                    <a:pt x="89312" y="0"/>
                  </a:lnTo>
                  <a:close/>
                </a:path>
              </a:pathLst>
            </a:custGeom>
            <a:solidFill>
              <a:srgbClr val="5C83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6283" y="3241166"/>
              <a:ext cx="630555" cy="1076960"/>
            </a:xfrm>
            <a:custGeom>
              <a:avLst/>
              <a:gdLst/>
              <a:ahLst/>
              <a:cxnLst/>
              <a:rect l="l" t="t" r="r" b="b"/>
              <a:pathLst>
                <a:path w="630555" h="1076960">
                  <a:moveTo>
                    <a:pt x="11581" y="0"/>
                  </a:moveTo>
                  <a:lnTo>
                    <a:pt x="11818" y="152013"/>
                  </a:lnTo>
                  <a:lnTo>
                    <a:pt x="11003" y="252650"/>
                  </a:lnTo>
                  <a:lnTo>
                    <a:pt x="8331" y="346882"/>
                  </a:lnTo>
                  <a:lnTo>
                    <a:pt x="2996" y="479679"/>
                  </a:lnTo>
                  <a:lnTo>
                    <a:pt x="0" y="709410"/>
                  </a:lnTo>
                  <a:lnTo>
                    <a:pt x="5542" y="899523"/>
                  </a:lnTo>
                  <a:lnTo>
                    <a:pt x="13419" y="1029003"/>
                  </a:lnTo>
                  <a:lnTo>
                    <a:pt x="17423" y="1076833"/>
                  </a:lnTo>
                  <a:lnTo>
                    <a:pt x="122617" y="1076833"/>
                  </a:lnTo>
                  <a:lnTo>
                    <a:pt x="252043" y="188468"/>
                  </a:lnTo>
                  <a:lnTo>
                    <a:pt x="265391" y="280470"/>
                  </a:lnTo>
                  <a:lnTo>
                    <a:pt x="279961" y="357274"/>
                  </a:lnTo>
                  <a:lnTo>
                    <a:pt x="304860" y="460403"/>
                  </a:lnTo>
                  <a:lnTo>
                    <a:pt x="349198" y="631380"/>
                  </a:lnTo>
                  <a:lnTo>
                    <a:pt x="398698" y="803857"/>
                  </a:lnTo>
                  <a:lnTo>
                    <a:pt x="445424" y="945551"/>
                  </a:lnTo>
                  <a:lnTo>
                    <a:pt x="480195" y="1041522"/>
                  </a:lnTo>
                  <a:lnTo>
                    <a:pt x="493826" y="1076833"/>
                  </a:lnTo>
                  <a:lnTo>
                    <a:pt x="630401" y="1076833"/>
                  </a:lnTo>
                  <a:lnTo>
                    <a:pt x="578997" y="843407"/>
                  </a:lnTo>
                  <a:lnTo>
                    <a:pt x="549207" y="702284"/>
                  </a:lnTo>
                  <a:lnTo>
                    <a:pt x="529642" y="596480"/>
                  </a:lnTo>
                  <a:lnTo>
                    <a:pt x="508913" y="469011"/>
                  </a:lnTo>
                  <a:lnTo>
                    <a:pt x="486162" y="308917"/>
                  </a:lnTo>
                  <a:lnTo>
                    <a:pt x="468764" y="161147"/>
                  </a:lnTo>
                  <a:lnTo>
                    <a:pt x="457644" y="52691"/>
                  </a:lnTo>
                  <a:lnTo>
                    <a:pt x="453732" y="10541"/>
                  </a:lnTo>
                  <a:lnTo>
                    <a:pt x="11581" y="0"/>
                  </a:lnTo>
                  <a:close/>
                </a:path>
              </a:pathLst>
            </a:custGeom>
            <a:solidFill>
              <a:srgbClr val="202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93520" y="1934961"/>
              <a:ext cx="172720" cy="269875"/>
            </a:xfrm>
            <a:custGeom>
              <a:avLst/>
              <a:gdLst/>
              <a:ahLst/>
              <a:cxnLst/>
              <a:rect l="l" t="t" r="r" b="b"/>
              <a:pathLst>
                <a:path w="172719" h="269875">
                  <a:moveTo>
                    <a:pt x="159845" y="0"/>
                  </a:moveTo>
                  <a:lnTo>
                    <a:pt x="129857" y="26060"/>
                  </a:lnTo>
                  <a:lnTo>
                    <a:pt x="95011" y="62432"/>
                  </a:lnTo>
                  <a:lnTo>
                    <a:pt x="52284" y="110694"/>
                  </a:lnTo>
                  <a:lnTo>
                    <a:pt x="45402" y="123834"/>
                  </a:lnTo>
                  <a:lnTo>
                    <a:pt x="45473" y="139070"/>
                  </a:lnTo>
                  <a:lnTo>
                    <a:pt x="50927" y="162950"/>
                  </a:lnTo>
                  <a:lnTo>
                    <a:pt x="0" y="236610"/>
                  </a:lnTo>
                  <a:lnTo>
                    <a:pt x="38994" y="264469"/>
                  </a:lnTo>
                  <a:lnTo>
                    <a:pt x="65659" y="269630"/>
                  </a:lnTo>
                  <a:lnTo>
                    <a:pt x="95631" y="212353"/>
                  </a:lnTo>
                  <a:lnTo>
                    <a:pt x="100276" y="209847"/>
                  </a:lnTo>
                  <a:lnTo>
                    <a:pt x="139192" y="182254"/>
                  </a:lnTo>
                  <a:lnTo>
                    <a:pt x="147891" y="157997"/>
                  </a:lnTo>
                  <a:lnTo>
                    <a:pt x="145764" y="144607"/>
                  </a:lnTo>
                  <a:lnTo>
                    <a:pt x="139199" y="114736"/>
                  </a:lnTo>
                  <a:lnTo>
                    <a:pt x="135572" y="101054"/>
                  </a:lnTo>
                  <a:lnTo>
                    <a:pt x="133564" y="89015"/>
                  </a:lnTo>
                  <a:lnTo>
                    <a:pt x="135128" y="78749"/>
                  </a:lnTo>
                  <a:lnTo>
                    <a:pt x="143285" y="64646"/>
                  </a:lnTo>
                  <a:lnTo>
                    <a:pt x="155908" y="43936"/>
                  </a:lnTo>
                  <a:lnTo>
                    <a:pt x="167507" y="21010"/>
                  </a:lnTo>
                  <a:lnTo>
                    <a:pt x="172593" y="263"/>
                  </a:lnTo>
                  <a:lnTo>
                    <a:pt x="159845" y="0"/>
                  </a:lnTo>
                  <a:close/>
                </a:path>
              </a:pathLst>
            </a:custGeom>
            <a:solidFill>
              <a:srgbClr val="FF9B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" y="2153919"/>
              <a:ext cx="1148080" cy="1127760"/>
            </a:xfrm>
            <a:custGeom>
              <a:avLst/>
              <a:gdLst/>
              <a:ahLst/>
              <a:cxnLst/>
              <a:rect l="l" t="t" r="r" b="b"/>
              <a:pathLst>
                <a:path w="1148080" h="1127760">
                  <a:moveTo>
                    <a:pt x="1074166" y="0"/>
                  </a:moveTo>
                  <a:lnTo>
                    <a:pt x="1000362" y="86627"/>
                  </a:lnTo>
                  <a:lnTo>
                    <a:pt x="948559" y="136286"/>
                  </a:lnTo>
                  <a:lnTo>
                    <a:pt x="894275" y="167681"/>
                  </a:lnTo>
                  <a:lnTo>
                    <a:pt x="813028" y="199516"/>
                  </a:lnTo>
                  <a:lnTo>
                    <a:pt x="753478" y="219089"/>
                  </a:lnTo>
                  <a:lnTo>
                    <a:pt x="693880" y="234814"/>
                  </a:lnTo>
                  <a:lnTo>
                    <a:pt x="636434" y="247026"/>
                  </a:lnTo>
                  <a:lnTo>
                    <a:pt x="583337" y="256061"/>
                  </a:lnTo>
                  <a:lnTo>
                    <a:pt x="536787" y="262256"/>
                  </a:lnTo>
                  <a:lnTo>
                    <a:pt x="472122" y="267462"/>
                  </a:lnTo>
                  <a:lnTo>
                    <a:pt x="438244" y="267471"/>
                  </a:lnTo>
                  <a:lnTo>
                    <a:pt x="410594" y="265636"/>
                  </a:lnTo>
                  <a:lnTo>
                    <a:pt x="391958" y="263443"/>
                  </a:lnTo>
                  <a:lnTo>
                    <a:pt x="385127" y="262381"/>
                  </a:lnTo>
                  <a:lnTo>
                    <a:pt x="290830" y="273050"/>
                  </a:lnTo>
                  <a:lnTo>
                    <a:pt x="228281" y="302932"/>
                  </a:lnTo>
                  <a:lnTo>
                    <a:pt x="193349" y="322564"/>
                  </a:lnTo>
                  <a:lnTo>
                    <a:pt x="155638" y="365887"/>
                  </a:lnTo>
                  <a:lnTo>
                    <a:pt x="132395" y="411896"/>
                  </a:lnTo>
                  <a:lnTo>
                    <a:pt x="118111" y="447223"/>
                  </a:lnTo>
                  <a:lnTo>
                    <a:pt x="102856" y="489615"/>
                  </a:lnTo>
                  <a:lnTo>
                    <a:pt x="87229" y="538209"/>
                  </a:lnTo>
                  <a:lnTo>
                    <a:pt x="71833" y="592144"/>
                  </a:lnTo>
                  <a:lnTo>
                    <a:pt x="57269" y="650557"/>
                  </a:lnTo>
                  <a:lnTo>
                    <a:pt x="44139" y="712585"/>
                  </a:lnTo>
                  <a:lnTo>
                    <a:pt x="33045" y="777366"/>
                  </a:lnTo>
                  <a:lnTo>
                    <a:pt x="15339" y="912169"/>
                  </a:lnTo>
                  <a:lnTo>
                    <a:pt x="5373" y="1016063"/>
                  </a:lnTo>
                  <a:lnTo>
                    <a:pt x="982" y="1082905"/>
                  </a:lnTo>
                  <a:lnTo>
                    <a:pt x="0" y="1106551"/>
                  </a:lnTo>
                  <a:lnTo>
                    <a:pt x="91482" y="1118739"/>
                  </a:lnTo>
                  <a:lnTo>
                    <a:pt x="150695" y="1124997"/>
                  </a:lnTo>
                  <a:lnTo>
                    <a:pt x="203482" y="1127303"/>
                  </a:lnTo>
                  <a:lnTo>
                    <a:pt x="275691" y="1127633"/>
                  </a:lnTo>
                  <a:lnTo>
                    <a:pt x="361671" y="1124914"/>
                  </a:lnTo>
                  <a:lnTo>
                    <a:pt x="420414" y="1118933"/>
                  </a:lnTo>
                  <a:lnTo>
                    <a:pt x="454078" y="1112952"/>
                  </a:lnTo>
                  <a:lnTo>
                    <a:pt x="464820" y="1110233"/>
                  </a:lnTo>
                  <a:lnTo>
                    <a:pt x="466344" y="1015617"/>
                  </a:lnTo>
                  <a:lnTo>
                    <a:pt x="469534" y="951944"/>
                  </a:lnTo>
                  <a:lnTo>
                    <a:pt x="476807" y="890295"/>
                  </a:lnTo>
                  <a:lnTo>
                    <a:pt x="490575" y="801751"/>
                  </a:lnTo>
                  <a:lnTo>
                    <a:pt x="511300" y="689836"/>
                  </a:lnTo>
                  <a:lnTo>
                    <a:pt x="533069" y="588994"/>
                  </a:lnTo>
                  <a:lnTo>
                    <a:pt x="550258" y="516108"/>
                  </a:lnTo>
                  <a:lnTo>
                    <a:pt x="664222" y="470802"/>
                  </a:lnTo>
                  <a:lnTo>
                    <a:pt x="730791" y="455247"/>
                  </a:lnTo>
                  <a:lnTo>
                    <a:pt x="784760" y="432571"/>
                  </a:lnTo>
                  <a:lnTo>
                    <a:pt x="853948" y="393953"/>
                  </a:lnTo>
                  <a:lnTo>
                    <a:pt x="903769" y="362313"/>
                  </a:lnTo>
                  <a:lnTo>
                    <a:pt x="947377" y="329001"/>
                  </a:lnTo>
                  <a:lnTo>
                    <a:pt x="985353" y="294333"/>
                  </a:lnTo>
                  <a:lnTo>
                    <a:pt x="1018279" y="258627"/>
                  </a:lnTo>
                  <a:lnTo>
                    <a:pt x="1046738" y="222202"/>
                  </a:lnTo>
                  <a:lnTo>
                    <a:pt x="1071311" y="185374"/>
                  </a:lnTo>
                  <a:lnTo>
                    <a:pt x="1092581" y="148462"/>
                  </a:lnTo>
                  <a:lnTo>
                    <a:pt x="1120735" y="94664"/>
                  </a:lnTo>
                  <a:lnTo>
                    <a:pt x="1137602" y="59642"/>
                  </a:lnTo>
                  <a:lnTo>
                    <a:pt x="1147952" y="34925"/>
                  </a:lnTo>
                  <a:lnTo>
                    <a:pt x="1074166" y="0"/>
                  </a:lnTo>
                  <a:close/>
                </a:path>
              </a:pathLst>
            </a:custGeom>
            <a:solidFill>
              <a:srgbClr val="AA5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1154" y="2033904"/>
              <a:ext cx="278130" cy="478155"/>
            </a:xfrm>
            <a:custGeom>
              <a:avLst/>
              <a:gdLst/>
              <a:ahLst/>
              <a:cxnLst/>
              <a:rect l="l" t="t" r="r" b="b"/>
              <a:pathLst>
                <a:path w="278130" h="478155">
                  <a:moveTo>
                    <a:pt x="277609" y="188595"/>
                  </a:moveTo>
                  <a:lnTo>
                    <a:pt x="265188" y="136436"/>
                  </a:lnTo>
                  <a:lnTo>
                    <a:pt x="242074" y="85826"/>
                  </a:lnTo>
                  <a:lnTo>
                    <a:pt x="213690" y="42430"/>
                  </a:lnTo>
                  <a:lnTo>
                    <a:pt x="185458" y="11938"/>
                  </a:lnTo>
                  <a:lnTo>
                    <a:pt x="162775" y="0"/>
                  </a:lnTo>
                  <a:lnTo>
                    <a:pt x="131648" y="12915"/>
                  </a:lnTo>
                  <a:lnTo>
                    <a:pt x="92011" y="45262"/>
                  </a:lnTo>
                  <a:lnTo>
                    <a:pt x="56540" y="83210"/>
                  </a:lnTo>
                  <a:lnTo>
                    <a:pt x="37909" y="112903"/>
                  </a:lnTo>
                  <a:lnTo>
                    <a:pt x="35064" y="134086"/>
                  </a:lnTo>
                  <a:lnTo>
                    <a:pt x="36080" y="153416"/>
                  </a:lnTo>
                  <a:lnTo>
                    <a:pt x="38481" y="167525"/>
                  </a:lnTo>
                  <a:lnTo>
                    <a:pt x="39827" y="172974"/>
                  </a:lnTo>
                  <a:lnTo>
                    <a:pt x="54838" y="218973"/>
                  </a:lnTo>
                  <a:lnTo>
                    <a:pt x="0" y="420497"/>
                  </a:lnTo>
                  <a:lnTo>
                    <a:pt x="17564" y="458000"/>
                  </a:lnTo>
                  <a:lnTo>
                    <a:pt x="33820" y="475640"/>
                  </a:lnTo>
                  <a:lnTo>
                    <a:pt x="58115" y="478066"/>
                  </a:lnTo>
                  <a:lnTo>
                    <a:pt x="99796" y="469900"/>
                  </a:lnTo>
                  <a:lnTo>
                    <a:pt x="134391" y="453707"/>
                  </a:lnTo>
                  <a:lnTo>
                    <a:pt x="150202" y="431711"/>
                  </a:lnTo>
                  <a:lnTo>
                    <a:pt x="154432" y="412330"/>
                  </a:lnTo>
                  <a:lnTo>
                    <a:pt x="154241" y="403987"/>
                  </a:lnTo>
                  <a:lnTo>
                    <a:pt x="140576" y="402272"/>
                  </a:lnTo>
                  <a:lnTo>
                    <a:pt x="134239" y="397344"/>
                  </a:lnTo>
                  <a:lnTo>
                    <a:pt x="133629" y="385292"/>
                  </a:lnTo>
                  <a:lnTo>
                    <a:pt x="137160" y="362204"/>
                  </a:lnTo>
                  <a:lnTo>
                    <a:pt x="143967" y="329247"/>
                  </a:lnTo>
                  <a:lnTo>
                    <a:pt x="151561" y="298577"/>
                  </a:lnTo>
                  <a:lnTo>
                    <a:pt x="165468" y="302133"/>
                  </a:lnTo>
                  <a:lnTo>
                    <a:pt x="213360" y="304990"/>
                  </a:lnTo>
                  <a:lnTo>
                    <a:pt x="246913" y="290957"/>
                  </a:lnTo>
                  <a:lnTo>
                    <a:pt x="267728" y="264160"/>
                  </a:lnTo>
                  <a:lnTo>
                    <a:pt x="277431" y="228676"/>
                  </a:lnTo>
                  <a:lnTo>
                    <a:pt x="277609" y="188595"/>
                  </a:lnTo>
                  <a:close/>
                </a:path>
              </a:pathLst>
            </a:custGeom>
            <a:solidFill>
              <a:srgbClr val="FF9B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1560" y="1910238"/>
              <a:ext cx="256540" cy="335280"/>
            </a:xfrm>
            <a:custGeom>
              <a:avLst/>
              <a:gdLst/>
              <a:ahLst/>
              <a:cxnLst/>
              <a:rect l="l" t="t" r="r" b="b"/>
              <a:pathLst>
                <a:path w="256540" h="335280">
                  <a:moveTo>
                    <a:pt x="163118" y="0"/>
                  </a:moveTo>
                  <a:lnTo>
                    <a:pt x="125318" y="3992"/>
                  </a:lnTo>
                  <a:lnTo>
                    <a:pt x="95720" y="29559"/>
                  </a:lnTo>
                  <a:lnTo>
                    <a:pt x="86093" y="49595"/>
                  </a:lnTo>
                  <a:lnTo>
                    <a:pt x="79078" y="68691"/>
                  </a:lnTo>
                  <a:lnTo>
                    <a:pt x="70962" y="87334"/>
                  </a:lnTo>
                  <a:lnTo>
                    <a:pt x="58027" y="106013"/>
                  </a:lnTo>
                  <a:lnTo>
                    <a:pt x="44451" y="120997"/>
                  </a:lnTo>
                  <a:lnTo>
                    <a:pt x="31307" y="134540"/>
                  </a:lnTo>
                  <a:lnTo>
                    <a:pt x="19024" y="148679"/>
                  </a:lnTo>
                  <a:lnTo>
                    <a:pt x="8027" y="165449"/>
                  </a:lnTo>
                  <a:lnTo>
                    <a:pt x="0" y="191430"/>
                  </a:lnTo>
                  <a:lnTo>
                    <a:pt x="1359" y="216995"/>
                  </a:lnTo>
                  <a:lnTo>
                    <a:pt x="6376" y="242441"/>
                  </a:lnTo>
                  <a:lnTo>
                    <a:pt x="9322" y="268065"/>
                  </a:lnTo>
                  <a:lnTo>
                    <a:pt x="8508" y="277959"/>
                  </a:lnTo>
                  <a:lnTo>
                    <a:pt x="8182" y="288353"/>
                  </a:lnTo>
                  <a:lnTo>
                    <a:pt x="10061" y="298319"/>
                  </a:lnTo>
                  <a:lnTo>
                    <a:pt x="44147" y="321546"/>
                  </a:lnTo>
                  <a:lnTo>
                    <a:pt x="107574" y="334019"/>
                  </a:lnTo>
                  <a:lnTo>
                    <a:pt x="119799" y="334994"/>
                  </a:lnTo>
                  <a:lnTo>
                    <a:pt x="115502" y="303946"/>
                  </a:lnTo>
                  <a:lnTo>
                    <a:pt x="103569" y="263620"/>
                  </a:lnTo>
                  <a:lnTo>
                    <a:pt x="89294" y="241776"/>
                  </a:lnTo>
                  <a:lnTo>
                    <a:pt x="100677" y="214308"/>
                  </a:lnTo>
                  <a:lnTo>
                    <a:pt x="139294" y="175482"/>
                  </a:lnTo>
                  <a:lnTo>
                    <a:pt x="180956" y="149320"/>
                  </a:lnTo>
                  <a:lnTo>
                    <a:pt x="211417" y="135350"/>
                  </a:lnTo>
                  <a:lnTo>
                    <a:pt x="228556" y="136282"/>
                  </a:lnTo>
                  <a:lnTo>
                    <a:pt x="242153" y="142049"/>
                  </a:lnTo>
                  <a:lnTo>
                    <a:pt x="251113" y="148530"/>
                  </a:lnTo>
                  <a:lnTo>
                    <a:pt x="254343" y="151606"/>
                  </a:lnTo>
                  <a:lnTo>
                    <a:pt x="256198" y="137777"/>
                  </a:lnTo>
                  <a:lnTo>
                    <a:pt x="255050" y="116411"/>
                  </a:lnTo>
                  <a:lnTo>
                    <a:pt x="246712" y="85401"/>
                  </a:lnTo>
                  <a:lnTo>
                    <a:pt x="227000" y="42640"/>
                  </a:lnTo>
                  <a:lnTo>
                    <a:pt x="200039" y="14057"/>
                  </a:lnTo>
                  <a:lnTo>
                    <a:pt x="163118" y="0"/>
                  </a:lnTo>
                  <a:close/>
                </a:path>
              </a:pathLst>
            </a:custGeom>
            <a:solidFill>
              <a:srgbClr val="202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8656" y="2219880"/>
              <a:ext cx="84455" cy="51435"/>
            </a:xfrm>
            <a:custGeom>
              <a:avLst/>
              <a:gdLst/>
              <a:ahLst/>
              <a:cxnLst/>
              <a:rect l="l" t="t" r="r" b="b"/>
              <a:pathLst>
                <a:path w="84454" h="51435">
                  <a:moveTo>
                    <a:pt x="16708" y="0"/>
                  </a:moveTo>
                  <a:lnTo>
                    <a:pt x="8804" y="4558"/>
                  </a:lnTo>
                  <a:lnTo>
                    <a:pt x="2437" y="16843"/>
                  </a:lnTo>
                  <a:lnTo>
                    <a:pt x="0" y="32027"/>
                  </a:lnTo>
                  <a:lnTo>
                    <a:pt x="6343" y="43926"/>
                  </a:lnTo>
                  <a:lnTo>
                    <a:pt x="19690" y="50919"/>
                  </a:lnTo>
                  <a:lnTo>
                    <a:pt x="38263" y="51387"/>
                  </a:lnTo>
                  <a:lnTo>
                    <a:pt x="56942" y="44852"/>
                  </a:lnTo>
                  <a:lnTo>
                    <a:pt x="71377" y="35305"/>
                  </a:lnTo>
                  <a:lnTo>
                    <a:pt x="80685" y="26687"/>
                  </a:lnTo>
                  <a:lnTo>
                    <a:pt x="83983" y="22939"/>
                  </a:lnTo>
                  <a:lnTo>
                    <a:pt x="57936" y="12398"/>
                  </a:lnTo>
                  <a:lnTo>
                    <a:pt x="31351" y="2752"/>
                  </a:lnTo>
                  <a:lnTo>
                    <a:pt x="16708" y="0"/>
                  </a:lnTo>
                  <a:close/>
                </a:path>
              </a:pathLst>
            </a:custGeom>
            <a:solidFill>
              <a:srgbClr val="FF9B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2594" y="2580639"/>
              <a:ext cx="436880" cy="457200"/>
            </a:xfrm>
            <a:custGeom>
              <a:avLst/>
              <a:gdLst/>
              <a:ahLst/>
              <a:cxnLst/>
              <a:rect l="l" t="t" r="r" b="b"/>
              <a:pathLst>
                <a:path w="436880" h="457200">
                  <a:moveTo>
                    <a:pt x="98475" y="0"/>
                  </a:moveTo>
                  <a:lnTo>
                    <a:pt x="0" y="457200"/>
                  </a:lnTo>
                  <a:lnTo>
                    <a:pt x="339623" y="453389"/>
                  </a:lnTo>
                  <a:lnTo>
                    <a:pt x="436765" y="1905"/>
                  </a:lnTo>
                  <a:lnTo>
                    <a:pt x="98475" y="0"/>
                  </a:lnTo>
                  <a:close/>
                </a:path>
              </a:pathLst>
            </a:custGeom>
            <a:solidFill>
              <a:srgbClr val="202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1474" y="2723006"/>
              <a:ext cx="233646" cy="1927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3437" y="2437002"/>
              <a:ext cx="459105" cy="575310"/>
            </a:xfrm>
            <a:custGeom>
              <a:avLst/>
              <a:gdLst/>
              <a:ahLst/>
              <a:cxnLst/>
              <a:rect l="l" t="t" r="r" b="b"/>
              <a:pathLst>
                <a:path w="459105" h="575310">
                  <a:moveTo>
                    <a:pt x="247389" y="0"/>
                  </a:moveTo>
                  <a:lnTo>
                    <a:pt x="159588" y="23368"/>
                  </a:lnTo>
                  <a:lnTo>
                    <a:pt x="100383" y="94932"/>
                  </a:lnTo>
                  <a:lnTo>
                    <a:pt x="35850" y="236600"/>
                  </a:lnTo>
                  <a:lnTo>
                    <a:pt x="13108" y="299793"/>
                  </a:lnTo>
                  <a:lnTo>
                    <a:pt x="1549" y="355936"/>
                  </a:lnTo>
                  <a:lnTo>
                    <a:pt x="0" y="405218"/>
                  </a:lnTo>
                  <a:lnTo>
                    <a:pt x="7281" y="447826"/>
                  </a:lnTo>
                  <a:lnTo>
                    <a:pt x="22217" y="483947"/>
                  </a:lnTo>
                  <a:lnTo>
                    <a:pt x="70347" y="537477"/>
                  </a:lnTo>
                  <a:lnTo>
                    <a:pt x="134976" y="567304"/>
                  </a:lnTo>
                  <a:lnTo>
                    <a:pt x="206691" y="574929"/>
                  </a:lnTo>
                  <a:lnTo>
                    <a:pt x="301828" y="555833"/>
                  </a:lnTo>
                  <a:lnTo>
                    <a:pt x="382227" y="518652"/>
                  </a:lnTo>
                  <a:lnTo>
                    <a:pt x="437838" y="482399"/>
                  </a:lnTo>
                  <a:lnTo>
                    <a:pt x="458608" y="466089"/>
                  </a:lnTo>
                  <a:lnTo>
                    <a:pt x="427226" y="402081"/>
                  </a:lnTo>
                  <a:lnTo>
                    <a:pt x="350374" y="430156"/>
                  </a:lnTo>
                  <a:lnTo>
                    <a:pt x="303281" y="439515"/>
                  </a:lnTo>
                  <a:lnTo>
                    <a:pt x="266617" y="430156"/>
                  </a:lnTo>
                  <a:lnTo>
                    <a:pt x="221054" y="402081"/>
                  </a:lnTo>
                  <a:lnTo>
                    <a:pt x="182601" y="353313"/>
                  </a:lnTo>
                  <a:lnTo>
                    <a:pt x="196307" y="311403"/>
                  </a:lnTo>
                  <a:lnTo>
                    <a:pt x="228918" y="282066"/>
                  </a:lnTo>
                  <a:lnTo>
                    <a:pt x="247178" y="271018"/>
                  </a:lnTo>
                  <a:lnTo>
                    <a:pt x="240353" y="235785"/>
                  </a:lnTo>
                  <a:lnTo>
                    <a:pt x="263488" y="164844"/>
                  </a:lnTo>
                  <a:lnTo>
                    <a:pt x="304125" y="96393"/>
                  </a:lnTo>
                  <a:lnTo>
                    <a:pt x="328697" y="64910"/>
                  </a:lnTo>
                  <a:lnTo>
                    <a:pt x="359762" y="34655"/>
                  </a:lnTo>
                  <a:lnTo>
                    <a:pt x="397711" y="2920"/>
                  </a:lnTo>
                  <a:lnTo>
                    <a:pt x="247389" y="0"/>
                  </a:lnTo>
                  <a:close/>
                </a:path>
              </a:pathLst>
            </a:custGeom>
            <a:solidFill>
              <a:srgbClr val="AA5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5679" y="2540126"/>
              <a:ext cx="142240" cy="81280"/>
            </a:xfrm>
            <a:custGeom>
              <a:avLst/>
              <a:gdLst/>
              <a:ahLst/>
              <a:cxnLst/>
              <a:rect l="l" t="t" r="r" b="b"/>
              <a:pathLst>
                <a:path w="142240" h="81280">
                  <a:moveTo>
                    <a:pt x="16446" y="0"/>
                  </a:moveTo>
                  <a:lnTo>
                    <a:pt x="0" y="78105"/>
                  </a:lnTo>
                  <a:lnTo>
                    <a:pt x="132308" y="81152"/>
                  </a:lnTo>
                  <a:lnTo>
                    <a:pt x="142239" y="2412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rgbClr val="454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120" y="2677286"/>
              <a:ext cx="325120" cy="350520"/>
            </a:xfrm>
            <a:custGeom>
              <a:avLst/>
              <a:gdLst/>
              <a:ahLst/>
              <a:cxnLst/>
              <a:rect l="l" t="t" r="r" b="b"/>
              <a:pathLst>
                <a:path w="325120" h="350519">
                  <a:moveTo>
                    <a:pt x="0" y="339598"/>
                  </a:moveTo>
                  <a:lnTo>
                    <a:pt x="32271" y="348362"/>
                  </a:lnTo>
                  <a:lnTo>
                    <a:pt x="58050" y="350186"/>
                  </a:lnTo>
                  <a:lnTo>
                    <a:pt x="90855" y="344080"/>
                  </a:lnTo>
                  <a:lnTo>
                    <a:pt x="144208" y="329056"/>
                  </a:lnTo>
                  <a:lnTo>
                    <a:pt x="207337" y="304403"/>
                  </a:lnTo>
                  <a:lnTo>
                    <a:pt x="265610" y="272700"/>
                  </a:lnTo>
                  <a:lnTo>
                    <a:pt x="308382" y="245332"/>
                  </a:lnTo>
                  <a:lnTo>
                    <a:pt x="325005" y="233680"/>
                  </a:lnTo>
                </a:path>
                <a:path w="325120" h="350519">
                  <a:moveTo>
                    <a:pt x="94208" y="0"/>
                  </a:moveTo>
                  <a:lnTo>
                    <a:pt x="57824" y="47934"/>
                  </a:lnTo>
                  <a:lnTo>
                    <a:pt x="41687" y="78200"/>
                  </a:lnTo>
                  <a:lnTo>
                    <a:pt x="42191" y="103655"/>
                  </a:lnTo>
                  <a:lnTo>
                    <a:pt x="65150" y="152608"/>
                  </a:lnTo>
                  <a:lnTo>
                    <a:pt x="103351" y="179504"/>
                  </a:lnTo>
                  <a:lnTo>
                    <a:pt x="197786" y="191587"/>
                  </a:lnTo>
                  <a:lnTo>
                    <a:pt x="247867" y="184054"/>
                  </a:lnTo>
                  <a:lnTo>
                    <a:pt x="282015" y="173807"/>
                  </a:lnTo>
                  <a:lnTo>
                    <a:pt x="294639" y="168656"/>
                  </a:lnTo>
                </a:path>
              </a:pathLst>
            </a:custGeom>
            <a:ln w="3175">
              <a:solidFill>
                <a:srgbClr val="439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839531" y="1077658"/>
            <a:ext cx="2741930" cy="1725930"/>
            <a:chOff x="1839531" y="1077658"/>
            <a:chExt cx="2741930" cy="1725930"/>
          </a:xfrm>
        </p:grpSpPr>
        <p:sp>
          <p:nvSpPr>
            <p:cNvPr id="24" name="object 24"/>
            <p:cNvSpPr/>
            <p:nvPr/>
          </p:nvSpPr>
          <p:spPr>
            <a:xfrm>
              <a:off x="1937825" y="1180222"/>
              <a:ext cx="2549325" cy="15323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44294" y="1082420"/>
              <a:ext cx="2732405" cy="1716405"/>
            </a:xfrm>
            <a:custGeom>
              <a:avLst/>
              <a:gdLst/>
              <a:ahLst/>
              <a:cxnLst/>
              <a:rect l="l" t="t" r="r" b="b"/>
              <a:pathLst>
                <a:path w="2732404" h="1716405">
                  <a:moveTo>
                    <a:pt x="0" y="1716405"/>
                  </a:moveTo>
                  <a:lnTo>
                    <a:pt x="2732405" y="1716405"/>
                  </a:lnTo>
                  <a:lnTo>
                    <a:pt x="2732405" y="0"/>
                  </a:lnTo>
                  <a:lnTo>
                    <a:pt x="0" y="0"/>
                  </a:lnTo>
                  <a:lnTo>
                    <a:pt x="0" y="17164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839531" y="2947034"/>
            <a:ext cx="2741930" cy="1715770"/>
            <a:chOff x="1839531" y="2947034"/>
            <a:chExt cx="2741930" cy="1715770"/>
          </a:xfrm>
        </p:grpSpPr>
        <p:sp>
          <p:nvSpPr>
            <p:cNvPr id="27" name="object 27"/>
            <p:cNvSpPr/>
            <p:nvPr/>
          </p:nvSpPr>
          <p:spPr>
            <a:xfrm>
              <a:off x="1939100" y="3050387"/>
              <a:ext cx="2550743" cy="15207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44294" y="2951797"/>
              <a:ext cx="2732405" cy="1706245"/>
            </a:xfrm>
            <a:custGeom>
              <a:avLst/>
              <a:gdLst/>
              <a:ahLst/>
              <a:cxnLst/>
              <a:rect l="l" t="t" r="r" b="b"/>
              <a:pathLst>
                <a:path w="2732404" h="1706245">
                  <a:moveTo>
                    <a:pt x="0" y="1706245"/>
                  </a:moveTo>
                  <a:lnTo>
                    <a:pt x="2732405" y="1706245"/>
                  </a:lnTo>
                  <a:lnTo>
                    <a:pt x="2732405" y="0"/>
                  </a:lnTo>
                  <a:lnTo>
                    <a:pt x="0" y="0"/>
                  </a:lnTo>
                  <a:lnTo>
                    <a:pt x="0" y="17062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31670" y="4809489"/>
            <a:ext cx="2077085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125" dirty="0">
                <a:latin typeface="Trebuchet MS"/>
                <a:cs typeface="Trebuchet MS"/>
              </a:rPr>
              <a:t>Figure </a:t>
            </a:r>
            <a:r>
              <a:rPr sz="1050" b="1" spc="-200" dirty="0">
                <a:latin typeface="Trebuchet MS"/>
                <a:cs typeface="Trebuchet MS"/>
              </a:rPr>
              <a:t>11: </a:t>
            </a:r>
            <a:r>
              <a:rPr sz="1050" spc="-90" dirty="0">
                <a:latin typeface="Trebuchet MS"/>
                <a:cs typeface="Trebuchet MS"/>
              </a:rPr>
              <a:t>LSTM </a:t>
            </a:r>
            <a:r>
              <a:rPr sz="1050" spc="-105" dirty="0">
                <a:latin typeface="Trebuchet MS"/>
                <a:cs typeface="Trebuchet MS"/>
              </a:rPr>
              <a:t>model </a:t>
            </a:r>
            <a:r>
              <a:rPr sz="1050" spc="-75" dirty="0">
                <a:latin typeface="Trebuchet MS"/>
                <a:cs typeface="Trebuchet MS"/>
              </a:rPr>
              <a:t>results for</a:t>
            </a:r>
            <a:r>
              <a:rPr sz="1050" spc="-85" dirty="0">
                <a:latin typeface="Trebuchet MS"/>
                <a:cs typeface="Trebuchet MS"/>
              </a:rPr>
              <a:t> </a:t>
            </a:r>
            <a:r>
              <a:rPr sz="1050" spc="-95" dirty="0">
                <a:latin typeface="Trebuchet MS"/>
                <a:cs typeface="Trebuchet MS"/>
              </a:rPr>
              <a:t>Google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261859" y="403859"/>
            <a:ext cx="3810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995" y="351218"/>
            <a:ext cx="46589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70" dirty="0">
                <a:solidFill>
                  <a:srgbClr val="000000"/>
                </a:solidFill>
                <a:latin typeface="Trebuchet MS"/>
                <a:cs typeface="Trebuchet MS"/>
              </a:rPr>
              <a:t>LSTM model </a:t>
            </a:r>
            <a:r>
              <a:rPr sz="2800" b="1" spc="-260" dirty="0">
                <a:solidFill>
                  <a:srgbClr val="000000"/>
                </a:solidFill>
                <a:latin typeface="Trebuchet MS"/>
                <a:cs typeface="Trebuchet MS"/>
              </a:rPr>
              <a:t>comparison </a:t>
            </a:r>
            <a:r>
              <a:rPr sz="2800" b="1" spc="-215" dirty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sz="2800" b="1" spc="-4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-260" dirty="0">
                <a:solidFill>
                  <a:srgbClr val="000000"/>
                </a:solidFill>
                <a:latin typeface="Trebuchet MS"/>
                <a:cs typeface="Trebuchet MS"/>
              </a:rPr>
              <a:t>Apple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05344" y="1926653"/>
            <a:ext cx="129540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0" dirty="0">
                <a:latin typeface="Trebuchet MS"/>
                <a:cs typeface="Trebuchet MS"/>
              </a:rPr>
              <a:t>Best</a:t>
            </a:r>
            <a:r>
              <a:rPr sz="1600" b="1" spc="-195" dirty="0">
                <a:latin typeface="Trebuchet MS"/>
                <a:cs typeface="Trebuchet MS"/>
              </a:rPr>
              <a:t> </a:t>
            </a:r>
            <a:r>
              <a:rPr sz="1600" b="1" spc="-140" dirty="0">
                <a:latin typeface="Trebuchet MS"/>
                <a:cs typeface="Trebuchet MS"/>
              </a:rPr>
              <a:t>performing</a:t>
            </a:r>
            <a:endParaRPr sz="1600">
              <a:latin typeface="Trebuchet MS"/>
              <a:cs typeface="Trebuchet MS"/>
            </a:endParaRPr>
          </a:p>
          <a:p>
            <a:pPr marL="325755">
              <a:lnSpc>
                <a:spcPct val="100000"/>
              </a:lnSpc>
              <a:spcBef>
                <a:spcPts val="1255"/>
              </a:spcBef>
            </a:pPr>
            <a:r>
              <a:rPr sz="1200" spc="-5" dirty="0">
                <a:latin typeface="Roboto"/>
                <a:cs typeface="Roboto"/>
              </a:rPr>
              <a:t>In </a:t>
            </a:r>
            <a:r>
              <a:rPr sz="1200" spc="10" dirty="0">
                <a:latin typeface="Roboto"/>
                <a:cs typeface="Roboto"/>
              </a:rPr>
              <a:t>most</a:t>
            </a:r>
            <a:r>
              <a:rPr sz="1200" spc="-120" dirty="0">
                <a:latin typeface="Roboto"/>
                <a:cs typeface="Roboto"/>
              </a:rPr>
              <a:t> </a:t>
            </a:r>
            <a:r>
              <a:rPr sz="1200" dirty="0">
                <a:latin typeface="Roboto"/>
                <a:cs typeface="Roboto"/>
              </a:rPr>
              <a:t>cases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1759" y="1940559"/>
            <a:ext cx="1097280" cy="731520"/>
          </a:xfrm>
          <a:custGeom>
            <a:avLst/>
            <a:gdLst/>
            <a:ahLst/>
            <a:cxnLst/>
            <a:rect l="l" t="t" r="r" b="b"/>
            <a:pathLst>
              <a:path w="1097279" h="731519">
                <a:moveTo>
                  <a:pt x="975360" y="0"/>
                </a:moveTo>
                <a:lnTo>
                  <a:pt x="121919" y="0"/>
                </a:lnTo>
                <a:lnTo>
                  <a:pt x="74473" y="9584"/>
                </a:lnTo>
                <a:lnTo>
                  <a:pt x="35718" y="35718"/>
                </a:lnTo>
                <a:lnTo>
                  <a:pt x="9584" y="74473"/>
                </a:lnTo>
                <a:lnTo>
                  <a:pt x="0" y="121919"/>
                </a:lnTo>
                <a:lnTo>
                  <a:pt x="0" y="609600"/>
                </a:lnTo>
                <a:lnTo>
                  <a:pt x="9584" y="657046"/>
                </a:lnTo>
                <a:lnTo>
                  <a:pt x="35718" y="695801"/>
                </a:lnTo>
                <a:lnTo>
                  <a:pt x="74473" y="721935"/>
                </a:lnTo>
                <a:lnTo>
                  <a:pt x="121919" y="731519"/>
                </a:lnTo>
                <a:lnTo>
                  <a:pt x="975360" y="731519"/>
                </a:lnTo>
                <a:lnTo>
                  <a:pt x="1022806" y="721935"/>
                </a:lnTo>
                <a:lnTo>
                  <a:pt x="1061561" y="695801"/>
                </a:lnTo>
                <a:lnTo>
                  <a:pt x="1087695" y="657046"/>
                </a:lnTo>
                <a:lnTo>
                  <a:pt x="1097279" y="609600"/>
                </a:lnTo>
                <a:lnTo>
                  <a:pt x="1097279" y="121919"/>
                </a:lnTo>
                <a:lnTo>
                  <a:pt x="1087695" y="74473"/>
                </a:lnTo>
                <a:lnTo>
                  <a:pt x="1061561" y="35718"/>
                </a:lnTo>
                <a:lnTo>
                  <a:pt x="1022806" y="9584"/>
                </a:lnTo>
                <a:lnTo>
                  <a:pt x="975360" y="0"/>
                </a:lnTo>
                <a:close/>
              </a:path>
            </a:pathLst>
          </a:custGeom>
          <a:solidFill>
            <a:srgbClr val="E769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22189" y="2094229"/>
            <a:ext cx="84010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254" dirty="0">
                <a:solidFill>
                  <a:srgbClr val="FFFFFF"/>
                </a:solidFill>
                <a:latin typeface="Trebuchet MS"/>
                <a:cs typeface="Trebuchet MS"/>
              </a:rPr>
              <a:t>LSTM</a:t>
            </a:r>
            <a:r>
              <a:rPr sz="2400" b="1" spc="-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spc="-27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6018" y="3092767"/>
            <a:ext cx="1743075" cy="61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latin typeface="Trebuchet MS"/>
                <a:cs typeface="Trebuchet MS"/>
              </a:rPr>
              <a:t>Varies </a:t>
            </a:r>
            <a:r>
              <a:rPr sz="1600" b="1" spc="-155" dirty="0">
                <a:latin typeface="Trebuchet MS"/>
                <a:cs typeface="Trebuchet MS"/>
              </a:rPr>
              <a:t>from </a:t>
            </a:r>
            <a:r>
              <a:rPr sz="1600" b="1" spc="-265" dirty="0">
                <a:latin typeface="Trebuchet MS"/>
                <a:cs typeface="Trebuchet MS"/>
              </a:rPr>
              <a:t>2.5 </a:t>
            </a:r>
            <a:r>
              <a:rPr sz="1600" b="1" spc="-100" dirty="0">
                <a:latin typeface="Trebuchet MS"/>
                <a:cs typeface="Trebuchet MS"/>
              </a:rPr>
              <a:t>to</a:t>
            </a:r>
            <a:r>
              <a:rPr sz="1600" b="1" spc="-305" dirty="0">
                <a:latin typeface="Trebuchet MS"/>
                <a:cs typeface="Trebuchet MS"/>
              </a:rPr>
              <a:t> </a:t>
            </a:r>
            <a:r>
              <a:rPr sz="1600" b="1" spc="-220" dirty="0">
                <a:latin typeface="Trebuchet MS"/>
                <a:cs typeface="Trebuchet MS"/>
              </a:rPr>
              <a:t>5.8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200" dirty="0">
                <a:latin typeface="Roboto"/>
                <a:cs typeface="Roboto"/>
              </a:rPr>
              <a:t>(in a </a:t>
            </a:r>
            <a:r>
              <a:rPr sz="1200" spc="5" dirty="0">
                <a:latin typeface="Roboto"/>
                <a:cs typeface="Roboto"/>
              </a:rPr>
              <a:t>scale </a:t>
            </a:r>
            <a:r>
              <a:rPr sz="1200" spc="15" dirty="0">
                <a:latin typeface="Roboto"/>
                <a:cs typeface="Roboto"/>
              </a:rPr>
              <a:t>of </a:t>
            </a:r>
            <a:r>
              <a:rPr sz="1200" spc="-30" dirty="0">
                <a:latin typeface="Roboto"/>
                <a:cs typeface="Roboto"/>
              </a:rPr>
              <a:t>100</a:t>
            </a:r>
            <a:r>
              <a:rPr sz="1200" spc="-110" dirty="0">
                <a:latin typeface="Roboto"/>
                <a:cs typeface="Roboto"/>
              </a:rPr>
              <a:t> </a:t>
            </a:r>
            <a:r>
              <a:rPr sz="1200" dirty="0">
                <a:latin typeface="Roboto"/>
                <a:cs typeface="Roboto"/>
              </a:rPr>
              <a:t>dollars)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91759" y="3108959"/>
            <a:ext cx="1097280" cy="721360"/>
          </a:xfrm>
          <a:custGeom>
            <a:avLst/>
            <a:gdLst/>
            <a:ahLst/>
            <a:cxnLst/>
            <a:rect l="l" t="t" r="r" b="b"/>
            <a:pathLst>
              <a:path w="1097279" h="721360">
                <a:moveTo>
                  <a:pt x="977011" y="0"/>
                </a:moveTo>
                <a:lnTo>
                  <a:pt x="120268" y="0"/>
                </a:lnTo>
                <a:lnTo>
                  <a:pt x="73455" y="9451"/>
                </a:lnTo>
                <a:lnTo>
                  <a:pt x="35226" y="35226"/>
                </a:lnTo>
                <a:lnTo>
                  <a:pt x="9451" y="73455"/>
                </a:lnTo>
                <a:lnTo>
                  <a:pt x="0" y="120268"/>
                </a:lnTo>
                <a:lnTo>
                  <a:pt x="0" y="601091"/>
                </a:lnTo>
                <a:lnTo>
                  <a:pt x="9451" y="647904"/>
                </a:lnTo>
                <a:lnTo>
                  <a:pt x="35226" y="686133"/>
                </a:lnTo>
                <a:lnTo>
                  <a:pt x="73455" y="711908"/>
                </a:lnTo>
                <a:lnTo>
                  <a:pt x="120268" y="721360"/>
                </a:lnTo>
                <a:lnTo>
                  <a:pt x="977011" y="721360"/>
                </a:lnTo>
                <a:lnTo>
                  <a:pt x="1023824" y="711908"/>
                </a:lnTo>
                <a:lnTo>
                  <a:pt x="1062053" y="686133"/>
                </a:lnTo>
                <a:lnTo>
                  <a:pt x="1087828" y="647904"/>
                </a:lnTo>
                <a:lnTo>
                  <a:pt x="1097279" y="601091"/>
                </a:lnTo>
                <a:lnTo>
                  <a:pt x="1097279" y="120268"/>
                </a:lnTo>
                <a:lnTo>
                  <a:pt x="1087828" y="73455"/>
                </a:lnTo>
                <a:lnTo>
                  <a:pt x="1062053" y="35226"/>
                </a:lnTo>
                <a:lnTo>
                  <a:pt x="1023824" y="9451"/>
                </a:lnTo>
                <a:lnTo>
                  <a:pt x="97701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13628" y="3260470"/>
            <a:ext cx="66611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400" b="1" spc="-16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400" b="1" spc="-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b="1" spc="-3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80171" y="1179131"/>
            <a:ext cx="2701290" cy="1695450"/>
            <a:chOff x="1880171" y="1179131"/>
            <a:chExt cx="2701290" cy="1695450"/>
          </a:xfrm>
        </p:grpSpPr>
        <p:sp>
          <p:nvSpPr>
            <p:cNvPr id="10" name="object 10"/>
            <p:cNvSpPr/>
            <p:nvPr/>
          </p:nvSpPr>
          <p:spPr>
            <a:xfrm>
              <a:off x="1977764" y="1280787"/>
              <a:ext cx="2510056" cy="15037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84933" y="1183893"/>
              <a:ext cx="2691765" cy="1685925"/>
            </a:xfrm>
            <a:custGeom>
              <a:avLst/>
              <a:gdLst/>
              <a:ahLst/>
              <a:cxnLst/>
              <a:rect l="l" t="t" r="r" b="b"/>
              <a:pathLst>
                <a:path w="2691765" h="1685925">
                  <a:moveTo>
                    <a:pt x="0" y="1685925"/>
                  </a:moveTo>
                  <a:lnTo>
                    <a:pt x="2691765" y="1685925"/>
                  </a:lnTo>
                  <a:lnTo>
                    <a:pt x="2691765" y="0"/>
                  </a:lnTo>
                  <a:lnTo>
                    <a:pt x="0" y="0"/>
                  </a:lnTo>
                  <a:lnTo>
                    <a:pt x="0" y="1685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890331" y="2987674"/>
            <a:ext cx="2691130" cy="1695450"/>
            <a:chOff x="1890331" y="2987674"/>
            <a:chExt cx="2691130" cy="1695450"/>
          </a:xfrm>
        </p:grpSpPr>
        <p:sp>
          <p:nvSpPr>
            <p:cNvPr id="13" name="object 13"/>
            <p:cNvSpPr/>
            <p:nvPr/>
          </p:nvSpPr>
          <p:spPr>
            <a:xfrm>
              <a:off x="1987591" y="3088639"/>
              <a:ext cx="2500548" cy="1504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95094" y="2992437"/>
              <a:ext cx="2681605" cy="1685925"/>
            </a:xfrm>
            <a:custGeom>
              <a:avLst/>
              <a:gdLst/>
              <a:ahLst/>
              <a:cxnLst/>
              <a:rect l="l" t="t" r="r" b="b"/>
              <a:pathLst>
                <a:path w="2681604" h="1685925">
                  <a:moveTo>
                    <a:pt x="0" y="1685925"/>
                  </a:moveTo>
                  <a:lnTo>
                    <a:pt x="2681605" y="1685925"/>
                  </a:lnTo>
                  <a:lnTo>
                    <a:pt x="2681605" y="0"/>
                  </a:lnTo>
                  <a:lnTo>
                    <a:pt x="0" y="0"/>
                  </a:lnTo>
                  <a:lnTo>
                    <a:pt x="0" y="1685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58122" y="2276728"/>
            <a:ext cx="1431925" cy="2386965"/>
            <a:chOff x="258122" y="2276728"/>
            <a:chExt cx="1431925" cy="2386965"/>
          </a:xfrm>
        </p:grpSpPr>
        <p:sp>
          <p:nvSpPr>
            <p:cNvPr id="16" name="object 16"/>
            <p:cNvSpPr/>
            <p:nvPr/>
          </p:nvSpPr>
          <p:spPr>
            <a:xfrm>
              <a:off x="701040" y="3291839"/>
              <a:ext cx="10160" cy="711200"/>
            </a:xfrm>
            <a:custGeom>
              <a:avLst/>
              <a:gdLst/>
              <a:ahLst/>
              <a:cxnLst/>
              <a:rect l="l" t="t" r="r" b="b"/>
              <a:pathLst>
                <a:path w="10159" h="711200">
                  <a:moveTo>
                    <a:pt x="10160" y="528320"/>
                  </a:moveTo>
                  <a:lnTo>
                    <a:pt x="0" y="528320"/>
                  </a:lnTo>
                  <a:lnTo>
                    <a:pt x="0" y="711200"/>
                  </a:lnTo>
                  <a:lnTo>
                    <a:pt x="10160" y="711200"/>
                  </a:lnTo>
                  <a:lnTo>
                    <a:pt x="10160" y="528320"/>
                  </a:lnTo>
                  <a:close/>
                </a:path>
                <a:path w="10159" h="711200">
                  <a:moveTo>
                    <a:pt x="10160" y="0"/>
                  </a:moveTo>
                  <a:lnTo>
                    <a:pt x="0" y="0"/>
                  </a:lnTo>
                  <a:lnTo>
                    <a:pt x="0" y="182981"/>
                  </a:lnTo>
                  <a:lnTo>
                    <a:pt x="10160" y="182981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81B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0476" y="3474821"/>
              <a:ext cx="81280" cy="345440"/>
            </a:xfrm>
            <a:custGeom>
              <a:avLst/>
              <a:gdLst/>
              <a:ahLst/>
              <a:cxnLst/>
              <a:rect l="l" t="t" r="r" b="b"/>
              <a:pathLst>
                <a:path w="81279" h="345439">
                  <a:moveTo>
                    <a:pt x="81133" y="0"/>
                  </a:moveTo>
                  <a:lnTo>
                    <a:pt x="0" y="0"/>
                  </a:lnTo>
                  <a:lnTo>
                    <a:pt x="0" y="345338"/>
                  </a:lnTo>
                  <a:lnTo>
                    <a:pt x="81133" y="345338"/>
                  </a:lnTo>
                  <a:lnTo>
                    <a:pt x="81133" y="0"/>
                  </a:lnTo>
                  <a:close/>
                </a:path>
              </a:pathLst>
            </a:custGeom>
            <a:solidFill>
              <a:srgbClr val="047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763" y="4514151"/>
              <a:ext cx="188506" cy="1442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6690" y="3768292"/>
              <a:ext cx="160020" cy="844550"/>
            </a:xfrm>
            <a:custGeom>
              <a:avLst/>
              <a:gdLst/>
              <a:ahLst/>
              <a:cxnLst/>
              <a:rect l="l" t="t" r="r" b="b"/>
              <a:pathLst>
                <a:path w="160019" h="844550">
                  <a:moveTo>
                    <a:pt x="78352" y="0"/>
                  </a:moveTo>
                  <a:lnTo>
                    <a:pt x="14321" y="51613"/>
                  </a:lnTo>
                  <a:lnTo>
                    <a:pt x="4944" y="118731"/>
                  </a:lnTo>
                  <a:lnTo>
                    <a:pt x="0" y="190461"/>
                  </a:lnTo>
                  <a:lnTo>
                    <a:pt x="910" y="276822"/>
                  </a:lnTo>
                  <a:lnTo>
                    <a:pt x="5825" y="352550"/>
                  </a:lnTo>
                  <a:lnTo>
                    <a:pt x="11563" y="427443"/>
                  </a:lnTo>
                  <a:lnTo>
                    <a:pt x="21814" y="546186"/>
                  </a:lnTo>
                  <a:lnTo>
                    <a:pt x="40267" y="753466"/>
                  </a:lnTo>
                  <a:lnTo>
                    <a:pt x="39123" y="756529"/>
                  </a:lnTo>
                  <a:lnTo>
                    <a:pt x="51430" y="797281"/>
                  </a:lnTo>
                  <a:lnTo>
                    <a:pt x="105108" y="834370"/>
                  </a:lnTo>
                  <a:lnTo>
                    <a:pt x="134821" y="844096"/>
                  </a:lnTo>
                  <a:lnTo>
                    <a:pt x="153386" y="842188"/>
                  </a:lnTo>
                  <a:lnTo>
                    <a:pt x="159625" y="834097"/>
                  </a:lnTo>
                  <a:lnTo>
                    <a:pt x="154677" y="823319"/>
                  </a:lnTo>
                  <a:lnTo>
                    <a:pt x="132214" y="802583"/>
                  </a:lnTo>
                  <a:lnTo>
                    <a:pt x="85911" y="764616"/>
                  </a:lnTo>
                  <a:lnTo>
                    <a:pt x="84864" y="754836"/>
                  </a:lnTo>
                  <a:lnTo>
                    <a:pt x="83939" y="720928"/>
                  </a:lnTo>
                  <a:lnTo>
                    <a:pt x="86457" y="656046"/>
                  </a:lnTo>
                  <a:lnTo>
                    <a:pt x="95741" y="553339"/>
                  </a:lnTo>
                  <a:lnTo>
                    <a:pt x="106801" y="453225"/>
                  </a:lnTo>
                  <a:lnTo>
                    <a:pt x="113978" y="371599"/>
                  </a:lnTo>
                  <a:lnTo>
                    <a:pt x="120412" y="265032"/>
                  </a:lnTo>
                  <a:lnTo>
                    <a:pt x="129243" y="90094"/>
                  </a:lnTo>
                  <a:lnTo>
                    <a:pt x="126586" y="80309"/>
                  </a:lnTo>
                  <a:lnTo>
                    <a:pt x="119066" y="57344"/>
                  </a:lnTo>
                  <a:lnTo>
                    <a:pt x="107357" y="30783"/>
                  </a:lnTo>
                  <a:lnTo>
                    <a:pt x="92134" y="10211"/>
                  </a:lnTo>
                  <a:lnTo>
                    <a:pt x="78352" y="0"/>
                  </a:lnTo>
                  <a:close/>
                </a:path>
              </a:pathLst>
            </a:custGeom>
            <a:solidFill>
              <a:srgbClr val="FF9B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3777" y="4451375"/>
              <a:ext cx="166938" cy="2121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4394" y="3766867"/>
              <a:ext cx="254000" cy="840105"/>
            </a:xfrm>
            <a:custGeom>
              <a:avLst/>
              <a:gdLst/>
              <a:ahLst/>
              <a:cxnLst/>
              <a:rect l="l" t="t" r="r" b="b"/>
              <a:pathLst>
                <a:path w="254000" h="840104">
                  <a:moveTo>
                    <a:pt x="218437" y="0"/>
                  </a:moveTo>
                  <a:lnTo>
                    <a:pt x="158820" y="25352"/>
                  </a:lnTo>
                  <a:lnTo>
                    <a:pt x="133947" y="85550"/>
                  </a:lnTo>
                  <a:lnTo>
                    <a:pt x="111928" y="151925"/>
                  </a:lnTo>
                  <a:lnTo>
                    <a:pt x="91586" y="234597"/>
                  </a:lnTo>
                  <a:lnTo>
                    <a:pt x="77302" y="308653"/>
                  </a:lnTo>
                  <a:lnTo>
                    <a:pt x="64515" y="380607"/>
                  </a:lnTo>
                  <a:lnTo>
                    <a:pt x="46000" y="493003"/>
                  </a:lnTo>
                  <a:lnTo>
                    <a:pt x="14535" y="688381"/>
                  </a:lnTo>
                  <a:lnTo>
                    <a:pt x="11090" y="691133"/>
                  </a:lnTo>
                  <a:lnTo>
                    <a:pt x="4415" y="699795"/>
                  </a:lnTo>
                  <a:lnTo>
                    <a:pt x="0" y="714977"/>
                  </a:lnTo>
                  <a:lnTo>
                    <a:pt x="3334" y="737288"/>
                  </a:lnTo>
                  <a:lnTo>
                    <a:pt x="20033" y="768555"/>
                  </a:lnTo>
                  <a:lnTo>
                    <a:pt x="46134" y="803571"/>
                  </a:lnTo>
                  <a:lnTo>
                    <a:pt x="72791" y="831084"/>
                  </a:lnTo>
                  <a:lnTo>
                    <a:pt x="91154" y="839841"/>
                  </a:lnTo>
                  <a:lnTo>
                    <a:pt x="98753" y="834801"/>
                  </a:lnTo>
                  <a:lnTo>
                    <a:pt x="96982" y="821759"/>
                  </a:lnTo>
                  <a:lnTo>
                    <a:pt x="81969" y="790492"/>
                  </a:lnTo>
                  <a:lnTo>
                    <a:pt x="49841" y="730773"/>
                  </a:lnTo>
                  <a:lnTo>
                    <a:pt x="51143" y="721829"/>
                  </a:lnTo>
                  <a:lnTo>
                    <a:pt x="58301" y="691014"/>
                  </a:lnTo>
                  <a:lnTo>
                    <a:pt x="76196" y="632356"/>
                  </a:lnTo>
                  <a:lnTo>
                    <a:pt x="109709" y="539880"/>
                  </a:lnTo>
                  <a:lnTo>
                    <a:pt x="144175" y="449295"/>
                  </a:lnTo>
                  <a:lnTo>
                    <a:pt x="170693" y="374649"/>
                  </a:lnTo>
                  <a:lnTo>
                    <a:pt x="202790" y="275940"/>
                  </a:lnTo>
                  <a:lnTo>
                    <a:pt x="253994" y="113160"/>
                  </a:lnTo>
                  <a:lnTo>
                    <a:pt x="253960" y="102688"/>
                  </a:lnTo>
                  <a:lnTo>
                    <a:pt x="252755" y="77527"/>
                  </a:lnTo>
                  <a:lnTo>
                    <a:pt x="248722" y="47055"/>
                  </a:lnTo>
                  <a:lnTo>
                    <a:pt x="240202" y="20653"/>
                  </a:lnTo>
                  <a:lnTo>
                    <a:pt x="230236" y="4796"/>
                  </a:lnTo>
                  <a:lnTo>
                    <a:pt x="218437" y="0"/>
                  </a:lnTo>
                  <a:close/>
                </a:path>
              </a:pathLst>
            </a:custGeom>
            <a:solidFill>
              <a:srgbClr val="FF9B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6796" y="2682239"/>
              <a:ext cx="599440" cy="1239520"/>
            </a:xfrm>
            <a:custGeom>
              <a:avLst/>
              <a:gdLst/>
              <a:ahLst/>
              <a:cxnLst/>
              <a:rect l="l" t="t" r="r" b="b"/>
              <a:pathLst>
                <a:path w="599440" h="1239520">
                  <a:moveTo>
                    <a:pt x="402704" y="866140"/>
                  </a:moveTo>
                  <a:lnTo>
                    <a:pt x="400024" y="737628"/>
                  </a:lnTo>
                  <a:lnTo>
                    <a:pt x="394258" y="666165"/>
                  </a:lnTo>
                  <a:lnTo>
                    <a:pt x="381050" y="626021"/>
                  </a:lnTo>
                  <a:lnTo>
                    <a:pt x="356019" y="591439"/>
                  </a:lnTo>
                  <a:lnTo>
                    <a:pt x="144500" y="579120"/>
                  </a:lnTo>
                  <a:lnTo>
                    <a:pt x="131787" y="599427"/>
                  </a:lnTo>
                  <a:lnTo>
                    <a:pt x="102069" y="655167"/>
                  </a:lnTo>
                  <a:lnTo>
                    <a:pt x="67881" y="738568"/>
                  </a:lnTo>
                  <a:lnTo>
                    <a:pt x="41808" y="841883"/>
                  </a:lnTo>
                  <a:lnTo>
                    <a:pt x="27774" y="930897"/>
                  </a:lnTo>
                  <a:lnTo>
                    <a:pt x="18732" y="1001991"/>
                  </a:lnTo>
                  <a:lnTo>
                    <a:pt x="10782" y="1092441"/>
                  </a:lnTo>
                  <a:lnTo>
                    <a:pt x="0" y="1239520"/>
                  </a:lnTo>
                  <a:lnTo>
                    <a:pt x="389978" y="1239520"/>
                  </a:lnTo>
                  <a:lnTo>
                    <a:pt x="392468" y="1212265"/>
                  </a:lnTo>
                  <a:lnTo>
                    <a:pt x="397675" y="1135697"/>
                  </a:lnTo>
                  <a:lnTo>
                    <a:pt x="402209" y="1017714"/>
                  </a:lnTo>
                  <a:lnTo>
                    <a:pt x="402704" y="866140"/>
                  </a:lnTo>
                  <a:close/>
                </a:path>
                <a:path w="599440" h="1239520">
                  <a:moveTo>
                    <a:pt x="599287" y="439293"/>
                  </a:moveTo>
                  <a:lnTo>
                    <a:pt x="525145" y="380746"/>
                  </a:lnTo>
                  <a:lnTo>
                    <a:pt x="480009" y="287553"/>
                  </a:lnTo>
                  <a:lnTo>
                    <a:pt x="440791" y="203352"/>
                  </a:lnTo>
                  <a:lnTo>
                    <a:pt x="405765" y="122809"/>
                  </a:lnTo>
                  <a:lnTo>
                    <a:pt x="379082" y="60032"/>
                  </a:lnTo>
                  <a:lnTo>
                    <a:pt x="357124" y="26314"/>
                  </a:lnTo>
                  <a:lnTo>
                    <a:pt x="328117" y="10134"/>
                  </a:lnTo>
                  <a:lnTo>
                    <a:pt x="280314" y="0"/>
                  </a:lnTo>
                  <a:lnTo>
                    <a:pt x="279412" y="2120"/>
                  </a:lnTo>
                  <a:lnTo>
                    <a:pt x="277634" y="8610"/>
                  </a:lnTo>
                  <a:lnTo>
                    <a:pt x="276352" y="19723"/>
                  </a:lnTo>
                  <a:lnTo>
                    <a:pt x="276923" y="35687"/>
                  </a:lnTo>
                  <a:lnTo>
                    <a:pt x="291274" y="96431"/>
                  </a:lnTo>
                  <a:lnTo>
                    <a:pt x="306247" y="149809"/>
                  </a:lnTo>
                  <a:lnTo>
                    <a:pt x="324777" y="210413"/>
                  </a:lnTo>
                  <a:lnTo>
                    <a:pt x="345681" y="272173"/>
                  </a:lnTo>
                  <a:lnTo>
                    <a:pt x="367753" y="329018"/>
                  </a:lnTo>
                  <a:lnTo>
                    <a:pt x="389775" y="374853"/>
                  </a:lnTo>
                  <a:lnTo>
                    <a:pt x="442544" y="432371"/>
                  </a:lnTo>
                  <a:lnTo>
                    <a:pt x="506628" y="470598"/>
                  </a:lnTo>
                  <a:lnTo>
                    <a:pt x="568286" y="497713"/>
                  </a:lnTo>
                  <a:lnTo>
                    <a:pt x="599287" y="439293"/>
                  </a:lnTo>
                  <a:close/>
                </a:path>
              </a:pathLst>
            </a:custGeom>
            <a:solidFill>
              <a:srgbClr val="F69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5438" y="2328060"/>
              <a:ext cx="337820" cy="568325"/>
            </a:xfrm>
            <a:custGeom>
              <a:avLst/>
              <a:gdLst/>
              <a:ahLst/>
              <a:cxnLst/>
              <a:rect l="l" t="t" r="r" b="b"/>
              <a:pathLst>
                <a:path w="337820" h="568325">
                  <a:moveTo>
                    <a:pt x="249660" y="0"/>
                  </a:moveTo>
                  <a:lnTo>
                    <a:pt x="206058" y="12295"/>
                  </a:lnTo>
                  <a:lnTo>
                    <a:pt x="162933" y="43902"/>
                  </a:lnTo>
                  <a:lnTo>
                    <a:pt x="139995" y="91225"/>
                  </a:lnTo>
                  <a:lnTo>
                    <a:pt x="127622" y="137882"/>
                  </a:lnTo>
                  <a:lnTo>
                    <a:pt x="116193" y="167489"/>
                  </a:lnTo>
                  <a:lnTo>
                    <a:pt x="94218" y="185076"/>
                  </a:lnTo>
                  <a:lnTo>
                    <a:pt x="62837" y="208748"/>
                  </a:lnTo>
                  <a:lnTo>
                    <a:pt x="31375" y="242016"/>
                  </a:lnTo>
                  <a:lnTo>
                    <a:pt x="9158" y="288393"/>
                  </a:lnTo>
                  <a:lnTo>
                    <a:pt x="1985" y="326185"/>
                  </a:lnTo>
                  <a:lnTo>
                    <a:pt x="0" y="369071"/>
                  </a:lnTo>
                  <a:lnTo>
                    <a:pt x="4728" y="414186"/>
                  </a:lnTo>
                  <a:lnTo>
                    <a:pt x="17698" y="458667"/>
                  </a:lnTo>
                  <a:lnTo>
                    <a:pt x="40433" y="499648"/>
                  </a:lnTo>
                  <a:lnTo>
                    <a:pt x="74461" y="534265"/>
                  </a:lnTo>
                  <a:lnTo>
                    <a:pt x="118238" y="558230"/>
                  </a:lnTo>
                  <a:lnTo>
                    <a:pt x="164548" y="567985"/>
                  </a:lnTo>
                  <a:lnTo>
                    <a:pt x="210304" y="565356"/>
                  </a:lnTo>
                  <a:lnTo>
                    <a:pt x="252414" y="552165"/>
                  </a:lnTo>
                  <a:lnTo>
                    <a:pt x="287791" y="530236"/>
                  </a:lnTo>
                  <a:lnTo>
                    <a:pt x="313344" y="501394"/>
                  </a:lnTo>
                  <a:lnTo>
                    <a:pt x="332358" y="413300"/>
                  </a:lnTo>
                  <a:lnTo>
                    <a:pt x="336645" y="354991"/>
                  </a:lnTo>
                  <a:lnTo>
                    <a:pt x="337486" y="297019"/>
                  </a:lnTo>
                  <a:lnTo>
                    <a:pt x="333522" y="243861"/>
                  </a:lnTo>
                  <a:lnTo>
                    <a:pt x="323394" y="200001"/>
                  </a:lnTo>
                  <a:lnTo>
                    <a:pt x="310816" y="155287"/>
                  </a:lnTo>
                  <a:lnTo>
                    <a:pt x="304926" y="118705"/>
                  </a:lnTo>
                  <a:lnTo>
                    <a:pt x="303225" y="94005"/>
                  </a:lnTo>
                  <a:lnTo>
                    <a:pt x="303213" y="84939"/>
                  </a:lnTo>
                  <a:lnTo>
                    <a:pt x="289130" y="29511"/>
                  </a:lnTo>
                  <a:lnTo>
                    <a:pt x="274315" y="3468"/>
                  </a:lnTo>
                  <a:lnTo>
                    <a:pt x="249660" y="0"/>
                  </a:lnTo>
                  <a:close/>
                </a:path>
              </a:pathLst>
            </a:custGeom>
            <a:solidFill>
              <a:srgbClr val="202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7596" y="2677255"/>
              <a:ext cx="318135" cy="614680"/>
            </a:xfrm>
            <a:custGeom>
              <a:avLst/>
              <a:gdLst/>
              <a:ahLst/>
              <a:cxnLst/>
              <a:rect l="l" t="t" r="r" b="b"/>
              <a:pathLst>
                <a:path w="318134" h="614679">
                  <a:moveTo>
                    <a:pt x="208135" y="0"/>
                  </a:moveTo>
                  <a:lnTo>
                    <a:pt x="164773" y="861"/>
                  </a:lnTo>
                  <a:lnTo>
                    <a:pt x="115849" y="7270"/>
                  </a:lnTo>
                  <a:lnTo>
                    <a:pt x="72169" y="15744"/>
                  </a:lnTo>
                  <a:lnTo>
                    <a:pt x="25105" y="39167"/>
                  </a:lnTo>
                  <a:lnTo>
                    <a:pt x="0" y="64928"/>
                  </a:lnTo>
                  <a:lnTo>
                    <a:pt x="43091" y="210470"/>
                  </a:lnTo>
                  <a:lnTo>
                    <a:pt x="49389" y="233999"/>
                  </a:lnTo>
                  <a:lnTo>
                    <a:pt x="55667" y="283924"/>
                  </a:lnTo>
                  <a:lnTo>
                    <a:pt x="65683" y="398119"/>
                  </a:lnTo>
                  <a:lnTo>
                    <a:pt x="83197" y="614457"/>
                  </a:lnTo>
                  <a:lnTo>
                    <a:pt x="304952" y="597439"/>
                  </a:lnTo>
                  <a:lnTo>
                    <a:pt x="307934" y="546304"/>
                  </a:lnTo>
                  <a:lnTo>
                    <a:pt x="313737" y="428196"/>
                  </a:lnTo>
                  <a:lnTo>
                    <a:pt x="317650" y="296062"/>
                  </a:lnTo>
                  <a:lnTo>
                    <a:pt x="314959" y="202850"/>
                  </a:lnTo>
                  <a:lnTo>
                    <a:pt x="303231" y="143932"/>
                  </a:lnTo>
                  <a:lnTo>
                    <a:pt x="286435" y="85645"/>
                  </a:lnTo>
                  <a:lnTo>
                    <a:pt x="269640" y="38526"/>
                  </a:lnTo>
                  <a:lnTo>
                    <a:pt x="240870" y="4234"/>
                  </a:lnTo>
                  <a:lnTo>
                    <a:pt x="208135" y="0"/>
                  </a:lnTo>
                  <a:close/>
                </a:path>
              </a:pathLst>
            </a:custGeom>
            <a:solidFill>
              <a:srgbClr val="F69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1538" y="2338577"/>
              <a:ext cx="173355" cy="451484"/>
            </a:xfrm>
            <a:custGeom>
              <a:avLst/>
              <a:gdLst/>
              <a:ahLst/>
              <a:cxnLst/>
              <a:rect l="l" t="t" r="r" b="b"/>
              <a:pathLst>
                <a:path w="173354" h="451485">
                  <a:moveTo>
                    <a:pt x="172935" y="210693"/>
                  </a:moveTo>
                  <a:lnTo>
                    <a:pt x="168973" y="163830"/>
                  </a:lnTo>
                  <a:lnTo>
                    <a:pt x="151409" y="104559"/>
                  </a:lnTo>
                  <a:lnTo>
                    <a:pt x="124929" y="51536"/>
                  </a:lnTo>
                  <a:lnTo>
                    <a:pt x="97472" y="13716"/>
                  </a:lnTo>
                  <a:lnTo>
                    <a:pt x="76949" y="0"/>
                  </a:lnTo>
                  <a:lnTo>
                    <a:pt x="58623" y="16446"/>
                  </a:lnTo>
                  <a:lnTo>
                    <a:pt x="36817" y="52298"/>
                  </a:lnTo>
                  <a:lnTo>
                    <a:pt x="18186" y="92773"/>
                  </a:lnTo>
                  <a:lnTo>
                    <a:pt x="9410" y="123063"/>
                  </a:lnTo>
                  <a:lnTo>
                    <a:pt x="9817" y="143510"/>
                  </a:lnTo>
                  <a:lnTo>
                    <a:pt x="12433" y="161594"/>
                  </a:lnTo>
                  <a:lnTo>
                    <a:pt x="15379" y="174523"/>
                  </a:lnTo>
                  <a:lnTo>
                    <a:pt x="16789" y="179451"/>
                  </a:lnTo>
                  <a:lnTo>
                    <a:pt x="34290" y="230593"/>
                  </a:lnTo>
                  <a:lnTo>
                    <a:pt x="38950" y="249135"/>
                  </a:lnTo>
                  <a:lnTo>
                    <a:pt x="48260" y="286727"/>
                  </a:lnTo>
                  <a:lnTo>
                    <a:pt x="53009" y="307289"/>
                  </a:lnTo>
                  <a:lnTo>
                    <a:pt x="56451" y="324231"/>
                  </a:lnTo>
                  <a:lnTo>
                    <a:pt x="58204" y="340461"/>
                  </a:lnTo>
                  <a:lnTo>
                    <a:pt x="57543" y="350037"/>
                  </a:lnTo>
                  <a:lnTo>
                    <a:pt x="56007" y="354584"/>
                  </a:lnTo>
                  <a:lnTo>
                    <a:pt x="55156" y="355727"/>
                  </a:lnTo>
                  <a:lnTo>
                    <a:pt x="21869" y="358724"/>
                  </a:lnTo>
                  <a:lnTo>
                    <a:pt x="5168" y="361594"/>
                  </a:lnTo>
                  <a:lnTo>
                    <a:pt x="0" y="366001"/>
                  </a:lnTo>
                  <a:lnTo>
                    <a:pt x="1295" y="373634"/>
                  </a:lnTo>
                  <a:lnTo>
                    <a:pt x="15024" y="394677"/>
                  </a:lnTo>
                  <a:lnTo>
                    <a:pt x="45466" y="426504"/>
                  </a:lnTo>
                  <a:lnTo>
                    <a:pt x="84150" y="451332"/>
                  </a:lnTo>
                  <a:lnTo>
                    <a:pt x="122643" y="451358"/>
                  </a:lnTo>
                  <a:lnTo>
                    <a:pt x="148361" y="428180"/>
                  </a:lnTo>
                  <a:lnTo>
                    <a:pt x="158635" y="400710"/>
                  </a:lnTo>
                  <a:lnTo>
                    <a:pt x="159766" y="376021"/>
                  </a:lnTo>
                  <a:lnTo>
                    <a:pt x="158102" y="361188"/>
                  </a:lnTo>
                  <a:lnTo>
                    <a:pt x="156883" y="351536"/>
                  </a:lnTo>
                  <a:lnTo>
                    <a:pt x="155600" y="351028"/>
                  </a:lnTo>
                  <a:lnTo>
                    <a:pt x="123939" y="345694"/>
                  </a:lnTo>
                  <a:lnTo>
                    <a:pt x="111709" y="284543"/>
                  </a:lnTo>
                  <a:lnTo>
                    <a:pt x="145732" y="278282"/>
                  </a:lnTo>
                  <a:lnTo>
                    <a:pt x="166077" y="251180"/>
                  </a:lnTo>
                  <a:lnTo>
                    <a:pt x="172935" y="210693"/>
                  </a:lnTo>
                  <a:close/>
                </a:path>
              </a:pathLst>
            </a:custGeom>
            <a:solidFill>
              <a:srgbClr val="FF9B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3006" y="2333541"/>
              <a:ext cx="138033" cy="2422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87120" y="2723006"/>
              <a:ext cx="172720" cy="254000"/>
            </a:xfrm>
            <a:custGeom>
              <a:avLst/>
              <a:gdLst/>
              <a:ahLst/>
              <a:cxnLst/>
              <a:rect l="l" t="t" r="r" b="b"/>
              <a:pathLst>
                <a:path w="172719" h="254000">
                  <a:moveTo>
                    <a:pt x="97675" y="0"/>
                  </a:moveTo>
                  <a:lnTo>
                    <a:pt x="0" y="72516"/>
                  </a:lnTo>
                  <a:lnTo>
                    <a:pt x="62115" y="253745"/>
                  </a:lnTo>
                  <a:lnTo>
                    <a:pt x="172643" y="166750"/>
                  </a:lnTo>
                  <a:lnTo>
                    <a:pt x="97675" y="0"/>
                  </a:lnTo>
                  <a:close/>
                </a:path>
              </a:pathLst>
            </a:custGeom>
            <a:solidFill>
              <a:srgbClr val="4347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8122" y="2743199"/>
              <a:ext cx="941069" cy="819785"/>
            </a:xfrm>
            <a:custGeom>
              <a:avLst/>
              <a:gdLst/>
              <a:ahLst/>
              <a:cxnLst/>
              <a:rect l="l" t="t" r="r" b="b"/>
              <a:pathLst>
                <a:path w="941069" h="819785">
                  <a:moveTo>
                    <a:pt x="846205" y="0"/>
                  </a:moveTo>
                  <a:lnTo>
                    <a:pt x="31589" y="575945"/>
                  </a:lnTo>
                  <a:lnTo>
                    <a:pt x="23415" y="585120"/>
                  </a:lnTo>
                  <a:lnTo>
                    <a:pt x="8221" y="613060"/>
                  </a:lnTo>
                  <a:lnTo>
                    <a:pt x="0" y="660384"/>
                  </a:lnTo>
                  <a:lnTo>
                    <a:pt x="12742" y="727710"/>
                  </a:lnTo>
                  <a:lnTo>
                    <a:pt x="33570" y="782712"/>
                  </a:lnTo>
                  <a:lnTo>
                    <a:pt x="49536" y="810545"/>
                  </a:lnTo>
                  <a:lnTo>
                    <a:pt x="68762" y="819757"/>
                  </a:lnTo>
                  <a:lnTo>
                    <a:pt x="99369" y="818896"/>
                  </a:lnTo>
                  <a:lnTo>
                    <a:pt x="940757" y="239522"/>
                  </a:lnTo>
                  <a:lnTo>
                    <a:pt x="846205" y="0"/>
                  </a:lnTo>
                  <a:close/>
                </a:path>
              </a:pathLst>
            </a:custGeom>
            <a:solidFill>
              <a:srgbClr val="2028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75664" y="2276728"/>
              <a:ext cx="514350" cy="781050"/>
            </a:xfrm>
            <a:custGeom>
              <a:avLst/>
              <a:gdLst/>
              <a:ahLst/>
              <a:cxnLst/>
              <a:rect l="l" t="t" r="r" b="b"/>
              <a:pathLst>
                <a:path w="514350" h="781050">
                  <a:moveTo>
                    <a:pt x="243814" y="0"/>
                  </a:moveTo>
                  <a:lnTo>
                    <a:pt x="205970" y="7180"/>
                  </a:lnTo>
                  <a:lnTo>
                    <a:pt x="170134" y="22276"/>
                  </a:lnTo>
                  <a:lnTo>
                    <a:pt x="136683" y="44654"/>
                  </a:lnTo>
                  <a:lnTo>
                    <a:pt x="105992" y="73683"/>
                  </a:lnTo>
                  <a:lnTo>
                    <a:pt x="78436" y="108732"/>
                  </a:lnTo>
                  <a:lnTo>
                    <a:pt x="54393" y="149170"/>
                  </a:lnTo>
                  <a:lnTo>
                    <a:pt x="34237" y="194365"/>
                  </a:lnTo>
                  <a:lnTo>
                    <a:pt x="18343" y="243685"/>
                  </a:lnTo>
                  <a:lnTo>
                    <a:pt x="7089" y="296499"/>
                  </a:lnTo>
                  <a:lnTo>
                    <a:pt x="849" y="352175"/>
                  </a:lnTo>
                  <a:lnTo>
                    <a:pt x="0" y="410082"/>
                  </a:lnTo>
                  <a:lnTo>
                    <a:pt x="4679" y="467537"/>
                  </a:lnTo>
                  <a:lnTo>
                    <a:pt x="14592" y="521960"/>
                  </a:lnTo>
                  <a:lnTo>
                    <a:pt x="29318" y="572778"/>
                  </a:lnTo>
                  <a:lnTo>
                    <a:pt x="48437" y="619415"/>
                  </a:lnTo>
                  <a:lnTo>
                    <a:pt x="71529" y="661297"/>
                  </a:lnTo>
                  <a:lnTo>
                    <a:pt x="98174" y="697849"/>
                  </a:lnTo>
                  <a:lnTo>
                    <a:pt x="127951" y="728496"/>
                  </a:lnTo>
                  <a:lnTo>
                    <a:pt x="160440" y="752664"/>
                  </a:lnTo>
                  <a:lnTo>
                    <a:pt x="195221" y="769777"/>
                  </a:lnTo>
                  <a:lnTo>
                    <a:pt x="269976" y="780542"/>
                  </a:lnTo>
                  <a:lnTo>
                    <a:pt x="307821" y="773352"/>
                  </a:lnTo>
                  <a:lnTo>
                    <a:pt x="343659" y="758233"/>
                  </a:lnTo>
                  <a:lnTo>
                    <a:pt x="377114" y="735820"/>
                  </a:lnTo>
                  <a:lnTo>
                    <a:pt x="407809" y="706749"/>
                  </a:lnTo>
                  <a:lnTo>
                    <a:pt x="417579" y="694308"/>
                  </a:lnTo>
                  <a:lnTo>
                    <a:pt x="267055" y="694308"/>
                  </a:lnTo>
                  <a:lnTo>
                    <a:pt x="230893" y="692152"/>
                  </a:lnTo>
                  <a:lnTo>
                    <a:pt x="164602" y="660564"/>
                  </a:lnTo>
                  <a:lnTo>
                    <a:pt x="135657" y="632748"/>
                  </a:lnTo>
                  <a:lnTo>
                    <a:pt x="110299" y="597994"/>
                  </a:lnTo>
                  <a:lnTo>
                    <a:pt x="89122" y="557111"/>
                  </a:lnTo>
                  <a:lnTo>
                    <a:pt x="72714" y="510906"/>
                  </a:lnTo>
                  <a:lnTo>
                    <a:pt x="61670" y="460188"/>
                  </a:lnTo>
                  <a:lnTo>
                    <a:pt x="56578" y="405764"/>
                  </a:lnTo>
                  <a:lnTo>
                    <a:pt x="57992" y="350897"/>
                  </a:lnTo>
                  <a:lnTo>
                    <a:pt x="65577" y="298746"/>
                  </a:lnTo>
                  <a:lnTo>
                    <a:pt x="78802" y="250222"/>
                  </a:lnTo>
                  <a:lnTo>
                    <a:pt x="97132" y="206236"/>
                  </a:lnTo>
                  <a:lnTo>
                    <a:pt x="120037" y="167698"/>
                  </a:lnTo>
                  <a:lnTo>
                    <a:pt x="146982" y="135518"/>
                  </a:lnTo>
                  <a:lnTo>
                    <a:pt x="177436" y="110607"/>
                  </a:lnTo>
                  <a:lnTo>
                    <a:pt x="246735" y="86232"/>
                  </a:lnTo>
                  <a:lnTo>
                    <a:pt x="418161" y="86232"/>
                  </a:lnTo>
                  <a:lnTo>
                    <a:pt x="415563" y="82668"/>
                  </a:lnTo>
                  <a:lnTo>
                    <a:pt x="385799" y="52033"/>
                  </a:lnTo>
                  <a:lnTo>
                    <a:pt x="353324" y="27872"/>
                  </a:lnTo>
                  <a:lnTo>
                    <a:pt x="318556" y="10762"/>
                  </a:lnTo>
                  <a:lnTo>
                    <a:pt x="281914" y="1280"/>
                  </a:lnTo>
                  <a:lnTo>
                    <a:pt x="243814" y="0"/>
                  </a:lnTo>
                  <a:close/>
                </a:path>
                <a:path w="514350" h="781050">
                  <a:moveTo>
                    <a:pt x="418161" y="86232"/>
                  </a:moveTo>
                  <a:lnTo>
                    <a:pt x="246735" y="86232"/>
                  </a:lnTo>
                  <a:lnTo>
                    <a:pt x="282897" y="88288"/>
                  </a:lnTo>
                  <a:lnTo>
                    <a:pt x="317245" y="99752"/>
                  </a:lnTo>
                  <a:lnTo>
                    <a:pt x="378130" y="147636"/>
                  </a:lnTo>
                  <a:lnTo>
                    <a:pt x="403484" y="182421"/>
                  </a:lnTo>
                  <a:lnTo>
                    <a:pt x="424657" y="223345"/>
                  </a:lnTo>
                  <a:lnTo>
                    <a:pt x="441058" y="269591"/>
                  </a:lnTo>
                  <a:lnTo>
                    <a:pt x="452094" y="320340"/>
                  </a:lnTo>
                  <a:lnTo>
                    <a:pt x="457174" y="374776"/>
                  </a:lnTo>
                  <a:lnTo>
                    <a:pt x="455764" y="429644"/>
                  </a:lnTo>
                  <a:lnTo>
                    <a:pt x="448166" y="481795"/>
                  </a:lnTo>
                  <a:lnTo>
                    <a:pt x="434921" y="530319"/>
                  </a:lnTo>
                  <a:lnTo>
                    <a:pt x="416568" y="574305"/>
                  </a:lnTo>
                  <a:lnTo>
                    <a:pt x="393645" y="612843"/>
                  </a:lnTo>
                  <a:lnTo>
                    <a:pt x="366694" y="645023"/>
                  </a:lnTo>
                  <a:lnTo>
                    <a:pt x="336252" y="669934"/>
                  </a:lnTo>
                  <a:lnTo>
                    <a:pt x="267055" y="694308"/>
                  </a:lnTo>
                  <a:lnTo>
                    <a:pt x="417579" y="694308"/>
                  </a:lnTo>
                  <a:lnTo>
                    <a:pt x="459417" y="631175"/>
                  </a:lnTo>
                  <a:lnTo>
                    <a:pt x="479577" y="585943"/>
                  </a:lnTo>
                  <a:lnTo>
                    <a:pt x="495473" y="536594"/>
                  </a:lnTo>
                  <a:lnTo>
                    <a:pt x="506729" y="483764"/>
                  </a:lnTo>
                  <a:lnTo>
                    <a:pt x="512969" y="428089"/>
                  </a:lnTo>
                  <a:lnTo>
                    <a:pt x="513816" y="370205"/>
                  </a:lnTo>
                  <a:lnTo>
                    <a:pt x="509093" y="312814"/>
                  </a:lnTo>
                  <a:lnTo>
                    <a:pt x="499152" y="258442"/>
                  </a:lnTo>
                  <a:lnTo>
                    <a:pt x="484411" y="207666"/>
                  </a:lnTo>
                  <a:lnTo>
                    <a:pt x="465287" y="161061"/>
                  </a:lnTo>
                  <a:lnTo>
                    <a:pt x="442198" y="119203"/>
                  </a:lnTo>
                  <a:lnTo>
                    <a:pt x="418161" y="86232"/>
                  </a:lnTo>
                  <a:close/>
                </a:path>
              </a:pathLst>
            </a:custGeom>
            <a:solidFill>
              <a:srgbClr val="373C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63717" y="3064753"/>
              <a:ext cx="94677" cy="1235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6239" y="3383279"/>
              <a:ext cx="125012" cy="1699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5307" y="2702686"/>
              <a:ext cx="274320" cy="751840"/>
            </a:xfrm>
            <a:custGeom>
              <a:avLst/>
              <a:gdLst/>
              <a:ahLst/>
              <a:cxnLst/>
              <a:rect l="l" t="t" r="r" b="b"/>
              <a:pathLst>
                <a:path w="274320" h="751839">
                  <a:moveTo>
                    <a:pt x="241122" y="0"/>
                  </a:moveTo>
                  <a:lnTo>
                    <a:pt x="187391" y="19542"/>
                  </a:lnTo>
                  <a:lnTo>
                    <a:pt x="137490" y="79375"/>
                  </a:lnTo>
                  <a:lnTo>
                    <a:pt x="95013" y="154886"/>
                  </a:lnTo>
                  <a:lnTo>
                    <a:pt x="72068" y="206335"/>
                  </a:lnTo>
                  <a:lnTo>
                    <a:pt x="49976" y="261699"/>
                  </a:lnTo>
                  <a:lnTo>
                    <a:pt x="30229" y="317069"/>
                  </a:lnTo>
                  <a:lnTo>
                    <a:pt x="14323" y="368536"/>
                  </a:lnTo>
                  <a:lnTo>
                    <a:pt x="3748" y="412189"/>
                  </a:lnTo>
                  <a:lnTo>
                    <a:pt x="0" y="444119"/>
                  </a:lnTo>
                  <a:lnTo>
                    <a:pt x="15284" y="530308"/>
                  </a:lnTo>
                  <a:lnTo>
                    <a:pt x="48477" y="631761"/>
                  </a:lnTo>
                  <a:lnTo>
                    <a:pt x="81586" y="716260"/>
                  </a:lnTo>
                  <a:lnTo>
                    <a:pt x="96621" y="751586"/>
                  </a:lnTo>
                  <a:lnTo>
                    <a:pt x="160629" y="696849"/>
                  </a:lnTo>
                  <a:lnTo>
                    <a:pt x="128451" y="601995"/>
                  </a:lnTo>
                  <a:lnTo>
                    <a:pt x="112282" y="544290"/>
                  </a:lnTo>
                  <a:lnTo>
                    <a:pt x="107221" y="500253"/>
                  </a:lnTo>
                  <a:lnTo>
                    <a:pt x="108369" y="446405"/>
                  </a:lnTo>
                  <a:lnTo>
                    <a:pt x="135873" y="366234"/>
                  </a:lnTo>
                  <a:lnTo>
                    <a:pt x="192533" y="276907"/>
                  </a:lnTo>
                  <a:lnTo>
                    <a:pt x="248452" y="204321"/>
                  </a:lnTo>
                  <a:lnTo>
                    <a:pt x="273735" y="174371"/>
                  </a:lnTo>
                  <a:lnTo>
                    <a:pt x="241122" y="0"/>
                  </a:lnTo>
                  <a:close/>
                </a:path>
              </a:pathLst>
            </a:custGeom>
            <a:solidFill>
              <a:srgbClr val="F69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931670" y="4809489"/>
            <a:ext cx="225044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125" dirty="0">
                <a:latin typeface="Trebuchet MS"/>
                <a:cs typeface="Trebuchet MS"/>
              </a:rPr>
              <a:t>Figure </a:t>
            </a:r>
            <a:r>
              <a:rPr sz="1050" b="1" spc="-200" dirty="0">
                <a:latin typeface="Trebuchet MS"/>
                <a:cs typeface="Trebuchet MS"/>
              </a:rPr>
              <a:t>12: </a:t>
            </a:r>
            <a:r>
              <a:rPr sz="1050" spc="-90" dirty="0">
                <a:latin typeface="Trebuchet MS"/>
                <a:cs typeface="Trebuchet MS"/>
              </a:rPr>
              <a:t>LSTM </a:t>
            </a:r>
            <a:r>
              <a:rPr sz="1050" spc="-105" dirty="0">
                <a:latin typeface="Trebuchet MS"/>
                <a:cs typeface="Trebuchet MS"/>
              </a:rPr>
              <a:t>model </a:t>
            </a:r>
            <a:r>
              <a:rPr sz="1050" spc="-90" dirty="0">
                <a:latin typeface="Trebuchet MS"/>
                <a:cs typeface="Trebuchet MS"/>
              </a:rPr>
              <a:t>comparison </a:t>
            </a:r>
            <a:r>
              <a:rPr sz="1050" spc="-75" dirty="0">
                <a:latin typeface="Trebuchet MS"/>
                <a:cs typeface="Trebuchet MS"/>
              </a:rPr>
              <a:t>for</a:t>
            </a:r>
            <a:r>
              <a:rPr sz="1050" spc="-245" dirty="0">
                <a:latin typeface="Trebuchet MS"/>
                <a:cs typeface="Trebuchet MS"/>
              </a:rPr>
              <a:t> </a:t>
            </a:r>
            <a:r>
              <a:rPr sz="1050" spc="-110" dirty="0">
                <a:latin typeface="Trebuchet MS"/>
                <a:cs typeface="Trebuchet MS"/>
              </a:rPr>
              <a:t>Apple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10552" y="314350"/>
            <a:ext cx="382016" cy="4393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184399"/>
            <a:ext cx="3129280" cy="1381760"/>
          </a:xfrm>
          <a:custGeom>
            <a:avLst/>
            <a:gdLst/>
            <a:ahLst/>
            <a:cxnLst/>
            <a:rect l="l" t="t" r="r" b="b"/>
            <a:pathLst>
              <a:path w="3129279" h="1381760">
                <a:moveTo>
                  <a:pt x="2899029" y="0"/>
                </a:moveTo>
                <a:lnTo>
                  <a:pt x="230301" y="0"/>
                </a:lnTo>
                <a:lnTo>
                  <a:pt x="183888" y="4679"/>
                </a:lnTo>
                <a:lnTo>
                  <a:pt x="140658" y="18099"/>
                </a:lnTo>
                <a:lnTo>
                  <a:pt x="101538" y="39333"/>
                </a:lnTo>
                <a:lnTo>
                  <a:pt x="67454" y="67452"/>
                </a:lnTo>
                <a:lnTo>
                  <a:pt x="39332" y="101531"/>
                </a:lnTo>
                <a:lnTo>
                  <a:pt x="18098" y="140642"/>
                </a:lnTo>
                <a:lnTo>
                  <a:pt x="4678" y="183858"/>
                </a:lnTo>
                <a:lnTo>
                  <a:pt x="0" y="230251"/>
                </a:lnTo>
                <a:lnTo>
                  <a:pt x="0" y="1151509"/>
                </a:lnTo>
                <a:lnTo>
                  <a:pt x="4678" y="1197901"/>
                </a:lnTo>
                <a:lnTo>
                  <a:pt x="18098" y="1241117"/>
                </a:lnTo>
                <a:lnTo>
                  <a:pt x="39332" y="1280228"/>
                </a:lnTo>
                <a:lnTo>
                  <a:pt x="67454" y="1314307"/>
                </a:lnTo>
                <a:lnTo>
                  <a:pt x="101538" y="1342426"/>
                </a:lnTo>
                <a:lnTo>
                  <a:pt x="140658" y="1363660"/>
                </a:lnTo>
                <a:lnTo>
                  <a:pt x="183888" y="1377080"/>
                </a:lnTo>
                <a:lnTo>
                  <a:pt x="230301" y="1381760"/>
                </a:lnTo>
                <a:lnTo>
                  <a:pt x="2899029" y="1381760"/>
                </a:lnTo>
                <a:lnTo>
                  <a:pt x="2945421" y="1377080"/>
                </a:lnTo>
                <a:lnTo>
                  <a:pt x="2988637" y="1363660"/>
                </a:lnTo>
                <a:lnTo>
                  <a:pt x="3027748" y="1342426"/>
                </a:lnTo>
                <a:lnTo>
                  <a:pt x="3061827" y="1314307"/>
                </a:lnTo>
                <a:lnTo>
                  <a:pt x="3089946" y="1280228"/>
                </a:lnTo>
                <a:lnTo>
                  <a:pt x="3111180" y="1241117"/>
                </a:lnTo>
                <a:lnTo>
                  <a:pt x="3124600" y="1197901"/>
                </a:lnTo>
                <a:lnTo>
                  <a:pt x="3129279" y="1151509"/>
                </a:lnTo>
                <a:lnTo>
                  <a:pt x="3129279" y="230251"/>
                </a:lnTo>
                <a:lnTo>
                  <a:pt x="3124600" y="183858"/>
                </a:lnTo>
                <a:lnTo>
                  <a:pt x="3111180" y="140642"/>
                </a:lnTo>
                <a:lnTo>
                  <a:pt x="3089946" y="101531"/>
                </a:lnTo>
                <a:lnTo>
                  <a:pt x="3061827" y="67452"/>
                </a:lnTo>
                <a:lnTo>
                  <a:pt x="3027748" y="39333"/>
                </a:lnTo>
                <a:lnTo>
                  <a:pt x="2988637" y="18099"/>
                </a:lnTo>
                <a:lnTo>
                  <a:pt x="2945421" y="4679"/>
                </a:lnTo>
                <a:lnTo>
                  <a:pt x="2899029" y="0"/>
                </a:lnTo>
                <a:close/>
              </a:path>
            </a:pathLst>
          </a:custGeom>
          <a:solidFill>
            <a:srgbClr val="F873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68720" y="2468879"/>
            <a:ext cx="2296160" cy="812800"/>
          </a:xfrm>
          <a:custGeom>
            <a:avLst/>
            <a:gdLst/>
            <a:ahLst/>
            <a:cxnLst/>
            <a:rect l="l" t="t" r="r" b="b"/>
            <a:pathLst>
              <a:path w="2296159" h="812800">
                <a:moveTo>
                  <a:pt x="1889759" y="0"/>
                </a:moveTo>
                <a:lnTo>
                  <a:pt x="406400" y="0"/>
                </a:lnTo>
                <a:lnTo>
                  <a:pt x="359012" y="2734"/>
                </a:lnTo>
                <a:lnTo>
                  <a:pt x="313228" y="10735"/>
                </a:lnTo>
                <a:lnTo>
                  <a:pt x="269353" y="23696"/>
                </a:lnTo>
                <a:lnTo>
                  <a:pt x="227692" y="41313"/>
                </a:lnTo>
                <a:lnTo>
                  <a:pt x="188551" y="63281"/>
                </a:lnTo>
                <a:lnTo>
                  <a:pt x="152234" y="89293"/>
                </a:lnTo>
                <a:lnTo>
                  <a:pt x="119046" y="119046"/>
                </a:lnTo>
                <a:lnTo>
                  <a:pt x="89293" y="152234"/>
                </a:lnTo>
                <a:lnTo>
                  <a:pt x="63281" y="188551"/>
                </a:lnTo>
                <a:lnTo>
                  <a:pt x="41313" y="227692"/>
                </a:lnTo>
                <a:lnTo>
                  <a:pt x="23696" y="269353"/>
                </a:lnTo>
                <a:lnTo>
                  <a:pt x="10735" y="313228"/>
                </a:lnTo>
                <a:lnTo>
                  <a:pt x="2734" y="359012"/>
                </a:lnTo>
                <a:lnTo>
                  <a:pt x="0" y="406400"/>
                </a:lnTo>
                <a:lnTo>
                  <a:pt x="2734" y="453787"/>
                </a:lnTo>
                <a:lnTo>
                  <a:pt x="10735" y="499571"/>
                </a:lnTo>
                <a:lnTo>
                  <a:pt x="23696" y="543446"/>
                </a:lnTo>
                <a:lnTo>
                  <a:pt x="41313" y="585107"/>
                </a:lnTo>
                <a:lnTo>
                  <a:pt x="63281" y="624248"/>
                </a:lnTo>
                <a:lnTo>
                  <a:pt x="89293" y="660565"/>
                </a:lnTo>
                <a:lnTo>
                  <a:pt x="119046" y="693753"/>
                </a:lnTo>
                <a:lnTo>
                  <a:pt x="152234" y="723506"/>
                </a:lnTo>
                <a:lnTo>
                  <a:pt x="188551" y="749518"/>
                </a:lnTo>
                <a:lnTo>
                  <a:pt x="227692" y="771486"/>
                </a:lnTo>
                <a:lnTo>
                  <a:pt x="269353" y="789103"/>
                </a:lnTo>
                <a:lnTo>
                  <a:pt x="313228" y="802064"/>
                </a:lnTo>
                <a:lnTo>
                  <a:pt x="359012" y="810065"/>
                </a:lnTo>
                <a:lnTo>
                  <a:pt x="406400" y="812800"/>
                </a:lnTo>
                <a:lnTo>
                  <a:pt x="1889759" y="812800"/>
                </a:lnTo>
                <a:lnTo>
                  <a:pt x="1937147" y="810065"/>
                </a:lnTo>
                <a:lnTo>
                  <a:pt x="1982931" y="802064"/>
                </a:lnTo>
                <a:lnTo>
                  <a:pt x="2026806" y="789103"/>
                </a:lnTo>
                <a:lnTo>
                  <a:pt x="2068467" y="771486"/>
                </a:lnTo>
                <a:lnTo>
                  <a:pt x="2107608" y="749518"/>
                </a:lnTo>
                <a:lnTo>
                  <a:pt x="2143925" y="723506"/>
                </a:lnTo>
                <a:lnTo>
                  <a:pt x="2177113" y="693753"/>
                </a:lnTo>
                <a:lnTo>
                  <a:pt x="2206866" y="660565"/>
                </a:lnTo>
                <a:lnTo>
                  <a:pt x="2232878" y="624248"/>
                </a:lnTo>
                <a:lnTo>
                  <a:pt x="2254846" y="585107"/>
                </a:lnTo>
                <a:lnTo>
                  <a:pt x="2272463" y="543446"/>
                </a:lnTo>
                <a:lnTo>
                  <a:pt x="2285424" y="499571"/>
                </a:lnTo>
                <a:lnTo>
                  <a:pt x="2293425" y="453787"/>
                </a:lnTo>
                <a:lnTo>
                  <a:pt x="2296159" y="406400"/>
                </a:lnTo>
                <a:lnTo>
                  <a:pt x="2293425" y="359012"/>
                </a:lnTo>
                <a:lnTo>
                  <a:pt x="2285424" y="313228"/>
                </a:lnTo>
                <a:lnTo>
                  <a:pt x="2272463" y="269353"/>
                </a:lnTo>
                <a:lnTo>
                  <a:pt x="2254846" y="227692"/>
                </a:lnTo>
                <a:lnTo>
                  <a:pt x="2232878" y="188551"/>
                </a:lnTo>
                <a:lnTo>
                  <a:pt x="2206866" y="152234"/>
                </a:lnTo>
                <a:lnTo>
                  <a:pt x="2177113" y="119046"/>
                </a:lnTo>
                <a:lnTo>
                  <a:pt x="2143925" y="89293"/>
                </a:lnTo>
                <a:lnTo>
                  <a:pt x="2107608" y="63281"/>
                </a:lnTo>
                <a:lnTo>
                  <a:pt x="2068467" y="41313"/>
                </a:lnTo>
                <a:lnTo>
                  <a:pt x="2026806" y="23696"/>
                </a:lnTo>
                <a:lnTo>
                  <a:pt x="1982931" y="10735"/>
                </a:lnTo>
                <a:lnTo>
                  <a:pt x="1937147" y="2734"/>
                </a:lnTo>
                <a:lnTo>
                  <a:pt x="1889759" y="0"/>
                </a:lnTo>
                <a:close/>
              </a:path>
            </a:pathLst>
          </a:custGeom>
          <a:solidFill>
            <a:srgbClr val="FFC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6625" y="351218"/>
            <a:ext cx="22066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95" dirty="0">
                <a:solidFill>
                  <a:srgbClr val="000000"/>
                </a:solidFill>
                <a:latin typeface="Trebuchet MS"/>
                <a:cs typeface="Trebuchet MS"/>
              </a:rPr>
              <a:t>What </a:t>
            </a:r>
            <a:r>
              <a:rPr sz="2800" b="1" spc="-140" dirty="0">
                <a:solidFill>
                  <a:srgbClr val="000000"/>
                </a:solidFill>
                <a:latin typeface="Trebuchet MS"/>
                <a:cs typeface="Trebuchet MS"/>
              </a:rPr>
              <a:t>is </a:t>
            </a:r>
            <a:r>
              <a:rPr sz="2800" b="1" spc="-210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2800" b="1" spc="-6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-185" dirty="0">
                <a:solidFill>
                  <a:srgbClr val="000000"/>
                </a:solidFill>
                <a:latin typeface="Trebuchet MS"/>
                <a:cs typeface="Trebuchet MS"/>
              </a:rPr>
              <a:t>stock?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1184" y="1115708"/>
            <a:ext cx="1795780" cy="90296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50" b="1" spc="-130" dirty="0">
                <a:latin typeface="Trebuchet MS"/>
                <a:cs typeface="Trebuchet MS"/>
              </a:rPr>
              <a:t>Raise</a:t>
            </a:r>
            <a:r>
              <a:rPr sz="1850" b="1" spc="-310" dirty="0">
                <a:latin typeface="Trebuchet MS"/>
                <a:cs typeface="Trebuchet MS"/>
              </a:rPr>
              <a:t> </a:t>
            </a:r>
            <a:r>
              <a:rPr sz="1850" b="1" spc="-210" dirty="0">
                <a:latin typeface="Trebuchet MS"/>
                <a:cs typeface="Trebuchet MS"/>
              </a:rPr>
              <a:t>Funds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1710"/>
              </a:lnSpc>
              <a:spcBef>
                <a:spcPts val="555"/>
              </a:spcBef>
            </a:pPr>
            <a:r>
              <a:rPr sz="1450" spc="-10" dirty="0">
                <a:latin typeface="Roboto"/>
                <a:cs typeface="Roboto"/>
              </a:rPr>
              <a:t>Corporation’s</a:t>
            </a:r>
            <a:r>
              <a:rPr sz="1450" spc="-200" dirty="0">
                <a:latin typeface="Roboto"/>
                <a:cs typeface="Roboto"/>
              </a:rPr>
              <a:t> </a:t>
            </a:r>
            <a:r>
              <a:rPr sz="1450" spc="-5" dirty="0">
                <a:latin typeface="Roboto"/>
                <a:cs typeface="Roboto"/>
              </a:rPr>
              <a:t>motives</a:t>
            </a:r>
            <a:endParaRPr sz="1450">
              <a:latin typeface="Roboto"/>
              <a:cs typeface="Roboto"/>
            </a:endParaRPr>
          </a:p>
          <a:p>
            <a:pPr marL="12700">
              <a:lnSpc>
                <a:spcPts val="1710"/>
              </a:lnSpc>
            </a:pPr>
            <a:r>
              <a:rPr sz="1450" spc="-20" dirty="0">
                <a:latin typeface="Roboto"/>
                <a:cs typeface="Roboto"/>
              </a:rPr>
              <a:t>for selling</a:t>
            </a:r>
            <a:r>
              <a:rPr sz="1450" spc="-90" dirty="0">
                <a:latin typeface="Roboto"/>
                <a:cs typeface="Roboto"/>
              </a:rPr>
              <a:t> </a:t>
            </a:r>
            <a:r>
              <a:rPr sz="1450" spc="-25" dirty="0">
                <a:latin typeface="Roboto"/>
                <a:cs typeface="Roboto"/>
              </a:rPr>
              <a:t>stocks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1184" y="3668979"/>
            <a:ext cx="1590675" cy="90296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50" b="1" spc="-160" dirty="0">
                <a:latin typeface="Trebuchet MS"/>
                <a:cs typeface="Trebuchet MS"/>
              </a:rPr>
              <a:t>Stock</a:t>
            </a:r>
            <a:r>
              <a:rPr sz="1850" b="1" spc="-260" dirty="0">
                <a:latin typeface="Trebuchet MS"/>
                <a:cs typeface="Trebuchet MS"/>
              </a:rPr>
              <a:t> </a:t>
            </a:r>
            <a:r>
              <a:rPr sz="1850" b="1" spc="-180" dirty="0">
                <a:latin typeface="Trebuchet MS"/>
                <a:cs typeface="Trebuchet MS"/>
              </a:rPr>
              <a:t>Exchanges</a:t>
            </a:r>
            <a:endParaRPr sz="1850">
              <a:latin typeface="Trebuchet MS"/>
              <a:cs typeface="Trebuchet MS"/>
            </a:endParaRPr>
          </a:p>
          <a:p>
            <a:pPr marL="12700" marR="5080">
              <a:lnSpc>
                <a:spcPts val="1680"/>
              </a:lnSpc>
              <a:spcBef>
                <a:spcPts val="660"/>
              </a:spcBef>
            </a:pPr>
            <a:r>
              <a:rPr sz="1450" spc="-20" dirty="0">
                <a:latin typeface="Roboto"/>
                <a:cs typeface="Roboto"/>
              </a:rPr>
              <a:t>Platform </a:t>
            </a:r>
            <a:r>
              <a:rPr sz="1450" spc="-5" dirty="0">
                <a:latin typeface="Roboto"/>
                <a:cs typeface="Roboto"/>
              </a:rPr>
              <a:t>to </a:t>
            </a:r>
            <a:r>
              <a:rPr sz="1450" spc="-15" dirty="0">
                <a:latin typeface="Roboto"/>
                <a:cs typeface="Roboto"/>
              </a:rPr>
              <a:t>sell</a:t>
            </a:r>
            <a:r>
              <a:rPr sz="1450" spc="-200" dirty="0">
                <a:latin typeface="Roboto"/>
                <a:cs typeface="Roboto"/>
              </a:rPr>
              <a:t> </a:t>
            </a:r>
            <a:r>
              <a:rPr sz="1450" spc="-5" dirty="0">
                <a:latin typeface="Roboto"/>
                <a:cs typeface="Roboto"/>
              </a:rPr>
              <a:t>and  </a:t>
            </a:r>
            <a:r>
              <a:rPr sz="1450" spc="-10" dirty="0">
                <a:latin typeface="Roboto"/>
                <a:cs typeface="Roboto"/>
              </a:rPr>
              <a:t>buy</a:t>
            </a:r>
            <a:r>
              <a:rPr sz="1450" spc="-90" dirty="0">
                <a:latin typeface="Roboto"/>
                <a:cs typeface="Roboto"/>
              </a:rPr>
              <a:t> </a:t>
            </a:r>
            <a:r>
              <a:rPr sz="1450" spc="-25" dirty="0">
                <a:latin typeface="Roboto"/>
                <a:cs typeface="Roboto"/>
              </a:rPr>
              <a:t>stocks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975" y="2289081"/>
            <a:ext cx="2002155" cy="11176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50" b="1" spc="-155" dirty="0">
                <a:latin typeface="Trebuchet MS"/>
                <a:cs typeface="Trebuchet MS"/>
              </a:rPr>
              <a:t>Stock</a:t>
            </a:r>
            <a:endParaRPr sz="1850">
              <a:latin typeface="Trebuchet MS"/>
              <a:cs typeface="Trebuchet MS"/>
            </a:endParaRPr>
          </a:p>
          <a:p>
            <a:pPr marL="12700" marR="5080">
              <a:lnSpc>
                <a:spcPts val="1680"/>
              </a:lnSpc>
              <a:spcBef>
                <a:spcPts val="660"/>
              </a:spcBef>
            </a:pPr>
            <a:r>
              <a:rPr sz="1450" spc="-5" dirty="0">
                <a:latin typeface="Roboto"/>
                <a:cs typeface="Roboto"/>
              </a:rPr>
              <a:t>A </a:t>
            </a:r>
            <a:r>
              <a:rPr sz="1450" spc="-20" dirty="0">
                <a:latin typeface="Roboto"/>
                <a:cs typeface="Roboto"/>
              </a:rPr>
              <a:t>form of </a:t>
            </a:r>
            <a:r>
              <a:rPr sz="1450" spc="-15" dirty="0">
                <a:latin typeface="Roboto"/>
                <a:cs typeface="Roboto"/>
              </a:rPr>
              <a:t>security  indicating </a:t>
            </a:r>
            <a:r>
              <a:rPr sz="1450" spc="5" dirty="0">
                <a:latin typeface="Roboto"/>
                <a:cs typeface="Roboto"/>
              </a:rPr>
              <a:t>owner’s  </a:t>
            </a:r>
            <a:r>
              <a:rPr sz="1450" spc="-15" dirty="0">
                <a:latin typeface="Roboto"/>
                <a:cs typeface="Roboto"/>
              </a:rPr>
              <a:t>proportionate</a:t>
            </a:r>
            <a:r>
              <a:rPr sz="1450" spc="-110" dirty="0">
                <a:latin typeface="Roboto"/>
                <a:cs typeface="Roboto"/>
              </a:rPr>
              <a:t> </a:t>
            </a:r>
            <a:r>
              <a:rPr sz="1450" spc="-10" dirty="0">
                <a:latin typeface="Roboto"/>
                <a:cs typeface="Roboto"/>
              </a:rPr>
              <a:t>ownership</a:t>
            </a:r>
            <a:endParaRPr sz="145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91559" y="1592579"/>
            <a:ext cx="4562475" cy="2626995"/>
            <a:chOff x="3591559" y="1592579"/>
            <a:chExt cx="4562475" cy="2626995"/>
          </a:xfrm>
        </p:grpSpPr>
        <p:sp>
          <p:nvSpPr>
            <p:cNvPr id="9" name="object 9"/>
            <p:cNvSpPr/>
            <p:nvPr/>
          </p:nvSpPr>
          <p:spPr>
            <a:xfrm>
              <a:off x="3591560" y="1592579"/>
              <a:ext cx="2651125" cy="2626995"/>
            </a:xfrm>
            <a:custGeom>
              <a:avLst/>
              <a:gdLst/>
              <a:ahLst/>
              <a:cxnLst/>
              <a:rect l="l" t="t" r="r" b="b"/>
              <a:pathLst>
                <a:path w="2651125" h="2626995">
                  <a:moveTo>
                    <a:pt x="2650744" y="1288415"/>
                  </a:moveTo>
                  <a:lnTo>
                    <a:pt x="2638044" y="1282065"/>
                  </a:lnTo>
                  <a:lnTo>
                    <a:pt x="2574544" y="1250315"/>
                  </a:lnTo>
                  <a:lnTo>
                    <a:pt x="2574544" y="1282065"/>
                  </a:lnTo>
                  <a:lnTo>
                    <a:pt x="1329563" y="1282065"/>
                  </a:lnTo>
                  <a:lnTo>
                    <a:pt x="1328928" y="1281430"/>
                  </a:lnTo>
                  <a:lnTo>
                    <a:pt x="571246" y="1281430"/>
                  </a:lnTo>
                  <a:lnTo>
                    <a:pt x="571246" y="44450"/>
                  </a:lnTo>
                  <a:lnTo>
                    <a:pt x="1092962" y="44450"/>
                  </a:lnTo>
                  <a:lnTo>
                    <a:pt x="1094676" y="52959"/>
                  </a:lnTo>
                  <a:lnTo>
                    <a:pt x="1102829" y="65062"/>
                  </a:lnTo>
                  <a:lnTo>
                    <a:pt x="1114933" y="73215"/>
                  </a:lnTo>
                  <a:lnTo>
                    <a:pt x="1129792" y="76200"/>
                  </a:lnTo>
                  <a:lnTo>
                    <a:pt x="1144638" y="73215"/>
                  </a:lnTo>
                  <a:lnTo>
                    <a:pt x="1156741" y="65062"/>
                  </a:lnTo>
                  <a:lnTo>
                    <a:pt x="1164894" y="52959"/>
                  </a:lnTo>
                  <a:lnTo>
                    <a:pt x="1166609" y="44450"/>
                  </a:lnTo>
                  <a:lnTo>
                    <a:pt x="1167892" y="38100"/>
                  </a:lnTo>
                  <a:lnTo>
                    <a:pt x="1166609" y="31750"/>
                  </a:lnTo>
                  <a:lnTo>
                    <a:pt x="1164894" y="23253"/>
                  </a:lnTo>
                  <a:lnTo>
                    <a:pt x="1156741" y="11150"/>
                  </a:lnTo>
                  <a:lnTo>
                    <a:pt x="1144638" y="2997"/>
                  </a:lnTo>
                  <a:lnTo>
                    <a:pt x="1129792" y="0"/>
                  </a:lnTo>
                  <a:lnTo>
                    <a:pt x="1114933" y="2997"/>
                  </a:lnTo>
                  <a:lnTo>
                    <a:pt x="1102829" y="11150"/>
                  </a:lnTo>
                  <a:lnTo>
                    <a:pt x="1094676" y="23253"/>
                  </a:lnTo>
                  <a:lnTo>
                    <a:pt x="1092962" y="31750"/>
                  </a:lnTo>
                  <a:lnTo>
                    <a:pt x="561340" y="31750"/>
                  </a:lnTo>
                  <a:lnTo>
                    <a:pt x="558546" y="34544"/>
                  </a:lnTo>
                  <a:lnTo>
                    <a:pt x="558546" y="1281430"/>
                  </a:lnTo>
                  <a:lnTo>
                    <a:pt x="0" y="1281430"/>
                  </a:lnTo>
                  <a:lnTo>
                    <a:pt x="0" y="1282192"/>
                  </a:lnTo>
                  <a:lnTo>
                    <a:pt x="0" y="1294130"/>
                  </a:lnTo>
                  <a:lnTo>
                    <a:pt x="0" y="1294892"/>
                  </a:lnTo>
                  <a:lnTo>
                    <a:pt x="558546" y="1294892"/>
                  </a:lnTo>
                  <a:lnTo>
                    <a:pt x="558546" y="2592387"/>
                  </a:lnTo>
                  <a:lnTo>
                    <a:pt x="561340" y="2595232"/>
                  </a:lnTo>
                  <a:lnTo>
                    <a:pt x="1092962" y="2595232"/>
                  </a:lnTo>
                  <a:lnTo>
                    <a:pt x="1094676" y="2603716"/>
                  </a:lnTo>
                  <a:lnTo>
                    <a:pt x="1102829" y="2615831"/>
                  </a:lnTo>
                  <a:lnTo>
                    <a:pt x="1114933" y="2623997"/>
                  </a:lnTo>
                  <a:lnTo>
                    <a:pt x="1129792" y="2626982"/>
                  </a:lnTo>
                  <a:lnTo>
                    <a:pt x="1144638" y="2623997"/>
                  </a:lnTo>
                  <a:lnTo>
                    <a:pt x="1156741" y="2615831"/>
                  </a:lnTo>
                  <a:lnTo>
                    <a:pt x="1164894" y="2603716"/>
                  </a:lnTo>
                  <a:lnTo>
                    <a:pt x="1166609" y="2595232"/>
                  </a:lnTo>
                  <a:lnTo>
                    <a:pt x="1167892" y="2588882"/>
                  </a:lnTo>
                  <a:lnTo>
                    <a:pt x="1166609" y="2582545"/>
                  </a:lnTo>
                  <a:lnTo>
                    <a:pt x="1164894" y="2574061"/>
                  </a:lnTo>
                  <a:lnTo>
                    <a:pt x="1156741" y="2561945"/>
                  </a:lnTo>
                  <a:lnTo>
                    <a:pt x="1144638" y="2553779"/>
                  </a:lnTo>
                  <a:lnTo>
                    <a:pt x="1129792" y="2550782"/>
                  </a:lnTo>
                  <a:lnTo>
                    <a:pt x="1114933" y="2553779"/>
                  </a:lnTo>
                  <a:lnTo>
                    <a:pt x="1102829" y="2561945"/>
                  </a:lnTo>
                  <a:lnTo>
                    <a:pt x="1094676" y="2574061"/>
                  </a:lnTo>
                  <a:lnTo>
                    <a:pt x="1092962" y="2582545"/>
                  </a:lnTo>
                  <a:lnTo>
                    <a:pt x="571246" y="2582545"/>
                  </a:lnTo>
                  <a:lnTo>
                    <a:pt x="571246" y="1294130"/>
                  </a:lnTo>
                  <a:lnTo>
                    <a:pt x="1321308" y="1294130"/>
                  </a:lnTo>
                  <a:lnTo>
                    <a:pt x="1321943" y="1294765"/>
                  </a:lnTo>
                  <a:lnTo>
                    <a:pt x="2574544" y="1294765"/>
                  </a:lnTo>
                  <a:lnTo>
                    <a:pt x="2574544" y="1326515"/>
                  </a:lnTo>
                  <a:lnTo>
                    <a:pt x="2638044" y="1294765"/>
                  </a:lnTo>
                  <a:lnTo>
                    <a:pt x="2650744" y="128841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87144" y="2087429"/>
              <a:ext cx="366751" cy="356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02399" y="3627119"/>
              <a:ext cx="396240" cy="3962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89141" y="2671762"/>
            <a:ext cx="1799589" cy="510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95580" marR="5080" indent="-183515">
              <a:lnSpc>
                <a:spcPct val="101800"/>
              </a:lnSpc>
              <a:spcBef>
                <a:spcPts val="70"/>
              </a:spcBef>
              <a:buSzPct val="138095"/>
              <a:buFont typeface="VL PGothic"/>
              <a:buChar char="✓"/>
              <a:tabLst>
                <a:tab pos="196215" algn="l"/>
              </a:tabLst>
            </a:pPr>
            <a:r>
              <a:rPr sz="1050" spc="-20" dirty="0">
                <a:latin typeface="Roboto"/>
                <a:cs typeface="Roboto"/>
              </a:rPr>
              <a:t>Historically </a:t>
            </a:r>
            <a:r>
              <a:rPr sz="1050" spc="-25" dirty="0">
                <a:latin typeface="Roboto"/>
                <a:cs typeface="Roboto"/>
              </a:rPr>
              <a:t>outperformed  </a:t>
            </a:r>
            <a:r>
              <a:rPr sz="1050" spc="-20" dirty="0">
                <a:latin typeface="Roboto"/>
                <a:cs typeface="Roboto"/>
              </a:rPr>
              <a:t>other forms </a:t>
            </a:r>
            <a:r>
              <a:rPr sz="1050" spc="-25" dirty="0">
                <a:latin typeface="Roboto"/>
                <a:cs typeface="Roboto"/>
              </a:rPr>
              <a:t>of </a:t>
            </a:r>
            <a:r>
              <a:rPr sz="1050" spc="-20" dirty="0">
                <a:latin typeface="Roboto"/>
                <a:cs typeface="Roboto"/>
              </a:rPr>
              <a:t>investments  over the </a:t>
            </a:r>
            <a:r>
              <a:rPr sz="1050" spc="-25" dirty="0">
                <a:latin typeface="Roboto"/>
                <a:cs typeface="Roboto"/>
              </a:rPr>
              <a:t>long</a:t>
            </a:r>
            <a:r>
              <a:rPr sz="1050" spc="-10" dirty="0">
                <a:latin typeface="Roboto"/>
                <a:cs typeface="Roboto"/>
              </a:rPr>
              <a:t> </a:t>
            </a:r>
            <a:r>
              <a:rPr sz="1050" spc="-25" dirty="0">
                <a:latin typeface="Roboto"/>
                <a:cs typeface="Roboto"/>
              </a:rPr>
              <a:t>run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56959" y="1097279"/>
            <a:ext cx="375919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91200" y="345439"/>
            <a:ext cx="447039" cy="447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16479" y="2621279"/>
            <a:ext cx="497840" cy="497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19" y="60959"/>
            <a:ext cx="9072880" cy="5080000"/>
            <a:chOff x="71119" y="60959"/>
            <a:chExt cx="9072880" cy="5080000"/>
          </a:xfrm>
        </p:grpSpPr>
        <p:sp>
          <p:nvSpPr>
            <p:cNvPr id="3" name="object 3"/>
            <p:cNvSpPr/>
            <p:nvPr/>
          </p:nvSpPr>
          <p:spPr>
            <a:xfrm>
              <a:off x="71119" y="60959"/>
              <a:ext cx="9072880" cy="5079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88640" y="1066799"/>
              <a:ext cx="2966720" cy="3017520"/>
            </a:xfrm>
            <a:custGeom>
              <a:avLst/>
              <a:gdLst/>
              <a:ahLst/>
              <a:cxnLst/>
              <a:rect l="l" t="t" r="r" b="b"/>
              <a:pathLst>
                <a:path w="2966720" h="3017520">
                  <a:moveTo>
                    <a:pt x="1483360" y="0"/>
                  </a:moveTo>
                  <a:lnTo>
                    <a:pt x="1435350" y="775"/>
                  </a:lnTo>
                  <a:lnTo>
                    <a:pt x="1387721" y="3085"/>
                  </a:lnTo>
                  <a:lnTo>
                    <a:pt x="1340496" y="6906"/>
                  </a:lnTo>
                  <a:lnTo>
                    <a:pt x="1293698" y="12216"/>
                  </a:lnTo>
                  <a:lnTo>
                    <a:pt x="1247350" y="18990"/>
                  </a:lnTo>
                  <a:lnTo>
                    <a:pt x="1201476" y="27205"/>
                  </a:lnTo>
                  <a:lnTo>
                    <a:pt x="1156097" y="36838"/>
                  </a:lnTo>
                  <a:lnTo>
                    <a:pt x="1111238" y="47866"/>
                  </a:lnTo>
                  <a:lnTo>
                    <a:pt x="1066920" y="60264"/>
                  </a:lnTo>
                  <a:lnTo>
                    <a:pt x="1023168" y="74010"/>
                  </a:lnTo>
                  <a:lnTo>
                    <a:pt x="980004" y="89080"/>
                  </a:lnTo>
                  <a:lnTo>
                    <a:pt x="937452" y="105450"/>
                  </a:lnTo>
                  <a:lnTo>
                    <a:pt x="895533" y="123098"/>
                  </a:lnTo>
                  <a:lnTo>
                    <a:pt x="854272" y="142000"/>
                  </a:lnTo>
                  <a:lnTo>
                    <a:pt x="813691" y="162132"/>
                  </a:lnTo>
                  <a:lnTo>
                    <a:pt x="773813" y="183471"/>
                  </a:lnTo>
                  <a:lnTo>
                    <a:pt x="734662" y="205994"/>
                  </a:lnTo>
                  <a:lnTo>
                    <a:pt x="696259" y="229676"/>
                  </a:lnTo>
                  <a:lnTo>
                    <a:pt x="658630" y="254496"/>
                  </a:lnTo>
                  <a:lnTo>
                    <a:pt x="621795" y="280428"/>
                  </a:lnTo>
                  <a:lnTo>
                    <a:pt x="585779" y="307451"/>
                  </a:lnTo>
                  <a:lnTo>
                    <a:pt x="550604" y="335540"/>
                  </a:lnTo>
                  <a:lnTo>
                    <a:pt x="516294" y="364672"/>
                  </a:lnTo>
                  <a:lnTo>
                    <a:pt x="482871" y="394824"/>
                  </a:lnTo>
                  <a:lnTo>
                    <a:pt x="450358" y="425972"/>
                  </a:lnTo>
                  <a:lnTo>
                    <a:pt x="418779" y="458092"/>
                  </a:lnTo>
                  <a:lnTo>
                    <a:pt x="388157" y="491162"/>
                  </a:lnTo>
                  <a:lnTo>
                    <a:pt x="358513" y="525158"/>
                  </a:lnTo>
                  <a:lnTo>
                    <a:pt x="329873" y="560057"/>
                  </a:lnTo>
                  <a:lnTo>
                    <a:pt x="302258" y="595834"/>
                  </a:lnTo>
                  <a:lnTo>
                    <a:pt x="275691" y="632468"/>
                  </a:lnTo>
                  <a:lnTo>
                    <a:pt x="250196" y="669933"/>
                  </a:lnTo>
                  <a:lnTo>
                    <a:pt x="225796" y="708208"/>
                  </a:lnTo>
                  <a:lnTo>
                    <a:pt x="202513" y="747267"/>
                  </a:lnTo>
                  <a:lnTo>
                    <a:pt x="180371" y="787089"/>
                  </a:lnTo>
                  <a:lnTo>
                    <a:pt x="159392" y="827650"/>
                  </a:lnTo>
                  <a:lnTo>
                    <a:pt x="139600" y="868925"/>
                  </a:lnTo>
                  <a:lnTo>
                    <a:pt x="121018" y="910893"/>
                  </a:lnTo>
                  <a:lnTo>
                    <a:pt x="103668" y="953528"/>
                  </a:lnTo>
                  <a:lnTo>
                    <a:pt x="87574" y="996809"/>
                  </a:lnTo>
                  <a:lnTo>
                    <a:pt x="72759" y="1040711"/>
                  </a:lnTo>
                  <a:lnTo>
                    <a:pt x="59245" y="1085211"/>
                  </a:lnTo>
                  <a:lnTo>
                    <a:pt x="47056" y="1130285"/>
                  </a:lnTo>
                  <a:lnTo>
                    <a:pt x="36215" y="1175911"/>
                  </a:lnTo>
                  <a:lnTo>
                    <a:pt x="26745" y="1222065"/>
                  </a:lnTo>
                  <a:lnTo>
                    <a:pt x="18669" y="1268723"/>
                  </a:lnTo>
                  <a:lnTo>
                    <a:pt x="12009" y="1315862"/>
                  </a:lnTo>
                  <a:lnTo>
                    <a:pt x="6790" y="1363459"/>
                  </a:lnTo>
                  <a:lnTo>
                    <a:pt x="3033" y="1411489"/>
                  </a:lnTo>
                  <a:lnTo>
                    <a:pt x="762" y="1459931"/>
                  </a:lnTo>
                  <a:lnTo>
                    <a:pt x="0" y="1508760"/>
                  </a:lnTo>
                  <a:lnTo>
                    <a:pt x="762" y="1557588"/>
                  </a:lnTo>
                  <a:lnTo>
                    <a:pt x="3033" y="1606030"/>
                  </a:lnTo>
                  <a:lnTo>
                    <a:pt x="6790" y="1654060"/>
                  </a:lnTo>
                  <a:lnTo>
                    <a:pt x="12009" y="1701657"/>
                  </a:lnTo>
                  <a:lnTo>
                    <a:pt x="18669" y="1748796"/>
                  </a:lnTo>
                  <a:lnTo>
                    <a:pt x="26745" y="1795454"/>
                  </a:lnTo>
                  <a:lnTo>
                    <a:pt x="36215" y="1841608"/>
                  </a:lnTo>
                  <a:lnTo>
                    <a:pt x="47056" y="1887234"/>
                  </a:lnTo>
                  <a:lnTo>
                    <a:pt x="59245" y="1932308"/>
                  </a:lnTo>
                  <a:lnTo>
                    <a:pt x="72759" y="1976808"/>
                  </a:lnTo>
                  <a:lnTo>
                    <a:pt x="87574" y="2020710"/>
                  </a:lnTo>
                  <a:lnTo>
                    <a:pt x="103668" y="2063991"/>
                  </a:lnTo>
                  <a:lnTo>
                    <a:pt x="121018" y="2106626"/>
                  </a:lnTo>
                  <a:lnTo>
                    <a:pt x="139600" y="2148594"/>
                  </a:lnTo>
                  <a:lnTo>
                    <a:pt x="159392" y="2189869"/>
                  </a:lnTo>
                  <a:lnTo>
                    <a:pt x="180371" y="2230430"/>
                  </a:lnTo>
                  <a:lnTo>
                    <a:pt x="202513" y="2270252"/>
                  </a:lnTo>
                  <a:lnTo>
                    <a:pt x="225796" y="2309311"/>
                  </a:lnTo>
                  <a:lnTo>
                    <a:pt x="250196" y="2347586"/>
                  </a:lnTo>
                  <a:lnTo>
                    <a:pt x="275691" y="2385051"/>
                  </a:lnTo>
                  <a:lnTo>
                    <a:pt x="302258" y="2421685"/>
                  </a:lnTo>
                  <a:lnTo>
                    <a:pt x="329873" y="2457462"/>
                  </a:lnTo>
                  <a:lnTo>
                    <a:pt x="358513" y="2492361"/>
                  </a:lnTo>
                  <a:lnTo>
                    <a:pt x="388157" y="2526357"/>
                  </a:lnTo>
                  <a:lnTo>
                    <a:pt x="418779" y="2559427"/>
                  </a:lnTo>
                  <a:lnTo>
                    <a:pt x="450358" y="2591547"/>
                  </a:lnTo>
                  <a:lnTo>
                    <a:pt x="482871" y="2622695"/>
                  </a:lnTo>
                  <a:lnTo>
                    <a:pt x="516294" y="2652847"/>
                  </a:lnTo>
                  <a:lnTo>
                    <a:pt x="550604" y="2681979"/>
                  </a:lnTo>
                  <a:lnTo>
                    <a:pt x="585779" y="2710068"/>
                  </a:lnTo>
                  <a:lnTo>
                    <a:pt x="621795" y="2737091"/>
                  </a:lnTo>
                  <a:lnTo>
                    <a:pt x="658630" y="2763023"/>
                  </a:lnTo>
                  <a:lnTo>
                    <a:pt x="696259" y="2787843"/>
                  </a:lnTo>
                  <a:lnTo>
                    <a:pt x="734662" y="2811526"/>
                  </a:lnTo>
                  <a:lnTo>
                    <a:pt x="773813" y="2834048"/>
                  </a:lnTo>
                  <a:lnTo>
                    <a:pt x="813691" y="2855387"/>
                  </a:lnTo>
                  <a:lnTo>
                    <a:pt x="854272" y="2875519"/>
                  </a:lnTo>
                  <a:lnTo>
                    <a:pt x="895533" y="2894421"/>
                  </a:lnTo>
                  <a:lnTo>
                    <a:pt x="937452" y="2912069"/>
                  </a:lnTo>
                  <a:lnTo>
                    <a:pt x="980004" y="2928439"/>
                  </a:lnTo>
                  <a:lnTo>
                    <a:pt x="1023168" y="2943509"/>
                  </a:lnTo>
                  <a:lnTo>
                    <a:pt x="1066920" y="2957255"/>
                  </a:lnTo>
                  <a:lnTo>
                    <a:pt x="1111238" y="2969653"/>
                  </a:lnTo>
                  <a:lnTo>
                    <a:pt x="1156097" y="2980681"/>
                  </a:lnTo>
                  <a:lnTo>
                    <a:pt x="1201476" y="2990314"/>
                  </a:lnTo>
                  <a:lnTo>
                    <a:pt x="1247350" y="2998529"/>
                  </a:lnTo>
                  <a:lnTo>
                    <a:pt x="1293698" y="3005303"/>
                  </a:lnTo>
                  <a:lnTo>
                    <a:pt x="1340496" y="3010613"/>
                  </a:lnTo>
                  <a:lnTo>
                    <a:pt x="1387721" y="3014434"/>
                  </a:lnTo>
                  <a:lnTo>
                    <a:pt x="1435350" y="3016744"/>
                  </a:lnTo>
                  <a:lnTo>
                    <a:pt x="1483360" y="3017520"/>
                  </a:lnTo>
                  <a:lnTo>
                    <a:pt x="1531369" y="3016744"/>
                  </a:lnTo>
                  <a:lnTo>
                    <a:pt x="1578998" y="3014434"/>
                  </a:lnTo>
                  <a:lnTo>
                    <a:pt x="1626223" y="3010613"/>
                  </a:lnTo>
                  <a:lnTo>
                    <a:pt x="1673021" y="3005303"/>
                  </a:lnTo>
                  <a:lnTo>
                    <a:pt x="1719369" y="2998529"/>
                  </a:lnTo>
                  <a:lnTo>
                    <a:pt x="1765243" y="2990314"/>
                  </a:lnTo>
                  <a:lnTo>
                    <a:pt x="1810622" y="2980681"/>
                  </a:lnTo>
                  <a:lnTo>
                    <a:pt x="1855481" y="2969653"/>
                  </a:lnTo>
                  <a:lnTo>
                    <a:pt x="1899799" y="2957255"/>
                  </a:lnTo>
                  <a:lnTo>
                    <a:pt x="1943551" y="2943509"/>
                  </a:lnTo>
                  <a:lnTo>
                    <a:pt x="1986715" y="2928439"/>
                  </a:lnTo>
                  <a:lnTo>
                    <a:pt x="2029267" y="2912069"/>
                  </a:lnTo>
                  <a:lnTo>
                    <a:pt x="2071186" y="2894421"/>
                  </a:lnTo>
                  <a:lnTo>
                    <a:pt x="2112447" y="2875519"/>
                  </a:lnTo>
                  <a:lnTo>
                    <a:pt x="2153028" y="2855387"/>
                  </a:lnTo>
                  <a:lnTo>
                    <a:pt x="2192906" y="2834048"/>
                  </a:lnTo>
                  <a:lnTo>
                    <a:pt x="2232057" y="2811526"/>
                  </a:lnTo>
                  <a:lnTo>
                    <a:pt x="2270460" y="2787843"/>
                  </a:lnTo>
                  <a:lnTo>
                    <a:pt x="2308089" y="2763023"/>
                  </a:lnTo>
                  <a:lnTo>
                    <a:pt x="2344924" y="2737091"/>
                  </a:lnTo>
                  <a:lnTo>
                    <a:pt x="2380940" y="2710068"/>
                  </a:lnTo>
                  <a:lnTo>
                    <a:pt x="2416115" y="2681979"/>
                  </a:lnTo>
                  <a:lnTo>
                    <a:pt x="2450425" y="2652847"/>
                  </a:lnTo>
                  <a:lnTo>
                    <a:pt x="2483848" y="2622695"/>
                  </a:lnTo>
                  <a:lnTo>
                    <a:pt x="2516361" y="2591547"/>
                  </a:lnTo>
                  <a:lnTo>
                    <a:pt x="2547940" y="2559427"/>
                  </a:lnTo>
                  <a:lnTo>
                    <a:pt x="2578562" y="2526357"/>
                  </a:lnTo>
                  <a:lnTo>
                    <a:pt x="2608206" y="2492361"/>
                  </a:lnTo>
                  <a:lnTo>
                    <a:pt x="2636846" y="2457462"/>
                  </a:lnTo>
                  <a:lnTo>
                    <a:pt x="2664461" y="2421685"/>
                  </a:lnTo>
                  <a:lnTo>
                    <a:pt x="2691028" y="2385051"/>
                  </a:lnTo>
                  <a:lnTo>
                    <a:pt x="2716523" y="2347586"/>
                  </a:lnTo>
                  <a:lnTo>
                    <a:pt x="2740923" y="2309311"/>
                  </a:lnTo>
                  <a:lnTo>
                    <a:pt x="2764206" y="2270252"/>
                  </a:lnTo>
                  <a:lnTo>
                    <a:pt x="2786348" y="2230430"/>
                  </a:lnTo>
                  <a:lnTo>
                    <a:pt x="2807327" y="2189869"/>
                  </a:lnTo>
                  <a:lnTo>
                    <a:pt x="2827119" y="2148594"/>
                  </a:lnTo>
                  <a:lnTo>
                    <a:pt x="2845701" y="2106626"/>
                  </a:lnTo>
                  <a:lnTo>
                    <a:pt x="2863051" y="2063991"/>
                  </a:lnTo>
                  <a:lnTo>
                    <a:pt x="2879145" y="2020710"/>
                  </a:lnTo>
                  <a:lnTo>
                    <a:pt x="2893960" y="1976808"/>
                  </a:lnTo>
                  <a:lnTo>
                    <a:pt x="2907474" y="1932308"/>
                  </a:lnTo>
                  <a:lnTo>
                    <a:pt x="2919663" y="1887234"/>
                  </a:lnTo>
                  <a:lnTo>
                    <a:pt x="2930504" y="1841608"/>
                  </a:lnTo>
                  <a:lnTo>
                    <a:pt x="2939974" y="1795454"/>
                  </a:lnTo>
                  <a:lnTo>
                    <a:pt x="2948050" y="1748796"/>
                  </a:lnTo>
                  <a:lnTo>
                    <a:pt x="2954710" y="1701657"/>
                  </a:lnTo>
                  <a:lnTo>
                    <a:pt x="2959929" y="1654060"/>
                  </a:lnTo>
                  <a:lnTo>
                    <a:pt x="2963686" y="1606030"/>
                  </a:lnTo>
                  <a:lnTo>
                    <a:pt x="2965957" y="1557588"/>
                  </a:lnTo>
                  <a:lnTo>
                    <a:pt x="2966720" y="1508760"/>
                  </a:lnTo>
                  <a:lnTo>
                    <a:pt x="2965957" y="1459931"/>
                  </a:lnTo>
                  <a:lnTo>
                    <a:pt x="2963686" y="1411489"/>
                  </a:lnTo>
                  <a:lnTo>
                    <a:pt x="2959929" y="1363459"/>
                  </a:lnTo>
                  <a:lnTo>
                    <a:pt x="2954710" y="1315862"/>
                  </a:lnTo>
                  <a:lnTo>
                    <a:pt x="2948050" y="1268723"/>
                  </a:lnTo>
                  <a:lnTo>
                    <a:pt x="2939974" y="1222065"/>
                  </a:lnTo>
                  <a:lnTo>
                    <a:pt x="2930504" y="1175911"/>
                  </a:lnTo>
                  <a:lnTo>
                    <a:pt x="2919663" y="1130285"/>
                  </a:lnTo>
                  <a:lnTo>
                    <a:pt x="2907474" y="1085211"/>
                  </a:lnTo>
                  <a:lnTo>
                    <a:pt x="2893960" y="1040711"/>
                  </a:lnTo>
                  <a:lnTo>
                    <a:pt x="2879145" y="996809"/>
                  </a:lnTo>
                  <a:lnTo>
                    <a:pt x="2863051" y="953528"/>
                  </a:lnTo>
                  <a:lnTo>
                    <a:pt x="2845701" y="910893"/>
                  </a:lnTo>
                  <a:lnTo>
                    <a:pt x="2827119" y="868925"/>
                  </a:lnTo>
                  <a:lnTo>
                    <a:pt x="2807327" y="827650"/>
                  </a:lnTo>
                  <a:lnTo>
                    <a:pt x="2786348" y="787089"/>
                  </a:lnTo>
                  <a:lnTo>
                    <a:pt x="2764206" y="747268"/>
                  </a:lnTo>
                  <a:lnTo>
                    <a:pt x="2740923" y="708208"/>
                  </a:lnTo>
                  <a:lnTo>
                    <a:pt x="2716523" y="669933"/>
                  </a:lnTo>
                  <a:lnTo>
                    <a:pt x="2691028" y="632468"/>
                  </a:lnTo>
                  <a:lnTo>
                    <a:pt x="2664461" y="595834"/>
                  </a:lnTo>
                  <a:lnTo>
                    <a:pt x="2636846" y="560057"/>
                  </a:lnTo>
                  <a:lnTo>
                    <a:pt x="2608206" y="525158"/>
                  </a:lnTo>
                  <a:lnTo>
                    <a:pt x="2578562" y="491162"/>
                  </a:lnTo>
                  <a:lnTo>
                    <a:pt x="2547940" y="458092"/>
                  </a:lnTo>
                  <a:lnTo>
                    <a:pt x="2516361" y="425972"/>
                  </a:lnTo>
                  <a:lnTo>
                    <a:pt x="2483848" y="394824"/>
                  </a:lnTo>
                  <a:lnTo>
                    <a:pt x="2450425" y="364672"/>
                  </a:lnTo>
                  <a:lnTo>
                    <a:pt x="2416115" y="335540"/>
                  </a:lnTo>
                  <a:lnTo>
                    <a:pt x="2380940" y="307451"/>
                  </a:lnTo>
                  <a:lnTo>
                    <a:pt x="2344924" y="280428"/>
                  </a:lnTo>
                  <a:lnTo>
                    <a:pt x="2308089" y="254496"/>
                  </a:lnTo>
                  <a:lnTo>
                    <a:pt x="2270460" y="229676"/>
                  </a:lnTo>
                  <a:lnTo>
                    <a:pt x="2232057" y="205994"/>
                  </a:lnTo>
                  <a:lnTo>
                    <a:pt x="2192906" y="183471"/>
                  </a:lnTo>
                  <a:lnTo>
                    <a:pt x="2153028" y="162132"/>
                  </a:lnTo>
                  <a:lnTo>
                    <a:pt x="2112447" y="142000"/>
                  </a:lnTo>
                  <a:lnTo>
                    <a:pt x="2071186" y="123098"/>
                  </a:lnTo>
                  <a:lnTo>
                    <a:pt x="2029267" y="105450"/>
                  </a:lnTo>
                  <a:lnTo>
                    <a:pt x="1986715" y="89080"/>
                  </a:lnTo>
                  <a:lnTo>
                    <a:pt x="1943551" y="74010"/>
                  </a:lnTo>
                  <a:lnTo>
                    <a:pt x="1899799" y="60264"/>
                  </a:lnTo>
                  <a:lnTo>
                    <a:pt x="1855481" y="47866"/>
                  </a:lnTo>
                  <a:lnTo>
                    <a:pt x="1810622" y="36838"/>
                  </a:lnTo>
                  <a:lnTo>
                    <a:pt x="1765243" y="27205"/>
                  </a:lnTo>
                  <a:lnTo>
                    <a:pt x="1719369" y="18990"/>
                  </a:lnTo>
                  <a:lnTo>
                    <a:pt x="1673021" y="12216"/>
                  </a:lnTo>
                  <a:lnTo>
                    <a:pt x="1626223" y="6906"/>
                  </a:lnTo>
                  <a:lnTo>
                    <a:pt x="1578998" y="3085"/>
                  </a:lnTo>
                  <a:lnTo>
                    <a:pt x="1531369" y="775"/>
                  </a:lnTo>
                  <a:lnTo>
                    <a:pt x="1483360" y="0"/>
                  </a:lnTo>
                  <a:close/>
                </a:path>
              </a:pathLst>
            </a:custGeom>
            <a:solidFill>
              <a:srgbClr val="F69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3345" y="2228278"/>
            <a:ext cx="13474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570" dirty="0">
                <a:solidFill>
                  <a:srgbClr val="000000"/>
                </a:solidFill>
                <a:latin typeface="Trebuchet MS"/>
                <a:cs typeface="Trebuchet MS"/>
                <a:hlinkClick r:id="rId3"/>
              </a:rPr>
              <a:t>V</a:t>
            </a:r>
            <a:r>
              <a:rPr sz="4000" b="1" spc="-265" dirty="0">
                <a:solidFill>
                  <a:srgbClr val="000000"/>
                </a:solidFill>
                <a:latin typeface="Trebuchet MS"/>
                <a:cs typeface="Trebuchet MS"/>
                <a:hlinkClick r:id="rId3"/>
              </a:rPr>
              <a:t>o</a:t>
            </a:r>
            <a:r>
              <a:rPr sz="4000" b="1" spc="-200" dirty="0">
                <a:solidFill>
                  <a:srgbClr val="000000"/>
                </a:solidFill>
                <a:latin typeface="Trebuchet MS"/>
                <a:cs typeface="Trebuchet MS"/>
                <a:hlinkClick r:id="rId3"/>
              </a:rPr>
              <a:t>i</a:t>
            </a:r>
            <a:r>
              <a:rPr sz="4000" b="1" spc="-185" dirty="0">
                <a:solidFill>
                  <a:srgbClr val="000000"/>
                </a:solidFill>
                <a:latin typeface="Trebuchet MS"/>
                <a:cs typeface="Trebuchet MS"/>
                <a:hlinkClick r:id="rId3"/>
              </a:rPr>
              <a:t>l</a:t>
            </a:r>
            <a:r>
              <a:rPr sz="4000" b="1" spc="-515" dirty="0">
                <a:solidFill>
                  <a:srgbClr val="000000"/>
                </a:solidFill>
                <a:latin typeface="Trebuchet MS"/>
                <a:cs typeface="Trebuchet MS"/>
                <a:hlinkClick r:id="rId3"/>
              </a:rPr>
              <a:t>a!!!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611119"/>
            <a:ext cx="2031999" cy="2529838"/>
            <a:chOff x="0" y="2611119"/>
            <a:chExt cx="2031999" cy="2529838"/>
          </a:xfrm>
        </p:grpSpPr>
        <p:sp>
          <p:nvSpPr>
            <p:cNvPr id="7" name="object 7"/>
            <p:cNvSpPr/>
            <p:nvPr/>
          </p:nvSpPr>
          <p:spPr>
            <a:xfrm>
              <a:off x="0" y="3017519"/>
              <a:ext cx="2031999" cy="2123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079" y="2621279"/>
              <a:ext cx="233679" cy="25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7519" y="2611119"/>
              <a:ext cx="111759" cy="152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5879" y="1541779"/>
            <a:ext cx="3960495" cy="76200"/>
          </a:xfrm>
          <a:custGeom>
            <a:avLst/>
            <a:gdLst/>
            <a:ahLst/>
            <a:cxnLst/>
            <a:rect l="l" t="t" r="r" b="b"/>
            <a:pathLst>
              <a:path w="3960495" h="76200">
                <a:moveTo>
                  <a:pt x="3883786" y="0"/>
                </a:moveTo>
                <a:lnTo>
                  <a:pt x="3883786" y="76200"/>
                </a:lnTo>
                <a:lnTo>
                  <a:pt x="3947287" y="44450"/>
                </a:lnTo>
                <a:lnTo>
                  <a:pt x="3896486" y="44450"/>
                </a:lnTo>
                <a:lnTo>
                  <a:pt x="3896486" y="31750"/>
                </a:lnTo>
                <a:lnTo>
                  <a:pt x="3947287" y="31750"/>
                </a:lnTo>
                <a:lnTo>
                  <a:pt x="3883786" y="0"/>
                </a:lnTo>
                <a:close/>
              </a:path>
              <a:path w="3960495" h="76200">
                <a:moveTo>
                  <a:pt x="388378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83786" y="44450"/>
                </a:lnTo>
                <a:lnTo>
                  <a:pt x="3883786" y="31750"/>
                </a:lnTo>
                <a:close/>
              </a:path>
              <a:path w="3960495" h="76200">
                <a:moveTo>
                  <a:pt x="3947287" y="31750"/>
                </a:moveTo>
                <a:lnTo>
                  <a:pt x="3896486" y="31750"/>
                </a:lnTo>
                <a:lnTo>
                  <a:pt x="3896486" y="44450"/>
                </a:lnTo>
                <a:lnTo>
                  <a:pt x="3947287" y="44450"/>
                </a:lnTo>
                <a:lnTo>
                  <a:pt x="3959987" y="38100"/>
                </a:lnTo>
                <a:lnTo>
                  <a:pt x="3947287" y="317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5879" y="2852419"/>
            <a:ext cx="3960495" cy="76200"/>
          </a:xfrm>
          <a:custGeom>
            <a:avLst/>
            <a:gdLst/>
            <a:ahLst/>
            <a:cxnLst/>
            <a:rect l="l" t="t" r="r" b="b"/>
            <a:pathLst>
              <a:path w="3960495" h="76200">
                <a:moveTo>
                  <a:pt x="3883786" y="0"/>
                </a:moveTo>
                <a:lnTo>
                  <a:pt x="3883786" y="76200"/>
                </a:lnTo>
                <a:lnTo>
                  <a:pt x="3947287" y="44450"/>
                </a:lnTo>
                <a:lnTo>
                  <a:pt x="3896486" y="44450"/>
                </a:lnTo>
                <a:lnTo>
                  <a:pt x="3896486" y="31750"/>
                </a:lnTo>
                <a:lnTo>
                  <a:pt x="3947287" y="31750"/>
                </a:lnTo>
                <a:lnTo>
                  <a:pt x="3883786" y="0"/>
                </a:lnTo>
                <a:close/>
              </a:path>
              <a:path w="3960495" h="76200">
                <a:moveTo>
                  <a:pt x="388378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83786" y="44450"/>
                </a:lnTo>
                <a:lnTo>
                  <a:pt x="3883786" y="31750"/>
                </a:lnTo>
                <a:close/>
              </a:path>
              <a:path w="3960495" h="76200">
                <a:moveTo>
                  <a:pt x="3947287" y="31750"/>
                </a:moveTo>
                <a:lnTo>
                  <a:pt x="3896486" y="31750"/>
                </a:lnTo>
                <a:lnTo>
                  <a:pt x="3896486" y="44450"/>
                </a:lnTo>
                <a:lnTo>
                  <a:pt x="3947287" y="44450"/>
                </a:lnTo>
                <a:lnTo>
                  <a:pt x="3959987" y="38100"/>
                </a:lnTo>
                <a:lnTo>
                  <a:pt x="3947287" y="317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7200" y="1046479"/>
            <a:ext cx="8229600" cy="3688079"/>
            <a:chOff x="457200" y="1046479"/>
            <a:chExt cx="8229600" cy="3688079"/>
          </a:xfrm>
        </p:grpSpPr>
        <p:sp>
          <p:nvSpPr>
            <p:cNvPr id="5" name="object 5"/>
            <p:cNvSpPr/>
            <p:nvPr/>
          </p:nvSpPr>
          <p:spPr>
            <a:xfrm>
              <a:off x="2595879" y="4163059"/>
              <a:ext cx="3960495" cy="76200"/>
            </a:xfrm>
            <a:custGeom>
              <a:avLst/>
              <a:gdLst/>
              <a:ahLst/>
              <a:cxnLst/>
              <a:rect l="l" t="t" r="r" b="b"/>
              <a:pathLst>
                <a:path w="3960495" h="76200">
                  <a:moveTo>
                    <a:pt x="3883786" y="0"/>
                  </a:moveTo>
                  <a:lnTo>
                    <a:pt x="3883786" y="76200"/>
                  </a:lnTo>
                  <a:lnTo>
                    <a:pt x="3947287" y="44450"/>
                  </a:lnTo>
                  <a:lnTo>
                    <a:pt x="3896486" y="44450"/>
                  </a:lnTo>
                  <a:lnTo>
                    <a:pt x="3896486" y="31750"/>
                  </a:lnTo>
                  <a:lnTo>
                    <a:pt x="3947287" y="31750"/>
                  </a:lnTo>
                  <a:lnTo>
                    <a:pt x="3883786" y="0"/>
                  </a:lnTo>
                  <a:close/>
                </a:path>
                <a:path w="3960495" h="76200">
                  <a:moveTo>
                    <a:pt x="388378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883786" y="44450"/>
                  </a:lnTo>
                  <a:lnTo>
                    <a:pt x="3883786" y="31750"/>
                  </a:lnTo>
                  <a:close/>
                </a:path>
                <a:path w="3960495" h="76200">
                  <a:moveTo>
                    <a:pt x="3947287" y="31750"/>
                  </a:moveTo>
                  <a:lnTo>
                    <a:pt x="3896486" y="31750"/>
                  </a:lnTo>
                  <a:lnTo>
                    <a:pt x="3896486" y="44450"/>
                  </a:lnTo>
                  <a:lnTo>
                    <a:pt x="3947287" y="44450"/>
                  </a:lnTo>
                  <a:lnTo>
                    <a:pt x="3959987" y="38100"/>
                  </a:lnTo>
                  <a:lnTo>
                    <a:pt x="3947287" y="3175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13760" y="1046479"/>
              <a:ext cx="2316480" cy="3688079"/>
            </a:xfrm>
            <a:custGeom>
              <a:avLst/>
              <a:gdLst/>
              <a:ahLst/>
              <a:cxnLst/>
              <a:rect l="l" t="t" r="r" b="b"/>
              <a:pathLst>
                <a:path w="2316479" h="3688079">
                  <a:moveTo>
                    <a:pt x="1930400" y="0"/>
                  </a:moveTo>
                  <a:lnTo>
                    <a:pt x="386079" y="0"/>
                  </a:lnTo>
                  <a:lnTo>
                    <a:pt x="337649" y="3007"/>
                  </a:lnTo>
                  <a:lnTo>
                    <a:pt x="291014" y="11790"/>
                  </a:lnTo>
                  <a:lnTo>
                    <a:pt x="246537" y="25986"/>
                  </a:lnTo>
                  <a:lnTo>
                    <a:pt x="204578" y="45233"/>
                  </a:lnTo>
                  <a:lnTo>
                    <a:pt x="165501" y="69170"/>
                  </a:lnTo>
                  <a:lnTo>
                    <a:pt x="129666" y="97435"/>
                  </a:lnTo>
                  <a:lnTo>
                    <a:pt x="97435" y="129666"/>
                  </a:lnTo>
                  <a:lnTo>
                    <a:pt x="69170" y="165501"/>
                  </a:lnTo>
                  <a:lnTo>
                    <a:pt x="45233" y="204578"/>
                  </a:lnTo>
                  <a:lnTo>
                    <a:pt x="25986" y="246537"/>
                  </a:lnTo>
                  <a:lnTo>
                    <a:pt x="11790" y="291014"/>
                  </a:lnTo>
                  <a:lnTo>
                    <a:pt x="3007" y="337649"/>
                  </a:lnTo>
                  <a:lnTo>
                    <a:pt x="0" y="386079"/>
                  </a:lnTo>
                  <a:lnTo>
                    <a:pt x="0" y="3301987"/>
                  </a:lnTo>
                  <a:lnTo>
                    <a:pt x="3007" y="3350417"/>
                  </a:lnTo>
                  <a:lnTo>
                    <a:pt x="11790" y="3397053"/>
                  </a:lnTo>
                  <a:lnTo>
                    <a:pt x="25986" y="3441531"/>
                  </a:lnTo>
                  <a:lnTo>
                    <a:pt x="45233" y="3483491"/>
                  </a:lnTo>
                  <a:lnTo>
                    <a:pt x="69170" y="3522570"/>
                  </a:lnTo>
                  <a:lnTo>
                    <a:pt x="97435" y="3558406"/>
                  </a:lnTo>
                  <a:lnTo>
                    <a:pt x="129666" y="3590638"/>
                  </a:lnTo>
                  <a:lnTo>
                    <a:pt x="165501" y="3618905"/>
                  </a:lnTo>
                  <a:lnTo>
                    <a:pt x="204578" y="3642843"/>
                  </a:lnTo>
                  <a:lnTo>
                    <a:pt x="246537" y="3662091"/>
                  </a:lnTo>
                  <a:lnTo>
                    <a:pt x="291014" y="3676288"/>
                  </a:lnTo>
                  <a:lnTo>
                    <a:pt x="337649" y="3685071"/>
                  </a:lnTo>
                  <a:lnTo>
                    <a:pt x="386079" y="3688079"/>
                  </a:lnTo>
                  <a:lnTo>
                    <a:pt x="1930400" y="3688079"/>
                  </a:lnTo>
                  <a:lnTo>
                    <a:pt x="1978830" y="3685071"/>
                  </a:lnTo>
                  <a:lnTo>
                    <a:pt x="2025465" y="3676288"/>
                  </a:lnTo>
                  <a:lnTo>
                    <a:pt x="2069942" y="3662091"/>
                  </a:lnTo>
                  <a:lnTo>
                    <a:pt x="2111901" y="3642843"/>
                  </a:lnTo>
                  <a:lnTo>
                    <a:pt x="2150978" y="3618905"/>
                  </a:lnTo>
                  <a:lnTo>
                    <a:pt x="2186813" y="3590638"/>
                  </a:lnTo>
                  <a:lnTo>
                    <a:pt x="2219044" y="3558406"/>
                  </a:lnTo>
                  <a:lnTo>
                    <a:pt x="2247309" y="3522570"/>
                  </a:lnTo>
                  <a:lnTo>
                    <a:pt x="2271246" y="3483491"/>
                  </a:lnTo>
                  <a:lnTo>
                    <a:pt x="2290493" y="3441531"/>
                  </a:lnTo>
                  <a:lnTo>
                    <a:pt x="2304689" y="3397053"/>
                  </a:lnTo>
                  <a:lnTo>
                    <a:pt x="2313472" y="3350417"/>
                  </a:lnTo>
                  <a:lnTo>
                    <a:pt x="2316479" y="3301987"/>
                  </a:lnTo>
                  <a:lnTo>
                    <a:pt x="2316479" y="386079"/>
                  </a:lnTo>
                  <a:lnTo>
                    <a:pt x="2313472" y="337649"/>
                  </a:lnTo>
                  <a:lnTo>
                    <a:pt x="2304689" y="291014"/>
                  </a:lnTo>
                  <a:lnTo>
                    <a:pt x="2290493" y="246537"/>
                  </a:lnTo>
                  <a:lnTo>
                    <a:pt x="2271246" y="204578"/>
                  </a:lnTo>
                  <a:lnTo>
                    <a:pt x="2247309" y="165501"/>
                  </a:lnTo>
                  <a:lnTo>
                    <a:pt x="2219044" y="129666"/>
                  </a:lnTo>
                  <a:lnTo>
                    <a:pt x="2186813" y="97435"/>
                  </a:lnTo>
                  <a:lnTo>
                    <a:pt x="2150978" y="69170"/>
                  </a:lnTo>
                  <a:lnTo>
                    <a:pt x="2111901" y="45233"/>
                  </a:lnTo>
                  <a:lnTo>
                    <a:pt x="2069942" y="25986"/>
                  </a:lnTo>
                  <a:lnTo>
                    <a:pt x="2025465" y="11790"/>
                  </a:lnTo>
                  <a:lnTo>
                    <a:pt x="1978830" y="3007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AA5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53200" y="1046479"/>
              <a:ext cx="2133600" cy="1066800"/>
            </a:xfrm>
            <a:custGeom>
              <a:avLst/>
              <a:gdLst/>
              <a:ahLst/>
              <a:cxnLst/>
              <a:rect l="l" t="t" r="r" b="b"/>
              <a:pathLst>
                <a:path w="2133600" h="1066800">
                  <a:moveTo>
                    <a:pt x="19558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8999"/>
                  </a:lnTo>
                  <a:lnTo>
                    <a:pt x="6352" y="936257"/>
                  </a:lnTo>
                  <a:lnTo>
                    <a:pt x="24280" y="978727"/>
                  </a:lnTo>
                  <a:lnTo>
                    <a:pt x="52085" y="1014714"/>
                  </a:lnTo>
                  <a:lnTo>
                    <a:pt x="88072" y="1042519"/>
                  </a:lnTo>
                  <a:lnTo>
                    <a:pt x="130542" y="1060447"/>
                  </a:lnTo>
                  <a:lnTo>
                    <a:pt x="177800" y="1066799"/>
                  </a:lnTo>
                  <a:lnTo>
                    <a:pt x="1955800" y="1066799"/>
                  </a:lnTo>
                  <a:lnTo>
                    <a:pt x="2003057" y="1060447"/>
                  </a:lnTo>
                  <a:lnTo>
                    <a:pt x="2045527" y="1042519"/>
                  </a:lnTo>
                  <a:lnTo>
                    <a:pt x="2081514" y="1014714"/>
                  </a:lnTo>
                  <a:lnTo>
                    <a:pt x="2109319" y="978727"/>
                  </a:lnTo>
                  <a:lnTo>
                    <a:pt x="2127247" y="936257"/>
                  </a:lnTo>
                  <a:lnTo>
                    <a:pt x="2133600" y="888999"/>
                  </a:lnTo>
                  <a:lnTo>
                    <a:pt x="2133600" y="177800"/>
                  </a:lnTo>
                  <a:lnTo>
                    <a:pt x="2127247" y="130542"/>
                  </a:lnTo>
                  <a:lnTo>
                    <a:pt x="2109319" y="88072"/>
                  </a:lnTo>
                  <a:lnTo>
                    <a:pt x="2081514" y="52085"/>
                  </a:lnTo>
                  <a:lnTo>
                    <a:pt x="2045527" y="24280"/>
                  </a:lnTo>
                  <a:lnTo>
                    <a:pt x="2003057" y="6352"/>
                  </a:lnTo>
                  <a:lnTo>
                    <a:pt x="1955800" y="0"/>
                  </a:lnTo>
                  <a:close/>
                </a:path>
              </a:pathLst>
            </a:custGeom>
            <a:solidFill>
              <a:srgbClr val="F69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1046479"/>
              <a:ext cx="2133600" cy="1066800"/>
            </a:xfrm>
            <a:custGeom>
              <a:avLst/>
              <a:gdLst/>
              <a:ahLst/>
              <a:cxnLst/>
              <a:rect l="l" t="t" r="r" b="b"/>
              <a:pathLst>
                <a:path w="2133600" h="1066800">
                  <a:moveTo>
                    <a:pt x="1955800" y="0"/>
                  </a:moveTo>
                  <a:lnTo>
                    <a:pt x="177800" y="0"/>
                  </a:lnTo>
                  <a:lnTo>
                    <a:pt x="130533" y="6352"/>
                  </a:lnTo>
                  <a:lnTo>
                    <a:pt x="88060" y="24280"/>
                  </a:lnTo>
                  <a:lnTo>
                    <a:pt x="52076" y="52085"/>
                  </a:lnTo>
                  <a:lnTo>
                    <a:pt x="24274" y="88072"/>
                  </a:lnTo>
                  <a:lnTo>
                    <a:pt x="6351" y="130542"/>
                  </a:lnTo>
                  <a:lnTo>
                    <a:pt x="0" y="177800"/>
                  </a:lnTo>
                  <a:lnTo>
                    <a:pt x="0" y="888999"/>
                  </a:lnTo>
                  <a:lnTo>
                    <a:pt x="6351" y="936257"/>
                  </a:lnTo>
                  <a:lnTo>
                    <a:pt x="24274" y="978727"/>
                  </a:lnTo>
                  <a:lnTo>
                    <a:pt x="52076" y="1014714"/>
                  </a:lnTo>
                  <a:lnTo>
                    <a:pt x="88060" y="1042519"/>
                  </a:lnTo>
                  <a:lnTo>
                    <a:pt x="130533" y="1060447"/>
                  </a:lnTo>
                  <a:lnTo>
                    <a:pt x="177800" y="1066799"/>
                  </a:lnTo>
                  <a:lnTo>
                    <a:pt x="1955800" y="1066799"/>
                  </a:lnTo>
                  <a:lnTo>
                    <a:pt x="2003057" y="1060447"/>
                  </a:lnTo>
                  <a:lnTo>
                    <a:pt x="2045527" y="1042519"/>
                  </a:lnTo>
                  <a:lnTo>
                    <a:pt x="2081514" y="1014714"/>
                  </a:lnTo>
                  <a:lnTo>
                    <a:pt x="2109319" y="978727"/>
                  </a:lnTo>
                  <a:lnTo>
                    <a:pt x="2127247" y="936257"/>
                  </a:lnTo>
                  <a:lnTo>
                    <a:pt x="2133600" y="888999"/>
                  </a:lnTo>
                  <a:lnTo>
                    <a:pt x="2133600" y="177800"/>
                  </a:lnTo>
                  <a:lnTo>
                    <a:pt x="2127247" y="130542"/>
                  </a:lnTo>
                  <a:lnTo>
                    <a:pt x="2109319" y="88072"/>
                  </a:lnTo>
                  <a:lnTo>
                    <a:pt x="2081514" y="52085"/>
                  </a:lnTo>
                  <a:lnTo>
                    <a:pt x="2045527" y="24280"/>
                  </a:lnTo>
                  <a:lnTo>
                    <a:pt x="2003057" y="6352"/>
                  </a:lnTo>
                  <a:lnTo>
                    <a:pt x="1955800" y="0"/>
                  </a:lnTo>
                  <a:close/>
                </a:path>
              </a:pathLst>
            </a:custGeom>
            <a:solidFill>
              <a:srgbClr val="FFC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3200" y="2357119"/>
              <a:ext cx="2133600" cy="1066800"/>
            </a:xfrm>
            <a:custGeom>
              <a:avLst/>
              <a:gdLst/>
              <a:ahLst/>
              <a:cxnLst/>
              <a:rect l="l" t="t" r="r" b="b"/>
              <a:pathLst>
                <a:path w="2133600" h="1066800">
                  <a:moveTo>
                    <a:pt x="19558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2" y="936257"/>
                  </a:lnTo>
                  <a:lnTo>
                    <a:pt x="24280" y="978727"/>
                  </a:lnTo>
                  <a:lnTo>
                    <a:pt x="52085" y="1014714"/>
                  </a:lnTo>
                  <a:lnTo>
                    <a:pt x="88072" y="1042519"/>
                  </a:lnTo>
                  <a:lnTo>
                    <a:pt x="130542" y="1060447"/>
                  </a:lnTo>
                  <a:lnTo>
                    <a:pt x="177800" y="1066800"/>
                  </a:lnTo>
                  <a:lnTo>
                    <a:pt x="1955800" y="1066800"/>
                  </a:lnTo>
                  <a:lnTo>
                    <a:pt x="2003057" y="1060447"/>
                  </a:lnTo>
                  <a:lnTo>
                    <a:pt x="2045527" y="1042519"/>
                  </a:lnTo>
                  <a:lnTo>
                    <a:pt x="2081514" y="1014714"/>
                  </a:lnTo>
                  <a:lnTo>
                    <a:pt x="2109319" y="978727"/>
                  </a:lnTo>
                  <a:lnTo>
                    <a:pt x="2127247" y="936257"/>
                  </a:lnTo>
                  <a:lnTo>
                    <a:pt x="2133600" y="889000"/>
                  </a:lnTo>
                  <a:lnTo>
                    <a:pt x="2133600" y="177800"/>
                  </a:lnTo>
                  <a:lnTo>
                    <a:pt x="2127247" y="130542"/>
                  </a:lnTo>
                  <a:lnTo>
                    <a:pt x="2109319" y="88072"/>
                  </a:lnTo>
                  <a:lnTo>
                    <a:pt x="2081514" y="52085"/>
                  </a:lnTo>
                  <a:lnTo>
                    <a:pt x="2045527" y="24280"/>
                  </a:lnTo>
                  <a:lnTo>
                    <a:pt x="2003057" y="6352"/>
                  </a:lnTo>
                  <a:lnTo>
                    <a:pt x="1955800" y="0"/>
                  </a:lnTo>
                  <a:close/>
                </a:path>
              </a:pathLst>
            </a:custGeom>
            <a:solidFill>
              <a:srgbClr val="5C83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2357119"/>
              <a:ext cx="2133600" cy="1066800"/>
            </a:xfrm>
            <a:custGeom>
              <a:avLst/>
              <a:gdLst/>
              <a:ahLst/>
              <a:cxnLst/>
              <a:rect l="l" t="t" r="r" b="b"/>
              <a:pathLst>
                <a:path w="2133600" h="1066800">
                  <a:moveTo>
                    <a:pt x="1955800" y="0"/>
                  </a:moveTo>
                  <a:lnTo>
                    <a:pt x="177800" y="0"/>
                  </a:lnTo>
                  <a:lnTo>
                    <a:pt x="130533" y="6352"/>
                  </a:lnTo>
                  <a:lnTo>
                    <a:pt x="88060" y="24280"/>
                  </a:lnTo>
                  <a:lnTo>
                    <a:pt x="52076" y="52085"/>
                  </a:lnTo>
                  <a:lnTo>
                    <a:pt x="24274" y="88072"/>
                  </a:lnTo>
                  <a:lnTo>
                    <a:pt x="6351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1" y="936257"/>
                  </a:lnTo>
                  <a:lnTo>
                    <a:pt x="24274" y="978727"/>
                  </a:lnTo>
                  <a:lnTo>
                    <a:pt x="52076" y="1014714"/>
                  </a:lnTo>
                  <a:lnTo>
                    <a:pt x="88060" y="1042519"/>
                  </a:lnTo>
                  <a:lnTo>
                    <a:pt x="130533" y="1060447"/>
                  </a:lnTo>
                  <a:lnTo>
                    <a:pt x="177800" y="1066800"/>
                  </a:lnTo>
                  <a:lnTo>
                    <a:pt x="1955800" y="1066800"/>
                  </a:lnTo>
                  <a:lnTo>
                    <a:pt x="2003057" y="1060447"/>
                  </a:lnTo>
                  <a:lnTo>
                    <a:pt x="2045527" y="1042519"/>
                  </a:lnTo>
                  <a:lnTo>
                    <a:pt x="2081514" y="1014714"/>
                  </a:lnTo>
                  <a:lnTo>
                    <a:pt x="2109319" y="978727"/>
                  </a:lnTo>
                  <a:lnTo>
                    <a:pt x="2127247" y="936257"/>
                  </a:lnTo>
                  <a:lnTo>
                    <a:pt x="2133600" y="889000"/>
                  </a:lnTo>
                  <a:lnTo>
                    <a:pt x="2133600" y="177800"/>
                  </a:lnTo>
                  <a:lnTo>
                    <a:pt x="2127247" y="130542"/>
                  </a:lnTo>
                  <a:lnTo>
                    <a:pt x="2109319" y="88072"/>
                  </a:lnTo>
                  <a:lnTo>
                    <a:pt x="2081514" y="52085"/>
                  </a:lnTo>
                  <a:lnTo>
                    <a:pt x="2045527" y="24280"/>
                  </a:lnTo>
                  <a:lnTo>
                    <a:pt x="2003057" y="6352"/>
                  </a:lnTo>
                  <a:lnTo>
                    <a:pt x="1955800" y="0"/>
                  </a:lnTo>
                  <a:close/>
                </a:path>
              </a:pathLst>
            </a:custGeom>
            <a:solidFill>
              <a:srgbClr val="A0DD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53200" y="3667759"/>
              <a:ext cx="2133600" cy="1066800"/>
            </a:xfrm>
            <a:custGeom>
              <a:avLst/>
              <a:gdLst/>
              <a:ahLst/>
              <a:cxnLst/>
              <a:rect l="l" t="t" r="r" b="b"/>
              <a:pathLst>
                <a:path w="2133600" h="1066800">
                  <a:moveTo>
                    <a:pt x="19558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2" y="936266"/>
                  </a:lnTo>
                  <a:lnTo>
                    <a:pt x="24280" y="978739"/>
                  </a:lnTo>
                  <a:lnTo>
                    <a:pt x="52085" y="1014723"/>
                  </a:lnTo>
                  <a:lnTo>
                    <a:pt x="88072" y="1042525"/>
                  </a:lnTo>
                  <a:lnTo>
                    <a:pt x="130542" y="1060448"/>
                  </a:lnTo>
                  <a:lnTo>
                    <a:pt x="177800" y="1066800"/>
                  </a:lnTo>
                  <a:lnTo>
                    <a:pt x="1955800" y="1066800"/>
                  </a:lnTo>
                  <a:lnTo>
                    <a:pt x="2003057" y="1060448"/>
                  </a:lnTo>
                  <a:lnTo>
                    <a:pt x="2045527" y="1042525"/>
                  </a:lnTo>
                  <a:lnTo>
                    <a:pt x="2081514" y="1014723"/>
                  </a:lnTo>
                  <a:lnTo>
                    <a:pt x="2109319" y="978739"/>
                  </a:lnTo>
                  <a:lnTo>
                    <a:pt x="2127247" y="936266"/>
                  </a:lnTo>
                  <a:lnTo>
                    <a:pt x="2133600" y="889000"/>
                  </a:lnTo>
                  <a:lnTo>
                    <a:pt x="2133600" y="177800"/>
                  </a:lnTo>
                  <a:lnTo>
                    <a:pt x="2127247" y="130542"/>
                  </a:lnTo>
                  <a:lnTo>
                    <a:pt x="2109319" y="88072"/>
                  </a:lnTo>
                  <a:lnTo>
                    <a:pt x="2081514" y="52085"/>
                  </a:lnTo>
                  <a:lnTo>
                    <a:pt x="2045527" y="24280"/>
                  </a:lnTo>
                  <a:lnTo>
                    <a:pt x="2003057" y="6352"/>
                  </a:lnTo>
                  <a:lnTo>
                    <a:pt x="1955800" y="0"/>
                  </a:lnTo>
                  <a:close/>
                </a:path>
              </a:pathLst>
            </a:custGeom>
            <a:solidFill>
              <a:srgbClr val="F87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7759"/>
              <a:ext cx="2133600" cy="1066800"/>
            </a:xfrm>
            <a:custGeom>
              <a:avLst/>
              <a:gdLst/>
              <a:ahLst/>
              <a:cxnLst/>
              <a:rect l="l" t="t" r="r" b="b"/>
              <a:pathLst>
                <a:path w="2133600" h="1066800">
                  <a:moveTo>
                    <a:pt x="1955800" y="0"/>
                  </a:moveTo>
                  <a:lnTo>
                    <a:pt x="177800" y="0"/>
                  </a:lnTo>
                  <a:lnTo>
                    <a:pt x="130533" y="6352"/>
                  </a:lnTo>
                  <a:lnTo>
                    <a:pt x="88060" y="24280"/>
                  </a:lnTo>
                  <a:lnTo>
                    <a:pt x="52076" y="52085"/>
                  </a:lnTo>
                  <a:lnTo>
                    <a:pt x="24274" y="88072"/>
                  </a:lnTo>
                  <a:lnTo>
                    <a:pt x="6351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1" y="936266"/>
                  </a:lnTo>
                  <a:lnTo>
                    <a:pt x="24274" y="978739"/>
                  </a:lnTo>
                  <a:lnTo>
                    <a:pt x="52076" y="1014723"/>
                  </a:lnTo>
                  <a:lnTo>
                    <a:pt x="88060" y="1042525"/>
                  </a:lnTo>
                  <a:lnTo>
                    <a:pt x="130533" y="1060448"/>
                  </a:lnTo>
                  <a:lnTo>
                    <a:pt x="177800" y="1066800"/>
                  </a:lnTo>
                  <a:lnTo>
                    <a:pt x="1955800" y="1066800"/>
                  </a:lnTo>
                  <a:lnTo>
                    <a:pt x="2003057" y="1060448"/>
                  </a:lnTo>
                  <a:lnTo>
                    <a:pt x="2045527" y="1042525"/>
                  </a:lnTo>
                  <a:lnTo>
                    <a:pt x="2081514" y="1014723"/>
                  </a:lnTo>
                  <a:lnTo>
                    <a:pt x="2109319" y="978739"/>
                  </a:lnTo>
                  <a:lnTo>
                    <a:pt x="2127247" y="936266"/>
                  </a:lnTo>
                  <a:lnTo>
                    <a:pt x="2133600" y="889000"/>
                  </a:lnTo>
                  <a:lnTo>
                    <a:pt x="2133600" y="177800"/>
                  </a:lnTo>
                  <a:lnTo>
                    <a:pt x="2127247" y="130542"/>
                  </a:lnTo>
                  <a:lnTo>
                    <a:pt x="2109319" y="88072"/>
                  </a:lnTo>
                  <a:lnTo>
                    <a:pt x="2081514" y="52085"/>
                  </a:lnTo>
                  <a:lnTo>
                    <a:pt x="2045527" y="24280"/>
                  </a:lnTo>
                  <a:lnTo>
                    <a:pt x="2003057" y="6352"/>
                  </a:lnTo>
                  <a:lnTo>
                    <a:pt x="1955800" y="0"/>
                  </a:lnTo>
                  <a:close/>
                </a:path>
              </a:pathLst>
            </a:custGeom>
            <a:solidFill>
              <a:srgbClr val="F69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55440" y="1686559"/>
              <a:ext cx="812800" cy="833119"/>
            </a:xfrm>
            <a:custGeom>
              <a:avLst/>
              <a:gdLst/>
              <a:ahLst/>
              <a:cxnLst/>
              <a:rect l="l" t="t" r="r" b="b"/>
              <a:pathLst>
                <a:path w="812800" h="833119">
                  <a:moveTo>
                    <a:pt x="406400" y="0"/>
                  </a:moveTo>
                  <a:lnTo>
                    <a:pt x="359012" y="2803"/>
                  </a:lnTo>
                  <a:lnTo>
                    <a:pt x="313228" y="11004"/>
                  </a:lnTo>
                  <a:lnTo>
                    <a:pt x="269353" y="24291"/>
                  </a:lnTo>
                  <a:lnTo>
                    <a:pt x="227692" y="42350"/>
                  </a:lnTo>
                  <a:lnTo>
                    <a:pt x="188551" y="64868"/>
                  </a:lnTo>
                  <a:lnTo>
                    <a:pt x="152234" y="91533"/>
                  </a:lnTo>
                  <a:lnTo>
                    <a:pt x="119046" y="122031"/>
                  </a:lnTo>
                  <a:lnTo>
                    <a:pt x="89293" y="156049"/>
                  </a:lnTo>
                  <a:lnTo>
                    <a:pt x="63281" y="193274"/>
                  </a:lnTo>
                  <a:lnTo>
                    <a:pt x="41313" y="233394"/>
                  </a:lnTo>
                  <a:lnTo>
                    <a:pt x="23696" y="276096"/>
                  </a:lnTo>
                  <a:lnTo>
                    <a:pt x="10735" y="321066"/>
                  </a:lnTo>
                  <a:lnTo>
                    <a:pt x="2734" y="367991"/>
                  </a:lnTo>
                  <a:lnTo>
                    <a:pt x="0" y="416560"/>
                  </a:lnTo>
                  <a:lnTo>
                    <a:pt x="2734" y="465128"/>
                  </a:lnTo>
                  <a:lnTo>
                    <a:pt x="10735" y="512053"/>
                  </a:lnTo>
                  <a:lnTo>
                    <a:pt x="23696" y="557023"/>
                  </a:lnTo>
                  <a:lnTo>
                    <a:pt x="41313" y="599725"/>
                  </a:lnTo>
                  <a:lnTo>
                    <a:pt x="63281" y="639845"/>
                  </a:lnTo>
                  <a:lnTo>
                    <a:pt x="89293" y="677070"/>
                  </a:lnTo>
                  <a:lnTo>
                    <a:pt x="119046" y="711088"/>
                  </a:lnTo>
                  <a:lnTo>
                    <a:pt x="152234" y="741586"/>
                  </a:lnTo>
                  <a:lnTo>
                    <a:pt x="188551" y="768251"/>
                  </a:lnTo>
                  <a:lnTo>
                    <a:pt x="227692" y="790769"/>
                  </a:lnTo>
                  <a:lnTo>
                    <a:pt x="269353" y="808828"/>
                  </a:lnTo>
                  <a:lnTo>
                    <a:pt x="313228" y="822115"/>
                  </a:lnTo>
                  <a:lnTo>
                    <a:pt x="359012" y="830316"/>
                  </a:lnTo>
                  <a:lnTo>
                    <a:pt x="406400" y="833119"/>
                  </a:lnTo>
                  <a:lnTo>
                    <a:pt x="453787" y="830316"/>
                  </a:lnTo>
                  <a:lnTo>
                    <a:pt x="499571" y="822115"/>
                  </a:lnTo>
                  <a:lnTo>
                    <a:pt x="543446" y="808828"/>
                  </a:lnTo>
                  <a:lnTo>
                    <a:pt x="585107" y="790769"/>
                  </a:lnTo>
                  <a:lnTo>
                    <a:pt x="624248" y="768251"/>
                  </a:lnTo>
                  <a:lnTo>
                    <a:pt x="660565" y="741586"/>
                  </a:lnTo>
                  <a:lnTo>
                    <a:pt x="693753" y="711088"/>
                  </a:lnTo>
                  <a:lnTo>
                    <a:pt x="723506" y="677070"/>
                  </a:lnTo>
                  <a:lnTo>
                    <a:pt x="749518" y="639845"/>
                  </a:lnTo>
                  <a:lnTo>
                    <a:pt x="771486" y="599725"/>
                  </a:lnTo>
                  <a:lnTo>
                    <a:pt x="789103" y="557023"/>
                  </a:lnTo>
                  <a:lnTo>
                    <a:pt x="802064" y="512053"/>
                  </a:lnTo>
                  <a:lnTo>
                    <a:pt x="810065" y="465128"/>
                  </a:lnTo>
                  <a:lnTo>
                    <a:pt x="812800" y="416560"/>
                  </a:lnTo>
                  <a:lnTo>
                    <a:pt x="810065" y="367991"/>
                  </a:lnTo>
                  <a:lnTo>
                    <a:pt x="802064" y="321066"/>
                  </a:lnTo>
                  <a:lnTo>
                    <a:pt x="789103" y="276096"/>
                  </a:lnTo>
                  <a:lnTo>
                    <a:pt x="771486" y="233394"/>
                  </a:lnTo>
                  <a:lnTo>
                    <a:pt x="749518" y="193274"/>
                  </a:lnTo>
                  <a:lnTo>
                    <a:pt x="723506" y="156049"/>
                  </a:lnTo>
                  <a:lnTo>
                    <a:pt x="693753" y="122031"/>
                  </a:lnTo>
                  <a:lnTo>
                    <a:pt x="660565" y="91533"/>
                  </a:lnTo>
                  <a:lnTo>
                    <a:pt x="624248" y="64868"/>
                  </a:lnTo>
                  <a:lnTo>
                    <a:pt x="585107" y="42350"/>
                  </a:lnTo>
                  <a:lnTo>
                    <a:pt x="543446" y="24291"/>
                  </a:lnTo>
                  <a:lnTo>
                    <a:pt x="499571" y="11004"/>
                  </a:lnTo>
                  <a:lnTo>
                    <a:pt x="453787" y="2803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60115" y="2628010"/>
            <a:ext cx="2231390" cy="97599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7350" marR="388620" algn="ctr">
              <a:lnSpc>
                <a:spcPts val="2160"/>
              </a:lnSpc>
              <a:spcBef>
                <a:spcPts val="215"/>
              </a:spcBef>
            </a:pPr>
            <a:r>
              <a:rPr sz="1850" b="1" spc="-165" dirty="0">
                <a:latin typeface="Trebuchet MS"/>
                <a:cs typeface="Trebuchet MS"/>
              </a:rPr>
              <a:t>Opportunities</a:t>
            </a:r>
            <a:r>
              <a:rPr sz="1850" b="1" spc="-409" dirty="0">
                <a:latin typeface="Trebuchet MS"/>
                <a:cs typeface="Trebuchet MS"/>
              </a:rPr>
              <a:t> </a:t>
            </a:r>
            <a:r>
              <a:rPr sz="1850" b="1" spc="-145" dirty="0">
                <a:latin typeface="Trebuchet MS"/>
                <a:cs typeface="Trebuchet MS"/>
              </a:rPr>
              <a:t>in  </a:t>
            </a:r>
            <a:r>
              <a:rPr sz="1850" b="1" spc="-220" dirty="0">
                <a:latin typeface="Trebuchet MS"/>
                <a:cs typeface="Trebuchet MS"/>
              </a:rPr>
              <a:t>Future</a:t>
            </a:r>
            <a:endParaRPr sz="1850">
              <a:latin typeface="Trebuchet MS"/>
              <a:cs typeface="Trebuchet MS"/>
            </a:endParaRPr>
          </a:p>
          <a:p>
            <a:pPr marL="12700" marR="5080" algn="ctr">
              <a:lnSpc>
                <a:spcPts val="1200"/>
              </a:lnSpc>
              <a:spcBef>
                <a:spcPts val="675"/>
              </a:spcBef>
            </a:pPr>
            <a:r>
              <a:rPr sz="1050" spc="-20" dirty="0">
                <a:latin typeface="Roboto"/>
                <a:cs typeface="Roboto"/>
              </a:rPr>
              <a:t>Many</a:t>
            </a:r>
            <a:r>
              <a:rPr sz="1050" spc="-50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other</a:t>
            </a:r>
            <a:r>
              <a:rPr sz="1050" spc="-6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aspects</a:t>
            </a:r>
            <a:r>
              <a:rPr sz="1050" spc="-90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can</a:t>
            </a:r>
            <a:r>
              <a:rPr sz="1050" spc="-130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be</a:t>
            </a:r>
            <a:r>
              <a:rPr sz="1050" spc="-10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researched  </a:t>
            </a:r>
            <a:r>
              <a:rPr sz="1050" spc="-15" dirty="0">
                <a:latin typeface="Roboto"/>
                <a:cs typeface="Roboto"/>
              </a:rPr>
              <a:t>and</a:t>
            </a:r>
            <a:r>
              <a:rPr sz="1050" spc="-55" dirty="0">
                <a:latin typeface="Roboto"/>
                <a:cs typeface="Roboto"/>
              </a:rPr>
              <a:t> </a:t>
            </a:r>
            <a:r>
              <a:rPr sz="1050" spc="-25" dirty="0">
                <a:latin typeface="Roboto"/>
                <a:cs typeface="Roboto"/>
              </a:rPr>
              <a:t>explored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744470" y="351218"/>
            <a:ext cx="365315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45" dirty="0">
                <a:solidFill>
                  <a:srgbClr val="000000"/>
                </a:solidFill>
                <a:latin typeface="Trebuchet MS"/>
                <a:cs typeface="Trebuchet MS"/>
              </a:rPr>
              <a:t>Conclusion </a:t>
            </a:r>
            <a:r>
              <a:rPr sz="2800" b="1" spc="-190" dirty="0">
                <a:solidFill>
                  <a:srgbClr val="000000"/>
                </a:solidFill>
                <a:latin typeface="Trebuchet MS"/>
                <a:cs typeface="Trebuchet MS"/>
              </a:rPr>
              <a:t>&amp; </a:t>
            </a:r>
            <a:r>
              <a:rPr sz="2800" b="1" spc="-315" dirty="0">
                <a:solidFill>
                  <a:srgbClr val="000000"/>
                </a:solidFill>
                <a:latin typeface="Trebuchet MS"/>
                <a:cs typeface="Trebuchet MS"/>
              </a:rPr>
              <a:t>Future</a:t>
            </a:r>
            <a:r>
              <a:rPr sz="2800" b="1" spc="-6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-240" dirty="0">
                <a:solidFill>
                  <a:srgbClr val="000000"/>
                </a:solidFill>
                <a:latin typeface="Trebuchet MS"/>
                <a:cs typeface="Trebuchet MS"/>
              </a:rPr>
              <a:t>Scope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0234" y="1023140"/>
            <a:ext cx="1605280" cy="96837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50" b="1" spc="-170" dirty="0">
                <a:latin typeface="Trebuchet MS"/>
                <a:cs typeface="Trebuchet MS"/>
              </a:rPr>
              <a:t>Conclusion</a:t>
            </a:r>
            <a:r>
              <a:rPr sz="1850" b="1" spc="-325" dirty="0">
                <a:latin typeface="Trebuchet MS"/>
                <a:cs typeface="Trebuchet MS"/>
              </a:rPr>
              <a:t> </a:t>
            </a:r>
            <a:r>
              <a:rPr sz="1850" b="1" spc="-365" dirty="0">
                <a:latin typeface="Trebuchet MS"/>
                <a:cs typeface="Trebuchet MS"/>
              </a:rPr>
              <a:t>1</a:t>
            </a:r>
            <a:endParaRPr sz="1850">
              <a:latin typeface="Trebuchet MS"/>
              <a:cs typeface="Trebuchet MS"/>
            </a:endParaRPr>
          </a:p>
          <a:p>
            <a:pPr marL="12700" marR="5080">
              <a:lnSpc>
                <a:spcPts val="1200"/>
              </a:lnSpc>
              <a:spcBef>
                <a:spcPts val="640"/>
              </a:spcBef>
            </a:pPr>
            <a:r>
              <a:rPr sz="1050" spc="-15" dirty="0">
                <a:latin typeface="Roboto"/>
                <a:cs typeface="Roboto"/>
              </a:rPr>
              <a:t>‘positivity’, ‘negativity’ and  ‘subjectivity’ </a:t>
            </a:r>
            <a:r>
              <a:rPr sz="1050" spc="-20" dirty="0">
                <a:latin typeface="Roboto"/>
                <a:cs typeface="Roboto"/>
              </a:rPr>
              <a:t>correlated</a:t>
            </a:r>
            <a:r>
              <a:rPr sz="1050" spc="-18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with  stock </a:t>
            </a:r>
            <a:r>
              <a:rPr sz="1050" spc="-20" dirty="0">
                <a:latin typeface="Roboto"/>
                <a:cs typeface="Roboto"/>
              </a:rPr>
              <a:t>price</a:t>
            </a:r>
            <a:r>
              <a:rPr sz="1050" spc="-165" dirty="0">
                <a:latin typeface="Roboto"/>
                <a:cs typeface="Roboto"/>
              </a:rPr>
              <a:t> </a:t>
            </a:r>
            <a:r>
              <a:rPr sz="1050" spc="-25" dirty="0">
                <a:latin typeface="Roboto"/>
                <a:cs typeface="Roboto"/>
              </a:rPr>
              <a:t>movements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70369" y="1111801"/>
            <a:ext cx="1779270" cy="98234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385"/>
              </a:spcBef>
            </a:pPr>
            <a:r>
              <a:rPr sz="1850" b="1" spc="-220" dirty="0">
                <a:latin typeface="Trebuchet MS"/>
                <a:cs typeface="Trebuchet MS"/>
              </a:rPr>
              <a:t>Future </a:t>
            </a:r>
            <a:r>
              <a:rPr sz="1850" b="1" spc="-175" dirty="0">
                <a:latin typeface="Trebuchet MS"/>
                <a:cs typeface="Trebuchet MS"/>
              </a:rPr>
              <a:t>Scope</a:t>
            </a:r>
            <a:r>
              <a:rPr sz="1850" b="1" spc="-375" dirty="0">
                <a:latin typeface="Trebuchet MS"/>
                <a:cs typeface="Trebuchet MS"/>
              </a:rPr>
              <a:t> </a:t>
            </a:r>
            <a:r>
              <a:rPr sz="1850" b="1" spc="-365" dirty="0">
                <a:latin typeface="Trebuchet MS"/>
                <a:cs typeface="Trebuchet MS"/>
              </a:rPr>
              <a:t>1</a:t>
            </a:r>
            <a:endParaRPr sz="1850">
              <a:latin typeface="Trebuchet MS"/>
              <a:cs typeface="Trebuchet MS"/>
            </a:endParaRPr>
          </a:p>
          <a:p>
            <a:pPr marL="12700" marR="8255" indent="233679" algn="r">
              <a:lnSpc>
                <a:spcPts val="1200"/>
              </a:lnSpc>
              <a:spcBef>
                <a:spcPts val="250"/>
              </a:spcBef>
            </a:pPr>
            <a:r>
              <a:rPr sz="1050" spc="-5" dirty="0">
                <a:latin typeface="Roboto"/>
                <a:cs typeface="Roboto"/>
              </a:rPr>
              <a:t>The</a:t>
            </a:r>
            <a:r>
              <a:rPr sz="1050" spc="-114" dirty="0">
                <a:latin typeface="Roboto"/>
                <a:cs typeface="Roboto"/>
              </a:rPr>
              <a:t> </a:t>
            </a:r>
            <a:r>
              <a:rPr sz="1050" spc="-15" dirty="0">
                <a:latin typeface="Roboto"/>
                <a:cs typeface="Roboto"/>
              </a:rPr>
              <a:t>inverse</a:t>
            </a:r>
            <a:r>
              <a:rPr sz="1050" spc="-114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relation</a:t>
            </a:r>
            <a:r>
              <a:rPr sz="1050" spc="-70" dirty="0">
                <a:latin typeface="Roboto"/>
                <a:cs typeface="Roboto"/>
              </a:rPr>
              <a:t> </a:t>
            </a:r>
            <a:r>
              <a:rPr sz="1050" spc="-5" dirty="0">
                <a:latin typeface="Roboto"/>
                <a:cs typeface="Roboto"/>
              </a:rPr>
              <a:t>can</a:t>
            </a:r>
            <a:r>
              <a:rPr sz="1050" spc="-135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be 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15" dirty="0">
                <a:latin typeface="Roboto"/>
                <a:cs typeface="Roboto"/>
              </a:rPr>
              <a:t>investigated,</a:t>
            </a:r>
            <a:r>
              <a:rPr sz="1050" spc="-90" dirty="0">
                <a:latin typeface="Roboto"/>
                <a:cs typeface="Roboto"/>
              </a:rPr>
              <a:t> </a:t>
            </a:r>
            <a:r>
              <a:rPr sz="1050" spc="-15" dirty="0">
                <a:latin typeface="Roboto"/>
                <a:cs typeface="Roboto"/>
              </a:rPr>
              <a:t>i.e.</a:t>
            </a:r>
            <a:r>
              <a:rPr sz="1050" spc="-150" dirty="0">
                <a:latin typeface="Roboto"/>
                <a:cs typeface="Roboto"/>
              </a:rPr>
              <a:t> </a:t>
            </a:r>
            <a:r>
              <a:rPr sz="1050" spc="-5" dirty="0">
                <a:latin typeface="Roboto"/>
                <a:cs typeface="Roboto"/>
              </a:rPr>
              <a:t>,</a:t>
            </a:r>
            <a:r>
              <a:rPr sz="1050" spc="-10" dirty="0">
                <a:latin typeface="Roboto"/>
                <a:cs typeface="Roboto"/>
              </a:rPr>
              <a:t> stock</a:t>
            </a:r>
            <a:r>
              <a:rPr sz="1050" spc="-85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price 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15" dirty="0">
                <a:latin typeface="Roboto"/>
                <a:cs typeface="Roboto"/>
              </a:rPr>
              <a:t>movements’s</a:t>
            </a:r>
            <a:r>
              <a:rPr sz="1050" spc="-110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impact</a:t>
            </a:r>
            <a:r>
              <a:rPr sz="1050" spc="-145" dirty="0">
                <a:latin typeface="Roboto"/>
                <a:cs typeface="Roboto"/>
              </a:rPr>
              <a:t> </a:t>
            </a:r>
            <a:r>
              <a:rPr sz="1050" spc="-25" dirty="0">
                <a:latin typeface="Roboto"/>
                <a:cs typeface="Roboto"/>
              </a:rPr>
              <a:t>on</a:t>
            </a:r>
            <a:r>
              <a:rPr sz="1050" spc="-140" dirty="0">
                <a:latin typeface="Roboto"/>
                <a:cs typeface="Roboto"/>
              </a:rPr>
              <a:t> </a:t>
            </a:r>
            <a:r>
              <a:rPr sz="1050" spc="-15" dirty="0">
                <a:latin typeface="Roboto"/>
                <a:cs typeface="Roboto"/>
              </a:rPr>
              <a:t>twitter</a:t>
            </a:r>
            <a:endParaRPr sz="1050">
              <a:latin typeface="Roboto"/>
              <a:cs typeface="Roboto"/>
            </a:endParaRPr>
          </a:p>
          <a:p>
            <a:pPr marR="12700" algn="r">
              <a:lnSpc>
                <a:spcPts val="1180"/>
              </a:lnSpc>
            </a:pPr>
            <a:r>
              <a:rPr sz="1050" spc="15" dirty="0">
                <a:latin typeface="Roboto"/>
                <a:cs typeface="Roboto"/>
              </a:rPr>
              <a:t>s</a:t>
            </a:r>
            <a:r>
              <a:rPr sz="1050" dirty="0">
                <a:latin typeface="Roboto"/>
                <a:cs typeface="Roboto"/>
              </a:rPr>
              <a:t>e</a:t>
            </a:r>
            <a:r>
              <a:rPr sz="1050" spc="-25" dirty="0">
                <a:latin typeface="Roboto"/>
                <a:cs typeface="Roboto"/>
              </a:rPr>
              <a:t>n</a:t>
            </a:r>
            <a:r>
              <a:rPr sz="1050" spc="-30" dirty="0">
                <a:latin typeface="Roboto"/>
                <a:cs typeface="Roboto"/>
              </a:rPr>
              <a:t>t</a:t>
            </a:r>
            <a:r>
              <a:rPr sz="1050" spc="-20" dirty="0">
                <a:latin typeface="Roboto"/>
                <a:cs typeface="Roboto"/>
              </a:rPr>
              <a:t>i</a:t>
            </a:r>
            <a:r>
              <a:rPr sz="1050" spc="-45" dirty="0">
                <a:latin typeface="Roboto"/>
                <a:cs typeface="Roboto"/>
              </a:rPr>
              <a:t>m</a:t>
            </a:r>
            <a:r>
              <a:rPr sz="1050" dirty="0">
                <a:latin typeface="Roboto"/>
                <a:cs typeface="Roboto"/>
              </a:rPr>
              <a:t>e</a:t>
            </a:r>
            <a:r>
              <a:rPr sz="1050" spc="-25" dirty="0">
                <a:latin typeface="Roboto"/>
                <a:cs typeface="Roboto"/>
              </a:rPr>
              <a:t>n</a:t>
            </a:r>
            <a:r>
              <a:rPr sz="1050" spc="-30" dirty="0">
                <a:latin typeface="Roboto"/>
                <a:cs typeface="Roboto"/>
              </a:rPr>
              <a:t>t</a:t>
            </a:r>
            <a:r>
              <a:rPr sz="1050" spc="-5" dirty="0">
                <a:latin typeface="Roboto"/>
                <a:cs typeface="Roboto"/>
              </a:rPr>
              <a:t>s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234" y="2462847"/>
            <a:ext cx="1774189" cy="93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170" dirty="0">
                <a:latin typeface="Trebuchet MS"/>
                <a:cs typeface="Trebuchet MS"/>
              </a:rPr>
              <a:t>Conclusion</a:t>
            </a:r>
            <a:r>
              <a:rPr sz="1850" b="1" spc="-325" dirty="0">
                <a:latin typeface="Trebuchet MS"/>
                <a:cs typeface="Trebuchet MS"/>
              </a:rPr>
              <a:t> </a:t>
            </a:r>
            <a:r>
              <a:rPr sz="1850" b="1" spc="-310" dirty="0">
                <a:latin typeface="Trebuchet MS"/>
                <a:cs typeface="Trebuchet MS"/>
              </a:rPr>
              <a:t>2</a:t>
            </a:r>
            <a:endParaRPr sz="1850">
              <a:latin typeface="Trebuchet MS"/>
              <a:cs typeface="Trebuchet MS"/>
            </a:endParaRPr>
          </a:p>
          <a:p>
            <a:pPr marL="12700" marR="5080">
              <a:lnSpc>
                <a:spcPts val="1200"/>
              </a:lnSpc>
              <a:spcBef>
                <a:spcPts val="135"/>
              </a:spcBef>
            </a:pPr>
            <a:r>
              <a:rPr sz="1050" spc="-20" dirty="0">
                <a:latin typeface="Roboto"/>
                <a:cs typeface="Roboto"/>
              </a:rPr>
              <a:t>Higher the </a:t>
            </a:r>
            <a:r>
              <a:rPr sz="1050" spc="-25" dirty="0">
                <a:latin typeface="Roboto"/>
                <a:cs typeface="Roboto"/>
              </a:rPr>
              <a:t>correlation</a:t>
            </a:r>
            <a:r>
              <a:rPr sz="1050" spc="-160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between  </a:t>
            </a:r>
            <a:r>
              <a:rPr sz="1050" spc="-15" dirty="0">
                <a:latin typeface="Roboto"/>
                <a:cs typeface="Roboto"/>
              </a:rPr>
              <a:t>twitter sentiments and </a:t>
            </a:r>
            <a:r>
              <a:rPr sz="1050" spc="-10" dirty="0">
                <a:latin typeface="Roboto"/>
                <a:cs typeface="Roboto"/>
              </a:rPr>
              <a:t>stock  </a:t>
            </a:r>
            <a:r>
              <a:rPr sz="1050" spc="-15" dirty="0">
                <a:latin typeface="Roboto"/>
                <a:cs typeface="Roboto"/>
              </a:rPr>
              <a:t>price, higher </a:t>
            </a:r>
            <a:r>
              <a:rPr sz="1050" spc="-20" dirty="0">
                <a:latin typeface="Roboto"/>
                <a:cs typeface="Roboto"/>
              </a:rPr>
              <a:t>the predictive  </a:t>
            </a:r>
            <a:r>
              <a:rPr sz="1050" spc="-15" dirty="0">
                <a:latin typeface="Roboto"/>
                <a:cs typeface="Roboto"/>
              </a:rPr>
              <a:t>capability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78930" y="2410085"/>
            <a:ext cx="1868805" cy="100520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505"/>
              </a:spcBef>
            </a:pPr>
            <a:r>
              <a:rPr sz="1850" b="1" spc="-220" dirty="0">
                <a:latin typeface="Trebuchet MS"/>
                <a:cs typeface="Trebuchet MS"/>
              </a:rPr>
              <a:t>Future </a:t>
            </a:r>
            <a:r>
              <a:rPr sz="1850" b="1" spc="-175" dirty="0">
                <a:latin typeface="Trebuchet MS"/>
                <a:cs typeface="Trebuchet MS"/>
              </a:rPr>
              <a:t>Scope</a:t>
            </a:r>
            <a:r>
              <a:rPr sz="1850" b="1" spc="-375" dirty="0">
                <a:latin typeface="Trebuchet MS"/>
                <a:cs typeface="Trebuchet MS"/>
              </a:rPr>
              <a:t> </a:t>
            </a:r>
            <a:r>
              <a:rPr sz="1850" b="1" spc="-310" dirty="0">
                <a:latin typeface="Trebuchet MS"/>
                <a:cs typeface="Trebuchet MS"/>
              </a:rPr>
              <a:t>2</a:t>
            </a:r>
            <a:endParaRPr sz="1850">
              <a:latin typeface="Trebuchet MS"/>
              <a:cs typeface="Trebuchet MS"/>
            </a:endParaRPr>
          </a:p>
          <a:p>
            <a:pPr marR="13335" algn="r">
              <a:lnSpc>
                <a:spcPts val="1230"/>
              </a:lnSpc>
              <a:spcBef>
                <a:spcPts val="225"/>
              </a:spcBef>
            </a:pPr>
            <a:r>
              <a:rPr sz="1050" dirty="0">
                <a:latin typeface="Roboto"/>
                <a:cs typeface="Roboto"/>
              </a:rPr>
              <a:t>Different</a:t>
            </a:r>
            <a:r>
              <a:rPr sz="1050" spc="-13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social</a:t>
            </a:r>
            <a:r>
              <a:rPr sz="1050" spc="-120" dirty="0">
                <a:latin typeface="Roboto"/>
                <a:cs typeface="Roboto"/>
              </a:rPr>
              <a:t> </a:t>
            </a:r>
            <a:r>
              <a:rPr sz="1050" spc="-25" dirty="0">
                <a:latin typeface="Roboto"/>
                <a:cs typeface="Roboto"/>
              </a:rPr>
              <a:t>media</a:t>
            </a:r>
            <a:r>
              <a:rPr sz="1050" spc="-120" dirty="0">
                <a:latin typeface="Roboto"/>
                <a:cs typeface="Roboto"/>
              </a:rPr>
              <a:t> </a:t>
            </a:r>
            <a:r>
              <a:rPr sz="1050" spc="-25" dirty="0">
                <a:latin typeface="Roboto"/>
                <a:cs typeface="Roboto"/>
              </a:rPr>
              <a:t>platforms</a:t>
            </a:r>
            <a:endParaRPr sz="1050">
              <a:latin typeface="Roboto"/>
              <a:cs typeface="Roboto"/>
            </a:endParaRPr>
          </a:p>
          <a:p>
            <a:pPr marL="63500" marR="10795" indent="528955" algn="r">
              <a:lnSpc>
                <a:spcPts val="1200"/>
              </a:lnSpc>
              <a:spcBef>
                <a:spcPts val="60"/>
              </a:spcBef>
            </a:pPr>
            <a:r>
              <a:rPr sz="1050" spc="-15" dirty="0">
                <a:latin typeface="Roboto"/>
                <a:cs typeface="Roboto"/>
              </a:rPr>
              <a:t>and </a:t>
            </a:r>
            <a:r>
              <a:rPr sz="1050" spc="-20" dirty="0">
                <a:latin typeface="Roboto"/>
                <a:cs typeface="Roboto"/>
              </a:rPr>
              <a:t>other</a:t>
            </a:r>
            <a:r>
              <a:rPr sz="1050" spc="-125" dirty="0">
                <a:latin typeface="Roboto"/>
                <a:cs typeface="Roboto"/>
              </a:rPr>
              <a:t> </a:t>
            </a:r>
            <a:r>
              <a:rPr sz="1050" spc="-15" dirty="0">
                <a:latin typeface="Roboto"/>
                <a:cs typeface="Roboto"/>
              </a:rPr>
              <a:t>sources</a:t>
            </a:r>
            <a:r>
              <a:rPr sz="1050" spc="-100" dirty="0">
                <a:latin typeface="Roboto"/>
                <a:cs typeface="Roboto"/>
              </a:rPr>
              <a:t> </a:t>
            </a:r>
            <a:r>
              <a:rPr sz="1050" spc="-5" dirty="0">
                <a:latin typeface="Roboto"/>
                <a:cs typeface="Roboto"/>
              </a:rPr>
              <a:t>like  </a:t>
            </a:r>
            <a:r>
              <a:rPr sz="1050" spc="-10" dirty="0">
                <a:latin typeface="Roboto"/>
                <a:cs typeface="Roboto"/>
              </a:rPr>
              <a:t>newspapers,</a:t>
            </a:r>
            <a:r>
              <a:rPr sz="1050" spc="-95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Reddit</a:t>
            </a:r>
            <a:r>
              <a:rPr sz="1050" spc="-140" dirty="0">
                <a:latin typeface="Roboto"/>
                <a:cs typeface="Roboto"/>
              </a:rPr>
              <a:t> </a:t>
            </a:r>
            <a:r>
              <a:rPr sz="1050" spc="-5" dirty="0">
                <a:latin typeface="Roboto"/>
                <a:cs typeface="Roboto"/>
              </a:rPr>
              <a:t>can</a:t>
            </a:r>
            <a:r>
              <a:rPr sz="1050" spc="-135" dirty="0">
                <a:latin typeface="Roboto"/>
                <a:cs typeface="Roboto"/>
              </a:rPr>
              <a:t> </a:t>
            </a:r>
            <a:r>
              <a:rPr sz="1050" spc="-5" dirty="0">
                <a:latin typeface="Roboto"/>
                <a:cs typeface="Roboto"/>
              </a:rPr>
              <a:t>also</a:t>
            </a:r>
            <a:r>
              <a:rPr sz="1050" spc="-155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be</a:t>
            </a:r>
            <a:endParaRPr sz="1050">
              <a:latin typeface="Roboto"/>
              <a:cs typeface="Roboto"/>
            </a:endParaRPr>
          </a:p>
          <a:p>
            <a:pPr marR="5080" algn="r">
              <a:lnSpc>
                <a:spcPts val="1175"/>
              </a:lnSpc>
            </a:pPr>
            <a:r>
              <a:rPr sz="1050" spc="-20" dirty="0">
                <a:latin typeface="Roboto"/>
                <a:cs typeface="Roboto"/>
              </a:rPr>
              <a:t>i</a:t>
            </a:r>
            <a:r>
              <a:rPr sz="1050" spc="-25" dirty="0">
                <a:latin typeface="Roboto"/>
                <a:cs typeface="Roboto"/>
              </a:rPr>
              <a:t>n</a:t>
            </a:r>
            <a:r>
              <a:rPr sz="1050" spc="5" dirty="0">
                <a:latin typeface="Roboto"/>
                <a:cs typeface="Roboto"/>
              </a:rPr>
              <a:t>c</a:t>
            </a:r>
            <a:r>
              <a:rPr sz="1050" spc="-20" dirty="0">
                <a:latin typeface="Roboto"/>
                <a:cs typeface="Roboto"/>
              </a:rPr>
              <a:t>lu</a:t>
            </a:r>
            <a:r>
              <a:rPr sz="1050" spc="-35" dirty="0">
                <a:latin typeface="Roboto"/>
                <a:cs typeface="Roboto"/>
              </a:rPr>
              <a:t>d</a:t>
            </a:r>
            <a:r>
              <a:rPr sz="1050" dirty="0">
                <a:latin typeface="Roboto"/>
                <a:cs typeface="Roboto"/>
              </a:rPr>
              <a:t>e</a:t>
            </a:r>
            <a:r>
              <a:rPr sz="1050" spc="-5" dirty="0">
                <a:latin typeface="Roboto"/>
                <a:cs typeface="Roboto"/>
              </a:rPr>
              <a:t>d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0234" y="3776027"/>
            <a:ext cx="1913889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15"/>
              </a:lnSpc>
              <a:spcBef>
                <a:spcPts val="95"/>
              </a:spcBef>
            </a:pPr>
            <a:r>
              <a:rPr sz="1850" b="1" spc="-170" dirty="0">
                <a:latin typeface="Trebuchet MS"/>
                <a:cs typeface="Trebuchet MS"/>
              </a:rPr>
              <a:t>Conclusion</a:t>
            </a:r>
            <a:r>
              <a:rPr sz="1850" b="1" spc="-330" dirty="0">
                <a:latin typeface="Trebuchet MS"/>
                <a:cs typeface="Trebuchet MS"/>
              </a:rPr>
              <a:t> </a:t>
            </a:r>
            <a:r>
              <a:rPr sz="1850" b="1" spc="-285" dirty="0">
                <a:latin typeface="Trebuchet MS"/>
                <a:cs typeface="Trebuchet MS"/>
              </a:rPr>
              <a:t>3</a:t>
            </a:r>
            <a:endParaRPr sz="1850">
              <a:latin typeface="Trebuchet MS"/>
              <a:cs typeface="Trebuchet MS"/>
            </a:endParaRPr>
          </a:p>
          <a:p>
            <a:pPr marL="12700" marR="5080">
              <a:lnSpc>
                <a:spcPts val="1200"/>
              </a:lnSpc>
              <a:spcBef>
                <a:spcPts val="85"/>
              </a:spcBef>
            </a:pPr>
            <a:r>
              <a:rPr sz="1050" spc="-10" dirty="0">
                <a:latin typeface="Roboto"/>
                <a:cs typeface="Roboto"/>
              </a:rPr>
              <a:t>Significant</a:t>
            </a:r>
            <a:r>
              <a:rPr sz="1050" spc="-140" dirty="0">
                <a:latin typeface="Roboto"/>
                <a:cs typeface="Roboto"/>
              </a:rPr>
              <a:t> </a:t>
            </a:r>
            <a:r>
              <a:rPr sz="1050" spc="-5" dirty="0">
                <a:latin typeface="Roboto"/>
                <a:cs typeface="Roboto"/>
              </a:rPr>
              <a:t>for</a:t>
            </a:r>
            <a:r>
              <a:rPr sz="1050" spc="-145" dirty="0">
                <a:latin typeface="Roboto"/>
                <a:cs typeface="Roboto"/>
              </a:rPr>
              <a:t> </a:t>
            </a:r>
            <a:r>
              <a:rPr sz="1050" spc="-15" dirty="0">
                <a:latin typeface="Roboto"/>
                <a:cs typeface="Roboto"/>
              </a:rPr>
              <a:t>investors,</a:t>
            </a:r>
            <a:r>
              <a:rPr sz="1050" spc="-85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portfolio  management </a:t>
            </a:r>
            <a:r>
              <a:rPr sz="1050" spc="-15" dirty="0">
                <a:latin typeface="Roboto"/>
                <a:cs typeface="Roboto"/>
              </a:rPr>
              <a:t>companies,  </a:t>
            </a:r>
            <a:r>
              <a:rPr sz="1050" spc="-20" dirty="0">
                <a:latin typeface="Roboto"/>
                <a:cs typeface="Roboto"/>
              </a:rPr>
              <a:t>entrepreneurs </a:t>
            </a:r>
            <a:r>
              <a:rPr sz="1050" spc="-15" dirty="0">
                <a:latin typeface="Roboto"/>
                <a:cs typeface="Roboto"/>
              </a:rPr>
              <a:t>and </a:t>
            </a:r>
            <a:r>
              <a:rPr sz="1050" spc="-20" dirty="0">
                <a:latin typeface="Roboto"/>
                <a:cs typeface="Roboto"/>
              </a:rPr>
              <a:t>other </a:t>
            </a:r>
            <a:r>
              <a:rPr sz="1050" spc="-10" dirty="0">
                <a:latin typeface="Roboto"/>
                <a:cs typeface="Roboto"/>
              </a:rPr>
              <a:t>stock  </a:t>
            </a:r>
            <a:r>
              <a:rPr sz="1050" spc="-15" dirty="0">
                <a:latin typeface="Roboto"/>
                <a:cs typeface="Roboto"/>
              </a:rPr>
              <a:t>market</a:t>
            </a:r>
            <a:r>
              <a:rPr sz="1050" spc="-130" dirty="0">
                <a:latin typeface="Roboto"/>
                <a:cs typeface="Roboto"/>
              </a:rPr>
              <a:t> </a:t>
            </a:r>
            <a:r>
              <a:rPr sz="1050" spc="-15" dirty="0">
                <a:latin typeface="Roboto"/>
                <a:cs typeface="Roboto"/>
              </a:rPr>
              <a:t>stakeholders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70369" y="3648505"/>
            <a:ext cx="1779270" cy="9702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100"/>
              </a:spcBef>
            </a:pPr>
            <a:r>
              <a:rPr sz="1850" b="1" spc="-220" dirty="0">
                <a:latin typeface="Trebuchet MS"/>
                <a:cs typeface="Trebuchet MS"/>
              </a:rPr>
              <a:t>Future </a:t>
            </a:r>
            <a:r>
              <a:rPr sz="1850" b="1" spc="-170" dirty="0">
                <a:latin typeface="Trebuchet MS"/>
                <a:cs typeface="Trebuchet MS"/>
              </a:rPr>
              <a:t>Scope</a:t>
            </a:r>
            <a:r>
              <a:rPr sz="1850" b="1" spc="-390" dirty="0">
                <a:latin typeface="Trebuchet MS"/>
                <a:cs typeface="Trebuchet MS"/>
              </a:rPr>
              <a:t> </a:t>
            </a:r>
            <a:r>
              <a:rPr sz="1850" b="1" spc="-285" dirty="0">
                <a:latin typeface="Trebuchet MS"/>
                <a:cs typeface="Trebuchet MS"/>
              </a:rPr>
              <a:t>3</a:t>
            </a:r>
            <a:endParaRPr sz="1850">
              <a:latin typeface="Trebuchet MS"/>
              <a:cs typeface="Trebuchet MS"/>
            </a:endParaRPr>
          </a:p>
          <a:p>
            <a:pPr marL="12700" marR="8255" indent="243840" algn="r">
              <a:lnSpc>
                <a:spcPts val="1200"/>
              </a:lnSpc>
              <a:spcBef>
                <a:spcPts val="645"/>
              </a:spcBef>
            </a:pPr>
            <a:r>
              <a:rPr sz="1050" spc="-25" dirty="0">
                <a:latin typeface="Roboto"/>
                <a:cs typeface="Roboto"/>
              </a:rPr>
              <a:t>Number of</a:t>
            </a:r>
            <a:r>
              <a:rPr sz="1050" spc="-140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companies</a:t>
            </a:r>
            <a:r>
              <a:rPr sz="1050" spc="-100" dirty="0">
                <a:latin typeface="Roboto"/>
                <a:cs typeface="Roboto"/>
              </a:rPr>
              <a:t> </a:t>
            </a:r>
            <a:r>
              <a:rPr sz="1050" spc="-15" dirty="0">
                <a:latin typeface="Roboto"/>
                <a:cs typeface="Roboto"/>
              </a:rPr>
              <a:t>and 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industries</a:t>
            </a:r>
            <a:r>
              <a:rPr sz="1050" spc="-90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can</a:t>
            </a:r>
            <a:r>
              <a:rPr sz="1050" spc="-125" dirty="0">
                <a:latin typeface="Roboto"/>
                <a:cs typeface="Roboto"/>
              </a:rPr>
              <a:t> </a:t>
            </a:r>
            <a:r>
              <a:rPr sz="1050" spc="-20" dirty="0">
                <a:latin typeface="Roboto"/>
                <a:cs typeface="Roboto"/>
              </a:rPr>
              <a:t>be</a:t>
            </a:r>
            <a:r>
              <a:rPr sz="1050" spc="-30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increased</a:t>
            </a:r>
            <a:r>
              <a:rPr sz="1050" spc="-135" dirty="0">
                <a:latin typeface="Roboto"/>
                <a:cs typeface="Roboto"/>
              </a:rPr>
              <a:t> </a:t>
            </a:r>
            <a:r>
              <a:rPr sz="1050" spc="-5" dirty="0">
                <a:latin typeface="Roboto"/>
                <a:cs typeface="Roboto"/>
              </a:rPr>
              <a:t>for</a:t>
            </a:r>
            <a:endParaRPr sz="1050">
              <a:latin typeface="Roboto"/>
              <a:cs typeface="Roboto"/>
            </a:endParaRPr>
          </a:p>
          <a:p>
            <a:pPr marR="13970" algn="r">
              <a:lnSpc>
                <a:spcPts val="1175"/>
              </a:lnSpc>
            </a:pPr>
            <a:r>
              <a:rPr sz="1050" spc="-20" dirty="0">
                <a:latin typeface="Roboto"/>
                <a:cs typeface="Roboto"/>
              </a:rPr>
              <a:t>exhaustive</a:t>
            </a:r>
            <a:r>
              <a:rPr sz="1050" spc="-135" dirty="0">
                <a:latin typeface="Roboto"/>
                <a:cs typeface="Roboto"/>
              </a:rPr>
              <a:t> </a:t>
            </a:r>
            <a:r>
              <a:rPr sz="1050" spc="-15" dirty="0">
                <a:latin typeface="Roboto"/>
                <a:cs typeface="Roboto"/>
              </a:rPr>
              <a:t>analysis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71309" y="333374"/>
            <a:ext cx="495300" cy="503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3920" y="386079"/>
            <a:ext cx="436880" cy="436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7200" y="1838959"/>
            <a:ext cx="6096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0960"/>
          </a:xfrm>
          <a:custGeom>
            <a:avLst/>
            <a:gdLst/>
            <a:ahLst/>
            <a:cxnLst/>
            <a:rect l="l" t="t" r="r" b="b"/>
            <a:pathLst>
              <a:path w="9144000" h="5140960">
                <a:moveTo>
                  <a:pt x="9144000" y="0"/>
                </a:moveTo>
                <a:lnTo>
                  <a:pt x="0" y="0"/>
                </a:lnTo>
                <a:lnTo>
                  <a:pt x="0" y="5140960"/>
                </a:lnTo>
                <a:lnTo>
                  <a:pt x="9144000" y="51409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D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795" y="971937"/>
            <a:ext cx="6948170" cy="396747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645"/>
              </a:spcBef>
            </a:pP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These are </a:t>
            </a:r>
            <a:r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research </a:t>
            </a:r>
            <a:r>
              <a:rPr sz="1050" spc="-25" dirty="0">
                <a:solidFill>
                  <a:srgbClr val="FFFFFF"/>
                </a:solidFill>
                <a:latin typeface="Arial"/>
                <a:cs typeface="Arial"/>
              </a:rPr>
              <a:t>papers we </a:t>
            </a:r>
            <a:r>
              <a:rPr sz="1050" spc="-30" dirty="0">
                <a:solidFill>
                  <a:srgbClr val="FFFFFF"/>
                </a:solidFill>
                <a:latin typeface="Arial"/>
                <a:cs typeface="Arial"/>
              </a:rPr>
              <a:t>referred for </a:t>
            </a:r>
            <a:r>
              <a:rPr sz="1050" spc="-2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105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Arial"/>
                <a:cs typeface="Arial"/>
              </a:rPr>
              <a:t>project:</a:t>
            </a:r>
            <a:endParaRPr sz="1050">
              <a:latin typeface="Arial"/>
              <a:cs typeface="Arial"/>
            </a:endParaRPr>
          </a:p>
          <a:p>
            <a:pPr marL="307340" marR="240665" indent="-295275">
              <a:lnSpc>
                <a:spcPct val="117800"/>
              </a:lnSpc>
              <a:spcBef>
                <a:spcPts val="685"/>
              </a:spcBef>
              <a:buSzPct val="129411"/>
              <a:buChar char="●"/>
              <a:tabLst>
                <a:tab pos="307340" algn="l"/>
                <a:tab pos="307975" algn="l"/>
              </a:tabLst>
            </a:pP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Bollen, J.,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Mao, H.,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Zeng,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X.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(2011, March).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Tw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itter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mood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predicts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850" spc="25" dirty="0">
                <a:solidFill>
                  <a:srgbClr val="FFFFFF"/>
                </a:solidFill>
                <a:latin typeface="Arial"/>
                <a:cs typeface="Arial"/>
              </a:rPr>
              <a:t>stock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market.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Journal of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Computational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Science,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2(1). 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doi:https://doi.org/10.1016/j.jocs.2010.12.007</a:t>
            </a:r>
            <a:endParaRPr sz="850">
              <a:latin typeface="Arial"/>
              <a:cs typeface="Arial"/>
            </a:endParaRPr>
          </a:p>
          <a:p>
            <a:pPr marL="307340" marR="243840" indent="-295275">
              <a:lnSpc>
                <a:spcPct val="117800"/>
              </a:lnSpc>
              <a:spcBef>
                <a:spcPts val="85"/>
              </a:spcBef>
              <a:buSzPct val="129411"/>
              <a:buChar char="●"/>
              <a:tabLst>
                <a:tab pos="307340" algn="l"/>
                <a:tab pos="307975" algn="l"/>
              </a:tabLst>
            </a:pP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Dickinson, B.,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Hu,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W.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(2015,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January).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Sentiment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of Investor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Opinions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Tw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itter.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Netw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orking,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04(03),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62-71. 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doi:10.4236/sn.2015.43008</a:t>
            </a:r>
            <a:endParaRPr sz="850">
              <a:latin typeface="Arial"/>
              <a:cs typeface="Arial"/>
            </a:endParaRPr>
          </a:p>
          <a:p>
            <a:pPr marL="307340" marR="66040" indent="-295275">
              <a:lnSpc>
                <a:spcPct val="117800"/>
              </a:lnSpc>
              <a:spcBef>
                <a:spcPts val="80"/>
              </a:spcBef>
              <a:buSzPct val="129411"/>
              <a:buChar char="●"/>
              <a:tabLst>
                <a:tab pos="307340" algn="l"/>
                <a:tab pos="307975" algn="l"/>
              </a:tabLst>
            </a:pP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Doğan, 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M.,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Metin,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Ö.,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Tek, </a:t>
            </a:r>
            <a:r>
              <a:rPr sz="850" spc="-30" dirty="0">
                <a:solidFill>
                  <a:srgbClr val="FFFFFF"/>
                </a:solidFill>
                <a:latin typeface="Arial"/>
                <a:cs typeface="Arial"/>
              </a:rPr>
              <a:t>E.,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Yumuşak,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S.,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Öztoprak,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K.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(2020).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Speculator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Influencer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Evaluation in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Stock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Market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Using 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Media.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2020 </a:t>
            </a:r>
            <a:r>
              <a:rPr sz="850" spc="-60" dirty="0">
                <a:solidFill>
                  <a:srgbClr val="FFFFFF"/>
                </a:solidFill>
                <a:latin typeface="Arial"/>
                <a:cs typeface="Arial"/>
              </a:rPr>
              <a:t>IEEE</a:t>
            </a:r>
            <a:r>
              <a:rPr sz="85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International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Conference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Big Data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(Big Data),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(pp.</a:t>
            </a:r>
            <a:r>
              <a:rPr sz="85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4559-4566).</a:t>
            </a:r>
            <a:endParaRPr sz="85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  <a:spcBef>
                <a:spcPts val="265"/>
              </a:spcBef>
            </a:pP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doi:10.1109/BigData50022.2020.9378170</a:t>
            </a:r>
            <a:endParaRPr sz="850">
              <a:latin typeface="Arial"/>
              <a:cs typeface="Arial"/>
            </a:endParaRPr>
          </a:p>
          <a:p>
            <a:pPr marL="307340" marR="250190" indent="-295275">
              <a:lnSpc>
                <a:spcPts val="1280"/>
              </a:lnSpc>
              <a:spcBef>
                <a:spcPts val="5"/>
              </a:spcBef>
              <a:buSzPct val="129411"/>
              <a:buChar char="●"/>
              <a:tabLst>
                <a:tab pos="307340" algn="l"/>
                <a:tab pos="307975" algn="l"/>
              </a:tabLst>
            </a:pP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Hu, D.,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Jones,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C.,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Zhang, </a:t>
            </a:r>
            <a:r>
              <a:rPr sz="850" spc="25" dirty="0">
                <a:solidFill>
                  <a:srgbClr val="FFFFFF"/>
                </a:solidFill>
                <a:latin typeface="Arial"/>
                <a:cs typeface="Arial"/>
              </a:rPr>
              <a:t>V.,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Zhang,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X.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(2021).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rise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of reddit: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media </a:t>
            </a:r>
            <a:r>
              <a:rPr sz="850" spc="35" dirty="0">
                <a:solidFill>
                  <a:srgbClr val="FFFFFF"/>
                </a:solidFill>
                <a:latin typeface="Arial"/>
                <a:cs typeface="Arial"/>
              </a:rPr>
              <a:t>affects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retail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investors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short-sellers’  roles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price </a:t>
            </a:r>
            <a:r>
              <a:rPr sz="850" spc="25" dirty="0">
                <a:solidFill>
                  <a:srgbClr val="FFFFFF"/>
                </a:solidFill>
                <a:latin typeface="Arial"/>
                <a:cs typeface="Arial"/>
              </a:rPr>
              <a:t>discovery.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SSRN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Electronic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Journal.</a:t>
            </a:r>
            <a:r>
              <a:rPr sz="85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doi:https://doi.org/10.2139/ssrn.3807655</a:t>
            </a:r>
            <a:endParaRPr sz="850">
              <a:latin typeface="Arial"/>
              <a:cs typeface="Arial"/>
            </a:endParaRPr>
          </a:p>
          <a:p>
            <a:pPr marL="307340" indent="-295275">
              <a:lnSpc>
                <a:spcPct val="100000"/>
              </a:lnSpc>
              <a:spcBef>
                <a:spcPts val="100"/>
              </a:spcBef>
              <a:buSzPct val="129411"/>
              <a:buChar char="●"/>
              <a:tabLst>
                <a:tab pos="307340" algn="l"/>
                <a:tab pos="307975" algn="l"/>
              </a:tabLst>
            </a:pP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Ko,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C.-R.,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Chang, H.-T.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(2021, March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11).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LSTM-based sentiment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850" spc="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stock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price </a:t>
            </a:r>
            <a:r>
              <a:rPr sz="850" spc="25" dirty="0">
                <a:solidFill>
                  <a:srgbClr val="FFFFFF"/>
                </a:solidFill>
                <a:latin typeface="Arial"/>
                <a:cs typeface="Arial"/>
              </a:rPr>
              <a:t>forecast.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PeerJ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85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Science.</a:t>
            </a:r>
            <a:endParaRPr sz="85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  <a:spcBef>
                <a:spcPts val="265"/>
              </a:spcBef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doi:10.7717/peerj-cs.408</a:t>
            </a:r>
            <a:endParaRPr sz="850">
              <a:latin typeface="Arial"/>
              <a:cs typeface="Arial"/>
            </a:endParaRPr>
          </a:p>
          <a:p>
            <a:pPr marL="307340" marR="118745" indent="-295275">
              <a:lnSpc>
                <a:spcPts val="1280"/>
              </a:lnSpc>
              <a:spcBef>
                <a:spcPts val="5"/>
              </a:spcBef>
              <a:buSzPct val="129411"/>
              <a:buChar char="●"/>
              <a:tabLst>
                <a:tab pos="307340" algn="l"/>
                <a:tab pos="307975" algn="l"/>
              </a:tabLst>
            </a:pP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Kordonis,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J.,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Symeonidis,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S.,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Arampatzis, </a:t>
            </a:r>
            <a:r>
              <a:rPr sz="850" spc="40" dirty="0">
                <a:solidFill>
                  <a:srgbClr val="FFFFFF"/>
                </a:solidFill>
                <a:latin typeface="Arial"/>
                <a:cs typeface="Arial"/>
              </a:rPr>
              <a:t>A.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(2016). Stock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Price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Forecasting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Sentiment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Tw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itter. Proceedings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of  the 20th 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Pan-Hellenic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Conference on</a:t>
            </a:r>
            <a:r>
              <a:rPr sz="850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Informatics.</a:t>
            </a:r>
            <a:endParaRPr sz="850">
              <a:latin typeface="Arial"/>
              <a:cs typeface="Arial"/>
            </a:endParaRPr>
          </a:p>
          <a:p>
            <a:pPr marL="307340" indent="-295275">
              <a:lnSpc>
                <a:spcPct val="100000"/>
              </a:lnSpc>
              <a:spcBef>
                <a:spcPts val="100"/>
              </a:spcBef>
              <a:buSzPct val="129411"/>
              <a:buChar char="●"/>
              <a:tabLst>
                <a:tab pos="307340" algn="l"/>
                <a:tab pos="307975" algn="l"/>
              </a:tabLst>
            </a:pP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Mao, H.,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Counts, S.,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Bollen, J.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(2011).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Predicting Financial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Markets: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Comparing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Survey,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850" spc="30" dirty="0">
                <a:solidFill>
                  <a:srgbClr val="FFFFFF"/>
                </a:solidFill>
                <a:latin typeface="Arial"/>
                <a:cs typeface="Arial"/>
              </a:rPr>
              <a:t>s,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Tw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itter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Engine</a:t>
            </a:r>
            <a:r>
              <a:rPr sz="85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85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  <a:spcBef>
                <a:spcPts val="265"/>
              </a:spcBef>
            </a:pP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Papers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1112.1051,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arXiv.org.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Retrieved </a:t>
            </a:r>
            <a:r>
              <a:rPr sz="850" spc="3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85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https://arxiv.org/abs/1112.1051v1</a:t>
            </a:r>
            <a:endParaRPr sz="850">
              <a:latin typeface="Arial"/>
              <a:cs typeface="Arial"/>
            </a:endParaRPr>
          </a:p>
          <a:p>
            <a:pPr marL="307340" marR="175260" indent="-295275">
              <a:lnSpc>
                <a:spcPct val="121800"/>
              </a:lnSpc>
              <a:spcBef>
                <a:spcPts val="35"/>
              </a:spcBef>
              <a:buSzPct val="129411"/>
              <a:buChar char="●"/>
              <a:tabLst>
                <a:tab pos="307340" algn="l"/>
                <a:tab pos="307975" algn="l"/>
              </a:tabLst>
            </a:pP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Mao, </a:t>
            </a:r>
            <a:r>
              <a:rPr sz="850" spc="25" dirty="0">
                <a:solidFill>
                  <a:srgbClr val="FFFFFF"/>
                </a:solidFill>
                <a:latin typeface="Arial"/>
                <a:cs typeface="Arial"/>
              </a:rPr>
              <a:t>Y.,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Wei,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W.,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Wang,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B.,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Benyuan,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L.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(2012).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Correlating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S&amp;P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500 Stocks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ith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Tw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itter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Data.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HotSocial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'12: Proceedings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of  the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ACM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International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Workshop on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Hot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Interdisciplinary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Netw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orks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Research.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Association </a:t>
            </a:r>
            <a:r>
              <a:rPr sz="850" spc="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Computing 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Machinery.</a:t>
            </a:r>
            <a:r>
              <a:rPr sz="8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doi:10.1145/2392622.2392634</a:t>
            </a:r>
            <a:endParaRPr sz="850">
              <a:latin typeface="Arial"/>
              <a:cs typeface="Arial"/>
            </a:endParaRPr>
          </a:p>
          <a:p>
            <a:pPr marL="307340" marR="29845" indent="-295275">
              <a:lnSpc>
                <a:spcPts val="1280"/>
              </a:lnSpc>
              <a:spcBef>
                <a:spcPts val="10"/>
              </a:spcBef>
              <a:buSzPct val="129411"/>
              <a:buChar char="●"/>
              <a:tabLst>
                <a:tab pos="307340" algn="l"/>
                <a:tab pos="307975" algn="l"/>
              </a:tabLst>
            </a:pP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Nisar, 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T. M.,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Yeung, </a:t>
            </a:r>
            <a:r>
              <a:rPr sz="850" spc="-35" dirty="0">
                <a:solidFill>
                  <a:srgbClr val="FFFFFF"/>
                </a:solidFill>
                <a:latin typeface="Arial"/>
                <a:cs typeface="Arial"/>
              </a:rPr>
              <a:t>M.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(2018,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June).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Tw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itter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850" spc="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forecasting </a:t>
            </a:r>
            <a:r>
              <a:rPr sz="850" spc="25" dirty="0">
                <a:solidFill>
                  <a:srgbClr val="FFFFFF"/>
                </a:solidFill>
                <a:latin typeface="Arial"/>
                <a:cs typeface="Arial"/>
              </a:rPr>
              <a:t>stock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market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movements: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short-w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indow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event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study.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Journal of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Finance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Science,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4(2),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101-119.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doi:https://doi.org/10.1016/j.jfds.2017.11.002</a:t>
            </a:r>
            <a:endParaRPr sz="850">
              <a:latin typeface="Arial"/>
              <a:cs typeface="Arial"/>
            </a:endParaRPr>
          </a:p>
          <a:p>
            <a:pPr marL="307340" indent="-295275">
              <a:lnSpc>
                <a:spcPct val="100000"/>
              </a:lnSpc>
              <a:spcBef>
                <a:spcPts val="100"/>
              </a:spcBef>
              <a:buSzPct val="129411"/>
              <a:buChar char="●"/>
              <a:tabLst>
                <a:tab pos="307340" algn="l"/>
                <a:tab pos="307975" algn="l"/>
              </a:tabLst>
            </a:pP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Pagolu, </a:t>
            </a:r>
            <a:r>
              <a:rPr sz="850" spc="35" dirty="0">
                <a:solidFill>
                  <a:srgbClr val="FFFFFF"/>
                </a:solidFill>
                <a:latin typeface="Arial"/>
                <a:cs typeface="Arial"/>
              </a:rPr>
              <a:t>V.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S.,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Challa,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K.,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Panda,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G.,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Majhi,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B.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(2016).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Sentiment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Tw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itter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850" spc="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Predicting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sz="85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endParaRPr sz="850">
              <a:latin typeface="Arial"/>
              <a:cs typeface="Arial"/>
            </a:endParaRPr>
          </a:p>
          <a:p>
            <a:pPr marL="307340" marR="5080">
              <a:lnSpc>
                <a:spcPct val="117900"/>
              </a:lnSpc>
              <a:spcBef>
                <a:spcPts val="80"/>
              </a:spcBef>
            </a:pP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Movements.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2016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International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Conference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Signal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Processing,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Communication, 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Pow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er and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Embedded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(SCOPES),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(pp.  1345-1350).</a:t>
            </a:r>
            <a:r>
              <a:rPr sz="85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doi:DOI:10.1109/SCOPES.2016.7955659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43152" y="1483359"/>
            <a:ext cx="1431290" cy="2865120"/>
            <a:chOff x="7443152" y="1483359"/>
            <a:chExt cx="1431290" cy="2865120"/>
          </a:xfrm>
        </p:grpSpPr>
        <p:sp>
          <p:nvSpPr>
            <p:cNvPr id="6" name="object 6"/>
            <p:cNvSpPr/>
            <p:nvPr/>
          </p:nvSpPr>
          <p:spPr>
            <a:xfrm>
              <a:off x="7473632" y="1483359"/>
              <a:ext cx="923290" cy="924560"/>
            </a:xfrm>
            <a:custGeom>
              <a:avLst/>
              <a:gdLst/>
              <a:ahLst/>
              <a:cxnLst/>
              <a:rect l="l" t="t" r="r" b="b"/>
              <a:pathLst>
                <a:path w="923290" h="924560">
                  <a:moveTo>
                    <a:pt x="460565" y="0"/>
                  </a:moveTo>
                  <a:lnTo>
                    <a:pt x="417004" y="18161"/>
                  </a:lnTo>
                  <a:lnTo>
                    <a:pt x="18097" y="419607"/>
                  </a:lnTo>
                  <a:lnTo>
                    <a:pt x="0" y="463200"/>
                  </a:lnTo>
                  <a:lnTo>
                    <a:pt x="4524" y="486330"/>
                  </a:lnTo>
                  <a:lnTo>
                    <a:pt x="418782" y="906652"/>
                  </a:lnTo>
                  <a:lnTo>
                    <a:pt x="462089" y="924560"/>
                  </a:lnTo>
                  <a:lnTo>
                    <a:pt x="473914" y="923418"/>
                  </a:lnTo>
                  <a:lnTo>
                    <a:pt x="485346" y="920003"/>
                  </a:lnTo>
                  <a:lnTo>
                    <a:pt x="496040" y="914326"/>
                  </a:lnTo>
                  <a:lnTo>
                    <a:pt x="505650" y="906399"/>
                  </a:lnTo>
                  <a:lnTo>
                    <a:pt x="669734" y="741552"/>
                  </a:lnTo>
                  <a:lnTo>
                    <a:pt x="674433" y="739775"/>
                  </a:lnTo>
                  <a:lnTo>
                    <a:pt x="685228" y="739775"/>
                  </a:lnTo>
                  <a:lnTo>
                    <a:pt x="691324" y="742823"/>
                  </a:lnTo>
                  <a:lnTo>
                    <a:pt x="701633" y="759692"/>
                  </a:lnTo>
                  <a:lnTo>
                    <a:pt x="707628" y="771159"/>
                  </a:lnTo>
                  <a:lnTo>
                    <a:pt x="713027" y="782937"/>
                  </a:lnTo>
                  <a:lnTo>
                    <a:pt x="717867" y="794893"/>
                  </a:lnTo>
                  <a:lnTo>
                    <a:pt x="721153" y="802213"/>
                  </a:lnTo>
                  <a:lnTo>
                    <a:pt x="754681" y="830484"/>
                  </a:lnTo>
                  <a:lnTo>
                    <a:pt x="773493" y="833627"/>
                  </a:lnTo>
                  <a:lnTo>
                    <a:pt x="781952" y="833004"/>
                  </a:lnTo>
                  <a:lnTo>
                    <a:pt x="824884" y="803511"/>
                  </a:lnTo>
                  <a:lnTo>
                    <a:pt x="832580" y="779065"/>
                  </a:lnTo>
                  <a:lnTo>
                    <a:pt x="829369" y="753834"/>
                  </a:lnTo>
                  <a:lnTo>
                    <a:pt x="805037" y="723439"/>
                  </a:lnTo>
                  <a:lnTo>
                    <a:pt x="781643" y="713257"/>
                  </a:lnTo>
                  <a:lnTo>
                    <a:pt x="769953" y="707977"/>
                  </a:lnTo>
                  <a:lnTo>
                    <a:pt x="758572" y="702054"/>
                  </a:lnTo>
                  <a:lnTo>
                    <a:pt x="747585" y="695451"/>
                  </a:lnTo>
                  <a:lnTo>
                    <a:pt x="741620" y="689465"/>
                  </a:lnTo>
                  <a:lnTo>
                    <a:pt x="738917" y="681847"/>
                  </a:lnTo>
                  <a:lnTo>
                    <a:pt x="739691" y="673824"/>
                  </a:lnTo>
                  <a:lnTo>
                    <a:pt x="744156" y="666623"/>
                  </a:lnTo>
                  <a:lnTo>
                    <a:pt x="904811" y="505206"/>
                  </a:lnTo>
                  <a:lnTo>
                    <a:pt x="918237" y="484784"/>
                  </a:lnTo>
                  <a:lnTo>
                    <a:pt x="918134" y="438322"/>
                  </a:lnTo>
                  <a:lnTo>
                    <a:pt x="504126" y="18161"/>
                  </a:lnTo>
                  <a:lnTo>
                    <a:pt x="472318" y="1141"/>
                  </a:lnTo>
                  <a:lnTo>
                    <a:pt x="460565" y="0"/>
                  </a:lnTo>
                  <a:close/>
                </a:path>
              </a:pathLst>
            </a:custGeom>
            <a:solidFill>
              <a:srgbClr val="5EB1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38720" y="1544319"/>
              <a:ext cx="243839" cy="2438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61249" y="1971039"/>
              <a:ext cx="913130" cy="924560"/>
            </a:xfrm>
            <a:custGeom>
              <a:avLst/>
              <a:gdLst/>
              <a:ahLst/>
              <a:cxnLst/>
              <a:rect l="l" t="t" r="r" b="b"/>
              <a:pathLst>
                <a:path w="913129" h="924560">
                  <a:moveTo>
                    <a:pt x="456310" y="0"/>
                  </a:moveTo>
                  <a:lnTo>
                    <a:pt x="413511" y="18161"/>
                  </a:lnTo>
                  <a:lnTo>
                    <a:pt x="254253" y="179069"/>
                  </a:lnTo>
                  <a:lnTo>
                    <a:pt x="250825" y="182752"/>
                  </a:lnTo>
                  <a:lnTo>
                    <a:pt x="246252" y="184531"/>
                  </a:lnTo>
                  <a:lnTo>
                    <a:pt x="235584" y="184531"/>
                  </a:lnTo>
                  <a:lnTo>
                    <a:pt x="229489" y="181356"/>
                  </a:lnTo>
                  <a:lnTo>
                    <a:pt x="219382" y="164502"/>
                  </a:lnTo>
                  <a:lnTo>
                    <a:pt x="213439" y="153019"/>
                  </a:lnTo>
                  <a:lnTo>
                    <a:pt x="208091" y="141225"/>
                  </a:lnTo>
                  <a:lnTo>
                    <a:pt x="203326" y="129158"/>
                  </a:lnTo>
                  <a:lnTo>
                    <a:pt x="200042" y="121838"/>
                  </a:lnTo>
                  <a:lnTo>
                    <a:pt x="166846" y="93567"/>
                  </a:lnTo>
                  <a:lnTo>
                    <a:pt x="148335" y="90424"/>
                  </a:lnTo>
                  <a:lnTo>
                    <a:pt x="139973" y="91047"/>
                  </a:lnTo>
                  <a:lnTo>
                    <a:pt x="97629" y="120429"/>
                  </a:lnTo>
                  <a:lnTo>
                    <a:pt x="89931" y="144859"/>
                  </a:lnTo>
                  <a:lnTo>
                    <a:pt x="93021" y="170074"/>
                  </a:lnTo>
                  <a:lnTo>
                    <a:pt x="106933" y="192277"/>
                  </a:lnTo>
                  <a:lnTo>
                    <a:pt x="113156" y="198627"/>
                  </a:lnTo>
                  <a:lnTo>
                    <a:pt x="120396" y="203200"/>
                  </a:lnTo>
                  <a:lnTo>
                    <a:pt x="139944" y="210847"/>
                  </a:lnTo>
                  <a:lnTo>
                    <a:pt x="151495" y="216122"/>
                  </a:lnTo>
                  <a:lnTo>
                    <a:pt x="162736" y="222015"/>
                  </a:lnTo>
                  <a:lnTo>
                    <a:pt x="173608" y="228600"/>
                  </a:lnTo>
                  <a:lnTo>
                    <a:pt x="179609" y="234586"/>
                  </a:lnTo>
                  <a:lnTo>
                    <a:pt x="182276" y="242204"/>
                  </a:lnTo>
                  <a:lnTo>
                    <a:pt x="181467" y="250227"/>
                  </a:lnTo>
                  <a:lnTo>
                    <a:pt x="177037" y="257428"/>
                  </a:lnTo>
                  <a:lnTo>
                    <a:pt x="17906" y="418592"/>
                  </a:lnTo>
                  <a:lnTo>
                    <a:pt x="4476" y="439031"/>
                  </a:lnTo>
                  <a:lnTo>
                    <a:pt x="0" y="462280"/>
                  </a:lnTo>
                  <a:lnTo>
                    <a:pt x="4476" y="485528"/>
                  </a:lnTo>
                  <a:lnTo>
                    <a:pt x="17906" y="505968"/>
                  </a:lnTo>
                  <a:lnTo>
                    <a:pt x="413511" y="906399"/>
                  </a:lnTo>
                  <a:lnTo>
                    <a:pt x="456310" y="924559"/>
                  </a:lnTo>
                  <a:lnTo>
                    <a:pt x="467949" y="923418"/>
                  </a:lnTo>
                  <a:lnTo>
                    <a:pt x="894969" y="505968"/>
                  </a:lnTo>
                  <a:lnTo>
                    <a:pt x="912685" y="462280"/>
                  </a:lnTo>
                  <a:lnTo>
                    <a:pt x="908256" y="439031"/>
                  </a:lnTo>
                  <a:lnTo>
                    <a:pt x="499364" y="18161"/>
                  </a:lnTo>
                  <a:lnTo>
                    <a:pt x="467949" y="1141"/>
                  </a:lnTo>
                  <a:lnTo>
                    <a:pt x="456310" y="0"/>
                  </a:lnTo>
                  <a:close/>
                </a:path>
              </a:pathLst>
            </a:custGeom>
            <a:solidFill>
              <a:srgbClr val="69E7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34400" y="2052319"/>
              <a:ext cx="243840" cy="2438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63472" y="2448559"/>
              <a:ext cx="922655" cy="924560"/>
            </a:xfrm>
            <a:custGeom>
              <a:avLst/>
              <a:gdLst/>
              <a:ahLst/>
              <a:cxnLst/>
              <a:rect l="l" t="t" r="r" b="b"/>
              <a:pathLst>
                <a:path w="922654" h="924560">
                  <a:moveTo>
                    <a:pt x="461327" y="0"/>
                  </a:moveTo>
                  <a:lnTo>
                    <a:pt x="417766" y="18161"/>
                  </a:lnTo>
                  <a:lnTo>
                    <a:pt x="18097" y="418845"/>
                  </a:lnTo>
                  <a:lnTo>
                    <a:pt x="0" y="462264"/>
                  </a:lnTo>
                  <a:lnTo>
                    <a:pt x="4524" y="485479"/>
                  </a:lnTo>
                  <a:lnTo>
                    <a:pt x="417766" y="906652"/>
                  </a:lnTo>
                  <a:lnTo>
                    <a:pt x="461327" y="924560"/>
                  </a:lnTo>
                  <a:lnTo>
                    <a:pt x="473080" y="923440"/>
                  </a:lnTo>
                  <a:lnTo>
                    <a:pt x="904557" y="505968"/>
                  </a:lnTo>
                  <a:lnTo>
                    <a:pt x="922655" y="462264"/>
                  </a:lnTo>
                  <a:lnTo>
                    <a:pt x="918130" y="439120"/>
                  </a:lnTo>
                  <a:lnTo>
                    <a:pt x="904557" y="418845"/>
                  </a:lnTo>
                  <a:lnTo>
                    <a:pt x="743902" y="257556"/>
                  </a:lnTo>
                  <a:lnTo>
                    <a:pt x="739455" y="250481"/>
                  </a:lnTo>
                  <a:lnTo>
                    <a:pt x="769953" y="216169"/>
                  </a:lnTo>
                  <a:lnTo>
                    <a:pt x="793813" y="205867"/>
                  </a:lnTo>
                  <a:lnTo>
                    <a:pt x="801131" y="202634"/>
                  </a:lnTo>
                  <a:lnTo>
                    <a:pt x="828940" y="169979"/>
                  </a:lnTo>
                  <a:lnTo>
                    <a:pt x="832389" y="152225"/>
                  </a:lnTo>
                  <a:lnTo>
                    <a:pt x="830171" y="134304"/>
                  </a:lnTo>
                  <a:lnTo>
                    <a:pt x="800068" y="97520"/>
                  </a:lnTo>
                  <a:lnTo>
                    <a:pt x="772731" y="90931"/>
                  </a:lnTo>
                  <a:lnTo>
                    <a:pt x="761378" y="92007"/>
                  </a:lnTo>
                  <a:lnTo>
                    <a:pt x="726370" y="113166"/>
                  </a:lnTo>
                  <a:lnTo>
                    <a:pt x="712251" y="141783"/>
                  </a:lnTo>
                  <a:lnTo>
                    <a:pt x="707009" y="153511"/>
                  </a:lnTo>
                  <a:lnTo>
                    <a:pt x="701099" y="164905"/>
                  </a:lnTo>
                  <a:lnTo>
                    <a:pt x="690943" y="181737"/>
                  </a:lnTo>
                  <a:lnTo>
                    <a:pt x="684974" y="184785"/>
                  </a:lnTo>
                  <a:lnTo>
                    <a:pt x="674179" y="184785"/>
                  </a:lnTo>
                  <a:lnTo>
                    <a:pt x="669480" y="183006"/>
                  </a:lnTo>
                  <a:lnTo>
                    <a:pt x="504888" y="18161"/>
                  </a:lnTo>
                  <a:lnTo>
                    <a:pt x="495206" y="10233"/>
                  </a:lnTo>
                  <a:lnTo>
                    <a:pt x="484489" y="4556"/>
                  </a:lnTo>
                  <a:lnTo>
                    <a:pt x="473080" y="1141"/>
                  </a:lnTo>
                  <a:lnTo>
                    <a:pt x="461327" y="0"/>
                  </a:lnTo>
                  <a:close/>
                </a:path>
              </a:pathLst>
            </a:custGeom>
            <a:solidFill>
              <a:srgbClr val="4848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38720" y="2529839"/>
              <a:ext cx="243839" cy="2438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40992" y="2946399"/>
              <a:ext cx="923290" cy="924560"/>
            </a:xfrm>
            <a:custGeom>
              <a:avLst/>
              <a:gdLst/>
              <a:ahLst/>
              <a:cxnLst/>
              <a:rect l="l" t="t" r="r" b="b"/>
              <a:pathLst>
                <a:path w="923290" h="924560">
                  <a:moveTo>
                    <a:pt x="461327" y="0"/>
                  </a:moveTo>
                  <a:lnTo>
                    <a:pt x="418020" y="18161"/>
                  </a:lnTo>
                  <a:lnTo>
                    <a:pt x="253555" y="182626"/>
                  </a:lnTo>
                  <a:lnTo>
                    <a:pt x="248856" y="184404"/>
                  </a:lnTo>
                  <a:lnTo>
                    <a:pt x="238061" y="184404"/>
                  </a:lnTo>
                  <a:lnTo>
                    <a:pt x="231965" y="181356"/>
                  </a:lnTo>
                  <a:lnTo>
                    <a:pt x="221783" y="164502"/>
                  </a:lnTo>
                  <a:lnTo>
                    <a:pt x="215788" y="153019"/>
                  </a:lnTo>
                  <a:lnTo>
                    <a:pt x="210389" y="141225"/>
                  </a:lnTo>
                  <a:lnTo>
                    <a:pt x="205549" y="129159"/>
                  </a:lnTo>
                  <a:lnTo>
                    <a:pt x="202243" y="121838"/>
                  </a:lnTo>
                  <a:lnTo>
                    <a:pt x="168671" y="93567"/>
                  </a:lnTo>
                  <a:lnTo>
                    <a:pt x="149923" y="90424"/>
                  </a:lnTo>
                  <a:lnTo>
                    <a:pt x="141468" y="91047"/>
                  </a:lnTo>
                  <a:lnTo>
                    <a:pt x="98746" y="120429"/>
                  </a:lnTo>
                  <a:lnTo>
                    <a:pt x="90963" y="144859"/>
                  </a:lnTo>
                  <a:lnTo>
                    <a:pt x="94087" y="170074"/>
                  </a:lnTo>
                  <a:lnTo>
                    <a:pt x="118300" y="200485"/>
                  </a:lnTo>
                  <a:lnTo>
                    <a:pt x="141519" y="210847"/>
                  </a:lnTo>
                  <a:lnTo>
                    <a:pt x="153209" y="216122"/>
                  </a:lnTo>
                  <a:lnTo>
                    <a:pt x="164590" y="222015"/>
                  </a:lnTo>
                  <a:lnTo>
                    <a:pt x="175577" y="228600"/>
                  </a:lnTo>
                  <a:lnTo>
                    <a:pt x="181596" y="234586"/>
                  </a:lnTo>
                  <a:lnTo>
                    <a:pt x="184292" y="242204"/>
                  </a:lnTo>
                  <a:lnTo>
                    <a:pt x="183489" y="250227"/>
                  </a:lnTo>
                  <a:lnTo>
                    <a:pt x="179006" y="257429"/>
                  </a:lnTo>
                  <a:lnTo>
                    <a:pt x="18097" y="418592"/>
                  </a:lnTo>
                  <a:lnTo>
                    <a:pt x="4524" y="439031"/>
                  </a:lnTo>
                  <a:lnTo>
                    <a:pt x="0" y="462280"/>
                  </a:lnTo>
                  <a:lnTo>
                    <a:pt x="4524" y="485528"/>
                  </a:lnTo>
                  <a:lnTo>
                    <a:pt x="18097" y="505968"/>
                  </a:lnTo>
                  <a:lnTo>
                    <a:pt x="418020" y="906399"/>
                  </a:lnTo>
                  <a:lnTo>
                    <a:pt x="461327" y="924560"/>
                  </a:lnTo>
                  <a:lnTo>
                    <a:pt x="473080" y="923418"/>
                  </a:lnTo>
                  <a:lnTo>
                    <a:pt x="904811" y="505968"/>
                  </a:lnTo>
                  <a:lnTo>
                    <a:pt x="922718" y="462280"/>
                  </a:lnTo>
                  <a:lnTo>
                    <a:pt x="918241" y="439031"/>
                  </a:lnTo>
                  <a:lnTo>
                    <a:pt x="504888" y="18161"/>
                  </a:lnTo>
                  <a:lnTo>
                    <a:pt x="473080" y="1141"/>
                  </a:lnTo>
                  <a:lnTo>
                    <a:pt x="461327" y="0"/>
                  </a:lnTo>
                  <a:close/>
                </a:path>
              </a:pathLst>
            </a:custGeom>
            <a:solidFill>
              <a:srgbClr val="FBB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44560" y="2997199"/>
              <a:ext cx="243840" cy="254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43152" y="3423919"/>
              <a:ext cx="923290" cy="924560"/>
            </a:xfrm>
            <a:custGeom>
              <a:avLst/>
              <a:gdLst/>
              <a:ahLst/>
              <a:cxnLst/>
              <a:rect l="l" t="t" r="r" b="b"/>
              <a:pathLst>
                <a:path w="923290" h="924560">
                  <a:moveTo>
                    <a:pt x="461327" y="0"/>
                  </a:moveTo>
                  <a:lnTo>
                    <a:pt x="418020" y="18160"/>
                  </a:lnTo>
                  <a:lnTo>
                    <a:pt x="18097" y="418845"/>
                  </a:lnTo>
                  <a:lnTo>
                    <a:pt x="0" y="462276"/>
                  </a:lnTo>
                  <a:lnTo>
                    <a:pt x="4524" y="485479"/>
                  </a:lnTo>
                  <a:lnTo>
                    <a:pt x="418020" y="906640"/>
                  </a:lnTo>
                  <a:lnTo>
                    <a:pt x="461327" y="924559"/>
                  </a:lnTo>
                  <a:lnTo>
                    <a:pt x="473080" y="923438"/>
                  </a:lnTo>
                  <a:lnTo>
                    <a:pt x="904811" y="505917"/>
                  </a:lnTo>
                  <a:lnTo>
                    <a:pt x="922718" y="462276"/>
                  </a:lnTo>
                  <a:lnTo>
                    <a:pt x="918241" y="439126"/>
                  </a:lnTo>
                  <a:lnTo>
                    <a:pt x="904811" y="418845"/>
                  </a:lnTo>
                  <a:lnTo>
                    <a:pt x="743902" y="257555"/>
                  </a:lnTo>
                  <a:lnTo>
                    <a:pt x="739544" y="250481"/>
                  </a:lnTo>
                  <a:lnTo>
                    <a:pt x="769953" y="216265"/>
                  </a:lnTo>
                  <a:lnTo>
                    <a:pt x="801135" y="202634"/>
                  </a:lnTo>
                  <a:lnTo>
                    <a:pt x="808005" y="198294"/>
                  </a:lnTo>
                  <a:lnTo>
                    <a:pt x="814351" y="192883"/>
                  </a:lnTo>
                  <a:lnTo>
                    <a:pt x="820102" y="186435"/>
                  </a:lnTo>
                  <a:lnTo>
                    <a:pt x="829048" y="170090"/>
                  </a:lnTo>
                  <a:lnTo>
                    <a:pt x="832421" y="152352"/>
                  </a:lnTo>
                  <a:lnTo>
                    <a:pt x="830175" y="134447"/>
                  </a:lnTo>
                  <a:lnTo>
                    <a:pt x="800068" y="97599"/>
                  </a:lnTo>
                  <a:lnTo>
                    <a:pt x="772731" y="90931"/>
                  </a:lnTo>
                  <a:lnTo>
                    <a:pt x="761432" y="92007"/>
                  </a:lnTo>
                  <a:lnTo>
                    <a:pt x="726370" y="113274"/>
                  </a:lnTo>
                  <a:lnTo>
                    <a:pt x="712198" y="141890"/>
                  </a:lnTo>
                  <a:lnTo>
                    <a:pt x="706961" y="153606"/>
                  </a:lnTo>
                  <a:lnTo>
                    <a:pt x="701081" y="164941"/>
                  </a:lnTo>
                  <a:lnTo>
                    <a:pt x="690943" y="181736"/>
                  </a:lnTo>
                  <a:lnTo>
                    <a:pt x="684847" y="184784"/>
                  </a:lnTo>
                  <a:lnTo>
                    <a:pt x="674179" y="184784"/>
                  </a:lnTo>
                  <a:lnTo>
                    <a:pt x="669480" y="183006"/>
                  </a:lnTo>
                  <a:lnTo>
                    <a:pt x="504888" y="18160"/>
                  </a:lnTo>
                  <a:lnTo>
                    <a:pt x="495206" y="10233"/>
                  </a:lnTo>
                  <a:lnTo>
                    <a:pt x="484489" y="4556"/>
                  </a:lnTo>
                  <a:lnTo>
                    <a:pt x="473080" y="1141"/>
                  </a:lnTo>
                  <a:lnTo>
                    <a:pt x="461327" y="0"/>
                  </a:lnTo>
                  <a:close/>
                </a:path>
              </a:pathLst>
            </a:custGeom>
            <a:solidFill>
              <a:srgbClr val="EB39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38720" y="3525519"/>
              <a:ext cx="243839" cy="243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506720" y="548639"/>
            <a:ext cx="345439" cy="3454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22320" y="548639"/>
            <a:ext cx="345439" cy="345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0960"/>
          </a:xfrm>
          <a:custGeom>
            <a:avLst/>
            <a:gdLst/>
            <a:ahLst/>
            <a:cxnLst/>
            <a:rect l="l" t="t" r="r" b="b"/>
            <a:pathLst>
              <a:path w="9144000" h="5140960">
                <a:moveTo>
                  <a:pt x="9144000" y="0"/>
                </a:moveTo>
                <a:lnTo>
                  <a:pt x="0" y="0"/>
                </a:lnTo>
                <a:lnTo>
                  <a:pt x="0" y="5140960"/>
                </a:lnTo>
                <a:lnTo>
                  <a:pt x="9144000" y="51409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D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795" y="1289367"/>
            <a:ext cx="6904990" cy="28657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07340" marR="56515" indent="-295275">
              <a:lnSpc>
                <a:spcPct val="121800"/>
              </a:lnSpc>
              <a:spcBef>
                <a:spcPts val="50"/>
              </a:spcBef>
              <a:buSzPct val="129411"/>
              <a:buChar char="●"/>
              <a:tabLst>
                <a:tab pos="307340" algn="l"/>
                <a:tab pos="307975" algn="l"/>
              </a:tabLst>
            </a:pP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Ruiz, </a:t>
            </a:r>
            <a:r>
              <a:rPr sz="850" spc="-30" dirty="0">
                <a:solidFill>
                  <a:srgbClr val="FFFFFF"/>
                </a:solidFill>
                <a:latin typeface="Arial"/>
                <a:cs typeface="Arial"/>
              </a:rPr>
              <a:t>E.,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Hristidis, </a:t>
            </a:r>
            <a:r>
              <a:rPr sz="850" spc="25" dirty="0">
                <a:solidFill>
                  <a:srgbClr val="FFFFFF"/>
                </a:solidFill>
                <a:latin typeface="Arial"/>
                <a:cs typeface="Arial"/>
              </a:rPr>
              <a:t>V.,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Castillo,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C.,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Gionis, </a:t>
            </a:r>
            <a:r>
              <a:rPr sz="850" spc="40" dirty="0">
                <a:solidFill>
                  <a:srgbClr val="FFFFFF"/>
                </a:solidFill>
                <a:latin typeface="Arial"/>
                <a:cs typeface="Arial"/>
              </a:rPr>
              <a:t>A.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(2012).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Correlating Financial </a:t>
            </a:r>
            <a:r>
              <a:rPr sz="850" spc="-3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Series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ith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Micro-Blogging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Activity.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Proceedings 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Fifth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International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Conference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Mining,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WSDM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2012.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Seattle, </a:t>
            </a:r>
            <a:r>
              <a:rPr sz="850" spc="25" dirty="0">
                <a:solidFill>
                  <a:srgbClr val="FFFFFF"/>
                </a:solidFill>
                <a:latin typeface="Arial"/>
                <a:cs typeface="Arial"/>
              </a:rPr>
              <a:t>WA,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USA.  doi:10.1145/2124295.2124358</a:t>
            </a:r>
            <a:endParaRPr sz="850">
              <a:latin typeface="Arial"/>
              <a:cs typeface="Arial"/>
            </a:endParaRPr>
          </a:p>
          <a:p>
            <a:pPr marL="307340" marR="19685" indent="-295275">
              <a:lnSpc>
                <a:spcPts val="1280"/>
              </a:lnSpc>
              <a:spcBef>
                <a:spcPts val="10"/>
              </a:spcBef>
              <a:buSzPct val="129411"/>
              <a:buChar char="●"/>
              <a:tabLst>
                <a:tab pos="307340" algn="l"/>
                <a:tab pos="307975" algn="l"/>
              </a:tabLst>
            </a:pP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Selvin, S.,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Ravi, </a:t>
            </a:r>
            <a:r>
              <a:rPr sz="850" spc="25" dirty="0">
                <a:solidFill>
                  <a:srgbClr val="FFFFFF"/>
                </a:solidFill>
                <a:latin typeface="Arial"/>
                <a:cs typeface="Arial"/>
              </a:rPr>
              <a:t>V.,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Gopalakrishnan, </a:t>
            </a:r>
            <a:r>
              <a:rPr sz="850" spc="-30" dirty="0">
                <a:solidFill>
                  <a:srgbClr val="FFFFFF"/>
                </a:solidFill>
                <a:latin typeface="Arial"/>
                <a:cs typeface="Arial"/>
              </a:rPr>
              <a:t>E.,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Menon, </a:t>
            </a:r>
            <a:r>
              <a:rPr sz="850" spc="40" dirty="0">
                <a:solidFill>
                  <a:srgbClr val="FFFFFF"/>
                </a:solidFill>
                <a:latin typeface="Arial"/>
                <a:cs typeface="Arial"/>
              </a:rPr>
              <a:t>V.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K.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(2017).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Stock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price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prediction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LSTM, </a:t>
            </a:r>
            <a:r>
              <a:rPr sz="850" spc="-30" dirty="0">
                <a:solidFill>
                  <a:srgbClr val="FFFFFF"/>
                </a:solidFill>
                <a:latin typeface="Arial"/>
                <a:cs typeface="Arial"/>
              </a:rPr>
              <a:t>RNN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850" spc="-25" dirty="0">
                <a:solidFill>
                  <a:srgbClr val="FFFFFF"/>
                </a:solidFill>
                <a:latin typeface="Arial"/>
                <a:cs typeface="Arial"/>
              </a:rPr>
              <a:t>CNN-sliding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indow 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model.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2017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International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Conference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850" spc="25" dirty="0">
                <a:solidFill>
                  <a:srgbClr val="FFFFFF"/>
                </a:solidFill>
                <a:latin typeface="Arial"/>
                <a:cs typeface="Arial"/>
              </a:rPr>
              <a:t>Advances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Computing,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Communications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Informatics</a:t>
            </a:r>
            <a:r>
              <a:rPr sz="85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(ICACCI).</a:t>
            </a:r>
            <a:endParaRPr sz="85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  <a:spcBef>
                <a:spcPts val="100"/>
              </a:spcBef>
            </a:pP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doi:0.1109/ICACCI.2017.8126078</a:t>
            </a:r>
            <a:endParaRPr sz="850">
              <a:latin typeface="Arial"/>
              <a:cs typeface="Arial"/>
            </a:endParaRPr>
          </a:p>
          <a:p>
            <a:pPr marL="307340" marR="198755" indent="-295275">
              <a:lnSpc>
                <a:spcPct val="117800"/>
              </a:lnSpc>
              <a:spcBef>
                <a:spcPts val="80"/>
              </a:spcBef>
              <a:buSzPct val="129411"/>
              <a:buChar char="●"/>
              <a:tabLst>
                <a:tab pos="307340" algn="l"/>
                <a:tab pos="307975" algn="l"/>
              </a:tabLst>
            </a:pP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Shah,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D.,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Isah, 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H.,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Zulkernine, 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F.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(2019, 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27). Stock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Market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Analysis: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Review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Taxonomy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Prediction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Techniques. 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International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Journal of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Financial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Studies,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7(2).</a:t>
            </a:r>
            <a:r>
              <a:rPr sz="85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doi:https://doi.org/10.3390/ijfs7020026</a:t>
            </a:r>
            <a:endParaRPr sz="850">
              <a:latin typeface="Arial"/>
              <a:cs typeface="Arial"/>
            </a:endParaRPr>
          </a:p>
          <a:p>
            <a:pPr marL="307340" marR="5080" indent="-295275">
              <a:lnSpc>
                <a:spcPct val="120500"/>
              </a:lnSpc>
              <a:spcBef>
                <a:spcPts val="55"/>
              </a:spcBef>
              <a:buSzPct val="129411"/>
              <a:buChar char="●"/>
              <a:tabLst>
                <a:tab pos="307340" algn="l"/>
                <a:tab pos="307975" algn="l"/>
              </a:tabLst>
            </a:pP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Siami-Namini,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S.,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Tavakoli, 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N.,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850" spc="-25" dirty="0">
                <a:solidFill>
                  <a:srgbClr val="FFFFFF"/>
                </a:solidFill>
                <a:latin typeface="Arial"/>
                <a:cs typeface="Arial"/>
              </a:rPr>
              <a:t>Siami Namin, </a:t>
            </a:r>
            <a:r>
              <a:rPr sz="850" spc="40" dirty="0">
                <a:solidFill>
                  <a:srgbClr val="FFFFFF"/>
                </a:solidFill>
                <a:latin typeface="Arial"/>
                <a:cs typeface="Arial"/>
              </a:rPr>
              <a:t>A.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(2019).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Comparison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850" spc="-25" dirty="0">
                <a:solidFill>
                  <a:srgbClr val="FFFFFF"/>
                </a:solidFill>
                <a:latin typeface="Arial"/>
                <a:cs typeface="Arial"/>
              </a:rPr>
              <a:t>ARIMA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LSTM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Forecasting </a:t>
            </a:r>
            <a:r>
              <a:rPr sz="850" spc="-3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Series. </a:t>
            </a:r>
            <a:r>
              <a:rPr sz="850" spc="-35" dirty="0">
                <a:solidFill>
                  <a:srgbClr val="FFFFFF"/>
                </a:solidFill>
                <a:latin typeface="Arial"/>
                <a:cs typeface="Arial"/>
              </a:rPr>
              <a:t>In M. </a:t>
            </a:r>
            <a:r>
              <a:rPr sz="850" spc="40" dirty="0">
                <a:solidFill>
                  <a:srgbClr val="FFFFFF"/>
                </a:solidFill>
                <a:latin typeface="Arial"/>
                <a:cs typeface="Arial"/>
              </a:rPr>
              <a:t>A. 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Wani, </a:t>
            </a:r>
            <a:r>
              <a:rPr sz="850" spc="-30" dirty="0">
                <a:solidFill>
                  <a:srgbClr val="FFFFFF"/>
                </a:solidFill>
                <a:latin typeface="Arial"/>
                <a:cs typeface="Arial"/>
              </a:rPr>
              <a:t>M.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Sayed-Mouchaw eh, 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E.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Lughofer,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J. 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Gama,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850" spc="-35" dirty="0">
                <a:solidFill>
                  <a:srgbClr val="FFFFFF"/>
                </a:solidFill>
                <a:latin typeface="Arial"/>
                <a:cs typeface="Arial"/>
              </a:rPr>
              <a:t>M.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Kantardzic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(Eds.),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Proceedings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17th 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IEEE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International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Conference on 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and Applications, </a:t>
            </a:r>
            <a:r>
              <a:rPr sz="850" spc="-35" dirty="0">
                <a:solidFill>
                  <a:srgbClr val="FFFFFF"/>
                </a:solidFill>
                <a:latin typeface="Arial"/>
                <a:cs typeface="Arial"/>
              </a:rPr>
              <a:t>ICMLA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2018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(pp.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1394-1401). [8614252]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Institute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Electrical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Electronics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Engineers. 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doi:https://doi.org/10.1109/ICMLA.2018.00227</a:t>
            </a:r>
            <a:endParaRPr sz="850">
              <a:latin typeface="Arial"/>
              <a:cs typeface="Arial"/>
            </a:endParaRPr>
          </a:p>
          <a:p>
            <a:pPr marL="307340" indent="-295275">
              <a:lnSpc>
                <a:spcPct val="100000"/>
              </a:lnSpc>
              <a:spcBef>
                <a:spcPts val="260"/>
              </a:spcBef>
              <a:buSzPct val="129411"/>
              <a:buChar char="●"/>
              <a:tabLst>
                <a:tab pos="307340" algn="l"/>
                <a:tab pos="307975" algn="l"/>
              </a:tabLst>
            </a:pP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Tetlock, 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P. </a:t>
            </a:r>
            <a:r>
              <a:rPr sz="850" spc="-25" dirty="0">
                <a:solidFill>
                  <a:srgbClr val="FFFFFF"/>
                </a:solidFill>
                <a:latin typeface="Arial"/>
                <a:cs typeface="Arial"/>
              </a:rPr>
              <a:t>C.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(2007).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Giving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to Investor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Sentiment: The 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Role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850" spc="-20" dirty="0">
                <a:solidFill>
                  <a:srgbClr val="FFFFFF"/>
                </a:solidFill>
                <a:latin typeface="Arial"/>
                <a:cs typeface="Arial"/>
              </a:rPr>
              <a:t>Media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Stock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Market.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Journal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85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Finance,</a:t>
            </a:r>
            <a:endParaRPr sz="85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  <a:spcBef>
                <a:spcPts val="185"/>
              </a:spcBef>
            </a:pP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Forthcoming,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62(3).</a:t>
            </a:r>
            <a:r>
              <a:rPr sz="85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doi: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http://dx.doi.org/10.2139/ssrn.685145</a:t>
            </a:r>
            <a:endParaRPr sz="850">
              <a:latin typeface="Arial"/>
              <a:cs typeface="Arial"/>
            </a:endParaRPr>
          </a:p>
          <a:p>
            <a:pPr marL="307340" marR="100330" indent="-295275">
              <a:lnSpc>
                <a:spcPct val="125699"/>
              </a:lnSpc>
              <a:buSzPct val="129411"/>
              <a:buChar char="●"/>
              <a:tabLst>
                <a:tab pos="307340" algn="l"/>
                <a:tab pos="307975" algn="l"/>
              </a:tabLst>
            </a:pP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Xia, </a:t>
            </a:r>
            <a:r>
              <a:rPr sz="850" spc="25" dirty="0">
                <a:solidFill>
                  <a:srgbClr val="FFFFFF"/>
                </a:solidFill>
                <a:latin typeface="Arial"/>
                <a:cs typeface="Arial"/>
              </a:rPr>
              <a:t>Y.,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Liu, </a:t>
            </a:r>
            <a:r>
              <a:rPr sz="850" spc="25" dirty="0">
                <a:solidFill>
                  <a:srgbClr val="FFFFFF"/>
                </a:solidFill>
                <a:latin typeface="Arial"/>
                <a:cs typeface="Arial"/>
              </a:rPr>
              <a:t>Y.,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Chen,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Z.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(2013).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850" spc="25" dirty="0">
                <a:solidFill>
                  <a:srgbClr val="FFFFFF"/>
                </a:solidFill>
                <a:latin typeface="Arial"/>
                <a:cs typeface="Arial"/>
              </a:rPr>
              <a:t>Vector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Regression </a:t>
            </a:r>
            <a:r>
              <a:rPr sz="850" spc="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prediction of </a:t>
            </a:r>
            <a:r>
              <a:rPr sz="850" spc="25" dirty="0">
                <a:solidFill>
                  <a:srgbClr val="FFFFFF"/>
                </a:solidFill>
                <a:latin typeface="Arial"/>
                <a:cs typeface="Arial"/>
              </a:rPr>
              <a:t>stock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trend.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2013 6th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International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Conference on 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Management,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Innovation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Industrial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850" spc="-40" dirty="0">
                <a:solidFill>
                  <a:srgbClr val="FFFFFF"/>
                </a:solidFill>
                <a:latin typeface="Arial"/>
                <a:cs typeface="Arial"/>
              </a:rPr>
              <a:t>(ICIII).</a:t>
            </a:r>
            <a:r>
              <a:rPr sz="85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doi:10.1109/ICIII.2013.6703098</a:t>
            </a:r>
            <a:endParaRPr sz="850">
              <a:latin typeface="Arial"/>
              <a:cs typeface="Arial"/>
            </a:endParaRPr>
          </a:p>
          <a:p>
            <a:pPr marL="307340" marR="202565" indent="-295275">
              <a:lnSpc>
                <a:spcPts val="1280"/>
              </a:lnSpc>
              <a:spcBef>
                <a:spcPts val="10"/>
              </a:spcBef>
              <a:buSzPct val="129411"/>
              <a:buChar char="●"/>
              <a:tabLst>
                <a:tab pos="307340" algn="l"/>
                <a:tab pos="307975" algn="l"/>
              </a:tabLst>
            </a:pPr>
            <a:r>
              <a:rPr sz="850" spc="25" dirty="0">
                <a:solidFill>
                  <a:srgbClr val="FFFFFF"/>
                </a:solidFill>
                <a:latin typeface="Arial"/>
                <a:cs typeface="Arial"/>
              </a:rPr>
              <a:t>Yadav, A.,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Jha,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C., </a:t>
            </a:r>
            <a:r>
              <a:rPr sz="85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Sharan, </a:t>
            </a:r>
            <a:r>
              <a:rPr sz="850" spc="35" dirty="0">
                <a:solidFill>
                  <a:srgbClr val="FFFFFF"/>
                </a:solidFill>
                <a:latin typeface="Arial"/>
                <a:cs typeface="Arial"/>
              </a:rPr>
              <a:t>A. </a:t>
            </a:r>
            <a:r>
              <a:rPr sz="850" spc="15" dirty="0">
                <a:solidFill>
                  <a:srgbClr val="FFFFFF"/>
                </a:solidFill>
                <a:latin typeface="Arial"/>
                <a:cs typeface="Arial"/>
              </a:rPr>
              <a:t>(2020).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Optimizing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LSTM </a:t>
            </a:r>
            <a:r>
              <a:rPr sz="850" spc="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850" spc="-2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series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prediction </a:t>
            </a:r>
            <a:r>
              <a:rPr sz="850" spc="-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Indian </a:t>
            </a:r>
            <a:r>
              <a:rPr sz="850" spc="25" dirty="0">
                <a:solidFill>
                  <a:srgbClr val="FFFFFF"/>
                </a:solidFill>
                <a:latin typeface="Arial"/>
                <a:cs typeface="Arial"/>
              </a:rPr>
              <a:t>stock </a:t>
            </a:r>
            <a:r>
              <a:rPr sz="850" spc="-5" dirty="0">
                <a:solidFill>
                  <a:srgbClr val="FFFFFF"/>
                </a:solidFill>
                <a:latin typeface="Arial"/>
                <a:cs typeface="Arial"/>
              </a:rPr>
              <a:t>market. </a:t>
            </a:r>
            <a:r>
              <a:rPr sz="850" dirty="0">
                <a:solidFill>
                  <a:srgbClr val="FFFFFF"/>
                </a:solidFill>
                <a:latin typeface="Arial"/>
                <a:cs typeface="Arial"/>
              </a:rPr>
              <a:t>Procedia </a:t>
            </a:r>
            <a:r>
              <a:rPr sz="850" spc="-15" dirty="0">
                <a:solidFill>
                  <a:srgbClr val="FFFFFF"/>
                </a:solidFill>
                <a:latin typeface="Arial"/>
                <a:cs typeface="Arial"/>
              </a:rPr>
              <a:t>Computer 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Science, </a:t>
            </a:r>
            <a:r>
              <a:rPr sz="850" spc="5" dirty="0">
                <a:solidFill>
                  <a:srgbClr val="FFFFFF"/>
                </a:solidFill>
                <a:latin typeface="Arial"/>
                <a:cs typeface="Arial"/>
              </a:rPr>
              <a:t>167, 2091-2100.</a:t>
            </a:r>
            <a:r>
              <a:rPr sz="85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FFFFFF"/>
                </a:solidFill>
                <a:latin typeface="Arial"/>
                <a:cs typeface="Arial"/>
              </a:rPr>
              <a:t>doi:https://doi.org/10.1016/j.procs.2020.03.257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43152" y="1483359"/>
            <a:ext cx="1431290" cy="2865120"/>
            <a:chOff x="7443152" y="1483359"/>
            <a:chExt cx="1431290" cy="2865120"/>
          </a:xfrm>
        </p:grpSpPr>
        <p:sp>
          <p:nvSpPr>
            <p:cNvPr id="6" name="object 6"/>
            <p:cNvSpPr/>
            <p:nvPr/>
          </p:nvSpPr>
          <p:spPr>
            <a:xfrm>
              <a:off x="7473632" y="1483359"/>
              <a:ext cx="923290" cy="924560"/>
            </a:xfrm>
            <a:custGeom>
              <a:avLst/>
              <a:gdLst/>
              <a:ahLst/>
              <a:cxnLst/>
              <a:rect l="l" t="t" r="r" b="b"/>
              <a:pathLst>
                <a:path w="923290" h="924560">
                  <a:moveTo>
                    <a:pt x="460565" y="0"/>
                  </a:moveTo>
                  <a:lnTo>
                    <a:pt x="417004" y="18161"/>
                  </a:lnTo>
                  <a:lnTo>
                    <a:pt x="18097" y="419607"/>
                  </a:lnTo>
                  <a:lnTo>
                    <a:pt x="0" y="463200"/>
                  </a:lnTo>
                  <a:lnTo>
                    <a:pt x="4524" y="486330"/>
                  </a:lnTo>
                  <a:lnTo>
                    <a:pt x="418782" y="906652"/>
                  </a:lnTo>
                  <a:lnTo>
                    <a:pt x="462089" y="924560"/>
                  </a:lnTo>
                  <a:lnTo>
                    <a:pt x="473914" y="923418"/>
                  </a:lnTo>
                  <a:lnTo>
                    <a:pt x="485346" y="920003"/>
                  </a:lnTo>
                  <a:lnTo>
                    <a:pt x="496040" y="914326"/>
                  </a:lnTo>
                  <a:lnTo>
                    <a:pt x="505650" y="906399"/>
                  </a:lnTo>
                  <a:lnTo>
                    <a:pt x="669734" y="741552"/>
                  </a:lnTo>
                  <a:lnTo>
                    <a:pt x="674433" y="739775"/>
                  </a:lnTo>
                  <a:lnTo>
                    <a:pt x="685228" y="739775"/>
                  </a:lnTo>
                  <a:lnTo>
                    <a:pt x="691324" y="742823"/>
                  </a:lnTo>
                  <a:lnTo>
                    <a:pt x="701633" y="759692"/>
                  </a:lnTo>
                  <a:lnTo>
                    <a:pt x="707628" y="771159"/>
                  </a:lnTo>
                  <a:lnTo>
                    <a:pt x="713027" y="782937"/>
                  </a:lnTo>
                  <a:lnTo>
                    <a:pt x="717867" y="794893"/>
                  </a:lnTo>
                  <a:lnTo>
                    <a:pt x="721153" y="802213"/>
                  </a:lnTo>
                  <a:lnTo>
                    <a:pt x="754681" y="830484"/>
                  </a:lnTo>
                  <a:lnTo>
                    <a:pt x="773493" y="833627"/>
                  </a:lnTo>
                  <a:lnTo>
                    <a:pt x="781952" y="833004"/>
                  </a:lnTo>
                  <a:lnTo>
                    <a:pt x="824884" y="803511"/>
                  </a:lnTo>
                  <a:lnTo>
                    <a:pt x="832580" y="779065"/>
                  </a:lnTo>
                  <a:lnTo>
                    <a:pt x="829369" y="753834"/>
                  </a:lnTo>
                  <a:lnTo>
                    <a:pt x="805037" y="723439"/>
                  </a:lnTo>
                  <a:lnTo>
                    <a:pt x="781643" y="713257"/>
                  </a:lnTo>
                  <a:lnTo>
                    <a:pt x="769953" y="707977"/>
                  </a:lnTo>
                  <a:lnTo>
                    <a:pt x="758572" y="702054"/>
                  </a:lnTo>
                  <a:lnTo>
                    <a:pt x="747585" y="695451"/>
                  </a:lnTo>
                  <a:lnTo>
                    <a:pt x="741620" y="689465"/>
                  </a:lnTo>
                  <a:lnTo>
                    <a:pt x="738917" y="681847"/>
                  </a:lnTo>
                  <a:lnTo>
                    <a:pt x="739691" y="673824"/>
                  </a:lnTo>
                  <a:lnTo>
                    <a:pt x="744156" y="666623"/>
                  </a:lnTo>
                  <a:lnTo>
                    <a:pt x="904811" y="505206"/>
                  </a:lnTo>
                  <a:lnTo>
                    <a:pt x="918237" y="484784"/>
                  </a:lnTo>
                  <a:lnTo>
                    <a:pt x="918134" y="438322"/>
                  </a:lnTo>
                  <a:lnTo>
                    <a:pt x="504126" y="18161"/>
                  </a:lnTo>
                  <a:lnTo>
                    <a:pt x="472318" y="1141"/>
                  </a:lnTo>
                  <a:lnTo>
                    <a:pt x="460565" y="0"/>
                  </a:lnTo>
                  <a:close/>
                </a:path>
              </a:pathLst>
            </a:custGeom>
            <a:solidFill>
              <a:srgbClr val="5EB1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38720" y="1544319"/>
              <a:ext cx="243839" cy="2438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61249" y="1971039"/>
              <a:ext cx="913130" cy="924560"/>
            </a:xfrm>
            <a:custGeom>
              <a:avLst/>
              <a:gdLst/>
              <a:ahLst/>
              <a:cxnLst/>
              <a:rect l="l" t="t" r="r" b="b"/>
              <a:pathLst>
                <a:path w="913129" h="924560">
                  <a:moveTo>
                    <a:pt x="456310" y="0"/>
                  </a:moveTo>
                  <a:lnTo>
                    <a:pt x="413511" y="18161"/>
                  </a:lnTo>
                  <a:lnTo>
                    <a:pt x="254253" y="179069"/>
                  </a:lnTo>
                  <a:lnTo>
                    <a:pt x="250825" y="182752"/>
                  </a:lnTo>
                  <a:lnTo>
                    <a:pt x="246252" y="184531"/>
                  </a:lnTo>
                  <a:lnTo>
                    <a:pt x="235584" y="184531"/>
                  </a:lnTo>
                  <a:lnTo>
                    <a:pt x="229489" y="181356"/>
                  </a:lnTo>
                  <a:lnTo>
                    <a:pt x="219382" y="164502"/>
                  </a:lnTo>
                  <a:lnTo>
                    <a:pt x="213439" y="153019"/>
                  </a:lnTo>
                  <a:lnTo>
                    <a:pt x="208091" y="141225"/>
                  </a:lnTo>
                  <a:lnTo>
                    <a:pt x="203326" y="129158"/>
                  </a:lnTo>
                  <a:lnTo>
                    <a:pt x="200042" y="121838"/>
                  </a:lnTo>
                  <a:lnTo>
                    <a:pt x="166846" y="93567"/>
                  </a:lnTo>
                  <a:lnTo>
                    <a:pt x="148335" y="90424"/>
                  </a:lnTo>
                  <a:lnTo>
                    <a:pt x="139973" y="91047"/>
                  </a:lnTo>
                  <a:lnTo>
                    <a:pt x="97629" y="120429"/>
                  </a:lnTo>
                  <a:lnTo>
                    <a:pt x="89931" y="144859"/>
                  </a:lnTo>
                  <a:lnTo>
                    <a:pt x="93021" y="170074"/>
                  </a:lnTo>
                  <a:lnTo>
                    <a:pt x="106933" y="192277"/>
                  </a:lnTo>
                  <a:lnTo>
                    <a:pt x="113156" y="198627"/>
                  </a:lnTo>
                  <a:lnTo>
                    <a:pt x="120396" y="203200"/>
                  </a:lnTo>
                  <a:lnTo>
                    <a:pt x="139944" y="210847"/>
                  </a:lnTo>
                  <a:lnTo>
                    <a:pt x="151495" y="216122"/>
                  </a:lnTo>
                  <a:lnTo>
                    <a:pt x="162736" y="222015"/>
                  </a:lnTo>
                  <a:lnTo>
                    <a:pt x="173608" y="228600"/>
                  </a:lnTo>
                  <a:lnTo>
                    <a:pt x="179609" y="234586"/>
                  </a:lnTo>
                  <a:lnTo>
                    <a:pt x="182276" y="242204"/>
                  </a:lnTo>
                  <a:lnTo>
                    <a:pt x="181467" y="250227"/>
                  </a:lnTo>
                  <a:lnTo>
                    <a:pt x="177037" y="257428"/>
                  </a:lnTo>
                  <a:lnTo>
                    <a:pt x="17906" y="418592"/>
                  </a:lnTo>
                  <a:lnTo>
                    <a:pt x="4476" y="439031"/>
                  </a:lnTo>
                  <a:lnTo>
                    <a:pt x="0" y="462280"/>
                  </a:lnTo>
                  <a:lnTo>
                    <a:pt x="4476" y="485528"/>
                  </a:lnTo>
                  <a:lnTo>
                    <a:pt x="17906" y="505968"/>
                  </a:lnTo>
                  <a:lnTo>
                    <a:pt x="413511" y="906399"/>
                  </a:lnTo>
                  <a:lnTo>
                    <a:pt x="456310" y="924559"/>
                  </a:lnTo>
                  <a:lnTo>
                    <a:pt x="467949" y="923418"/>
                  </a:lnTo>
                  <a:lnTo>
                    <a:pt x="894969" y="505968"/>
                  </a:lnTo>
                  <a:lnTo>
                    <a:pt x="912685" y="462280"/>
                  </a:lnTo>
                  <a:lnTo>
                    <a:pt x="908256" y="439031"/>
                  </a:lnTo>
                  <a:lnTo>
                    <a:pt x="499364" y="18161"/>
                  </a:lnTo>
                  <a:lnTo>
                    <a:pt x="467949" y="1141"/>
                  </a:lnTo>
                  <a:lnTo>
                    <a:pt x="456310" y="0"/>
                  </a:lnTo>
                  <a:close/>
                </a:path>
              </a:pathLst>
            </a:custGeom>
            <a:solidFill>
              <a:srgbClr val="69E7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34400" y="2052319"/>
              <a:ext cx="243840" cy="2438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63472" y="2448559"/>
              <a:ext cx="922655" cy="924560"/>
            </a:xfrm>
            <a:custGeom>
              <a:avLst/>
              <a:gdLst/>
              <a:ahLst/>
              <a:cxnLst/>
              <a:rect l="l" t="t" r="r" b="b"/>
              <a:pathLst>
                <a:path w="922654" h="924560">
                  <a:moveTo>
                    <a:pt x="461327" y="0"/>
                  </a:moveTo>
                  <a:lnTo>
                    <a:pt x="417766" y="18161"/>
                  </a:lnTo>
                  <a:lnTo>
                    <a:pt x="18097" y="418845"/>
                  </a:lnTo>
                  <a:lnTo>
                    <a:pt x="0" y="462264"/>
                  </a:lnTo>
                  <a:lnTo>
                    <a:pt x="4524" y="485479"/>
                  </a:lnTo>
                  <a:lnTo>
                    <a:pt x="417766" y="906652"/>
                  </a:lnTo>
                  <a:lnTo>
                    <a:pt x="461327" y="924560"/>
                  </a:lnTo>
                  <a:lnTo>
                    <a:pt x="473080" y="923440"/>
                  </a:lnTo>
                  <a:lnTo>
                    <a:pt x="904557" y="505968"/>
                  </a:lnTo>
                  <a:lnTo>
                    <a:pt x="922655" y="462264"/>
                  </a:lnTo>
                  <a:lnTo>
                    <a:pt x="918130" y="439120"/>
                  </a:lnTo>
                  <a:lnTo>
                    <a:pt x="904557" y="418845"/>
                  </a:lnTo>
                  <a:lnTo>
                    <a:pt x="743902" y="257556"/>
                  </a:lnTo>
                  <a:lnTo>
                    <a:pt x="739455" y="250481"/>
                  </a:lnTo>
                  <a:lnTo>
                    <a:pt x="769953" y="216169"/>
                  </a:lnTo>
                  <a:lnTo>
                    <a:pt x="793813" y="205867"/>
                  </a:lnTo>
                  <a:lnTo>
                    <a:pt x="801131" y="202634"/>
                  </a:lnTo>
                  <a:lnTo>
                    <a:pt x="828940" y="169979"/>
                  </a:lnTo>
                  <a:lnTo>
                    <a:pt x="832389" y="152225"/>
                  </a:lnTo>
                  <a:lnTo>
                    <a:pt x="830171" y="134304"/>
                  </a:lnTo>
                  <a:lnTo>
                    <a:pt x="800068" y="97520"/>
                  </a:lnTo>
                  <a:lnTo>
                    <a:pt x="772731" y="90931"/>
                  </a:lnTo>
                  <a:lnTo>
                    <a:pt x="761378" y="92007"/>
                  </a:lnTo>
                  <a:lnTo>
                    <a:pt x="726370" y="113166"/>
                  </a:lnTo>
                  <a:lnTo>
                    <a:pt x="712251" y="141783"/>
                  </a:lnTo>
                  <a:lnTo>
                    <a:pt x="707009" y="153511"/>
                  </a:lnTo>
                  <a:lnTo>
                    <a:pt x="701099" y="164905"/>
                  </a:lnTo>
                  <a:lnTo>
                    <a:pt x="690943" y="181737"/>
                  </a:lnTo>
                  <a:lnTo>
                    <a:pt x="684974" y="184785"/>
                  </a:lnTo>
                  <a:lnTo>
                    <a:pt x="674179" y="184785"/>
                  </a:lnTo>
                  <a:lnTo>
                    <a:pt x="669480" y="183006"/>
                  </a:lnTo>
                  <a:lnTo>
                    <a:pt x="504888" y="18161"/>
                  </a:lnTo>
                  <a:lnTo>
                    <a:pt x="495206" y="10233"/>
                  </a:lnTo>
                  <a:lnTo>
                    <a:pt x="484489" y="4556"/>
                  </a:lnTo>
                  <a:lnTo>
                    <a:pt x="473080" y="1141"/>
                  </a:lnTo>
                  <a:lnTo>
                    <a:pt x="461327" y="0"/>
                  </a:lnTo>
                  <a:close/>
                </a:path>
              </a:pathLst>
            </a:custGeom>
            <a:solidFill>
              <a:srgbClr val="4848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38720" y="2529839"/>
              <a:ext cx="243839" cy="2438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40992" y="2946399"/>
              <a:ext cx="923290" cy="924560"/>
            </a:xfrm>
            <a:custGeom>
              <a:avLst/>
              <a:gdLst/>
              <a:ahLst/>
              <a:cxnLst/>
              <a:rect l="l" t="t" r="r" b="b"/>
              <a:pathLst>
                <a:path w="923290" h="924560">
                  <a:moveTo>
                    <a:pt x="461327" y="0"/>
                  </a:moveTo>
                  <a:lnTo>
                    <a:pt x="418020" y="18161"/>
                  </a:lnTo>
                  <a:lnTo>
                    <a:pt x="253555" y="182626"/>
                  </a:lnTo>
                  <a:lnTo>
                    <a:pt x="248856" y="184404"/>
                  </a:lnTo>
                  <a:lnTo>
                    <a:pt x="238061" y="184404"/>
                  </a:lnTo>
                  <a:lnTo>
                    <a:pt x="231965" y="181356"/>
                  </a:lnTo>
                  <a:lnTo>
                    <a:pt x="221783" y="164502"/>
                  </a:lnTo>
                  <a:lnTo>
                    <a:pt x="215788" y="153019"/>
                  </a:lnTo>
                  <a:lnTo>
                    <a:pt x="210389" y="141225"/>
                  </a:lnTo>
                  <a:lnTo>
                    <a:pt x="205549" y="129159"/>
                  </a:lnTo>
                  <a:lnTo>
                    <a:pt x="202243" y="121838"/>
                  </a:lnTo>
                  <a:lnTo>
                    <a:pt x="168671" y="93567"/>
                  </a:lnTo>
                  <a:lnTo>
                    <a:pt x="149923" y="90424"/>
                  </a:lnTo>
                  <a:lnTo>
                    <a:pt x="141468" y="91047"/>
                  </a:lnTo>
                  <a:lnTo>
                    <a:pt x="98746" y="120429"/>
                  </a:lnTo>
                  <a:lnTo>
                    <a:pt x="90963" y="144859"/>
                  </a:lnTo>
                  <a:lnTo>
                    <a:pt x="94087" y="170074"/>
                  </a:lnTo>
                  <a:lnTo>
                    <a:pt x="118300" y="200485"/>
                  </a:lnTo>
                  <a:lnTo>
                    <a:pt x="141519" y="210847"/>
                  </a:lnTo>
                  <a:lnTo>
                    <a:pt x="153209" y="216122"/>
                  </a:lnTo>
                  <a:lnTo>
                    <a:pt x="164590" y="222015"/>
                  </a:lnTo>
                  <a:lnTo>
                    <a:pt x="175577" y="228600"/>
                  </a:lnTo>
                  <a:lnTo>
                    <a:pt x="181596" y="234586"/>
                  </a:lnTo>
                  <a:lnTo>
                    <a:pt x="184292" y="242204"/>
                  </a:lnTo>
                  <a:lnTo>
                    <a:pt x="183489" y="250227"/>
                  </a:lnTo>
                  <a:lnTo>
                    <a:pt x="179006" y="257429"/>
                  </a:lnTo>
                  <a:lnTo>
                    <a:pt x="18097" y="418592"/>
                  </a:lnTo>
                  <a:lnTo>
                    <a:pt x="4524" y="439031"/>
                  </a:lnTo>
                  <a:lnTo>
                    <a:pt x="0" y="462280"/>
                  </a:lnTo>
                  <a:lnTo>
                    <a:pt x="4524" y="485528"/>
                  </a:lnTo>
                  <a:lnTo>
                    <a:pt x="18097" y="505968"/>
                  </a:lnTo>
                  <a:lnTo>
                    <a:pt x="418020" y="906399"/>
                  </a:lnTo>
                  <a:lnTo>
                    <a:pt x="461327" y="924560"/>
                  </a:lnTo>
                  <a:lnTo>
                    <a:pt x="473080" y="923418"/>
                  </a:lnTo>
                  <a:lnTo>
                    <a:pt x="904811" y="505968"/>
                  </a:lnTo>
                  <a:lnTo>
                    <a:pt x="922718" y="462280"/>
                  </a:lnTo>
                  <a:lnTo>
                    <a:pt x="918241" y="439031"/>
                  </a:lnTo>
                  <a:lnTo>
                    <a:pt x="504888" y="18161"/>
                  </a:lnTo>
                  <a:lnTo>
                    <a:pt x="473080" y="1141"/>
                  </a:lnTo>
                  <a:lnTo>
                    <a:pt x="461327" y="0"/>
                  </a:lnTo>
                  <a:close/>
                </a:path>
              </a:pathLst>
            </a:custGeom>
            <a:solidFill>
              <a:srgbClr val="FBBC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44560" y="2997199"/>
              <a:ext cx="243840" cy="254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43152" y="3423919"/>
              <a:ext cx="923290" cy="924560"/>
            </a:xfrm>
            <a:custGeom>
              <a:avLst/>
              <a:gdLst/>
              <a:ahLst/>
              <a:cxnLst/>
              <a:rect l="l" t="t" r="r" b="b"/>
              <a:pathLst>
                <a:path w="923290" h="924560">
                  <a:moveTo>
                    <a:pt x="461327" y="0"/>
                  </a:moveTo>
                  <a:lnTo>
                    <a:pt x="418020" y="18160"/>
                  </a:lnTo>
                  <a:lnTo>
                    <a:pt x="18097" y="418845"/>
                  </a:lnTo>
                  <a:lnTo>
                    <a:pt x="0" y="462276"/>
                  </a:lnTo>
                  <a:lnTo>
                    <a:pt x="4524" y="485479"/>
                  </a:lnTo>
                  <a:lnTo>
                    <a:pt x="418020" y="906640"/>
                  </a:lnTo>
                  <a:lnTo>
                    <a:pt x="461327" y="924559"/>
                  </a:lnTo>
                  <a:lnTo>
                    <a:pt x="473080" y="923438"/>
                  </a:lnTo>
                  <a:lnTo>
                    <a:pt x="904811" y="505917"/>
                  </a:lnTo>
                  <a:lnTo>
                    <a:pt x="922718" y="462276"/>
                  </a:lnTo>
                  <a:lnTo>
                    <a:pt x="918241" y="439126"/>
                  </a:lnTo>
                  <a:lnTo>
                    <a:pt x="904811" y="418845"/>
                  </a:lnTo>
                  <a:lnTo>
                    <a:pt x="743902" y="257555"/>
                  </a:lnTo>
                  <a:lnTo>
                    <a:pt x="739544" y="250481"/>
                  </a:lnTo>
                  <a:lnTo>
                    <a:pt x="769953" y="216265"/>
                  </a:lnTo>
                  <a:lnTo>
                    <a:pt x="801135" y="202634"/>
                  </a:lnTo>
                  <a:lnTo>
                    <a:pt x="808005" y="198294"/>
                  </a:lnTo>
                  <a:lnTo>
                    <a:pt x="814351" y="192883"/>
                  </a:lnTo>
                  <a:lnTo>
                    <a:pt x="820102" y="186435"/>
                  </a:lnTo>
                  <a:lnTo>
                    <a:pt x="829048" y="170090"/>
                  </a:lnTo>
                  <a:lnTo>
                    <a:pt x="832421" y="152352"/>
                  </a:lnTo>
                  <a:lnTo>
                    <a:pt x="830175" y="134447"/>
                  </a:lnTo>
                  <a:lnTo>
                    <a:pt x="800068" y="97599"/>
                  </a:lnTo>
                  <a:lnTo>
                    <a:pt x="772731" y="90931"/>
                  </a:lnTo>
                  <a:lnTo>
                    <a:pt x="761432" y="92007"/>
                  </a:lnTo>
                  <a:lnTo>
                    <a:pt x="726370" y="113274"/>
                  </a:lnTo>
                  <a:lnTo>
                    <a:pt x="712198" y="141890"/>
                  </a:lnTo>
                  <a:lnTo>
                    <a:pt x="706961" y="153606"/>
                  </a:lnTo>
                  <a:lnTo>
                    <a:pt x="701081" y="164941"/>
                  </a:lnTo>
                  <a:lnTo>
                    <a:pt x="690943" y="181736"/>
                  </a:lnTo>
                  <a:lnTo>
                    <a:pt x="684847" y="184784"/>
                  </a:lnTo>
                  <a:lnTo>
                    <a:pt x="674179" y="184784"/>
                  </a:lnTo>
                  <a:lnTo>
                    <a:pt x="669480" y="183006"/>
                  </a:lnTo>
                  <a:lnTo>
                    <a:pt x="504888" y="18160"/>
                  </a:lnTo>
                  <a:lnTo>
                    <a:pt x="495206" y="10233"/>
                  </a:lnTo>
                  <a:lnTo>
                    <a:pt x="484489" y="4556"/>
                  </a:lnTo>
                  <a:lnTo>
                    <a:pt x="473080" y="1141"/>
                  </a:lnTo>
                  <a:lnTo>
                    <a:pt x="461327" y="0"/>
                  </a:lnTo>
                  <a:close/>
                </a:path>
              </a:pathLst>
            </a:custGeom>
            <a:solidFill>
              <a:srgbClr val="EB39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38720" y="3525519"/>
              <a:ext cx="243839" cy="2438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506720" y="548639"/>
            <a:ext cx="345439" cy="345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22320" y="548639"/>
            <a:ext cx="345439" cy="345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0960"/>
          </a:xfrm>
          <a:custGeom>
            <a:avLst/>
            <a:gdLst/>
            <a:ahLst/>
            <a:cxnLst/>
            <a:rect l="l" t="t" r="r" b="b"/>
            <a:pathLst>
              <a:path w="9144000" h="5140960">
                <a:moveTo>
                  <a:pt x="9144000" y="0"/>
                </a:moveTo>
                <a:lnTo>
                  <a:pt x="0" y="0"/>
                </a:lnTo>
                <a:lnTo>
                  <a:pt x="0" y="5140960"/>
                </a:lnTo>
                <a:lnTo>
                  <a:pt x="9144000" y="51409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D2A4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905760" y="1412239"/>
            <a:ext cx="2966719" cy="2316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8470" y="675957"/>
            <a:ext cx="2623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5" dirty="0">
                <a:latin typeface="Arial"/>
                <a:cs typeface="Arial"/>
              </a:rPr>
              <a:t>Thank</a:t>
            </a:r>
            <a:r>
              <a:rPr sz="4000" b="1" spc="-12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You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7670" y="351218"/>
            <a:ext cx="32537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95" dirty="0">
                <a:solidFill>
                  <a:srgbClr val="000000"/>
                </a:solidFill>
                <a:latin typeface="Trebuchet MS"/>
                <a:cs typeface="Trebuchet MS"/>
              </a:rPr>
              <a:t>What </a:t>
            </a:r>
            <a:r>
              <a:rPr sz="2800" b="1" spc="-140" dirty="0">
                <a:solidFill>
                  <a:srgbClr val="000000"/>
                </a:solidFill>
                <a:latin typeface="Trebuchet MS"/>
                <a:cs typeface="Trebuchet MS"/>
              </a:rPr>
              <a:t>is </a:t>
            </a:r>
            <a:r>
              <a:rPr sz="2800" b="1" spc="-210" dirty="0">
                <a:solidFill>
                  <a:srgbClr val="000000"/>
                </a:solidFill>
                <a:latin typeface="Trebuchet MS"/>
                <a:cs typeface="Trebuchet MS"/>
              </a:rPr>
              <a:t>a </a:t>
            </a:r>
            <a:r>
              <a:rPr sz="2800" b="1" spc="-215" dirty="0">
                <a:solidFill>
                  <a:srgbClr val="000000"/>
                </a:solidFill>
                <a:latin typeface="Trebuchet MS"/>
                <a:cs typeface="Trebuchet MS"/>
              </a:rPr>
              <a:t>stock</a:t>
            </a:r>
            <a:r>
              <a:rPr sz="2800" b="1" spc="-6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-250" dirty="0">
                <a:solidFill>
                  <a:srgbClr val="000000"/>
                </a:solidFill>
                <a:latin typeface="Trebuchet MS"/>
                <a:cs typeface="Trebuchet MS"/>
              </a:rPr>
              <a:t>market?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1048249"/>
            <a:ext cx="1541780" cy="90233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50" b="1" spc="-190" dirty="0">
                <a:latin typeface="Trebuchet MS"/>
                <a:cs typeface="Trebuchet MS"/>
              </a:rPr>
              <a:t>Venues</a:t>
            </a:r>
            <a:endParaRPr sz="1850">
              <a:latin typeface="Trebuchet MS"/>
              <a:cs typeface="Trebuchet MS"/>
            </a:endParaRPr>
          </a:p>
          <a:p>
            <a:pPr marL="12700" marR="5080">
              <a:lnSpc>
                <a:spcPts val="1689"/>
              </a:lnSpc>
              <a:spcBef>
                <a:spcPts val="650"/>
              </a:spcBef>
            </a:pPr>
            <a:r>
              <a:rPr sz="1450" spc="-10" dirty="0">
                <a:latin typeface="Roboto"/>
                <a:cs typeface="Roboto"/>
              </a:rPr>
              <a:t>Buying, </a:t>
            </a:r>
            <a:r>
              <a:rPr sz="1450" spc="-20" dirty="0">
                <a:latin typeface="Roboto"/>
                <a:cs typeface="Roboto"/>
              </a:rPr>
              <a:t>selling </a:t>
            </a:r>
            <a:r>
              <a:rPr sz="1450" dirty="0">
                <a:latin typeface="Roboto"/>
                <a:cs typeface="Roboto"/>
              </a:rPr>
              <a:t>and  </a:t>
            </a:r>
            <a:r>
              <a:rPr sz="1450" spc="-20" dirty="0">
                <a:latin typeface="Roboto"/>
                <a:cs typeface="Roboto"/>
              </a:rPr>
              <a:t>issuance of</a:t>
            </a:r>
            <a:r>
              <a:rPr sz="1450" spc="-114" dirty="0">
                <a:latin typeface="Roboto"/>
                <a:cs typeface="Roboto"/>
              </a:rPr>
              <a:t> </a:t>
            </a:r>
            <a:r>
              <a:rPr sz="1450" spc="-5" dirty="0">
                <a:latin typeface="Roboto"/>
                <a:cs typeface="Roboto"/>
              </a:rPr>
              <a:t>shares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70479" y="1137919"/>
            <a:ext cx="701040" cy="701040"/>
          </a:xfrm>
          <a:custGeom>
            <a:avLst/>
            <a:gdLst/>
            <a:ahLst/>
            <a:cxnLst/>
            <a:rect l="l" t="t" r="r" b="b"/>
            <a:pathLst>
              <a:path w="701039" h="701039">
                <a:moveTo>
                  <a:pt x="350519" y="0"/>
                </a:moveTo>
                <a:lnTo>
                  <a:pt x="302964" y="3200"/>
                </a:lnTo>
                <a:lnTo>
                  <a:pt x="257351" y="12523"/>
                </a:lnTo>
                <a:lnTo>
                  <a:pt x="214098" y="27551"/>
                </a:lnTo>
                <a:lnTo>
                  <a:pt x="173623" y="47864"/>
                </a:lnTo>
                <a:lnTo>
                  <a:pt x="136344" y="73047"/>
                </a:lnTo>
                <a:lnTo>
                  <a:pt x="102679" y="102679"/>
                </a:lnTo>
                <a:lnTo>
                  <a:pt x="73047" y="136344"/>
                </a:lnTo>
                <a:lnTo>
                  <a:pt x="47864" y="173623"/>
                </a:lnTo>
                <a:lnTo>
                  <a:pt x="27551" y="214098"/>
                </a:lnTo>
                <a:lnTo>
                  <a:pt x="12523" y="257351"/>
                </a:lnTo>
                <a:lnTo>
                  <a:pt x="3200" y="302964"/>
                </a:lnTo>
                <a:lnTo>
                  <a:pt x="0" y="350519"/>
                </a:lnTo>
                <a:lnTo>
                  <a:pt x="3200" y="398075"/>
                </a:lnTo>
                <a:lnTo>
                  <a:pt x="12523" y="443688"/>
                </a:lnTo>
                <a:lnTo>
                  <a:pt x="27551" y="486941"/>
                </a:lnTo>
                <a:lnTo>
                  <a:pt x="47864" y="527416"/>
                </a:lnTo>
                <a:lnTo>
                  <a:pt x="73047" y="564695"/>
                </a:lnTo>
                <a:lnTo>
                  <a:pt x="102679" y="598360"/>
                </a:lnTo>
                <a:lnTo>
                  <a:pt x="136344" y="627992"/>
                </a:lnTo>
                <a:lnTo>
                  <a:pt x="173623" y="653175"/>
                </a:lnTo>
                <a:lnTo>
                  <a:pt x="214098" y="673488"/>
                </a:lnTo>
                <a:lnTo>
                  <a:pt x="257351" y="688516"/>
                </a:lnTo>
                <a:lnTo>
                  <a:pt x="302964" y="697839"/>
                </a:lnTo>
                <a:lnTo>
                  <a:pt x="350519" y="701039"/>
                </a:lnTo>
                <a:lnTo>
                  <a:pt x="398075" y="697839"/>
                </a:lnTo>
                <a:lnTo>
                  <a:pt x="443688" y="688516"/>
                </a:lnTo>
                <a:lnTo>
                  <a:pt x="486941" y="673488"/>
                </a:lnTo>
                <a:lnTo>
                  <a:pt x="527416" y="653175"/>
                </a:lnTo>
                <a:lnTo>
                  <a:pt x="564695" y="627992"/>
                </a:lnTo>
                <a:lnTo>
                  <a:pt x="598360" y="598360"/>
                </a:lnTo>
                <a:lnTo>
                  <a:pt x="627992" y="564695"/>
                </a:lnTo>
                <a:lnTo>
                  <a:pt x="653175" y="527416"/>
                </a:lnTo>
                <a:lnTo>
                  <a:pt x="673488" y="486941"/>
                </a:lnTo>
                <a:lnTo>
                  <a:pt x="688516" y="443688"/>
                </a:lnTo>
                <a:lnTo>
                  <a:pt x="697839" y="398075"/>
                </a:lnTo>
                <a:lnTo>
                  <a:pt x="701040" y="350519"/>
                </a:lnTo>
                <a:lnTo>
                  <a:pt x="697839" y="302964"/>
                </a:lnTo>
                <a:lnTo>
                  <a:pt x="688516" y="257351"/>
                </a:lnTo>
                <a:lnTo>
                  <a:pt x="673488" y="214098"/>
                </a:lnTo>
                <a:lnTo>
                  <a:pt x="653175" y="173623"/>
                </a:lnTo>
                <a:lnTo>
                  <a:pt x="627992" y="136344"/>
                </a:lnTo>
                <a:lnTo>
                  <a:pt x="598360" y="102679"/>
                </a:lnTo>
                <a:lnTo>
                  <a:pt x="564695" y="73047"/>
                </a:lnTo>
                <a:lnTo>
                  <a:pt x="527416" y="47864"/>
                </a:lnTo>
                <a:lnTo>
                  <a:pt x="486941" y="27551"/>
                </a:lnTo>
                <a:lnTo>
                  <a:pt x="443688" y="12523"/>
                </a:lnTo>
                <a:lnTo>
                  <a:pt x="398075" y="3200"/>
                </a:lnTo>
                <a:lnTo>
                  <a:pt x="350519" y="0"/>
                </a:lnTo>
                <a:close/>
              </a:path>
            </a:pathLst>
          </a:custGeom>
          <a:solidFill>
            <a:srgbClr val="F873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03144" y="1322704"/>
            <a:ext cx="24066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240" dirty="0">
                <a:latin typeface="Trebuchet MS"/>
                <a:cs typeface="Trebuchet MS"/>
              </a:rPr>
              <a:t>01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5459" y="1048249"/>
            <a:ext cx="1924685" cy="90233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50" b="1" spc="-229" dirty="0">
                <a:latin typeface="Trebuchet MS"/>
                <a:cs typeface="Trebuchet MS"/>
              </a:rPr>
              <a:t>Free </a:t>
            </a:r>
            <a:r>
              <a:rPr sz="1850" b="1" spc="-155" dirty="0">
                <a:latin typeface="Trebuchet MS"/>
                <a:cs typeface="Trebuchet MS"/>
              </a:rPr>
              <a:t>Market</a:t>
            </a:r>
            <a:r>
              <a:rPr sz="1850" b="1" spc="-465" dirty="0">
                <a:latin typeface="Trebuchet MS"/>
                <a:cs typeface="Trebuchet MS"/>
              </a:rPr>
              <a:t> </a:t>
            </a:r>
            <a:r>
              <a:rPr sz="1850" b="1" spc="-220" dirty="0">
                <a:latin typeface="Trebuchet MS"/>
                <a:cs typeface="Trebuchet MS"/>
              </a:rPr>
              <a:t>Economy</a:t>
            </a:r>
            <a:endParaRPr sz="1850">
              <a:latin typeface="Trebuchet MS"/>
              <a:cs typeface="Trebuchet MS"/>
            </a:endParaRPr>
          </a:p>
          <a:p>
            <a:pPr marR="5715" algn="r">
              <a:lnSpc>
                <a:spcPts val="1714"/>
              </a:lnSpc>
              <a:spcBef>
                <a:spcPts val="550"/>
              </a:spcBef>
            </a:pPr>
            <a:r>
              <a:rPr sz="1450" spc="-10" dirty="0">
                <a:latin typeface="Roboto"/>
                <a:cs typeface="Roboto"/>
              </a:rPr>
              <a:t>Democratized</a:t>
            </a:r>
            <a:r>
              <a:rPr sz="1450" spc="-180" dirty="0">
                <a:latin typeface="Roboto"/>
                <a:cs typeface="Roboto"/>
              </a:rPr>
              <a:t> </a:t>
            </a:r>
            <a:r>
              <a:rPr sz="1450" spc="-15" dirty="0">
                <a:latin typeface="Roboto"/>
                <a:cs typeface="Roboto"/>
              </a:rPr>
              <a:t>access</a:t>
            </a:r>
            <a:endParaRPr sz="1450">
              <a:latin typeface="Roboto"/>
              <a:cs typeface="Roboto"/>
            </a:endParaRPr>
          </a:p>
          <a:p>
            <a:pPr marR="5080" algn="r">
              <a:lnSpc>
                <a:spcPts val="1714"/>
              </a:lnSpc>
            </a:pPr>
            <a:r>
              <a:rPr sz="1450" spc="-5" dirty="0">
                <a:latin typeface="Roboto"/>
                <a:cs typeface="Roboto"/>
              </a:rPr>
              <a:t>to</a:t>
            </a:r>
            <a:r>
              <a:rPr sz="1450" spc="-155" dirty="0">
                <a:latin typeface="Roboto"/>
                <a:cs typeface="Roboto"/>
              </a:rPr>
              <a:t> </a:t>
            </a:r>
            <a:r>
              <a:rPr sz="1450" spc="-10" dirty="0">
                <a:latin typeface="Roboto"/>
                <a:cs typeface="Roboto"/>
              </a:rPr>
              <a:t>trading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2959" y="1137919"/>
            <a:ext cx="711200" cy="701040"/>
          </a:xfrm>
          <a:custGeom>
            <a:avLst/>
            <a:gdLst/>
            <a:ahLst/>
            <a:cxnLst/>
            <a:rect l="l" t="t" r="r" b="b"/>
            <a:pathLst>
              <a:path w="711200" h="701039">
                <a:moveTo>
                  <a:pt x="355600" y="0"/>
                </a:moveTo>
                <a:lnTo>
                  <a:pt x="307357" y="3200"/>
                </a:lnTo>
                <a:lnTo>
                  <a:pt x="261084" y="12523"/>
                </a:lnTo>
                <a:lnTo>
                  <a:pt x="217205" y="27551"/>
                </a:lnTo>
                <a:lnTo>
                  <a:pt x="176144" y="47864"/>
                </a:lnTo>
                <a:lnTo>
                  <a:pt x="138324" y="73047"/>
                </a:lnTo>
                <a:lnTo>
                  <a:pt x="104171" y="102679"/>
                </a:lnTo>
                <a:lnTo>
                  <a:pt x="74109" y="136344"/>
                </a:lnTo>
                <a:lnTo>
                  <a:pt x="48561" y="173623"/>
                </a:lnTo>
                <a:lnTo>
                  <a:pt x="27951" y="214098"/>
                </a:lnTo>
                <a:lnTo>
                  <a:pt x="12705" y="257351"/>
                </a:lnTo>
                <a:lnTo>
                  <a:pt x="3247" y="302964"/>
                </a:lnTo>
                <a:lnTo>
                  <a:pt x="0" y="350519"/>
                </a:lnTo>
                <a:lnTo>
                  <a:pt x="3247" y="398075"/>
                </a:lnTo>
                <a:lnTo>
                  <a:pt x="12705" y="443688"/>
                </a:lnTo>
                <a:lnTo>
                  <a:pt x="27951" y="486941"/>
                </a:lnTo>
                <a:lnTo>
                  <a:pt x="48561" y="527416"/>
                </a:lnTo>
                <a:lnTo>
                  <a:pt x="74109" y="564695"/>
                </a:lnTo>
                <a:lnTo>
                  <a:pt x="104171" y="598360"/>
                </a:lnTo>
                <a:lnTo>
                  <a:pt x="138324" y="627992"/>
                </a:lnTo>
                <a:lnTo>
                  <a:pt x="176144" y="653175"/>
                </a:lnTo>
                <a:lnTo>
                  <a:pt x="217205" y="673488"/>
                </a:lnTo>
                <a:lnTo>
                  <a:pt x="261084" y="688516"/>
                </a:lnTo>
                <a:lnTo>
                  <a:pt x="307357" y="697839"/>
                </a:lnTo>
                <a:lnTo>
                  <a:pt x="355600" y="701039"/>
                </a:lnTo>
                <a:lnTo>
                  <a:pt x="403842" y="697839"/>
                </a:lnTo>
                <a:lnTo>
                  <a:pt x="450115" y="688516"/>
                </a:lnTo>
                <a:lnTo>
                  <a:pt x="493994" y="673488"/>
                </a:lnTo>
                <a:lnTo>
                  <a:pt x="535055" y="653175"/>
                </a:lnTo>
                <a:lnTo>
                  <a:pt x="572875" y="627992"/>
                </a:lnTo>
                <a:lnTo>
                  <a:pt x="607028" y="598360"/>
                </a:lnTo>
                <a:lnTo>
                  <a:pt x="637090" y="564695"/>
                </a:lnTo>
                <a:lnTo>
                  <a:pt x="662638" y="527416"/>
                </a:lnTo>
                <a:lnTo>
                  <a:pt x="683248" y="486941"/>
                </a:lnTo>
                <a:lnTo>
                  <a:pt x="698494" y="443688"/>
                </a:lnTo>
                <a:lnTo>
                  <a:pt x="707952" y="398075"/>
                </a:lnTo>
                <a:lnTo>
                  <a:pt x="711199" y="350519"/>
                </a:lnTo>
                <a:lnTo>
                  <a:pt x="707952" y="302964"/>
                </a:lnTo>
                <a:lnTo>
                  <a:pt x="698494" y="257351"/>
                </a:lnTo>
                <a:lnTo>
                  <a:pt x="683248" y="214098"/>
                </a:lnTo>
                <a:lnTo>
                  <a:pt x="662638" y="173623"/>
                </a:lnTo>
                <a:lnTo>
                  <a:pt x="637090" y="136344"/>
                </a:lnTo>
                <a:lnTo>
                  <a:pt x="607028" y="102679"/>
                </a:lnTo>
                <a:lnTo>
                  <a:pt x="572875" y="73047"/>
                </a:lnTo>
                <a:lnTo>
                  <a:pt x="535055" y="47864"/>
                </a:lnTo>
                <a:lnTo>
                  <a:pt x="493994" y="27551"/>
                </a:lnTo>
                <a:lnTo>
                  <a:pt x="450115" y="12523"/>
                </a:lnTo>
                <a:lnTo>
                  <a:pt x="403842" y="3200"/>
                </a:lnTo>
                <a:lnTo>
                  <a:pt x="355600" y="0"/>
                </a:lnTo>
                <a:close/>
              </a:path>
            </a:pathLst>
          </a:custGeom>
          <a:solidFill>
            <a:srgbClr val="F69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34100" y="1322704"/>
            <a:ext cx="2482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215" dirty="0">
                <a:latin typeface="Trebuchet MS"/>
                <a:cs typeface="Trebuchet MS"/>
              </a:rPr>
              <a:t>02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0479" y="3698239"/>
            <a:ext cx="701040" cy="701040"/>
          </a:xfrm>
          <a:custGeom>
            <a:avLst/>
            <a:gdLst/>
            <a:ahLst/>
            <a:cxnLst/>
            <a:rect l="l" t="t" r="r" b="b"/>
            <a:pathLst>
              <a:path w="701039" h="701039">
                <a:moveTo>
                  <a:pt x="350519" y="0"/>
                </a:moveTo>
                <a:lnTo>
                  <a:pt x="302964" y="3200"/>
                </a:lnTo>
                <a:lnTo>
                  <a:pt x="257351" y="12523"/>
                </a:lnTo>
                <a:lnTo>
                  <a:pt x="214098" y="27551"/>
                </a:lnTo>
                <a:lnTo>
                  <a:pt x="173623" y="47864"/>
                </a:lnTo>
                <a:lnTo>
                  <a:pt x="136344" y="73047"/>
                </a:lnTo>
                <a:lnTo>
                  <a:pt x="102679" y="102679"/>
                </a:lnTo>
                <a:lnTo>
                  <a:pt x="73047" y="136344"/>
                </a:lnTo>
                <a:lnTo>
                  <a:pt x="47864" y="173623"/>
                </a:lnTo>
                <a:lnTo>
                  <a:pt x="27551" y="214098"/>
                </a:lnTo>
                <a:lnTo>
                  <a:pt x="12523" y="257351"/>
                </a:lnTo>
                <a:lnTo>
                  <a:pt x="3200" y="302964"/>
                </a:lnTo>
                <a:lnTo>
                  <a:pt x="0" y="350520"/>
                </a:lnTo>
                <a:lnTo>
                  <a:pt x="3200" y="398083"/>
                </a:lnTo>
                <a:lnTo>
                  <a:pt x="12523" y="443701"/>
                </a:lnTo>
                <a:lnTo>
                  <a:pt x="27551" y="486957"/>
                </a:lnTo>
                <a:lnTo>
                  <a:pt x="47864" y="527433"/>
                </a:lnTo>
                <a:lnTo>
                  <a:pt x="73047" y="564712"/>
                </a:lnTo>
                <a:lnTo>
                  <a:pt x="102679" y="598374"/>
                </a:lnTo>
                <a:lnTo>
                  <a:pt x="136344" y="628004"/>
                </a:lnTo>
                <a:lnTo>
                  <a:pt x="173623" y="653183"/>
                </a:lnTo>
                <a:lnTo>
                  <a:pt x="214098" y="673494"/>
                </a:lnTo>
                <a:lnTo>
                  <a:pt x="257351" y="688519"/>
                </a:lnTo>
                <a:lnTo>
                  <a:pt x="302964" y="697840"/>
                </a:lnTo>
                <a:lnTo>
                  <a:pt x="350519" y="701040"/>
                </a:lnTo>
                <a:lnTo>
                  <a:pt x="398075" y="697840"/>
                </a:lnTo>
                <a:lnTo>
                  <a:pt x="443688" y="688519"/>
                </a:lnTo>
                <a:lnTo>
                  <a:pt x="486941" y="673494"/>
                </a:lnTo>
                <a:lnTo>
                  <a:pt x="527416" y="653183"/>
                </a:lnTo>
                <a:lnTo>
                  <a:pt x="564695" y="628004"/>
                </a:lnTo>
                <a:lnTo>
                  <a:pt x="598360" y="598374"/>
                </a:lnTo>
                <a:lnTo>
                  <a:pt x="627992" y="564712"/>
                </a:lnTo>
                <a:lnTo>
                  <a:pt x="653175" y="527433"/>
                </a:lnTo>
                <a:lnTo>
                  <a:pt x="673488" y="486957"/>
                </a:lnTo>
                <a:lnTo>
                  <a:pt x="688516" y="443701"/>
                </a:lnTo>
                <a:lnTo>
                  <a:pt x="697839" y="398083"/>
                </a:lnTo>
                <a:lnTo>
                  <a:pt x="701040" y="350520"/>
                </a:lnTo>
                <a:lnTo>
                  <a:pt x="697839" y="302964"/>
                </a:lnTo>
                <a:lnTo>
                  <a:pt x="688516" y="257351"/>
                </a:lnTo>
                <a:lnTo>
                  <a:pt x="673488" y="214098"/>
                </a:lnTo>
                <a:lnTo>
                  <a:pt x="653175" y="173623"/>
                </a:lnTo>
                <a:lnTo>
                  <a:pt x="627992" y="136344"/>
                </a:lnTo>
                <a:lnTo>
                  <a:pt x="598360" y="102679"/>
                </a:lnTo>
                <a:lnTo>
                  <a:pt x="564695" y="73047"/>
                </a:lnTo>
                <a:lnTo>
                  <a:pt x="527416" y="47864"/>
                </a:lnTo>
                <a:lnTo>
                  <a:pt x="486941" y="27551"/>
                </a:lnTo>
                <a:lnTo>
                  <a:pt x="443688" y="12523"/>
                </a:lnTo>
                <a:lnTo>
                  <a:pt x="398075" y="3200"/>
                </a:lnTo>
                <a:lnTo>
                  <a:pt x="350519" y="0"/>
                </a:lnTo>
                <a:close/>
              </a:path>
            </a:pathLst>
          </a:custGeom>
          <a:solidFill>
            <a:srgbClr val="FFC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93110" y="3885882"/>
            <a:ext cx="25082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200" dirty="0">
                <a:latin typeface="Trebuchet MS"/>
                <a:cs typeface="Trebuchet MS"/>
              </a:rPr>
              <a:t>03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02959" y="3698239"/>
            <a:ext cx="711200" cy="701040"/>
          </a:xfrm>
          <a:custGeom>
            <a:avLst/>
            <a:gdLst/>
            <a:ahLst/>
            <a:cxnLst/>
            <a:rect l="l" t="t" r="r" b="b"/>
            <a:pathLst>
              <a:path w="711200" h="701039">
                <a:moveTo>
                  <a:pt x="355600" y="0"/>
                </a:moveTo>
                <a:lnTo>
                  <a:pt x="307357" y="3200"/>
                </a:lnTo>
                <a:lnTo>
                  <a:pt x="261084" y="12523"/>
                </a:lnTo>
                <a:lnTo>
                  <a:pt x="217205" y="27551"/>
                </a:lnTo>
                <a:lnTo>
                  <a:pt x="176144" y="47864"/>
                </a:lnTo>
                <a:lnTo>
                  <a:pt x="138324" y="73047"/>
                </a:lnTo>
                <a:lnTo>
                  <a:pt x="104171" y="102679"/>
                </a:lnTo>
                <a:lnTo>
                  <a:pt x="74109" y="136344"/>
                </a:lnTo>
                <a:lnTo>
                  <a:pt x="48561" y="173623"/>
                </a:lnTo>
                <a:lnTo>
                  <a:pt x="27951" y="214098"/>
                </a:lnTo>
                <a:lnTo>
                  <a:pt x="12705" y="257351"/>
                </a:lnTo>
                <a:lnTo>
                  <a:pt x="3247" y="302964"/>
                </a:lnTo>
                <a:lnTo>
                  <a:pt x="0" y="350520"/>
                </a:lnTo>
                <a:lnTo>
                  <a:pt x="3247" y="398083"/>
                </a:lnTo>
                <a:lnTo>
                  <a:pt x="12705" y="443701"/>
                </a:lnTo>
                <a:lnTo>
                  <a:pt x="27951" y="486957"/>
                </a:lnTo>
                <a:lnTo>
                  <a:pt x="48561" y="527433"/>
                </a:lnTo>
                <a:lnTo>
                  <a:pt x="74109" y="564712"/>
                </a:lnTo>
                <a:lnTo>
                  <a:pt x="104171" y="598374"/>
                </a:lnTo>
                <a:lnTo>
                  <a:pt x="138324" y="628004"/>
                </a:lnTo>
                <a:lnTo>
                  <a:pt x="176144" y="653183"/>
                </a:lnTo>
                <a:lnTo>
                  <a:pt x="217205" y="673494"/>
                </a:lnTo>
                <a:lnTo>
                  <a:pt x="261084" y="688519"/>
                </a:lnTo>
                <a:lnTo>
                  <a:pt x="307357" y="697840"/>
                </a:lnTo>
                <a:lnTo>
                  <a:pt x="355600" y="701040"/>
                </a:lnTo>
                <a:lnTo>
                  <a:pt x="403842" y="697840"/>
                </a:lnTo>
                <a:lnTo>
                  <a:pt x="450115" y="688519"/>
                </a:lnTo>
                <a:lnTo>
                  <a:pt x="493994" y="673494"/>
                </a:lnTo>
                <a:lnTo>
                  <a:pt x="535055" y="653183"/>
                </a:lnTo>
                <a:lnTo>
                  <a:pt x="572875" y="628004"/>
                </a:lnTo>
                <a:lnTo>
                  <a:pt x="607028" y="598374"/>
                </a:lnTo>
                <a:lnTo>
                  <a:pt x="637090" y="564712"/>
                </a:lnTo>
                <a:lnTo>
                  <a:pt x="662638" y="527433"/>
                </a:lnTo>
                <a:lnTo>
                  <a:pt x="683248" y="486957"/>
                </a:lnTo>
                <a:lnTo>
                  <a:pt x="698494" y="443701"/>
                </a:lnTo>
                <a:lnTo>
                  <a:pt x="707952" y="398083"/>
                </a:lnTo>
                <a:lnTo>
                  <a:pt x="711199" y="350520"/>
                </a:lnTo>
                <a:lnTo>
                  <a:pt x="707952" y="302964"/>
                </a:lnTo>
                <a:lnTo>
                  <a:pt x="698494" y="257351"/>
                </a:lnTo>
                <a:lnTo>
                  <a:pt x="683248" y="214098"/>
                </a:lnTo>
                <a:lnTo>
                  <a:pt x="662638" y="173623"/>
                </a:lnTo>
                <a:lnTo>
                  <a:pt x="637090" y="136344"/>
                </a:lnTo>
                <a:lnTo>
                  <a:pt x="607028" y="102679"/>
                </a:lnTo>
                <a:lnTo>
                  <a:pt x="572875" y="73047"/>
                </a:lnTo>
                <a:lnTo>
                  <a:pt x="535055" y="47864"/>
                </a:lnTo>
                <a:lnTo>
                  <a:pt x="493994" y="27551"/>
                </a:lnTo>
                <a:lnTo>
                  <a:pt x="450115" y="12523"/>
                </a:lnTo>
                <a:lnTo>
                  <a:pt x="403842" y="3200"/>
                </a:lnTo>
                <a:lnTo>
                  <a:pt x="355600" y="0"/>
                </a:lnTo>
                <a:close/>
              </a:path>
            </a:pathLst>
          </a:custGeom>
          <a:solidFill>
            <a:srgbClr val="A0DD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34100" y="3885882"/>
            <a:ext cx="26098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160" dirty="0">
                <a:latin typeface="Trebuchet MS"/>
                <a:cs typeface="Trebuchet MS"/>
              </a:rPr>
              <a:t>04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575" y="3607024"/>
            <a:ext cx="1752600" cy="90360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50" b="1" spc="-190" dirty="0">
                <a:latin typeface="Trebuchet MS"/>
                <a:cs typeface="Trebuchet MS"/>
              </a:rPr>
              <a:t>Functions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ts val="1710"/>
              </a:lnSpc>
              <a:spcBef>
                <a:spcPts val="555"/>
              </a:spcBef>
            </a:pPr>
            <a:r>
              <a:rPr sz="1450" spc="-20" dirty="0">
                <a:latin typeface="Roboto"/>
                <a:cs typeface="Roboto"/>
              </a:rPr>
              <a:t>Efficient</a:t>
            </a:r>
            <a:r>
              <a:rPr sz="1450" spc="-40" dirty="0">
                <a:latin typeface="Roboto"/>
                <a:cs typeface="Roboto"/>
              </a:rPr>
              <a:t> </a:t>
            </a:r>
            <a:r>
              <a:rPr sz="1450" spc="-25" dirty="0">
                <a:latin typeface="Roboto"/>
                <a:cs typeface="Roboto"/>
              </a:rPr>
              <a:t>price</a:t>
            </a:r>
            <a:endParaRPr sz="1450">
              <a:latin typeface="Roboto"/>
              <a:cs typeface="Roboto"/>
            </a:endParaRPr>
          </a:p>
          <a:p>
            <a:pPr marL="12700">
              <a:lnSpc>
                <a:spcPts val="1710"/>
              </a:lnSpc>
            </a:pPr>
            <a:r>
              <a:rPr sz="1450" spc="-15" dirty="0">
                <a:latin typeface="Roboto"/>
                <a:cs typeface="Roboto"/>
              </a:rPr>
              <a:t>discovery </a:t>
            </a:r>
            <a:r>
              <a:rPr sz="1450" spc="-5" dirty="0">
                <a:latin typeface="Roboto"/>
                <a:cs typeface="Roboto"/>
              </a:rPr>
              <a:t>and</a:t>
            </a:r>
            <a:r>
              <a:rPr sz="1450" spc="-250" dirty="0">
                <a:latin typeface="Roboto"/>
                <a:cs typeface="Roboto"/>
              </a:rPr>
              <a:t> </a:t>
            </a:r>
            <a:r>
              <a:rPr sz="1450" spc="-15" dirty="0">
                <a:latin typeface="Roboto"/>
                <a:cs typeface="Roboto"/>
              </a:rPr>
              <a:t>dealing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7783" y="3607024"/>
            <a:ext cx="1717039" cy="90360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50" b="1" spc="-254" dirty="0">
                <a:latin typeface="Georgia"/>
                <a:cs typeface="Georgia"/>
              </a:rPr>
              <a:t>“Stock</a:t>
            </a:r>
            <a:r>
              <a:rPr sz="1850" b="1" spc="-190" dirty="0">
                <a:latin typeface="Georgia"/>
                <a:cs typeface="Georgia"/>
              </a:rPr>
              <a:t> </a:t>
            </a:r>
            <a:r>
              <a:rPr sz="1850" b="1" spc="-265" dirty="0">
                <a:latin typeface="Georgia"/>
                <a:cs typeface="Georgia"/>
              </a:rPr>
              <a:t>exchange”?</a:t>
            </a:r>
            <a:endParaRPr sz="1850">
              <a:latin typeface="Georgia"/>
              <a:cs typeface="Georgia"/>
            </a:endParaRPr>
          </a:p>
          <a:p>
            <a:pPr marR="8890" algn="r">
              <a:lnSpc>
                <a:spcPts val="1710"/>
              </a:lnSpc>
              <a:spcBef>
                <a:spcPts val="555"/>
              </a:spcBef>
            </a:pPr>
            <a:r>
              <a:rPr sz="1450" spc="-5" dirty="0">
                <a:latin typeface="Roboto"/>
                <a:cs typeface="Roboto"/>
              </a:rPr>
              <a:t>Subset</a:t>
            </a:r>
            <a:r>
              <a:rPr sz="1450" spc="-185" dirty="0">
                <a:latin typeface="Roboto"/>
                <a:cs typeface="Roboto"/>
              </a:rPr>
              <a:t> </a:t>
            </a:r>
            <a:r>
              <a:rPr sz="1450" spc="-20" dirty="0">
                <a:latin typeface="Roboto"/>
                <a:cs typeface="Roboto"/>
              </a:rPr>
              <a:t>of</a:t>
            </a:r>
            <a:endParaRPr sz="1450">
              <a:latin typeface="Roboto"/>
              <a:cs typeface="Roboto"/>
            </a:endParaRPr>
          </a:p>
          <a:p>
            <a:pPr marR="7620" algn="r">
              <a:lnSpc>
                <a:spcPts val="1710"/>
              </a:lnSpc>
            </a:pPr>
            <a:r>
              <a:rPr sz="1450" spc="-25" dirty="0">
                <a:latin typeface="Roboto"/>
                <a:cs typeface="Roboto"/>
              </a:rPr>
              <a:t>“stock</a:t>
            </a:r>
            <a:r>
              <a:rPr sz="1450" spc="-55" dirty="0">
                <a:latin typeface="Roboto"/>
                <a:cs typeface="Roboto"/>
              </a:rPr>
              <a:t> </a:t>
            </a:r>
            <a:r>
              <a:rPr sz="1450" dirty="0">
                <a:latin typeface="Roboto"/>
                <a:cs typeface="Roboto"/>
              </a:rPr>
              <a:t>market”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18559" y="1757679"/>
            <a:ext cx="1737360" cy="1737360"/>
          </a:xfrm>
          <a:custGeom>
            <a:avLst/>
            <a:gdLst/>
            <a:ahLst/>
            <a:cxnLst/>
            <a:rect l="l" t="t" r="r" b="b"/>
            <a:pathLst>
              <a:path w="1737360" h="1737360">
                <a:moveTo>
                  <a:pt x="868679" y="0"/>
                </a:moveTo>
                <a:lnTo>
                  <a:pt x="821013" y="1285"/>
                </a:lnTo>
                <a:lnTo>
                  <a:pt x="774019" y="5096"/>
                </a:lnTo>
                <a:lnTo>
                  <a:pt x="727764" y="11368"/>
                </a:lnTo>
                <a:lnTo>
                  <a:pt x="682313" y="20033"/>
                </a:lnTo>
                <a:lnTo>
                  <a:pt x="637734" y="31026"/>
                </a:lnTo>
                <a:lnTo>
                  <a:pt x="594091" y="44281"/>
                </a:lnTo>
                <a:lnTo>
                  <a:pt x="551452" y="59731"/>
                </a:lnTo>
                <a:lnTo>
                  <a:pt x="509883" y="77309"/>
                </a:lnTo>
                <a:lnTo>
                  <a:pt x="469450" y="96951"/>
                </a:lnTo>
                <a:lnTo>
                  <a:pt x="430219" y="118589"/>
                </a:lnTo>
                <a:lnTo>
                  <a:pt x="392256" y="142158"/>
                </a:lnTo>
                <a:lnTo>
                  <a:pt x="355628" y="167591"/>
                </a:lnTo>
                <a:lnTo>
                  <a:pt x="320400" y="194822"/>
                </a:lnTo>
                <a:lnTo>
                  <a:pt x="286640" y="223784"/>
                </a:lnTo>
                <a:lnTo>
                  <a:pt x="254412" y="254412"/>
                </a:lnTo>
                <a:lnTo>
                  <a:pt x="223784" y="286640"/>
                </a:lnTo>
                <a:lnTo>
                  <a:pt x="194822" y="320400"/>
                </a:lnTo>
                <a:lnTo>
                  <a:pt x="167591" y="355628"/>
                </a:lnTo>
                <a:lnTo>
                  <a:pt x="142158" y="392256"/>
                </a:lnTo>
                <a:lnTo>
                  <a:pt x="118589" y="430219"/>
                </a:lnTo>
                <a:lnTo>
                  <a:pt x="96951" y="469450"/>
                </a:lnTo>
                <a:lnTo>
                  <a:pt x="77309" y="509883"/>
                </a:lnTo>
                <a:lnTo>
                  <a:pt x="59731" y="551452"/>
                </a:lnTo>
                <a:lnTo>
                  <a:pt x="44281" y="594091"/>
                </a:lnTo>
                <a:lnTo>
                  <a:pt x="31026" y="637734"/>
                </a:lnTo>
                <a:lnTo>
                  <a:pt x="20033" y="682313"/>
                </a:lnTo>
                <a:lnTo>
                  <a:pt x="11368" y="727764"/>
                </a:lnTo>
                <a:lnTo>
                  <a:pt x="5096" y="774019"/>
                </a:lnTo>
                <a:lnTo>
                  <a:pt x="1285" y="821013"/>
                </a:lnTo>
                <a:lnTo>
                  <a:pt x="0" y="868679"/>
                </a:lnTo>
                <a:lnTo>
                  <a:pt x="1285" y="916346"/>
                </a:lnTo>
                <a:lnTo>
                  <a:pt x="5096" y="963340"/>
                </a:lnTo>
                <a:lnTo>
                  <a:pt x="11368" y="1009595"/>
                </a:lnTo>
                <a:lnTo>
                  <a:pt x="20033" y="1055046"/>
                </a:lnTo>
                <a:lnTo>
                  <a:pt x="31026" y="1099625"/>
                </a:lnTo>
                <a:lnTo>
                  <a:pt x="44281" y="1143268"/>
                </a:lnTo>
                <a:lnTo>
                  <a:pt x="59731" y="1185907"/>
                </a:lnTo>
                <a:lnTo>
                  <a:pt x="77309" y="1227476"/>
                </a:lnTo>
                <a:lnTo>
                  <a:pt x="96951" y="1267909"/>
                </a:lnTo>
                <a:lnTo>
                  <a:pt x="118589" y="1307140"/>
                </a:lnTo>
                <a:lnTo>
                  <a:pt x="142158" y="1345103"/>
                </a:lnTo>
                <a:lnTo>
                  <a:pt x="167591" y="1381731"/>
                </a:lnTo>
                <a:lnTo>
                  <a:pt x="194822" y="1416959"/>
                </a:lnTo>
                <a:lnTo>
                  <a:pt x="223784" y="1450719"/>
                </a:lnTo>
                <a:lnTo>
                  <a:pt x="254412" y="1482947"/>
                </a:lnTo>
                <a:lnTo>
                  <a:pt x="286640" y="1513575"/>
                </a:lnTo>
                <a:lnTo>
                  <a:pt x="320400" y="1542537"/>
                </a:lnTo>
                <a:lnTo>
                  <a:pt x="355628" y="1569768"/>
                </a:lnTo>
                <a:lnTo>
                  <a:pt x="392256" y="1595201"/>
                </a:lnTo>
                <a:lnTo>
                  <a:pt x="430219" y="1618770"/>
                </a:lnTo>
                <a:lnTo>
                  <a:pt x="469450" y="1640408"/>
                </a:lnTo>
                <a:lnTo>
                  <a:pt x="509883" y="1660050"/>
                </a:lnTo>
                <a:lnTo>
                  <a:pt x="551452" y="1677628"/>
                </a:lnTo>
                <a:lnTo>
                  <a:pt x="594091" y="1693078"/>
                </a:lnTo>
                <a:lnTo>
                  <a:pt x="637734" y="1706333"/>
                </a:lnTo>
                <a:lnTo>
                  <a:pt x="682313" y="1717326"/>
                </a:lnTo>
                <a:lnTo>
                  <a:pt x="727764" y="1725991"/>
                </a:lnTo>
                <a:lnTo>
                  <a:pt x="774019" y="1732263"/>
                </a:lnTo>
                <a:lnTo>
                  <a:pt x="821013" y="1736074"/>
                </a:lnTo>
                <a:lnTo>
                  <a:pt x="868679" y="1737359"/>
                </a:lnTo>
                <a:lnTo>
                  <a:pt x="916346" y="1736074"/>
                </a:lnTo>
                <a:lnTo>
                  <a:pt x="963340" y="1732263"/>
                </a:lnTo>
                <a:lnTo>
                  <a:pt x="1009595" y="1725991"/>
                </a:lnTo>
                <a:lnTo>
                  <a:pt x="1055046" y="1717326"/>
                </a:lnTo>
                <a:lnTo>
                  <a:pt x="1099625" y="1706333"/>
                </a:lnTo>
                <a:lnTo>
                  <a:pt x="1143268" y="1693078"/>
                </a:lnTo>
                <a:lnTo>
                  <a:pt x="1185907" y="1677628"/>
                </a:lnTo>
                <a:lnTo>
                  <a:pt x="1227476" y="1660050"/>
                </a:lnTo>
                <a:lnTo>
                  <a:pt x="1267909" y="1640408"/>
                </a:lnTo>
                <a:lnTo>
                  <a:pt x="1307140" y="1618770"/>
                </a:lnTo>
                <a:lnTo>
                  <a:pt x="1345103" y="1595201"/>
                </a:lnTo>
                <a:lnTo>
                  <a:pt x="1381731" y="1569768"/>
                </a:lnTo>
                <a:lnTo>
                  <a:pt x="1416959" y="1542537"/>
                </a:lnTo>
                <a:lnTo>
                  <a:pt x="1450719" y="1513575"/>
                </a:lnTo>
                <a:lnTo>
                  <a:pt x="1482947" y="1482947"/>
                </a:lnTo>
                <a:lnTo>
                  <a:pt x="1513575" y="1450719"/>
                </a:lnTo>
                <a:lnTo>
                  <a:pt x="1542537" y="1416959"/>
                </a:lnTo>
                <a:lnTo>
                  <a:pt x="1569768" y="1381731"/>
                </a:lnTo>
                <a:lnTo>
                  <a:pt x="1595201" y="1345103"/>
                </a:lnTo>
                <a:lnTo>
                  <a:pt x="1618770" y="1307140"/>
                </a:lnTo>
                <a:lnTo>
                  <a:pt x="1640408" y="1267909"/>
                </a:lnTo>
                <a:lnTo>
                  <a:pt x="1660050" y="1227476"/>
                </a:lnTo>
                <a:lnTo>
                  <a:pt x="1677628" y="1185907"/>
                </a:lnTo>
                <a:lnTo>
                  <a:pt x="1693078" y="1143268"/>
                </a:lnTo>
                <a:lnTo>
                  <a:pt x="1706333" y="1099625"/>
                </a:lnTo>
                <a:lnTo>
                  <a:pt x="1717326" y="1055046"/>
                </a:lnTo>
                <a:lnTo>
                  <a:pt x="1725991" y="1009595"/>
                </a:lnTo>
                <a:lnTo>
                  <a:pt x="1732263" y="963340"/>
                </a:lnTo>
                <a:lnTo>
                  <a:pt x="1736074" y="916346"/>
                </a:lnTo>
                <a:lnTo>
                  <a:pt x="1737360" y="868679"/>
                </a:lnTo>
                <a:lnTo>
                  <a:pt x="1736074" y="821013"/>
                </a:lnTo>
                <a:lnTo>
                  <a:pt x="1732263" y="774019"/>
                </a:lnTo>
                <a:lnTo>
                  <a:pt x="1725991" y="727764"/>
                </a:lnTo>
                <a:lnTo>
                  <a:pt x="1717326" y="682313"/>
                </a:lnTo>
                <a:lnTo>
                  <a:pt x="1706333" y="637734"/>
                </a:lnTo>
                <a:lnTo>
                  <a:pt x="1693078" y="594091"/>
                </a:lnTo>
                <a:lnTo>
                  <a:pt x="1677628" y="551452"/>
                </a:lnTo>
                <a:lnTo>
                  <a:pt x="1660050" y="509883"/>
                </a:lnTo>
                <a:lnTo>
                  <a:pt x="1640408" y="469450"/>
                </a:lnTo>
                <a:lnTo>
                  <a:pt x="1618770" y="430219"/>
                </a:lnTo>
                <a:lnTo>
                  <a:pt x="1595201" y="392256"/>
                </a:lnTo>
                <a:lnTo>
                  <a:pt x="1569768" y="355628"/>
                </a:lnTo>
                <a:lnTo>
                  <a:pt x="1542537" y="320400"/>
                </a:lnTo>
                <a:lnTo>
                  <a:pt x="1513575" y="286640"/>
                </a:lnTo>
                <a:lnTo>
                  <a:pt x="1482947" y="254412"/>
                </a:lnTo>
                <a:lnTo>
                  <a:pt x="1450719" y="223784"/>
                </a:lnTo>
                <a:lnTo>
                  <a:pt x="1416959" y="194822"/>
                </a:lnTo>
                <a:lnTo>
                  <a:pt x="1381731" y="167591"/>
                </a:lnTo>
                <a:lnTo>
                  <a:pt x="1345103" y="142158"/>
                </a:lnTo>
                <a:lnTo>
                  <a:pt x="1307140" y="118589"/>
                </a:lnTo>
                <a:lnTo>
                  <a:pt x="1267909" y="96951"/>
                </a:lnTo>
                <a:lnTo>
                  <a:pt x="1227476" y="77309"/>
                </a:lnTo>
                <a:lnTo>
                  <a:pt x="1185907" y="59731"/>
                </a:lnTo>
                <a:lnTo>
                  <a:pt x="1143268" y="44281"/>
                </a:lnTo>
                <a:lnTo>
                  <a:pt x="1099625" y="31026"/>
                </a:lnTo>
                <a:lnTo>
                  <a:pt x="1055046" y="20033"/>
                </a:lnTo>
                <a:lnTo>
                  <a:pt x="1009595" y="11368"/>
                </a:lnTo>
                <a:lnTo>
                  <a:pt x="963340" y="5096"/>
                </a:lnTo>
                <a:lnTo>
                  <a:pt x="916346" y="1285"/>
                </a:lnTo>
                <a:lnTo>
                  <a:pt x="868679" y="0"/>
                </a:lnTo>
                <a:close/>
              </a:path>
            </a:pathLst>
          </a:custGeom>
          <a:solidFill>
            <a:srgbClr val="5C8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61484" y="2328227"/>
            <a:ext cx="671195" cy="581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71120">
              <a:lnSpc>
                <a:spcPts val="2170"/>
              </a:lnSpc>
              <a:spcBef>
                <a:spcPts val="204"/>
              </a:spcBef>
            </a:pPr>
            <a:r>
              <a:rPr sz="1850" b="1" spc="-155" dirty="0">
                <a:latin typeface="Trebuchet MS"/>
                <a:cs typeface="Trebuchet MS"/>
              </a:rPr>
              <a:t>Stock  </a:t>
            </a:r>
            <a:r>
              <a:rPr sz="1850" b="1" spc="-180" dirty="0">
                <a:latin typeface="Trebuchet MS"/>
                <a:cs typeface="Trebuchet MS"/>
              </a:rPr>
              <a:t>M</a:t>
            </a:r>
            <a:r>
              <a:rPr sz="1850" b="1" spc="-110" dirty="0">
                <a:latin typeface="Trebuchet MS"/>
                <a:cs typeface="Trebuchet MS"/>
              </a:rPr>
              <a:t>a</a:t>
            </a:r>
            <a:r>
              <a:rPr sz="1850" b="1" spc="-160" dirty="0">
                <a:latin typeface="Trebuchet MS"/>
                <a:cs typeface="Trebuchet MS"/>
              </a:rPr>
              <a:t>r</a:t>
            </a:r>
            <a:r>
              <a:rPr sz="1850" b="1" spc="-140" dirty="0">
                <a:latin typeface="Trebuchet MS"/>
                <a:cs typeface="Trebuchet MS"/>
              </a:rPr>
              <a:t>k</a:t>
            </a:r>
            <a:r>
              <a:rPr sz="1850" b="1" spc="-190" dirty="0">
                <a:latin typeface="Trebuchet MS"/>
                <a:cs typeface="Trebuchet MS"/>
              </a:rPr>
              <a:t>e</a:t>
            </a:r>
            <a:r>
              <a:rPr sz="1850" b="1" spc="-135" dirty="0">
                <a:latin typeface="Trebuchet MS"/>
                <a:cs typeface="Trebuchet MS"/>
              </a:rPr>
              <a:t>t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71837" y="1493837"/>
            <a:ext cx="2641600" cy="2557780"/>
            <a:chOff x="3271837" y="1493837"/>
            <a:chExt cx="2641600" cy="2557780"/>
          </a:xfrm>
        </p:grpSpPr>
        <p:sp>
          <p:nvSpPr>
            <p:cNvPr id="18" name="object 18"/>
            <p:cNvSpPr/>
            <p:nvPr/>
          </p:nvSpPr>
          <p:spPr>
            <a:xfrm>
              <a:off x="3276600" y="1498599"/>
              <a:ext cx="701675" cy="526415"/>
            </a:xfrm>
            <a:custGeom>
              <a:avLst/>
              <a:gdLst/>
              <a:ahLst/>
              <a:cxnLst/>
              <a:rect l="l" t="t" r="r" b="b"/>
              <a:pathLst>
                <a:path w="701675" h="526414">
                  <a:moveTo>
                    <a:pt x="0" y="0"/>
                  </a:moveTo>
                  <a:lnTo>
                    <a:pt x="701294" y="0"/>
                  </a:lnTo>
                  <a:lnTo>
                    <a:pt x="701294" y="526161"/>
                  </a:lnTo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6600" y="3246119"/>
              <a:ext cx="701675" cy="800735"/>
            </a:xfrm>
            <a:custGeom>
              <a:avLst/>
              <a:gdLst/>
              <a:ahLst/>
              <a:cxnLst/>
              <a:rect l="l" t="t" r="r" b="b"/>
              <a:pathLst>
                <a:path w="701675" h="800735">
                  <a:moveTo>
                    <a:pt x="701421" y="0"/>
                  </a:moveTo>
                  <a:lnTo>
                    <a:pt x="701421" y="800404"/>
                  </a:lnTo>
                  <a:lnTo>
                    <a:pt x="0" y="800404"/>
                  </a:lnTo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7000" y="1498599"/>
              <a:ext cx="701675" cy="526415"/>
            </a:xfrm>
            <a:custGeom>
              <a:avLst/>
              <a:gdLst/>
              <a:ahLst/>
              <a:cxnLst/>
              <a:rect l="l" t="t" r="r" b="b"/>
              <a:pathLst>
                <a:path w="701675" h="526414">
                  <a:moveTo>
                    <a:pt x="0" y="526161"/>
                  </a:moveTo>
                  <a:lnTo>
                    <a:pt x="0" y="0"/>
                  </a:lnTo>
                  <a:lnTo>
                    <a:pt x="701294" y="0"/>
                  </a:lnTo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07000" y="3246119"/>
              <a:ext cx="701675" cy="800735"/>
            </a:xfrm>
            <a:custGeom>
              <a:avLst/>
              <a:gdLst/>
              <a:ahLst/>
              <a:cxnLst/>
              <a:rect l="l" t="t" r="r" b="b"/>
              <a:pathLst>
                <a:path w="701675" h="800735">
                  <a:moveTo>
                    <a:pt x="0" y="0"/>
                  </a:moveTo>
                  <a:lnTo>
                    <a:pt x="0" y="800404"/>
                  </a:lnTo>
                  <a:lnTo>
                    <a:pt x="701421" y="800404"/>
                  </a:lnTo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6333374" y="308465"/>
            <a:ext cx="429490" cy="419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60879" y="1940559"/>
            <a:ext cx="426719" cy="426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68159" y="1940559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44202" y="3712014"/>
            <a:ext cx="460075" cy="4499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78319" y="4124959"/>
            <a:ext cx="396240" cy="396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501" y="351218"/>
            <a:ext cx="49422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45" dirty="0">
                <a:solidFill>
                  <a:srgbClr val="000000"/>
                </a:solidFill>
                <a:latin typeface="Trebuchet MS"/>
                <a:cs typeface="Trebuchet MS"/>
              </a:rPr>
              <a:t>Public </a:t>
            </a:r>
            <a:r>
              <a:rPr sz="2800" b="1" spc="-260" dirty="0">
                <a:solidFill>
                  <a:srgbClr val="000000"/>
                </a:solidFill>
                <a:latin typeface="Trebuchet MS"/>
                <a:cs typeface="Trebuchet MS"/>
              </a:rPr>
              <a:t>Sentiments </a:t>
            </a:r>
            <a:r>
              <a:rPr sz="2800" b="1" spc="-245" dirty="0">
                <a:solidFill>
                  <a:srgbClr val="000000"/>
                </a:solidFill>
                <a:latin typeface="Trebuchet MS"/>
                <a:cs typeface="Trebuchet MS"/>
              </a:rPr>
              <a:t>and </a:t>
            </a:r>
            <a:r>
              <a:rPr sz="2800" b="1" spc="-210" dirty="0">
                <a:solidFill>
                  <a:srgbClr val="000000"/>
                </a:solidFill>
                <a:latin typeface="Trebuchet MS"/>
                <a:cs typeface="Trebuchet MS"/>
              </a:rPr>
              <a:t>Stock</a:t>
            </a:r>
            <a:r>
              <a:rPr sz="2800" b="1" spc="-3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-235" dirty="0">
                <a:solidFill>
                  <a:srgbClr val="000000"/>
                </a:solidFill>
                <a:latin typeface="Trebuchet MS"/>
                <a:cs typeface="Trebuchet MS"/>
              </a:rPr>
              <a:t>Market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3565534"/>
            <a:ext cx="1702435" cy="112458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850" b="1" spc="-170" dirty="0">
                <a:solidFill>
                  <a:srgbClr val="F87374"/>
                </a:solidFill>
                <a:latin typeface="Trebuchet MS"/>
                <a:cs typeface="Trebuchet MS"/>
              </a:rPr>
              <a:t>Sentiments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50" b="1" spc="-105" dirty="0">
                <a:latin typeface="Trebuchet MS"/>
                <a:cs typeface="Trebuchet MS"/>
              </a:rPr>
              <a:t>Stock</a:t>
            </a:r>
            <a:r>
              <a:rPr sz="1450" b="1" spc="-320" dirty="0">
                <a:latin typeface="Trebuchet MS"/>
                <a:cs typeface="Trebuchet MS"/>
              </a:rPr>
              <a:t> </a:t>
            </a:r>
            <a:r>
              <a:rPr sz="1450" b="1" spc="-130" dirty="0">
                <a:latin typeface="Trebuchet MS"/>
                <a:cs typeface="Trebuchet MS"/>
              </a:rPr>
              <a:t>markets</a:t>
            </a:r>
            <a:endParaRPr sz="1450">
              <a:latin typeface="Trebuchet MS"/>
              <a:cs typeface="Trebuchet MS"/>
            </a:endParaRPr>
          </a:p>
          <a:p>
            <a:pPr marL="42545">
              <a:lnSpc>
                <a:spcPct val="100000"/>
              </a:lnSpc>
              <a:spcBef>
                <a:spcPts val="1205"/>
              </a:spcBef>
            </a:pPr>
            <a:r>
              <a:rPr sz="1100" dirty="0">
                <a:latin typeface="Roboto"/>
                <a:cs typeface="Roboto"/>
              </a:rPr>
              <a:t>Affected </a:t>
            </a:r>
            <a:r>
              <a:rPr sz="1100" spc="10" dirty="0">
                <a:latin typeface="Roboto"/>
                <a:cs typeface="Roboto"/>
              </a:rPr>
              <a:t>by </a:t>
            </a:r>
            <a:r>
              <a:rPr sz="1100" dirty="0">
                <a:latin typeface="Roboto"/>
                <a:cs typeface="Roboto"/>
              </a:rPr>
              <a:t>public</a:t>
            </a:r>
            <a:r>
              <a:rPr sz="1100" spc="-145" dirty="0">
                <a:latin typeface="Roboto"/>
                <a:cs typeface="Roboto"/>
              </a:rPr>
              <a:t> </a:t>
            </a:r>
            <a:r>
              <a:rPr sz="1100" spc="-10" dirty="0">
                <a:latin typeface="Roboto"/>
                <a:cs typeface="Roboto"/>
              </a:rPr>
              <a:t>feelings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1079" y="2700727"/>
            <a:ext cx="1882775" cy="80391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850" b="1" spc="-160" dirty="0">
                <a:solidFill>
                  <a:srgbClr val="5C83FD"/>
                </a:solidFill>
                <a:latin typeface="Trebuchet MS"/>
                <a:cs typeface="Trebuchet MS"/>
              </a:rPr>
              <a:t>Stock</a:t>
            </a:r>
            <a:r>
              <a:rPr sz="1850" b="1" spc="-240" dirty="0">
                <a:solidFill>
                  <a:srgbClr val="5C83FD"/>
                </a:solidFill>
                <a:latin typeface="Trebuchet MS"/>
                <a:cs typeface="Trebuchet MS"/>
              </a:rPr>
              <a:t> </a:t>
            </a:r>
            <a:r>
              <a:rPr sz="1850" b="1" spc="-190" dirty="0">
                <a:solidFill>
                  <a:srgbClr val="5C83FD"/>
                </a:solidFill>
                <a:latin typeface="Trebuchet MS"/>
                <a:cs typeface="Trebuchet MS"/>
              </a:rPr>
              <a:t>Demand</a:t>
            </a:r>
            <a:endParaRPr sz="1850">
              <a:latin typeface="Trebuchet MS"/>
              <a:cs typeface="Trebuchet MS"/>
            </a:endParaRPr>
          </a:p>
          <a:p>
            <a:pPr marL="26034">
              <a:lnSpc>
                <a:spcPct val="100000"/>
              </a:lnSpc>
              <a:spcBef>
                <a:spcPts val="950"/>
              </a:spcBef>
            </a:pPr>
            <a:r>
              <a:rPr sz="1450" b="1" spc="-130" dirty="0">
                <a:latin typeface="Trebuchet MS"/>
                <a:cs typeface="Trebuchet MS"/>
              </a:rPr>
              <a:t>Sentiments</a:t>
            </a:r>
            <a:r>
              <a:rPr sz="1450" b="1" spc="-305" dirty="0">
                <a:latin typeface="Trebuchet MS"/>
                <a:cs typeface="Trebuchet MS"/>
              </a:rPr>
              <a:t> </a:t>
            </a:r>
            <a:r>
              <a:rPr sz="1450" b="1" spc="-125" dirty="0">
                <a:latin typeface="Trebuchet MS"/>
                <a:cs typeface="Trebuchet MS"/>
              </a:rPr>
              <a:t>drives</a:t>
            </a:r>
            <a:r>
              <a:rPr sz="1450" b="1" spc="-305" dirty="0">
                <a:latin typeface="Trebuchet MS"/>
                <a:cs typeface="Trebuchet MS"/>
              </a:rPr>
              <a:t> </a:t>
            </a:r>
            <a:r>
              <a:rPr sz="1450" b="1" spc="-155" dirty="0">
                <a:latin typeface="Trebuchet MS"/>
                <a:cs typeface="Trebuchet MS"/>
              </a:rPr>
              <a:t>demand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5050" y="3628707"/>
            <a:ext cx="82550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Roboto"/>
                <a:cs typeface="Roboto"/>
              </a:rPr>
              <a:t>Price</a:t>
            </a:r>
            <a:r>
              <a:rPr sz="1100" spc="-45" dirty="0">
                <a:latin typeface="Roboto"/>
                <a:cs typeface="Roboto"/>
              </a:rPr>
              <a:t> </a:t>
            </a:r>
            <a:r>
              <a:rPr sz="1100" spc="10" dirty="0">
                <a:latin typeface="Roboto"/>
                <a:cs typeface="Roboto"/>
              </a:rPr>
              <a:t>Impact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5159" y="970987"/>
            <a:ext cx="3871595" cy="166814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971675">
              <a:lnSpc>
                <a:spcPct val="100000"/>
              </a:lnSpc>
              <a:spcBef>
                <a:spcPts val="1315"/>
              </a:spcBef>
            </a:pPr>
            <a:r>
              <a:rPr sz="1850" b="1" spc="-160" dirty="0">
                <a:solidFill>
                  <a:srgbClr val="F6944E"/>
                </a:solidFill>
                <a:latin typeface="Trebuchet MS"/>
                <a:cs typeface="Trebuchet MS"/>
              </a:rPr>
              <a:t>Crucial</a:t>
            </a:r>
            <a:r>
              <a:rPr sz="1850" b="1" spc="-310" dirty="0">
                <a:solidFill>
                  <a:srgbClr val="F6944E"/>
                </a:solidFill>
                <a:latin typeface="Trebuchet MS"/>
                <a:cs typeface="Trebuchet MS"/>
              </a:rPr>
              <a:t> </a:t>
            </a:r>
            <a:r>
              <a:rPr sz="1850" b="1" spc="-175" dirty="0">
                <a:solidFill>
                  <a:srgbClr val="F6944E"/>
                </a:solidFill>
                <a:latin typeface="Trebuchet MS"/>
                <a:cs typeface="Trebuchet MS"/>
              </a:rPr>
              <a:t>Aspect</a:t>
            </a:r>
            <a:endParaRPr sz="1850">
              <a:latin typeface="Trebuchet MS"/>
              <a:cs typeface="Trebuchet MS"/>
            </a:endParaRPr>
          </a:p>
          <a:p>
            <a:pPr marL="1971675">
              <a:lnSpc>
                <a:spcPct val="100000"/>
              </a:lnSpc>
              <a:spcBef>
                <a:spcPts val="950"/>
              </a:spcBef>
            </a:pPr>
            <a:r>
              <a:rPr sz="1450" b="1" spc="-105" dirty="0">
                <a:latin typeface="Trebuchet MS"/>
                <a:cs typeface="Trebuchet MS"/>
              </a:rPr>
              <a:t>Stock</a:t>
            </a:r>
            <a:r>
              <a:rPr sz="1450" b="1" spc="-270" dirty="0">
                <a:latin typeface="Trebuchet MS"/>
                <a:cs typeface="Trebuchet MS"/>
              </a:rPr>
              <a:t> </a:t>
            </a:r>
            <a:r>
              <a:rPr sz="1450" b="1" spc="-130" dirty="0">
                <a:latin typeface="Trebuchet MS"/>
                <a:cs typeface="Trebuchet MS"/>
              </a:rPr>
              <a:t>Market</a:t>
            </a:r>
            <a:r>
              <a:rPr sz="1450" b="1" spc="-295" dirty="0">
                <a:latin typeface="Trebuchet MS"/>
                <a:cs typeface="Trebuchet MS"/>
              </a:rPr>
              <a:t> </a:t>
            </a:r>
            <a:r>
              <a:rPr sz="1450" b="1" spc="-114" dirty="0">
                <a:latin typeface="Trebuchet MS"/>
                <a:cs typeface="Trebuchet MS"/>
              </a:rPr>
              <a:t>Stakeholders</a:t>
            </a:r>
            <a:endParaRPr sz="1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50" b="1" spc="-195" dirty="0">
                <a:solidFill>
                  <a:srgbClr val="AA5CFD"/>
                </a:solidFill>
                <a:latin typeface="Trebuchet MS"/>
                <a:cs typeface="Trebuchet MS"/>
              </a:rPr>
              <a:t>Twitter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50" b="1" spc="-160" dirty="0">
                <a:latin typeface="Trebuchet MS"/>
                <a:cs typeface="Trebuchet MS"/>
              </a:rPr>
              <a:t>Rich</a:t>
            </a:r>
            <a:r>
              <a:rPr sz="1450" b="1" spc="-180" dirty="0">
                <a:latin typeface="Trebuchet MS"/>
                <a:cs typeface="Trebuchet MS"/>
              </a:rPr>
              <a:t> </a:t>
            </a:r>
            <a:r>
              <a:rPr sz="1450" b="1" spc="-125" dirty="0">
                <a:latin typeface="Trebuchet MS"/>
                <a:cs typeface="Trebuchet MS"/>
              </a:rPr>
              <a:t>Source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5159" y="2763837"/>
            <a:ext cx="159131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0" dirty="0">
                <a:latin typeface="Roboto"/>
                <a:cs typeface="Roboto"/>
              </a:rPr>
              <a:t>Real </a:t>
            </a:r>
            <a:r>
              <a:rPr sz="1100" dirty="0">
                <a:latin typeface="Roboto"/>
                <a:cs typeface="Roboto"/>
              </a:rPr>
              <a:t>time public</a:t>
            </a:r>
            <a:r>
              <a:rPr sz="1100" spc="-185" dirty="0">
                <a:latin typeface="Roboto"/>
                <a:cs typeface="Roboto"/>
              </a:rPr>
              <a:t> </a:t>
            </a:r>
            <a:r>
              <a:rPr sz="1100" spc="5" dirty="0">
                <a:latin typeface="Roboto"/>
                <a:cs typeface="Roboto"/>
              </a:rPr>
              <a:t>opinions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6010" y="2984499"/>
            <a:ext cx="1160780" cy="715645"/>
          </a:xfrm>
          <a:custGeom>
            <a:avLst/>
            <a:gdLst/>
            <a:ahLst/>
            <a:cxnLst/>
            <a:rect l="l" t="t" r="r" b="b"/>
            <a:pathLst>
              <a:path w="1160780" h="715645">
                <a:moveTo>
                  <a:pt x="1085858" y="31750"/>
                </a:moveTo>
                <a:lnTo>
                  <a:pt x="2844" y="31750"/>
                </a:lnTo>
                <a:lnTo>
                  <a:pt x="0" y="34543"/>
                </a:lnTo>
                <a:lnTo>
                  <a:pt x="0" y="715518"/>
                </a:lnTo>
                <a:lnTo>
                  <a:pt x="12700" y="715518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1084580" y="38100"/>
                </a:lnTo>
                <a:lnTo>
                  <a:pt x="1085858" y="31750"/>
                </a:lnTo>
                <a:close/>
              </a:path>
              <a:path w="1160780" h="715645">
                <a:moveTo>
                  <a:pt x="1122680" y="0"/>
                </a:moveTo>
                <a:lnTo>
                  <a:pt x="1107832" y="2988"/>
                </a:lnTo>
                <a:lnTo>
                  <a:pt x="1095724" y="11144"/>
                </a:lnTo>
                <a:lnTo>
                  <a:pt x="1087568" y="23252"/>
                </a:lnTo>
                <a:lnTo>
                  <a:pt x="1084580" y="38100"/>
                </a:lnTo>
                <a:lnTo>
                  <a:pt x="1087568" y="52947"/>
                </a:lnTo>
                <a:lnTo>
                  <a:pt x="1095724" y="65055"/>
                </a:lnTo>
                <a:lnTo>
                  <a:pt x="1107832" y="73211"/>
                </a:lnTo>
                <a:lnTo>
                  <a:pt x="1122680" y="76200"/>
                </a:lnTo>
                <a:lnTo>
                  <a:pt x="1137527" y="73211"/>
                </a:lnTo>
                <a:lnTo>
                  <a:pt x="1149635" y="65055"/>
                </a:lnTo>
                <a:lnTo>
                  <a:pt x="1157791" y="52947"/>
                </a:lnTo>
                <a:lnTo>
                  <a:pt x="1159501" y="44450"/>
                </a:lnTo>
                <a:lnTo>
                  <a:pt x="1122680" y="44450"/>
                </a:lnTo>
                <a:lnTo>
                  <a:pt x="1122680" y="31750"/>
                </a:lnTo>
                <a:lnTo>
                  <a:pt x="1159501" y="31750"/>
                </a:lnTo>
                <a:lnTo>
                  <a:pt x="1157791" y="23252"/>
                </a:lnTo>
                <a:lnTo>
                  <a:pt x="1149635" y="11144"/>
                </a:lnTo>
                <a:lnTo>
                  <a:pt x="1137527" y="2988"/>
                </a:lnTo>
                <a:lnTo>
                  <a:pt x="1122680" y="0"/>
                </a:lnTo>
                <a:close/>
              </a:path>
              <a:path w="1160780" h="715645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1160780" h="715645">
                <a:moveTo>
                  <a:pt x="1084580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1085858" y="44450"/>
                </a:lnTo>
                <a:lnTo>
                  <a:pt x="1084580" y="38100"/>
                </a:lnTo>
                <a:close/>
              </a:path>
              <a:path w="1160780" h="715645">
                <a:moveTo>
                  <a:pt x="1159501" y="31750"/>
                </a:moveTo>
                <a:lnTo>
                  <a:pt x="1122680" y="31750"/>
                </a:lnTo>
                <a:lnTo>
                  <a:pt x="1122680" y="44450"/>
                </a:lnTo>
                <a:lnTo>
                  <a:pt x="1159501" y="44450"/>
                </a:lnTo>
                <a:lnTo>
                  <a:pt x="1160780" y="38100"/>
                </a:lnTo>
                <a:lnTo>
                  <a:pt x="1159501" y="317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5289" y="2120899"/>
            <a:ext cx="1456055" cy="715645"/>
          </a:xfrm>
          <a:custGeom>
            <a:avLst/>
            <a:gdLst/>
            <a:ahLst/>
            <a:cxnLst/>
            <a:rect l="l" t="t" r="r" b="b"/>
            <a:pathLst>
              <a:path w="1456054" h="715644">
                <a:moveTo>
                  <a:pt x="1380752" y="31750"/>
                </a:moveTo>
                <a:lnTo>
                  <a:pt x="2793" y="31750"/>
                </a:lnTo>
                <a:lnTo>
                  <a:pt x="0" y="34543"/>
                </a:lnTo>
                <a:lnTo>
                  <a:pt x="0" y="715518"/>
                </a:lnTo>
                <a:lnTo>
                  <a:pt x="12700" y="715518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1379474" y="38100"/>
                </a:lnTo>
                <a:lnTo>
                  <a:pt x="1380752" y="31750"/>
                </a:lnTo>
                <a:close/>
              </a:path>
              <a:path w="1456054" h="715644">
                <a:moveTo>
                  <a:pt x="1417574" y="0"/>
                </a:moveTo>
                <a:lnTo>
                  <a:pt x="1402726" y="2988"/>
                </a:lnTo>
                <a:lnTo>
                  <a:pt x="1390618" y="11144"/>
                </a:lnTo>
                <a:lnTo>
                  <a:pt x="1382462" y="23252"/>
                </a:lnTo>
                <a:lnTo>
                  <a:pt x="1379474" y="38100"/>
                </a:lnTo>
                <a:lnTo>
                  <a:pt x="1382462" y="52947"/>
                </a:lnTo>
                <a:lnTo>
                  <a:pt x="1390618" y="65055"/>
                </a:lnTo>
                <a:lnTo>
                  <a:pt x="1402726" y="73211"/>
                </a:lnTo>
                <a:lnTo>
                  <a:pt x="1417574" y="76200"/>
                </a:lnTo>
                <a:lnTo>
                  <a:pt x="1432421" y="73211"/>
                </a:lnTo>
                <a:lnTo>
                  <a:pt x="1444529" y="65055"/>
                </a:lnTo>
                <a:lnTo>
                  <a:pt x="1452685" y="52947"/>
                </a:lnTo>
                <a:lnTo>
                  <a:pt x="1454395" y="44450"/>
                </a:lnTo>
                <a:lnTo>
                  <a:pt x="1417574" y="44450"/>
                </a:lnTo>
                <a:lnTo>
                  <a:pt x="1417574" y="31750"/>
                </a:lnTo>
                <a:lnTo>
                  <a:pt x="1454395" y="31750"/>
                </a:lnTo>
                <a:lnTo>
                  <a:pt x="1452685" y="23252"/>
                </a:lnTo>
                <a:lnTo>
                  <a:pt x="1444529" y="11144"/>
                </a:lnTo>
                <a:lnTo>
                  <a:pt x="1432421" y="2988"/>
                </a:lnTo>
                <a:lnTo>
                  <a:pt x="1417574" y="0"/>
                </a:lnTo>
                <a:close/>
              </a:path>
              <a:path w="1456054" h="715644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1456054" h="715644">
                <a:moveTo>
                  <a:pt x="1379474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1380752" y="44450"/>
                </a:lnTo>
                <a:lnTo>
                  <a:pt x="1379474" y="38100"/>
                </a:lnTo>
                <a:close/>
              </a:path>
              <a:path w="1456054" h="715644">
                <a:moveTo>
                  <a:pt x="1454395" y="31750"/>
                </a:moveTo>
                <a:lnTo>
                  <a:pt x="1417574" y="31750"/>
                </a:lnTo>
                <a:lnTo>
                  <a:pt x="1417574" y="44450"/>
                </a:lnTo>
                <a:lnTo>
                  <a:pt x="1454395" y="44450"/>
                </a:lnTo>
                <a:lnTo>
                  <a:pt x="1455674" y="38100"/>
                </a:lnTo>
                <a:lnTo>
                  <a:pt x="1454395" y="317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4570" y="1257299"/>
            <a:ext cx="1555115" cy="715645"/>
          </a:xfrm>
          <a:custGeom>
            <a:avLst/>
            <a:gdLst/>
            <a:ahLst/>
            <a:cxnLst/>
            <a:rect l="l" t="t" r="r" b="b"/>
            <a:pathLst>
              <a:path w="1555114" h="715644">
                <a:moveTo>
                  <a:pt x="1479812" y="31750"/>
                </a:moveTo>
                <a:lnTo>
                  <a:pt x="2793" y="31750"/>
                </a:lnTo>
                <a:lnTo>
                  <a:pt x="0" y="34544"/>
                </a:lnTo>
                <a:lnTo>
                  <a:pt x="0" y="715518"/>
                </a:lnTo>
                <a:lnTo>
                  <a:pt x="12700" y="715518"/>
                </a:lnTo>
                <a:lnTo>
                  <a:pt x="12700" y="44450"/>
                </a:lnTo>
                <a:lnTo>
                  <a:pt x="6350" y="44450"/>
                </a:lnTo>
                <a:lnTo>
                  <a:pt x="12700" y="38100"/>
                </a:lnTo>
                <a:lnTo>
                  <a:pt x="1478533" y="38100"/>
                </a:lnTo>
                <a:lnTo>
                  <a:pt x="1479812" y="31750"/>
                </a:lnTo>
                <a:close/>
              </a:path>
              <a:path w="1555114" h="715644">
                <a:moveTo>
                  <a:pt x="1516633" y="0"/>
                </a:moveTo>
                <a:lnTo>
                  <a:pt x="1501786" y="2988"/>
                </a:lnTo>
                <a:lnTo>
                  <a:pt x="1489678" y="11144"/>
                </a:lnTo>
                <a:lnTo>
                  <a:pt x="1481522" y="23252"/>
                </a:lnTo>
                <a:lnTo>
                  <a:pt x="1478533" y="38100"/>
                </a:lnTo>
                <a:lnTo>
                  <a:pt x="1481522" y="52947"/>
                </a:lnTo>
                <a:lnTo>
                  <a:pt x="1489678" y="65055"/>
                </a:lnTo>
                <a:lnTo>
                  <a:pt x="1501786" y="73211"/>
                </a:lnTo>
                <a:lnTo>
                  <a:pt x="1516633" y="76200"/>
                </a:lnTo>
                <a:lnTo>
                  <a:pt x="1531481" y="73211"/>
                </a:lnTo>
                <a:lnTo>
                  <a:pt x="1543589" y="65055"/>
                </a:lnTo>
                <a:lnTo>
                  <a:pt x="1551745" y="52947"/>
                </a:lnTo>
                <a:lnTo>
                  <a:pt x="1553455" y="44450"/>
                </a:lnTo>
                <a:lnTo>
                  <a:pt x="1516633" y="44450"/>
                </a:lnTo>
                <a:lnTo>
                  <a:pt x="1516633" y="31750"/>
                </a:lnTo>
                <a:lnTo>
                  <a:pt x="1553455" y="31750"/>
                </a:lnTo>
                <a:lnTo>
                  <a:pt x="1551745" y="23252"/>
                </a:lnTo>
                <a:lnTo>
                  <a:pt x="1543589" y="11144"/>
                </a:lnTo>
                <a:lnTo>
                  <a:pt x="1531481" y="2988"/>
                </a:lnTo>
                <a:lnTo>
                  <a:pt x="1516633" y="0"/>
                </a:lnTo>
                <a:close/>
              </a:path>
              <a:path w="1555114" h="715644">
                <a:moveTo>
                  <a:pt x="12700" y="38100"/>
                </a:moveTo>
                <a:lnTo>
                  <a:pt x="6350" y="44450"/>
                </a:lnTo>
                <a:lnTo>
                  <a:pt x="12700" y="44450"/>
                </a:lnTo>
                <a:lnTo>
                  <a:pt x="12700" y="38100"/>
                </a:lnTo>
                <a:close/>
              </a:path>
              <a:path w="1555114" h="715644">
                <a:moveTo>
                  <a:pt x="1478533" y="38100"/>
                </a:moveTo>
                <a:lnTo>
                  <a:pt x="12700" y="38100"/>
                </a:lnTo>
                <a:lnTo>
                  <a:pt x="12700" y="44450"/>
                </a:lnTo>
                <a:lnTo>
                  <a:pt x="1479812" y="44450"/>
                </a:lnTo>
                <a:lnTo>
                  <a:pt x="1478533" y="38100"/>
                </a:lnTo>
                <a:close/>
              </a:path>
              <a:path w="1555114" h="715644">
                <a:moveTo>
                  <a:pt x="1553455" y="31750"/>
                </a:moveTo>
                <a:lnTo>
                  <a:pt x="1516633" y="31750"/>
                </a:lnTo>
                <a:lnTo>
                  <a:pt x="1516633" y="44450"/>
                </a:lnTo>
                <a:lnTo>
                  <a:pt x="1553455" y="44450"/>
                </a:lnTo>
                <a:lnTo>
                  <a:pt x="1554733" y="38100"/>
                </a:lnTo>
                <a:lnTo>
                  <a:pt x="1553455" y="317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7520" y="3200399"/>
            <a:ext cx="3129280" cy="1381760"/>
          </a:xfrm>
          <a:custGeom>
            <a:avLst/>
            <a:gdLst/>
            <a:ahLst/>
            <a:cxnLst/>
            <a:rect l="l" t="t" r="r" b="b"/>
            <a:pathLst>
              <a:path w="3129279" h="1381760">
                <a:moveTo>
                  <a:pt x="2899029" y="0"/>
                </a:moveTo>
                <a:lnTo>
                  <a:pt x="230250" y="0"/>
                </a:lnTo>
                <a:lnTo>
                  <a:pt x="183858" y="4679"/>
                </a:lnTo>
                <a:lnTo>
                  <a:pt x="140642" y="18099"/>
                </a:lnTo>
                <a:lnTo>
                  <a:pt x="101531" y="39333"/>
                </a:lnTo>
                <a:lnTo>
                  <a:pt x="67452" y="67452"/>
                </a:lnTo>
                <a:lnTo>
                  <a:pt x="39333" y="101531"/>
                </a:lnTo>
                <a:lnTo>
                  <a:pt x="18099" y="140642"/>
                </a:lnTo>
                <a:lnTo>
                  <a:pt x="4679" y="183858"/>
                </a:lnTo>
                <a:lnTo>
                  <a:pt x="0" y="230251"/>
                </a:lnTo>
                <a:lnTo>
                  <a:pt x="0" y="1151458"/>
                </a:lnTo>
                <a:lnTo>
                  <a:pt x="4679" y="1197871"/>
                </a:lnTo>
                <a:lnTo>
                  <a:pt x="18099" y="1241101"/>
                </a:lnTo>
                <a:lnTo>
                  <a:pt x="39333" y="1280221"/>
                </a:lnTo>
                <a:lnTo>
                  <a:pt x="67452" y="1314305"/>
                </a:lnTo>
                <a:lnTo>
                  <a:pt x="101531" y="1342427"/>
                </a:lnTo>
                <a:lnTo>
                  <a:pt x="140642" y="1363661"/>
                </a:lnTo>
                <a:lnTo>
                  <a:pt x="183858" y="1377081"/>
                </a:lnTo>
                <a:lnTo>
                  <a:pt x="230250" y="1381760"/>
                </a:lnTo>
                <a:lnTo>
                  <a:pt x="2899029" y="1381760"/>
                </a:lnTo>
                <a:lnTo>
                  <a:pt x="2945421" y="1377081"/>
                </a:lnTo>
                <a:lnTo>
                  <a:pt x="2988637" y="1363661"/>
                </a:lnTo>
                <a:lnTo>
                  <a:pt x="3027748" y="1342427"/>
                </a:lnTo>
                <a:lnTo>
                  <a:pt x="3061827" y="1314305"/>
                </a:lnTo>
                <a:lnTo>
                  <a:pt x="3089946" y="1280221"/>
                </a:lnTo>
                <a:lnTo>
                  <a:pt x="3111180" y="1241101"/>
                </a:lnTo>
                <a:lnTo>
                  <a:pt x="3124600" y="1197871"/>
                </a:lnTo>
                <a:lnTo>
                  <a:pt x="3129279" y="1151458"/>
                </a:lnTo>
                <a:lnTo>
                  <a:pt x="3129279" y="230251"/>
                </a:lnTo>
                <a:lnTo>
                  <a:pt x="3124600" y="183858"/>
                </a:lnTo>
                <a:lnTo>
                  <a:pt x="3111180" y="140642"/>
                </a:lnTo>
                <a:lnTo>
                  <a:pt x="3089946" y="101531"/>
                </a:lnTo>
                <a:lnTo>
                  <a:pt x="3061827" y="67452"/>
                </a:lnTo>
                <a:lnTo>
                  <a:pt x="3027748" y="39333"/>
                </a:lnTo>
                <a:lnTo>
                  <a:pt x="2988637" y="18099"/>
                </a:lnTo>
                <a:lnTo>
                  <a:pt x="2945421" y="4679"/>
                </a:lnTo>
                <a:lnTo>
                  <a:pt x="2899029" y="0"/>
                </a:lnTo>
                <a:close/>
              </a:path>
            </a:pathLst>
          </a:custGeom>
          <a:solidFill>
            <a:srgbClr val="A0DD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94755" y="3497643"/>
            <a:ext cx="2744470" cy="721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105" dirty="0">
                <a:latin typeface="Trebuchet MS"/>
                <a:cs typeface="Trebuchet MS"/>
              </a:rPr>
              <a:t>Stock</a:t>
            </a:r>
            <a:r>
              <a:rPr sz="1450" b="1" spc="-245" dirty="0">
                <a:latin typeface="Trebuchet MS"/>
                <a:cs typeface="Trebuchet MS"/>
              </a:rPr>
              <a:t> </a:t>
            </a:r>
            <a:r>
              <a:rPr sz="1450" b="1" spc="-135" dirty="0">
                <a:latin typeface="Trebuchet MS"/>
                <a:cs typeface="Trebuchet MS"/>
              </a:rPr>
              <a:t>Market</a:t>
            </a:r>
            <a:r>
              <a:rPr sz="1450" b="1" spc="-265" dirty="0">
                <a:latin typeface="Trebuchet MS"/>
                <a:cs typeface="Trebuchet MS"/>
              </a:rPr>
              <a:t> </a:t>
            </a:r>
            <a:r>
              <a:rPr sz="1450" b="1" spc="-85" dirty="0">
                <a:latin typeface="Trebuchet MS"/>
                <a:cs typeface="Trebuchet MS"/>
              </a:rPr>
              <a:t>is</a:t>
            </a:r>
            <a:r>
              <a:rPr sz="1450" b="1" spc="-215" dirty="0">
                <a:latin typeface="Trebuchet MS"/>
                <a:cs typeface="Trebuchet MS"/>
              </a:rPr>
              <a:t> </a:t>
            </a:r>
            <a:r>
              <a:rPr sz="1450" b="1" spc="-114" dirty="0">
                <a:latin typeface="Trebuchet MS"/>
                <a:cs typeface="Trebuchet MS"/>
              </a:rPr>
              <a:t>a</a:t>
            </a:r>
            <a:r>
              <a:rPr sz="1450" b="1" spc="-220" dirty="0">
                <a:latin typeface="Trebuchet MS"/>
                <a:cs typeface="Trebuchet MS"/>
              </a:rPr>
              <a:t> </a:t>
            </a:r>
            <a:r>
              <a:rPr sz="1450" b="1" spc="-150" dirty="0">
                <a:latin typeface="Trebuchet MS"/>
                <a:cs typeface="Trebuchet MS"/>
              </a:rPr>
              <a:t>complex</a:t>
            </a:r>
            <a:r>
              <a:rPr sz="1450" b="1" spc="-265" dirty="0">
                <a:latin typeface="Trebuchet MS"/>
                <a:cs typeface="Trebuchet MS"/>
              </a:rPr>
              <a:t> </a:t>
            </a:r>
            <a:r>
              <a:rPr sz="1450" b="1" spc="-150" dirty="0">
                <a:latin typeface="Trebuchet MS"/>
                <a:cs typeface="Trebuchet MS"/>
              </a:rPr>
              <a:t>environment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spc="25" dirty="0">
                <a:latin typeface="Roboto"/>
                <a:cs typeface="Roboto"/>
              </a:rPr>
              <a:t>Large</a:t>
            </a:r>
            <a:r>
              <a:rPr sz="1100" spc="-155" dirty="0">
                <a:latin typeface="Roboto"/>
                <a:cs typeface="Roboto"/>
              </a:rPr>
              <a:t> </a:t>
            </a:r>
            <a:r>
              <a:rPr sz="1100" spc="5" dirty="0">
                <a:latin typeface="Roboto"/>
                <a:cs typeface="Roboto"/>
              </a:rPr>
              <a:t>number</a:t>
            </a:r>
            <a:r>
              <a:rPr sz="1100" spc="-95" dirty="0">
                <a:latin typeface="Roboto"/>
                <a:cs typeface="Roboto"/>
              </a:rPr>
              <a:t> </a:t>
            </a:r>
            <a:r>
              <a:rPr sz="1100" spc="5" dirty="0">
                <a:latin typeface="Roboto"/>
                <a:cs typeface="Roboto"/>
              </a:rPr>
              <a:t>of</a:t>
            </a:r>
            <a:r>
              <a:rPr sz="1100" spc="50" dirty="0">
                <a:latin typeface="Roboto"/>
                <a:cs typeface="Roboto"/>
              </a:rPr>
              <a:t> </a:t>
            </a:r>
            <a:r>
              <a:rPr sz="1100" spc="15" dirty="0">
                <a:latin typeface="Roboto"/>
                <a:cs typeface="Roboto"/>
              </a:rPr>
              <a:t>factors</a:t>
            </a:r>
            <a:r>
              <a:rPr sz="1100" spc="-135" dirty="0">
                <a:latin typeface="Roboto"/>
                <a:cs typeface="Roboto"/>
              </a:rPr>
              <a:t> </a:t>
            </a:r>
            <a:r>
              <a:rPr sz="1100" spc="15" dirty="0">
                <a:latin typeface="Roboto"/>
                <a:cs typeface="Roboto"/>
              </a:rPr>
              <a:t>having</a:t>
            </a:r>
            <a:endParaRPr sz="1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" dirty="0">
                <a:latin typeface="Roboto"/>
                <a:cs typeface="Roboto"/>
              </a:rPr>
              <a:t>direct </a:t>
            </a:r>
            <a:r>
              <a:rPr sz="1100" spc="5" dirty="0">
                <a:latin typeface="Roboto"/>
                <a:cs typeface="Roboto"/>
              </a:rPr>
              <a:t>or </a:t>
            </a:r>
            <a:r>
              <a:rPr sz="1100" spc="-5" dirty="0">
                <a:latin typeface="Roboto"/>
                <a:cs typeface="Roboto"/>
              </a:rPr>
              <a:t>indirect</a:t>
            </a:r>
            <a:r>
              <a:rPr sz="1100" spc="-35" dirty="0">
                <a:latin typeface="Roboto"/>
                <a:cs typeface="Roboto"/>
              </a:rPr>
              <a:t> </a:t>
            </a:r>
            <a:r>
              <a:rPr sz="1100" dirty="0">
                <a:latin typeface="Roboto"/>
                <a:cs typeface="Roboto"/>
              </a:rPr>
              <a:t>effects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35760" y="4114800"/>
            <a:ext cx="589280" cy="300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4959" y="2357119"/>
            <a:ext cx="304800" cy="345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74559" y="375919"/>
            <a:ext cx="4064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7067" y="3542188"/>
            <a:ext cx="413385" cy="4035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62240" y="1158239"/>
            <a:ext cx="254000" cy="254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0717" y="1392237"/>
            <a:ext cx="3742690" cy="3001010"/>
            <a:chOff x="660717" y="1392237"/>
            <a:chExt cx="3742690" cy="3001010"/>
          </a:xfrm>
        </p:grpSpPr>
        <p:sp>
          <p:nvSpPr>
            <p:cNvPr id="3" name="object 3"/>
            <p:cNvSpPr/>
            <p:nvPr/>
          </p:nvSpPr>
          <p:spPr>
            <a:xfrm>
              <a:off x="665480" y="1468119"/>
              <a:ext cx="2844800" cy="2854960"/>
            </a:xfrm>
            <a:custGeom>
              <a:avLst/>
              <a:gdLst/>
              <a:ahLst/>
              <a:cxnLst/>
              <a:rect l="l" t="t" r="r" b="b"/>
              <a:pathLst>
                <a:path w="2844800" h="2854960">
                  <a:moveTo>
                    <a:pt x="0" y="1427479"/>
                  </a:moveTo>
                  <a:lnTo>
                    <a:pt x="791" y="1379400"/>
                  </a:lnTo>
                  <a:lnTo>
                    <a:pt x="3149" y="1331719"/>
                  </a:lnTo>
                  <a:lnTo>
                    <a:pt x="7048" y="1284460"/>
                  </a:lnTo>
                  <a:lnTo>
                    <a:pt x="12464" y="1237650"/>
                  </a:lnTo>
                  <a:lnTo>
                    <a:pt x="19372" y="1191313"/>
                  </a:lnTo>
                  <a:lnTo>
                    <a:pt x="27747" y="1145474"/>
                  </a:lnTo>
                  <a:lnTo>
                    <a:pt x="37563" y="1100159"/>
                  </a:lnTo>
                  <a:lnTo>
                    <a:pt x="48797" y="1055391"/>
                  </a:lnTo>
                  <a:lnTo>
                    <a:pt x="61423" y="1011196"/>
                  </a:lnTo>
                  <a:lnTo>
                    <a:pt x="75416" y="967600"/>
                  </a:lnTo>
                  <a:lnTo>
                    <a:pt x="90752" y="924626"/>
                  </a:lnTo>
                  <a:lnTo>
                    <a:pt x="107405" y="882300"/>
                  </a:lnTo>
                  <a:lnTo>
                    <a:pt x="125351" y="840647"/>
                  </a:lnTo>
                  <a:lnTo>
                    <a:pt x="144565" y="799692"/>
                  </a:lnTo>
                  <a:lnTo>
                    <a:pt x="165021" y="759460"/>
                  </a:lnTo>
                  <a:lnTo>
                    <a:pt x="186696" y="719976"/>
                  </a:lnTo>
                  <a:lnTo>
                    <a:pt x="209564" y="681264"/>
                  </a:lnTo>
                  <a:lnTo>
                    <a:pt x="233600" y="643351"/>
                  </a:lnTo>
                  <a:lnTo>
                    <a:pt x="258779" y="606260"/>
                  </a:lnTo>
                  <a:lnTo>
                    <a:pt x="285077" y="570017"/>
                  </a:lnTo>
                  <a:lnTo>
                    <a:pt x="312468" y="534647"/>
                  </a:lnTo>
                  <a:lnTo>
                    <a:pt x="340929" y="500174"/>
                  </a:lnTo>
                  <a:lnTo>
                    <a:pt x="370433" y="466624"/>
                  </a:lnTo>
                  <a:lnTo>
                    <a:pt x="400955" y="434022"/>
                  </a:lnTo>
                  <a:lnTo>
                    <a:pt x="432472" y="402392"/>
                  </a:lnTo>
                  <a:lnTo>
                    <a:pt x="464959" y="371760"/>
                  </a:lnTo>
                  <a:lnTo>
                    <a:pt x="498389" y="342150"/>
                  </a:lnTo>
                  <a:lnTo>
                    <a:pt x="532739" y="313588"/>
                  </a:lnTo>
                  <a:lnTo>
                    <a:pt x="567983" y="286099"/>
                  </a:lnTo>
                  <a:lnTo>
                    <a:pt x="604097" y="259707"/>
                  </a:lnTo>
                  <a:lnTo>
                    <a:pt x="641056" y="234437"/>
                  </a:lnTo>
                  <a:lnTo>
                    <a:pt x="678835" y="210315"/>
                  </a:lnTo>
                  <a:lnTo>
                    <a:pt x="717408" y="187365"/>
                  </a:lnTo>
                  <a:lnTo>
                    <a:pt x="756752" y="165613"/>
                  </a:lnTo>
                  <a:lnTo>
                    <a:pt x="796841" y="145083"/>
                  </a:lnTo>
                  <a:lnTo>
                    <a:pt x="837650" y="125801"/>
                  </a:lnTo>
                  <a:lnTo>
                    <a:pt x="879155" y="107790"/>
                  </a:lnTo>
                  <a:lnTo>
                    <a:pt x="921331" y="91077"/>
                  </a:lnTo>
                  <a:lnTo>
                    <a:pt x="964152" y="75687"/>
                  </a:lnTo>
                  <a:lnTo>
                    <a:pt x="1007593" y="61643"/>
                  </a:lnTo>
                  <a:lnTo>
                    <a:pt x="1051631" y="48972"/>
                  </a:lnTo>
                  <a:lnTo>
                    <a:pt x="1096240" y="37698"/>
                  </a:lnTo>
                  <a:lnTo>
                    <a:pt x="1141395" y="27846"/>
                  </a:lnTo>
                  <a:lnTo>
                    <a:pt x="1187071" y="19442"/>
                  </a:lnTo>
                  <a:lnTo>
                    <a:pt x="1233243" y="12509"/>
                  </a:lnTo>
                  <a:lnTo>
                    <a:pt x="1279887" y="7074"/>
                  </a:lnTo>
                  <a:lnTo>
                    <a:pt x="1326978" y="3160"/>
                  </a:lnTo>
                  <a:lnTo>
                    <a:pt x="1374490" y="794"/>
                  </a:lnTo>
                  <a:lnTo>
                    <a:pt x="1422400" y="0"/>
                  </a:lnTo>
                  <a:lnTo>
                    <a:pt x="1470309" y="794"/>
                  </a:lnTo>
                  <a:lnTo>
                    <a:pt x="1517821" y="3160"/>
                  </a:lnTo>
                  <a:lnTo>
                    <a:pt x="1564912" y="7074"/>
                  </a:lnTo>
                  <a:lnTo>
                    <a:pt x="1611556" y="12509"/>
                  </a:lnTo>
                  <a:lnTo>
                    <a:pt x="1657728" y="19442"/>
                  </a:lnTo>
                  <a:lnTo>
                    <a:pt x="1703404" y="27846"/>
                  </a:lnTo>
                  <a:lnTo>
                    <a:pt x="1748559" y="37698"/>
                  </a:lnTo>
                  <a:lnTo>
                    <a:pt x="1793168" y="48972"/>
                  </a:lnTo>
                  <a:lnTo>
                    <a:pt x="1837206" y="61643"/>
                  </a:lnTo>
                  <a:lnTo>
                    <a:pt x="1880647" y="75687"/>
                  </a:lnTo>
                  <a:lnTo>
                    <a:pt x="1923468" y="91077"/>
                  </a:lnTo>
                  <a:lnTo>
                    <a:pt x="1965644" y="107790"/>
                  </a:lnTo>
                  <a:lnTo>
                    <a:pt x="2007149" y="125801"/>
                  </a:lnTo>
                  <a:lnTo>
                    <a:pt x="2047958" y="145083"/>
                  </a:lnTo>
                  <a:lnTo>
                    <a:pt x="2088047" y="165613"/>
                  </a:lnTo>
                  <a:lnTo>
                    <a:pt x="2127391" y="187365"/>
                  </a:lnTo>
                  <a:lnTo>
                    <a:pt x="2165964" y="210315"/>
                  </a:lnTo>
                  <a:lnTo>
                    <a:pt x="2203743" y="234437"/>
                  </a:lnTo>
                  <a:lnTo>
                    <a:pt x="2240702" y="259707"/>
                  </a:lnTo>
                  <a:lnTo>
                    <a:pt x="2276816" y="286099"/>
                  </a:lnTo>
                  <a:lnTo>
                    <a:pt x="2312060" y="313588"/>
                  </a:lnTo>
                  <a:lnTo>
                    <a:pt x="2346410" y="342150"/>
                  </a:lnTo>
                  <a:lnTo>
                    <a:pt x="2379840" y="371760"/>
                  </a:lnTo>
                  <a:lnTo>
                    <a:pt x="2412327" y="402392"/>
                  </a:lnTo>
                  <a:lnTo>
                    <a:pt x="2443844" y="434022"/>
                  </a:lnTo>
                  <a:lnTo>
                    <a:pt x="2474366" y="466624"/>
                  </a:lnTo>
                  <a:lnTo>
                    <a:pt x="2503870" y="500174"/>
                  </a:lnTo>
                  <a:lnTo>
                    <a:pt x="2532331" y="534647"/>
                  </a:lnTo>
                  <a:lnTo>
                    <a:pt x="2559722" y="570017"/>
                  </a:lnTo>
                  <a:lnTo>
                    <a:pt x="2586020" y="606260"/>
                  </a:lnTo>
                  <a:lnTo>
                    <a:pt x="2611199" y="643351"/>
                  </a:lnTo>
                  <a:lnTo>
                    <a:pt x="2635235" y="681264"/>
                  </a:lnTo>
                  <a:lnTo>
                    <a:pt x="2658103" y="719976"/>
                  </a:lnTo>
                  <a:lnTo>
                    <a:pt x="2679778" y="759460"/>
                  </a:lnTo>
                  <a:lnTo>
                    <a:pt x="2700234" y="799692"/>
                  </a:lnTo>
                  <a:lnTo>
                    <a:pt x="2719448" y="840647"/>
                  </a:lnTo>
                  <a:lnTo>
                    <a:pt x="2737394" y="882300"/>
                  </a:lnTo>
                  <a:lnTo>
                    <a:pt x="2754047" y="924626"/>
                  </a:lnTo>
                  <a:lnTo>
                    <a:pt x="2769383" y="967600"/>
                  </a:lnTo>
                  <a:lnTo>
                    <a:pt x="2783376" y="1011196"/>
                  </a:lnTo>
                  <a:lnTo>
                    <a:pt x="2796002" y="1055391"/>
                  </a:lnTo>
                  <a:lnTo>
                    <a:pt x="2807236" y="1100159"/>
                  </a:lnTo>
                  <a:lnTo>
                    <a:pt x="2817052" y="1145474"/>
                  </a:lnTo>
                  <a:lnTo>
                    <a:pt x="2825427" y="1191313"/>
                  </a:lnTo>
                  <a:lnTo>
                    <a:pt x="2832335" y="1237650"/>
                  </a:lnTo>
                  <a:lnTo>
                    <a:pt x="2837751" y="1284460"/>
                  </a:lnTo>
                  <a:lnTo>
                    <a:pt x="2841650" y="1331719"/>
                  </a:lnTo>
                  <a:lnTo>
                    <a:pt x="2844008" y="1379400"/>
                  </a:lnTo>
                  <a:lnTo>
                    <a:pt x="2844799" y="1427479"/>
                  </a:lnTo>
                  <a:lnTo>
                    <a:pt x="2844008" y="1475559"/>
                  </a:lnTo>
                  <a:lnTo>
                    <a:pt x="2841650" y="1523240"/>
                  </a:lnTo>
                  <a:lnTo>
                    <a:pt x="2837751" y="1570499"/>
                  </a:lnTo>
                  <a:lnTo>
                    <a:pt x="2832335" y="1617309"/>
                  </a:lnTo>
                  <a:lnTo>
                    <a:pt x="2825427" y="1663646"/>
                  </a:lnTo>
                  <a:lnTo>
                    <a:pt x="2817052" y="1709485"/>
                  </a:lnTo>
                  <a:lnTo>
                    <a:pt x="2807236" y="1754800"/>
                  </a:lnTo>
                  <a:lnTo>
                    <a:pt x="2796002" y="1799568"/>
                  </a:lnTo>
                  <a:lnTo>
                    <a:pt x="2783376" y="1843763"/>
                  </a:lnTo>
                  <a:lnTo>
                    <a:pt x="2769383" y="1887359"/>
                  </a:lnTo>
                  <a:lnTo>
                    <a:pt x="2754047" y="1930333"/>
                  </a:lnTo>
                  <a:lnTo>
                    <a:pt x="2737394" y="1972659"/>
                  </a:lnTo>
                  <a:lnTo>
                    <a:pt x="2719448" y="2014312"/>
                  </a:lnTo>
                  <a:lnTo>
                    <a:pt x="2700234" y="2055267"/>
                  </a:lnTo>
                  <a:lnTo>
                    <a:pt x="2679778" y="2095499"/>
                  </a:lnTo>
                  <a:lnTo>
                    <a:pt x="2658103" y="2134983"/>
                  </a:lnTo>
                  <a:lnTo>
                    <a:pt x="2635235" y="2173695"/>
                  </a:lnTo>
                  <a:lnTo>
                    <a:pt x="2611199" y="2211608"/>
                  </a:lnTo>
                  <a:lnTo>
                    <a:pt x="2586020" y="2248699"/>
                  </a:lnTo>
                  <a:lnTo>
                    <a:pt x="2559722" y="2284942"/>
                  </a:lnTo>
                  <a:lnTo>
                    <a:pt x="2532331" y="2320312"/>
                  </a:lnTo>
                  <a:lnTo>
                    <a:pt x="2503870" y="2354785"/>
                  </a:lnTo>
                  <a:lnTo>
                    <a:pt x="2474366" y="2388335"/>
                  </a:lnTo>
                  <a:lnTo>
                    <a:pt x="2443844" y="2420937"/>
                  </a:lnTo>
                  <a:lnTo>
                    <a:pt x="2412327" y="2452567"/>
                  </a:lnTo>
                  <a:lnTo>
                    <a:pt x="2379840" y="2483199"/>
                  </a:lnTo>
                  <a:lnTo>
                    <a:pt x="2346410" y="2512809"/>
                  </a:lnTo>
                  <a:lnTo>
                    <a:pt x="2312060" y="2541371"/>
                  </a:lnTo>
                  <a:lnTo>
                    <a:pt x="2276816" y="2568860"/>
                  </a:lnTo>
                  <a:lnTo>
                    <a:pt x="2240702" y="2595252"/>
                  </a:lnTo>
                  <a:lnTo>
                    <a:pt x="2203743" y="2620522"/>
                  </a:lnTo>
                  <a:lnTo>
                    <a:pt x="2165964" y="2644644"/>
                  </a:lnTo>
                  <a:lnTo>
                    <a:pt x="2127391" y="2667594"/>
                  </a:lnTo>
                  <a:lnTo>
                    <a:pt x="2088047" y="2689346"/>
                  </a:lnTo>
                  <a:lnTo>
                    <a:pt x="2047958" y="2709876"/>
                  </a:lnTo>
                  <a:lnTo>
                    <a:pt x="2007149" y="2729158"/>
                  </a:lnTo>
                  <a:lnTo>
                    <a:pt x="1965644" y="2747169"/>
                  </a:lnTo>
                  <a:lnTo>
                    <a:pt x="1923468" y="2763882"/>
                  </a:lnTo>
                  <a:lnTo>
                    <a:pt x="1880647" y="2779272"/>
                  </a:lnTo>
                  <a:lnTo>
                    <a:pt x="1837206" y="2793316"/>
                  </a:lnTo>
                  <a:lnTo>
                    <a:pt x="1793168" y="2805987"/>
                  </a:lnTo>
                  <a:lnTo>
                    <a:pt x="1748559" y="2817261"/>
                  </a:lnTo>
                  <a:lnTo>
                    <a:pt x="1703404" y="2827113"/>
                  </a:lnTo>
                  <a:lnTo>
                    <a:pt x="1657728" y="2835517"/>
                  </a:lnTo>
                  <a:lnTo>
                    <a:pt x="1611556" y="2842450"/>
                  </a:lnTo>
                  <a:lnTo>
                    <a:pt x="1564912" y="2847885"/>
                  </a:lnTo>
                  <a:lnTo>
                    <a:pt x="1517821" y="2851799"/>
                  </a:lnTo>
                  <a:lnTo>
                    <a:pt x="1470309" y="2854165"/>
                  </a:lnTo>
                  <a:lnTo>
                    <a:pt x="1422400" y="2854960"/>
                  </a:lnTo>
                  <a:lnTo>
                    <a:pt x="1374490" y="2854165"/>
                  </a:lnTo>
                  <a:lnTo>
                    <a:pt x="1326978" y="2851799"/>
                  </a:lnTo>
                  <a:lnTo>
                    <a:pt x="1279887" y="2847885"/>
                  </a:lnTo>
                  <a:lnTo>
                    <a:pt x="1233243" y="2842450"/>
                  </a:lnTo>
                  <a:lnTo>
                    <a:pt x="1187071" y="2835517"/>
                  </a:lnTo>
                  <a:lnTo>
                    <a:pt x="1141395" y="2827113"/>
                  </a:lnTo>
                  <a:lnTo>
                    <a:pt x="1096240" y="2817261"/>
                  </a:lnTo>
                  <a:lnTo>
                    <a:pt x="1051631" y="2805987"/>
                  </a:lnTo>
                  <a:lnTo>
                    <a:pt x="1007593" y="2793316"/>
                  </a:lnTo>
                  <a:lnTo>
                    <a:pt x="964152" y="2779272"/>
                  </a:lnTo>
                  <a:lnTo>
                    <a:pt x="921331" y="2763882"/>
                  </a:lnTo>
                  <a:lnTo>
                    <a:pt x="879155" y="2747169"/>
                  </a:lnTo>
                  <a:lnTo>
                    <a:pt x="837650" y="2729158"/>
                  </a:lnTo>
                  <a:lnTo>
                    <a:pt x="796841" y="2709876"/>
                  </a:lnTo>
                  <a:lnTo>
                    <a:pt x="756752" y="2689346"/>
                  </a:lnTo>
                  <a:lnTo>
                    <a:pt x="717408" y="2667594"/>
                  </a:lnTo>
                  <a:lnTo>
                    <a:pt x="678835" y="2644644"/>
                  </a:lnTo>
                  <a:lnTo>
                    <a:pt x="641056" y="2620522"/>
                  </a:lnTo>
                  <a:lnTo>
                    <a:pt x="604097" y="2595252"/>
                  </a:lnTo>
                  <a:lnTo>
                    <a:pt x="567983" y="2568860"/>
                  </a:lnTo>
                  <a:lnTo>
                    <a:pt x="532739" y="2541371"/>
                  </a:lnTo>
                  <a:lnTo>
                    <a:pt x="498389" y="2512809"/>
                  </a:lnTo>
                  <a:lnTo>
                    <a:pt x="464959" y="2483199"/>
                  </a:lnTo>
                  <a:lnTo>
                    <a:pt x="432472" y="2452567"/>
                  </a:lnTo>
                  <a:lnTo>
                    <a:pt x="400955" y="2420937"/>
                  </a:lnTo>
                  <a:lnTo>
                    <a:pt x="370433" y="2388335"/>
                  </a:lnTo>
                  <a:lnTo>
                    <a:pt x="340929" y="2354785"/>
                  </a:lnTo>
                  <a:lnTo>
                    <a:pt x="312468" y="2320312"/>
                  </a:lnTo>
                  <a:lnTo>
                    <a:pt x="285077" y="2284942"/>
                  </a:lnTo>
                  <a:lnTo>
                    <a:pt x="258779" y="2248699"/>
                  </a:lnTo>
                  <a:lnTo>
                    <a:pt x="233600" y="2211608"/>
                  </a:lnTo>
                  <a:lnTo>
                    <a:pt x="209564" y="2173695"/>
                  </a:lnTo>
                  <a:lnTo>
                    <a:pt x="186696" y="2134983"/>
                  </a:lnTo>
                  <a:lnTo>
                    <a:pt x="165021" y="2095499"/>
                  </a:lnTo>
                  <a:lnTo>
                    <a:pt x="144565" y="2055267"/>
                  </a:lnTo>
                  <a:lnTo>
                    <a:pt x="125351" y="2014312"/>
                  </a:lnTo>
                  <a:lnTo>
                    <a:pt x="107405" y="1972659"/>
                  </a:lnTo>
                  <a:lnTo>
                    <a:pt x="90752" y="1930333"/>
                  </a:lnTo>
                  <a:lnTo>
                    <a:pt x="75416" y="1887359"/>
                  </a:lnTo>
                  <a:lnTo>
                    <a:pt x="61423" y="1843763"/>
                  </a:lnTo>
                  <a:lnTo>
                    <a:pt x="48797" y="1799568"/>
                  </a:lnTo>
                  <a:lnTo>
                    <a:pt x="37563" y="1754800"/>
                  </a:lnTo>
                  <a:lnTo>
                    <a:pt x="27747" y="1709485"/>
                  </a:lnTo>
                  <a:lnTo>
                    <a:pt x="19372" y="1663646"/>
                  </a:lnTo>
                  <a:lnTo>
                    <a:pt x="12464" y="1617309"/>
                  </a:lnTo>
                  <a:lnTo>
                    <a:pt x="7048" y="1570499"/>
                  </a:lnTo>
                  <a:lnTo>
                    <a:pt x="3149" y="1523240"/>
                  </a:lnTo>
                  <a:lnTo>
                    <a:pt x="791" y="1475559"/>
                  </a:lnTo>
                  <a:lnTo>
                    <a:pt x="0" y="1427479"/>
                  </a:lnTo>
                  <a:close/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43200" y="37083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40"/>
                  </a:lnTo>
                  <a:lnTo>
                    <a:pt x="15544" y="401141"/>
                  </a:lnTo>
                  <a:lnTo>
                    <a:pt x="34032" y="444874"/>
                  </a:lnTo>
                  <a:lnTo>
                    <a:pt x="58826" y="484811"/>
                  </a:lnTo>
                  <a:lnTo>
                    <a:pt x="89296" y="520326"/>
                  </a:lnTo>
                  <a:lnTo>
                    <a:pt x="124815" y="550791"/>
                  </a:lnTo>
                  <a:lnTo>
                    <a:pt x="164753" y="575579"/>
                  </a:lnTo>
                  <a:lnTo>
                    <a:pt x="208483" y="594061"/>
                  </a:lnTo>
                  <a:lnTo>
                    <a:pt x="255374" y="605610"/>
                  </a:lnTo>
                  <a:lnTo>
                    <a:pt x="304800" y="609600"/>
                  </a:lnTo>
                  <a:lnTo>
                    <a:pt x="354225" y="605610"/>
                  </a:lnTo>
                  <a:lnTo>
                    <a:pt x="401116" y="594061"/>
                  </a:lnTo>
                  <a:lnTo>
                    <a:pt x="444846" y="575579"/>
                  </a:lnTo>
                  <a:lnTo>
                    <a:pt x="484784" y="550791"/>
                  </a:lnTo>
                  <a:lnTo>
                    <a:pt x="520303" y="520326"/>
                  </a:lnTo>
                  <a:lnTo>
                    <a:pt x="550773" y="484811"/>
                  </a:lnTo>
                  <a:lnTo>
                    <a:pt x="575567" y="444874"/>
                  </a:lnTo>
                  <a:lnTo>
                    <a:pt x="594055" y="401141"/>
                  </a:lnTo>
                  <a:lnTo>
                    <a:pt x="605609" y="354240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A0DD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800" y="146303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59" y="3990"/>
                  </a:lnTo>
                  <a:lnTo>
                    <a:pt x="208458" y="15544"/>
                  </a:lnTo>
                  <a:lnTo>
                    <a:pt x="164725" y="34032"/>
                  </a:lnTo>
                  <a:lnTo>
                    <a:pt x="124788" y="58826"/>
                  </a:lnTo>
                  <a:lnTo>
                    <a:pt x="89273" y="89296"/>
                  </a:lnTo>
                  <a:lnTo>
                    <a:pt x="58808" y="124815"/>
                  </a:lnTo>
                  <a:lnTo>
                    <a:pt x="34020" y="164753"/>
                  </a:lnTo>
                  <a:lnTo>
                    <a:pt x="15538" y="208483"/>
                  </a:lnTo>
                  <a:lnTo>
                    <a:pt x="3989" y="255374"/>
                  </a:lnTo>
                  <a:lnTo>
                    <a:pt x="0" y="304800"/>
                  </a:lnTo>
                  <a:lnTo>
                    <a:pt x="3989" y="354225"/>
                  </a:lnTo>
                  <a:lnTo>
                    <a:pt x="15538" y="401116"/>
                  </a:lnTo>
                  <a:lnTo>
                    <a:pt x="34020" y="444846"/>
                  </a:lnTo>
                  <a:lnTo>
                    <a:pt x="58808" y="484784"/>
                  </a:lnTo>
                  <a:lnTo>
                    <a:pt x="89273" y="520303"/>
                  </a:lnTo>
                  <a:lnTo>
                    <a:pt x="124788" y="550773"/>
                  </a:lnTo>
                  <a:lnTo>
                    <a:pt x="164725" y="575567"/>
                  </a:lnTo>
                  <a:lnTo>
                    <a:pt x="208458" y="594055"/>
                  </a:lnTo>
                  <a:lnTo>
                    <a:pt x="255359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87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10280" y="1396999"/>
              <a:ext cx="888365" cy="2991485"/>
            </a:xfrm>
            <a:custGeom>
              <a:avLst/>
              <a:gdLst/>
              <a:ahLst/>
              <a:cxnLst/>
              <a:rect l="l" t="t" r="r" b="b"/>
              <a:pathLst>
                <a:path w="888364" h="2991485">
                  <a:moveTo>
                    <a:pt x="0" y="1497330"/>
                  </a:moveTo>
                  <a:lnTo>
                    <a:pt x="888238" y="0"/>
                  </a:lnTo>
                </a:path>
                <a:path w="888364" h="2991485">
                  <a:moveTo>
                    <a:pt x="0" y="1500632"/>
                  </a:moveTo>
                  <a:lnTo>
                    <a:pt x="888238" y="751840"/>
                  </a:lnTo>
                </a:path>
                <a:path w="888364" h="2991485">
                  <a:moveTo>
                    <a:pt x="0" y="1493520"/>
                  </a:moveTo>
                  <a:lnTo>
                    <a:pt x="888238" y="2242312"/>
                  </a:lnTo>
                </a:path>
                <a:path w="888364" h="2991485">
                  <a:moveTo>
                    <a:pt x="0" y="1493520"/>
                  </a:moveTo>
                  <a:lnTo>
                    <a:pt x="888238" y="2991116"/>
                  </a:lnTo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2021839"/>
              <a:ext cx="1737360" cy="1737360"/>
            </a:xfrm>
            <a:custGeom>
              <a:avLst/>
              <a:gdLst/>
              <a:ahLst/>
              <a:cxnLst/>
              <a:rect l="l" t="t" r="r" b="b"/>
              <a:pathLst>
                <a:path w="1737360" h="1737360">
                  <a:moveTo>
                    <a:pt x="868680" y="0"/>
                  </a:moveTo>
                  <a:lnTo>
                    <a:pt x="821013" y="1285"/>
                  </a:lnTo>
                  <a:lnTo>
                    <a:pt x="774019" y="5096"/>
                  </a:lnTo>
                  <a:lnTo>
                    <a:pt x="727764" y="11368"/>
                  </a:lnTo>
                  <a:lnTo>
                    <a:pt x="682313" y="20033"/>
                  </a:lnTo>
                  <a:lnTo>
                    <a:pt x="637734" y="31026"/>
                  </a:lnTo>
                  <a:lnTo>
                    <a:pt x="594091" y="44281"/>
                  </a:lnTo>
                  <a:lnTo>
                    <a:pt x="551452" y="59731"/>
                  </a:lnTo>
                  <a:lnTo>
                    <a:pt x="509883" y="77309"/>
                  </a:lnTo>
                  <a:lnTo>
                    <a:pt x="469450" y="96951"/>
                  </a:lnTo>
                  <a:lnTo>
                    <a:pt x="430219" y="118589"/>
                  </a:lnTo>
                  <a:lnTo>
                    <a:pt x="392256" y="142158"/>
                  </a:lnTo>
                  <a:lnTo>
                    <a:pt x="355628" y="167591"/>
                  </a:lnTo>
                  <a:lnTo>
                    <a:pt x="320400" y="194822"/>
                  </a:lnTo>
                  <a:lnTo>
                    <a:pt x="286640" y="223784"/>
                  </a:lnTo>
                  <a:lnTo>
                    <a:pt x="254412" y="254412"/>
                  </a:lnTo>
                  <a:lnTo>
                    <a:pt x="223784" y="286640"/>
                  </a:lnTo>
                  <a:lnTo>
                    <a:pt x="194822" y="320400"/>
                  </a:lnTo>
                  <a:lnTo>
                    <a:pt x="167591" y="355628"/>
                  </a:lnTo>
                  <a:lnTo>
                    <a:pt x="142158" y="392256"/>
                  </a:lnTo>
                  <a:lnTo>
                    <a:pt x="118589" y="430219"/>
                  </a:lnTo>
                  <a:lnTo>
                    <a:pt x="96951" y="469450"/>
                  </a:lnTo>
                  <a:lnTo>
                    <a:pt x="77309" y="509883"/>
                  </a:lnTo>
                  <a:lnTo>
                    <a:pt x="59731" y="551452"/>
                  </a:lnTo>
                  <a:lnTo>
                    <a:pt x="44281" y="594091"/>
                  </a:lnTo>
                  <a:lnTo>
                    <a:pt x="31026" y="637734"/>
                  </a:lnTo>
                  <a:lnTo>
                    <a:pt x="20033" y="682313"/>
                  </a:lnTo>
                  <a:lnTo>
                    <a:pt x="11368" y="727764"/>
                  </a:lnTo>
                  <a:lnTo>
                    <a:pt x="5096" y="774019"/>
                  </a:lnTo>
                  <a:lnTo>
                    <a:pt x="1285" y="821013"/>
                  </a:lnTo>
                  <a:lnTo>
                    <a:pt x="0" y="868680"/>
                  </a:lnTo>
                  <a:lnTo>
                    <a:pt x="1285" y="916346"/>
                  </a:lnTo>
                  <a:lnTo>
                    <a:pt x="5096" y="963340"/>
                  </a:lnTo>
                  <a:lnTo>
                    <a:pt x="11368" y="1009595"/>
                  </a:lnTo>
                  <a:lnTo>
                    <a:pt x="20033" y="1055046"/>
                  </a:lnTo>
                  <a:lnTo>
                    <a:pt x="31026" y="1099625"/>
                  </a:lnTo>
                  <a:lnTo>
                    <a:pt x="44281" y="1143268"/>
                  </a:lnTo>
                  <a:lnTo>
                    <a:pt x="59731" y="1185907"/>
                  </a:lnTo>
                  <a:lnTo>
                    <a:pt x="77309" y="1227476"/>
                  </a:lnTo>
                  <a:lnTo>
                    <a:pt x="96951" y="1267909"/>
                  </a:lnTo>
                  <a:lnTo>
                    <a:pt x="118589" y="1307140"/>
                  </a:lnTo>
                  <a:lnTo>
                    <a:pt x="142158" y="1345103"/>
                  </a:lnTo>
                  <a:lnTo>
                    <a:pt x="167591" y="1381731"/>
                  </a:lnTo>
                  <a:lnTo>
                    <a:pt x="194822" y="1416959"/>
                  </a:lnTo>
                  <a:lnTo>
                    <a:pt x="223784" y="1450719"/>
                  </a:lnTo>
                  <a:lnTo>
                    <a:pt x="254412" y="1482947"/>
                  </a:lnTo>
                  <a:lnTo>
                    <a:pt x="286640" y="1513575"/>
                  </a:lnTo>
                  <a:lnTo>
                    <a:pt x="320400" y="1542537"/>
                  </a:lnTo>
                  <a:lnTo>
                    <a:pt x="355628" y="1569768"/>
                  </a:lnTo>
                  <a:lnTo>
                    <a:pt x="392256" y="1595201"/>
                  </a:lnTo>
                  <a:lnTo>
                    <a:pt x="430219" y="1618770"/>
                  </a:lnTo>
                  <a:lnTo>
                    <a:pt x="469450" y="1640408"/>
                  </a:lnTo>
                  <a:lnTo>
                    <a:pt x="509883" y="1660050"/>
                  </a:lnTo>
                  <a:lnTo>
                    <a:pt x="551452" y="1677628"/>
                  </a:lnTo>
                  <a:lnTo>
                    <a:pt x="594091" y="1693078"/>
                  </a:lnTo>
                  <a:lnTo>
                    <a:pt x="637734" y="1706333"/>
                  </a:lnTo>
                  <a:lnTo>
                    <a:pt x="682313" y="1717326"/>
                  </a:lnTo>
                  <a:lnTo>
                    <a:pt x="727764" y="1725991"/>
                  </a:lnTo>
                  <a:lnTo>
                    <a:pt x="774019" y="1732263"/>
                  </a:lnTo>
                  <a:lnTo>
                    <a:pt x="821013" y="1736074"/>
                  </a:lnTo>
                  <a:lnTo>
                    <a:pt x="868680" y="1737360"/>
                  </a:lnTo>
                  <a:lnTo>
                    <a:pt x="916346" y="1736074"/>
                  </a:lnTo>
                  <a:lnTo>
                    <a:pt x="963340" y="1732263"/>
                  </a:lnTo>
                  <a:lnTo>
                    <a:pt x="1009595" y="1725991"/>
                  </a:lnTo>
                  <a:lnTo>
                    <a:pt x="1055046" y="1717326"/>
                  </a:lnTo>
                  <a:lnTo>
                    <a:pt x="1099625" y="1706333"/>
                  </a:lnTo>
                  <a:lnTo>
                    <a:pt x="1143268" y="1693078"/>
                  </a:lnTo>
                  <a:lnTo>
                    <a:pt x="1185907" y="1677628"/>
                  </a:lnTo>
                  <a:lnTo>
                    <a:pt x="1227476" y="1660050"/>
                  </a:lnTo>
                  <a:lnTo>
                    <a:pt x="1267909" y="1640408"/>
                  </a:lnTo>
                  <a:lnTo>
                    <a:pt x="1307140" y="1618770"/>
                  </a:lnTo>
                  <a:lnTo>
                    <a:pt x="1345103" y="1595201"/>
                  </a:lnTo>
                  <a:lnTo>
                    <a:pt x="1381731" y="1569768"/>
                  </a:lnTo>
                  <a:lnTo>
                    <a:pt x="1416959" y="1542537"/>
                  </a:lnTo>
                  <a:lnTo>
                    <a:pt x="1450719" y="1513575"/>
                  </a:lnTo>
                  <a:lnTo>
                    <a:pt x="1482947" y="1482947"/>
                  </a:lnTo>
                  <a:lnTo>
                    <a:pt x="1513575" y="1450719"/>
                  </a:lnTo>
                  <a:lnTo>
                    <a:pt x="1542537" y="1416959"/>
                  </a:lnTo>
                  <a:lnTo>
                    <a:pt x="1569768" y="1381731"/>
                  </a:lnTo>
                  <a:lnTo>
                    <a:pt x="1595201" y="1345103"/>
                  </a:lnTo>
                  <a:lnTo>
                    <a:pt x="1618770" y="1307140"/>
                  </a:lnTo>
                  <a:lnTo>
                    <a:pt x="1640408" y="1267909"/>
                  </a:lnTo>
                  <a:lnTo>
                    <a:pt x="1660050" y="1227476"/>
                  </a:lnTo>
                  <a:lnTo>
                    <a:pt x="1677628" y="1185907"/>
                  </a:lnTo>
                  <a:lnTo>
                    <a:pt x="1693078" y="1143268"/>
                  </a:lnTo>
                  <a:lnTo>
                    <a:pt x="1706333" y="1099625"/>
                  </a:lnTo>
                  <a:lnTo>
                    <a:pt x="1717326" y="1055046"/>
                  </a:lnTo>
                  <a:lnTo>
                    <a:pt x="1725991" y="1009595"/>
                  </a:lnTo>
                  <a:lnTo>
                    <a:pt x="1732263" y="963340"/>
                  </a:lnTo>
                  <a:lnTo>
                    <a:pt x="1736074" y="916346"/>
                  </a:lnTo>
                  <a:lnTo>
                    <a:pt x="1737360" y="868680"/>
                  </a:lnTo>
                  <a:lnTo>
                    <a:pt x="1736074" y="821013"/>
                  </a:lnTo>
                  <a:lnTo>
                    <a:pt x="1732263" y="774019"/>
                  </a:lnTo>
                  <a:lnTo>
                    <a:pt x="1725991" y="727764"/>
                  </a:lnTo>
                  <a:lnTo>
                    <a:pt x="1717326" y="682313"/>
                  </a:lnTo>
                  <a:lnTo>
                    <a:pt x="1706333" y="637734"/>
                  </a:lnTo>
                  <a:lnTo>
                    <a:pt x="1693078" y="594091"/>
                  </a:lnTo>
                  <a:lnTo>
                    <a:pt x="1677628" y="551452"/>
                  </a:lnTo>
                  <a:lnTo>
                    <a:pt x="1660050" y="509883"/>
                  </a:lnTo>
                  <a:lnTo>
                    <a:pt x="1640408" y="469450"/>
                  </a:lnTo>
                  <a:lnTo>
                    <a:pt x="1618770" y="430219"/>
                  </a:lnTo>
                  <a:lnTo>
                    <a:pt x="1595201" y="392256"/>
                  </a:lnTo>
                  <a:lnTo>
                    <a:pt x="1569768" y="355628"/>
                  </a:lnTo>
                  <a:lnTo>
                    <a:pt x="1542537" y="320400"/>
                  </a:lnTo>
                  <a:lnTo>
                    <a:pt x="1513575" y="286640"/>
                  </a:lnTo>
                  <a:lnTo>
                    <a:pt x="1482947" y="254412"/>
                  </a:lnTo>
                  <a:lnTo>
                    <a:pt x="1450719" y="223784"/>
                  </a:lnTo>
                  <a:lnTo>
                    <a:pt x="1416959" y="194822"/>
                  </a:lnTo>
                  <a:lnTo>
                    <a:pt x="1381731" y="167591"/>
                  </a:lnTo>
                  <a:lnTo>
                    <a:pt x="1345103" y="142158"/>
                  </a:lnTo>
                  <a:lnTo>
                    <a:pt x="1307140" y="118589"/>
                  </a:lnTo>
                  <a:lnTo>
                    <a:pt x="1267909" y="96951"/>
                  </a:lnTo>
                  <a:lnTo>
                    <a:pt x="1227476" y="77309"/>
                  </a:lnTo>
                  <a:lnTo>
                    <a:pt x="1185907" y="59731"/>
                  </a:lnTo>
                  <a:lnTo>
                    <a:pt x="1143268" y="44281"/>
                  </a:lnTo>
                  <a:lnTo>
                    <a:pt x="1099625" y="31026"/>
                  </a:lnTo>
                  <a:lnTo>
                    <a:pt x="1055046" y="20033"/>
                  </a:lnTo>
                  <a:lnTo>
                    <a:pt x="1009595" y="11368"/>
                  </a:lnTo>
                  <a:lnTo>
                    <a:pt x="963340" y="5096"/>
                  </a:lnTo>
                  <a:lnTo>
                    <a:pt x="916346" y="1285"/>
                  </a:lnTo>
                  <a:lnTo>
                    <a:pt x="868680" y="0"/>
                  </a:lnTo>
                  <a:close/>
                </a:path>
              </a:pathLst>
            </a:custGeom>
            <a:solidFill>
              <a:srgbClr val="FFC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49726" y="351218"/>
            <a:ext cx="18478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300" dirty="0">
                <a:solidFill>
                  <a:srgbClr val="000000"/>
                </a:solidFill>
                <a:latin typeface="Trebuchet MS"/>
                <a:cs typeface="Trebuchet MS"/>
              </a:rPr>
              <a:t>What </a:t>
            </a:r>
            <a:r>
              <a:rPr sz="2800" b="1" spc="-365" dirty="0">
                <a:solidFill>
                  <a:srgbClr val="000000"/>
                </a:solidFill>
                <a:latin typeface="Trebuchet MS"/>
                <a:cs typeface="Trebuchet MS"/>
              </a:rPr>
              <a:t>we</a:t>
            </a:r>
            <a:r>
              <a:rPr sz="2800" b="1" spc="-41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-165" dirty="0">
                <a:solidFill>
                  <a:srgbClr val="000000"/>
                </a:solidFill>
                <a:latin typeface="Trebuchet MS"/>
                <a:cs typeface="Trebuchet MS"/>
              </a:rPr>
              <a:t>did?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7579" y="2451163"/>
            <a:ext cx="95504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1705" algn="l"/>
              </a:tabLst>
            </a:pPr>
            <a:r>
              <a:rPr sz="1850" b="1" u="sng" spc="-220" dirty="0">
                <a:uFill>
                  <a:solidFill>
                    <a:srgbClr val="666666"/>
                  </a:solidFill>
                </a:uFill>
                <a:latin typeface="Trebuchet MS"/>
                <a:cs typeface="Trebuchet MS"/>
              </a:rPr>
              <a:t> 	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1785" y="2451163"/>
            <a:ext cx="1010919" cy="85598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065" marR="5080" indent="-10795" algn="ctr">
              <a:lnSpc>
                <a:spcPct val="97500"/>
              </a:lnSpc>
              <a:spcBef>
                <a:spcPts val="145"/>
              </a:spcBef>
            </a:pPr>
            <a:r>
              <a:rPr sz="1850" b="1" spc="-170" dirty="0">
                <a:latin typeface="Trebuchet MS"/>
                <a:cs typeface="Trebuchet MS"/>
              </a:rPr>
              <a:t>Research  </a:t>
            </a:r>
            <a:r>
              <a:rPr sz="1850" b="1" spc="-150" dirty="0">
                <a:latin typeface="Trebuchet MS"/>
                <a:cs typeface="Trebuchet MS"/>
              </a:rPr>
              <a:t>aspects  </a:t>
            </a:r>
            <a:r>
              <a:rPr sz="1850" b="1" spc="-110" dirty="0">
                <a:latin typeface="Trebuchet MS"/>
                <a:cs typeface="Trebuchet MS"/>
              </a:rPr>
              <a:t>a</a:t>
            </a:r>
            <a:r>
              <a:rPr sz="1850" b="1" spc="-200" dirty="0">
                <a:latin typeface="Trebuchet MS"/>
                <a:cs typeface="Trebuchet MS"/>
              </a:rPr>
              <a:t>dd</a:t>
            </a:r>
            <a:r>
              <a:rPr sz="1850" b="1" spc="-160" dirty="0">
                <a:latin typeface="Trebuchet MS"/>
                <a:cs typeface="Trebuchet MS"/>
              </a:rPr>
              <a:t>r</a:t>
            </a:r>
            <a:r>
              <a:rPr sz="1850" b="1" spc="-190" dirty="0">
                <a:latin typeface="Trebuchet MS"/>
                <a:cs typeface="Trebuchet MS"/>
              </a:rPr>
              <a:t>e</a:t>
            </a:r>
            <a:r>
              <a:rPr sz="1850" b="1" spc="-80" dirty="0">
                <a:latin typeface="Trebuchet MS"/>
                <a:cs typeface="Trebuchet MS"/>
              </a:rPr>
              <a:t>ss</a:t>
            </a:r>
            <a:r>
              <a:rPr sz="1850" b="1" spc="-190" dirty="0">
                <a:latin typeface="Trebuchet MS"/>
                <a:cs typeface="Trebuchet MS"/>
              </a:rPr>
              <a:t>e</a:t>
            </a:r>
            <a:r>
              <a:rPr sz="1850" b="1" spc="-200" dirty="0">
                <a:latin typeface="Trebuchet MS"/>
                <a:cs typeface="Trebuchet MS"/>
              </a:rPr>
              <a:t>d</a:t>
            </a:r>
            <a:r>
              <a:rPr sz="1850" b="1" spc="-275" dirty="0">
                <a:latin typeface="Trebuchet MS"/>
                <a:cs typeface="Trebuchet MS"/>
              </a:rPr>
              <a:t>: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2559" y="990197"/>
            <a:ext cx="3307715" cy="373951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30"/>
              </a:spcBef>
            </a:pPr>
            <a:r>
              <a:rPr sz="1850" b="1" spc="-155" dirty="0">
                <a:latin typeface="Trebuchet MS"/>
                <a:cs typeface="Trebuchet MS"/>
              </a:rPr>
              <a:t>Analyse</a:t>
            </a:r>
            <a:r>
              <a:rPr sz="1850" b="1" spc="-315" dirty="0">
                <a:latin typeface="Trebuchet MS"/>
                <a:cs typeface="Trebuchet MS"/>
              </a:rPr>
              <a:t> </a:t>
            </a:r>
            <a:r>
              <a:rPr sz="1850" b="1" spc="-160" dirty="0">
                <a:latin typeface="Trebuchet MS"/>
                <a:cs typeface="Trebuchet MS"/>
              </a:rPr>
              <a:t>correlation</a:t>
            </a:r>
            <a:endParaRPr sz="1850">
              <a:latin typeface="Trebuchet MS"/>
              <a:cs typeface="Trebuchet MS"/>
            </a:endParaRPr>
          </a:p>
          <a:p>
            <a:pPr marL="28575">
              <a:lnSpc>
                <a:spcPct val="100000"/>
              </a:lnSpc>
              <a:spcBef>
                <a:spcPts val="725"/>
              </a:spcBef>
            </a:pPr>
            <a:r>
              <a:rPr sz="1450" dirty="0">
                <a:latin typeface="Roboto"/>
                <a:cs typeface="Roboto"/>
              </a:rPr>
              <a:t>Sentiment</a:t>
            </a:r>
            <a:r>
              <a:rPr sz="1450" spc="-114" dirty="0">
                <a:latin typeface="Roboto"/>
                <a:cs typeface="Roboto"/>
              </a:rPr>
              <a:t> </a:t>
            </a:r>
            <a:r>
              <a:rPr sz="1450" spc="-15" dirty="0">
                <a:latin typeface="Roboto"/>
                <a:cs typeface="Roboto"/>
              </a:rPr>
              <a:t>values</a:t>
            </a:r>
            <a:r>
              <a:rPr sz="1450" spc="-140" dirty="0">
                <a:latin typeface="Roboto"/>
                <a:cs typeface="Roboto"/>
              </a:rPr>
              <a:t> </a:t>
            </a:r>
            <a:r>
              <a:rPr sz="1450" spc="-5" dirty="0">
                <a:latin typeface="Roboto"/>
                <a:cs typeface="Roboto"/>
              </a:rPr>
              <a:t>&amp;</a:t>
            </a:r>
            <a:r>
              <a:rPr sz="1450" spc="-130" dirty="0">
                <a:latin typeface="Roboto"/>
                <a:cs typeface="Roboto"/>
              </a:rPr>
              <a:t> </a:t>
            </a:r>
            <a:r>
              <a:rPr sz="1450" spc="-25" dirty="0">
                <a:latin typeface="Roboto"/>
                <a:cs typeface="Roboto"/>
              </a:rPr>
              <a:t>stock</a:t>
            </a:r>
            <a:r>
              <a:rPr sz="1450" spc="-50" dirty="0">
                <a:latin typeface="Roboto"/>
                <a:cs typeface="Roboto"/>
              </a:rPr>
              <a:t> </a:t>
            </a:r>
            <a:r>
              <a:rPr sz="1450" spc="-25" dirty="0">
                <a:latin typeface="Roboto"/>
                <a:cs typeface="Roboto"/>
              </a:rPr>
              <a:t>price</a:t>
            </a:r>
            <a:r>
              <a:rPr sz="1450" dirty="0">
                <a:latin typeface="Roboto"/>
                <a:cs typeface="Roboto"/>
              </a:rPr>
              <a:t> </a:t>
            </a:r>
            <a:r>
              <a:rPr sz="1450" spc="-5" dirty="0">
                <a:latin typeface="Roboto"/>
                <a:cs typeface="Roboto"/>
              </a:rPr>
              <a:t>attributes</a:t>
            </a:r>
            <a:endParaRPr sz="14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50" b="1" spc="-175" dirty="0">
                <a:latin typeface="Trebuchet MS"/>
                <a:cs typeface="Trebuchet MS"/>
              </a:rPr>
              <a:t>Understand</a:t>
            </a:r>
            <a:r>
              <a:rPr sz="1850" b="1" spc="-365" dirty="0">
                <a:latin typeface="Trebuchet MS"/>
                <a:cs typeface="Trebuchet MS"/>
              </a:rPr>
              <a:t> </a:t>
            </a:r>
            <a:r>
              <a:rPr sz="1850" b="1" spc="-170" dirty="0">
                <a:latin typeface="Trebuchet MS"/>
                <a:cs typeface="Trebuchet MS"/>
              </a:rPr>
              <a:t>Impact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50" dirty="0">
                <a:latin typeface="Roboto"/>
                <a:cs typeface="Roboto"/>
              </a:rPr>
              <a:t>Twitter</a:t>
            </a:r>
            <a:r>
              <a:rPr sz="1450" spc="-135" dirty="0">
                <a:latin typeface="Roboto"/>
                <a:cs typeface="Roboto"/>
              </a:rPr>
              <a:t> </a:t>
            </a:r>
            <a:r>
              <a:rPr sz="1450" spc="-10" dirty="0">
                <a:latin typeface="Roboto"/>
                <a:cs typeface="Roboto"/>
              </a:rPr>
              <a:t>sentiments</a:t>
            </a:r>
            <a:r>
              <a:rPr sz="1450" spc="-150" dirty="0">
                <a:latin typeface="Roboto"/>
                <a:cs typeface="Roboto"/>
              </a:rPr>
              <a:t> </a:t>
            </a:r>
            <a:r>
              <a:rPr sz="1450" spc="-20" dirty="0">
                <a:latin typeface="Roboto"/>
                <a:cs typeface="Roboto"/>
              </a:rPr>
              <a:t>on</a:t>
            </a:r>
            <a:r>
              <a:rPr sz="1450" spc="-120" dirty="0">
                <a:latin typeface="Roboto"/>
                <a:cs typeface="Roboto"/>
              </a:rPr>
              <a:t> </a:t>
            </a:r>
            <a:r>
              <a:rPr sz="1450" spc="-25" dirty="0">
                <a:latin typeface="Roboto"/>
                <a:cs typeface="Roboto"/>
              </a:rPr>
              <a:t>stock</a:t>
            </a:r>
            <a:r>
              <a:rPr sz="1450" spc="-55" dirty="0">
                <a:latin typeface="Roboto"/>
                <a:cs typeface="Roboto"/>
              </a:rPr>
              <a:t> </a:t>
            </a:r>
            <a:r>
              <a:rPr sz="1450" spc="-15" dirty="0">
                <a:latin typeface="Roboto"/>
                <a:cs typeface="Roboto"/>
              </a:rPr>
              <a:t>prices</a:t>
            </a:r>
            <a:endParaRPr sz="14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50" b="1" spc="-160" dirty="0">
                <a:latin typeface="Trebuchet MS"/>
                <a:cs typeface="Trebuchet MS"/>
              </a:rPr>
              <a:t>Duration</a:t>
            </a:r>
            <a:r>
              <a:rPr sz="1850" b="1" spc="-330" dirty="0">
                <a:latin typeface="Trebuchet MS"/>
                <a:cs typeface="Trebuchet MS"/>
              </a:rPr>
              <a:t> </a:t>
            </a:r>
            <a:r>
              <a:rPr sz="1850" b="1" spc="-145" dirty="0">
                <a:latin typeface="Trebuchet MS"/>
                <a:cs typeface="Trebuchet MS"/>
              </a:rPr>
              <a:t>of</a:t>
            </a:r>
            <a:r>
              <a:rPr sz="1850" b="1" spc="-325" dirty="0">
                <a:latin typeface="Trebuchet MS"/>
                <a:cs typeface="Trebuchet MS"/>
              </a:rPr>
              <a:t> </a:t>
            </a:r>
            <a:r>
              <a:rPr sz="1850" b="1" spc="-200" dirty="0">
                <a:latin typeface="Trebuchet MS"/>
                <a:cs typeface="Trebuchet MS"/>
              </a:rPr>
              <a:t>Tweets</a:t>
            </a:r>
            <a:r>
              <a:rPr sz="1850" b="1" spc="-260" dirty="0">
                <a:latin typeface="Trebuchet MS"/>
                <a:cs typeface="Trebuchet MS"/>
              </a:rPr>
              <a:t> </a:t>
            </a:r>
            <a:r>
              <a:rPr sz="1850" b="1" spc="-160" dirty="0">
                <a:latin typeface="Trebuchet MS"/>
                <a:cs typeface="Trebuchet MS"/>
              </a:rPr>
              <a:t>data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450" spc="5" dirty="0">
                <a:latin typeface="Roboto"/>
                <a:cs typeface="Roboto"/>
              </a:rPr>
              <a:t>Same</a:t>
            </a:r>
            <a:r>
              <a:rPr sz="1450" spc="-95" dirty="0">
                <a:latin typeface="Roboto"/>
                <a:cs typeface="Roboto"/>
              </a:rPr>
              <a:t> </a:t>
            </a:r>
            <a:r>
              <a:rPr sz="1450" dirty="0">
                <a:latin typeface="Roboto"/>
                <a:cs typeface="Roboto"/>
              </a:rPr>
              <a:t>day,</a:t>
            </a:r>
            <a:r>
              <a:rPr sz="1450" spc="-90" dirty="0">
                <a:latin typeface="Roboto"/>
                <a:cs typeface="Roboto"/>
              </a:rPr>
              <a:t> </a:t>
            </a:r>
            <a:r>
              <a:rPr sz="1450" spc="-10" dirty="0">
                <a:latin typeface="Roboto"/>
                <a:cs typeface="Roboto"/>
              </a:rPr>
              <a:t>previous</a:t>
            </a:r>
            <a:r>
              <a:rPr sz="1450" spc="-145" dirty="0">
                <a:latin typeface="Roboto"/>
                <a:cs typeface="Roboto"/>
              </a:rPr>
              <a:t> </a:t>
            </a:r>
            <a:r>
              <a:rPr sz="1450" dirty="0">
                <a:latin typeface="Roboto"/>
                <a:cs typeface="Roboto"/>
              </a:rPr>
              <a:t>day,</a:t>
            </a:r>
            <a:r>
              <a:rPr sz="1450" spc="-85" dirty="0">
                <a:latin typeface="Roboto"/>
                <a:cs typeface="Roboto"/>
              </a:rPr>
              <a:t> </a:t>
            </a:r>
            <a:r>
              <a:rPr sz="1450" spc="-20" dirty="0">
                <a:latin typeface="Roboto"/>
                <a:cs typeface="Roboto"/>
              </a:rPr>
              <a:t>last</a:t>
            </a:r>
            <a:r>
              <a:rPr sz="1450" spc="-114" dirty="0">
                <a:latin typeface="Roboto"/>
                <a:cs typeface="Roboto"/>
              </a:rPr>
              <a:t> </a:t>
            </a:r>
            <a:r>
              <a:rPr sz="1450" spc="-5" dirty="0">
                <a:latin typeface="Roboto"/>
                <a:cs typeface="Roboto"/>
              </a:rPr>
              <a:t>3</a:t>
            </a:r>
            <a:r>
              <a:rPr sz="1450" spc="-135" dirty="0">
                <a:latin typeface="Roboto"/>
                <a:cs typeface="Roboto"/>
              </a:rPr>
              <a:t> </a:t>
            </a:r>
            <a:r>
              <a:rPr sz="1450" dirty="0">
                <a:latin typeface="Roboto"/>
                <a:cs typeface="Roboto"/>
              </a:rPr>
              <a:t>days</a:t>
            </a:r>
            <a:endParaRPr sz="14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50" b="1" spc="-170" dirty="0">
                <a:latin typeface="Trebuchet MS"/>
                <a:cs typeface="Trebuchet MS"/>
              </a:rPr>
              <a:t>Forecasting</a:t>
            </a:r>
            <a:r>
              <a:rPr sz="1850" b="1" spc="-355" dirty="0">
                <a:latin typeface="Trebuchet MS"/>
                <a:cs typeface="Trebuchet MS"/>
              </a:rPr>
              <a:t> </a:t>
            </a:r>
            <a:r>
              <a:rPr sz="1850" b="1" spc="-155" dirty="0">
                <a:latin typeface="Trebuchet MS"/>
                <a:cs typeface="Trebuchet MS"/>
              </a:rPr>
              <a:t>Potential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50" spc="-20" dirty="0">
                <a:latin typeface="Roboto"/>
                <a:cs typeface="Roboto"/>
              </a:rPr>
              <a:t>Predicting</a:t>
            </a:r>
            <a:r>
              <a:rPr sz="1450" spc="-130" dirty="0">
                <a:latin typeface="Roboto"/>
                <a:cs typeface="Roboto"/>
              </a:rPr>
              <a:t> </a:t>
            </a:r>
            <a:r>
              <a:rPr sz="1450" dirty="0">
                <a:latin typeface="Roboto"/>
                <a:cs typeface="Roboto"/>
              </a:rPr>
              <a:t>next</a:t>
            </a:r>
            <a:r>
              <a:rPr sz="1450" spc="-114" dirty="0">
                <a:latin typeface="Roboto"/>
                <a:cs typeface="Roboto"/>
              </a:rPr>
              <a:t> </a:t>
            </a:r>
            <a:r>
              <a:rPr sz="1450" spc="5" dirty="0">
                <a:latin typeface="Roboto"/>
                <a:cs typeface="Roboto"/>
              </a:rPr>
              <a:t>day’s</a:t>
            </a:r>
            <a:r>
              <a:rPr sz="1450" spc="-145" dirty="0">
                <a:latin typeface="Roboto"/>
                <a:cs typeface="Roboto"/>
              </a:rPr>
              <a:t> </a:t>
            </a:r>
            <a:r>
              <a:rPr sz="1450" spc="-25" dirty="0">
                <a:latin typeface="Roboto"/>
                <a:cs typeface="Roboto"/>
              </a:rPr>
              <a:t>stock</a:t>
            </a:r>
            <a:r>
              <a:rPr sz="1450" spc="-55" dirty="0">
                <a:latin typeface="Roboto"/>
                <a:cs typeface="Roboto"/>
              </a:rPr>
              <a:t> </a:t>
            </a:r>
            <a:r>
              <a:rPr sz="1450" spc="-25" dirty="0">
                <a:latin typeface="Roboto"/>
                <a:cs typeface="Roboto"/>
              </a:rPr>
              <a:t>price</a:t>
            </a:r>
            <a:endParaRPr sz="14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850" b="1" spc="-190" dirty="0">
                <a:latin typeface="Trebuchet MS"/>
                <a:cs typeface="Trebuchet MS"/>
              </a:rPr>
              <a:t>Tuning </a:t>
            </a:r>
            <a:r>
              <a:rPr sz="1850" b="1" spc="-165" dirty="0">
                <a:latin typeface="Trebuchet MS"/>
                <a:cs typeface="Trebuchet MS"/>
              </a:rPr>
              <a:t>predictive</a:t>
            </a:r>
            <a:r>
              <a:rPr sz="1850" b="1" spc="-475" dirty="0">
                <a:latin typeface="Trebuchet MS"/>
                <a:cs typeface="Trebuchet MS"/>
              </a:rPr>
              <a:t> </a:t>
            </a:r>
            <a:r>
              <a:rPr sz="1850" b="1" spc="-165" dirty="0">
                <a:latin typeface="Trebuchet MS"/>
                <a:cs typeface="Trebuchet MS"/>
              </a:rPr>
              <a:t>models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450" spc="-10" dirty="0">
                <a:latin typeface="Roboto"/>
                <a:cs typeface="Roboto"/>
              </a:rPr>
              <a:t>Experimenting </a:t>
            </a:r>
            <a:r>
              <a:rPr sz="1450" spc="-5" dirty="0">
                <a:latin typeface="Roboto"/>
                <a:cs typeface="Roboto"/>
              </a:rPr>
              <a:t>with</a:t>
            </a:r>
            <a:r>
              <a:rPr sz="1450" spc="-245" dirty="0">
                <a:latin typeface="Roboto"/>
                <a:cs typeface="Roboto"/>
              </a:rPr>
              <a:t> </a:t>
            </a:r>
            <a:r>
              <a:rPr sz="1450" spc="-20" dirty="0">
                <a:latin typeface="Roboto"/>
                <a:cs typeface="Roboto"/>
              </a:rPr>
              <a:t>hyperparameters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99279" y="108711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873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79620" y="1225486"/>
            <a:ext cx="24130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240" dirty="0">
                <a:latin typeface="Trebuchet MS"/>
                <a:cs typeface="Trebuchet MS"/>
              </a:rPr>
              <a:t>01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99279" y="183895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AA5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79620" y="1975802"/>
            <a:ext cx="24828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210" dirty="0">
                <a:latin typeface="Trebuchet MS"/>
                <a:cs typeface="Trebuchet MS"/>
              </a:rPr>
              <a:t>02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99279" y="2590799"/>
            <a:ext cx="609600" cy="599440"/>
          </a:xfrm>
          <a:custGeom>
            <a:avLst/>
            <a:gdLst/>
            <a:ahLst/>
            <a:cxnLst/>
            <a:rect l="l" t="t" r="r" b="b"/>
            <a:pathLst>
              <a:path w="609600" h="599439">
                <a:moveTo>
                  <a:pt x="304800" y="0"/>
                </a:moveTo>
                <a:lnTo>
                  <a:pt x="255374" y="3924"/>
                </a:lnTo>
                <a:lnTo>
                  <a:pt x="208483" y="15284"/>
                </a:lnTo>
                <a:lnTo>
                  <a:pt x="164753" y="33463"/>
                </a:lnTo>
                <a:lnTo>
                  <a:pt x="124815" y="57842"/>
                </a:lnTo>
                <a:lnTo>
                  <a:pt x="89296" y="87804"/>
                </a:lnTo>
                <a:lnTo>
                  <a:pt x="58826" y="122730"/>
                </a:lnTo>
                <a:lnTo>
                  <a:pt x="34032" y="162003"/>
                </a:lnTo>
                <a:lnTo>
                  <a:pt x="15544" y="205004"/>
                </a:lnTo>
                <a:lnTo>
                  <a:pt x="3990" y="251115"/>
                </a:lnTo>
                <a:lnTo>
                  <a:pt x="0" y="299720"/>
                </a:lnTo>
                <a:lnTo>
                  <a:pt x="3990" y="348324"/>
                </a:lnTo>
                <a:lnTo>
                  <a:pt x="15544" y="394435"/>
                </a:lnTo>
                <a:lnTo>
                  <a:pt x="34032" y="437436"/>
                </a:lnTo>
                <a:lnTo>
                  <a:pt x="58826" y="476709"/>
                </a:lnTo>
                <a:lnTo>
                  <a:pt x="89296" y="511635"/>
                </a:lnTo>
                <a:lnTo>
                  <a:pt x="124815" y="541597"/>
                </a:lnTo>
                <a:lnTo>
                  <a:pt x="164753" y="565976"/>
                </a:lnTo>
                <a:lnTo>
                  <a:pt x="208483" y="584155"/>
                </a:lnTo>
                <a:lnTo>
                  <a:pt x="255374" y="595515"/>
                </a:lnTo>
                <a:lnTo>
                  <a:pt x="304800" y="599440"/>
                </a:lnTo>
                <a:lnTo>
                  <a:pt x="354225" y="595515"/>
                </a:lnTo>
                <a:lnTo>
                  <a:pt x="401116" y="584155"/>
                </a:lnTo>
                <a:lnTo>
                  <a:pt x="444846" y="565976"/>
                </a:lnTo>
                <a:lnTo>
                  <a:pt x="484784" y="541597"/>
                </a:lnTo>
                <a:lnTo>
                  <a:pt x="520303" y="511635"/>
                </a:lnTo>
                <a:lnTo>
                  <a:pt x="550773" y="476709"/>
                </a:lnTo>
                <a:lnTo>
                  <a:pt x="575567" y="437436"/>
                </a:lnTo>
                <a:lnTo>
                  <a:pt x="594055" y="394435"/>
                </a:lnTo>
                <a:lnTo>
                  <a:pt x="605609" y="348324"/>
                </a:lnTo>
                <a:lnTo>
                  <a:pt x="609600" y="299720"/>
                </a:lnTo>
                <a:lnTo>
                  <a:pt x="605609" y="251115"/>
                </a:lnTo>
                <a:lnTo>
                  <a:pt x="594055" y="205004"/>
                </a:lnTo>
                <a:lnTo>
                  <a:pt x="575567" y="162003"/>
                </a:lnTo>
                <a:lnTo>
                  <a:pt x="550773" y="122730"/>
                </a:lnTo>
                <a:lnTo>
                  <a:pt x="520303" y="87804"/>
                </a:lnTo>
                <a:lnTo>
                  <a:pt x="484784" y="57842"/>
                </a:lnTo>
                <a:lnTo>
                  <a:pt x="444846" y="33463"/>
                </a:lnTo>
                <a:lnTo>
                  <a:pt x="401116" y="15284"/>
                </a:lnTo>
                <a:lnTo>
                  <a:pt x="354225" y="3924"/>
                </a:lnTo>
                <a:lnTo>
                  <a:pt x="304800" y="0"/>
                </a:lnTo>
                <a:close/>
              </a:path>
            </a:pathLst>
          </a:custGeom>
          <a:solidFill>
            <a:srgbClr val="F69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79620" y="2725419"/>
            <a:ext cx="25146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200" dirty="0">
                <a:latin typeface="Trebuchet MS"/>
                <a:cs typeface="Trebuchet MS"/>
              </a:rPr>
              <a:t>03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99279" y="333247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799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599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799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5C8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69459" y="3475735"/>
            <a:ext cx="2609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65" dirty="0">
                <a:latin typeface="Trebuchet MS"/>
                <a:cs typeface="Trebuchet MS"/>
              </a:rPr>
              <a:t>04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99279" y="408431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9"/>
                </a:lnTo>
                <a:lnTo>
                  <a:pt x="208483" y="15538"/>
                </a:lnTo>
                <a:lnTo>
                  <a:pt x="164753" y="34020"/>
                </a:lnTo>
                <a:lnTo>
                  <a:pt x="124815" y="58808"/>
                </a:lnTo>
                <a:lnTo>
                  <a:pt x="89296" y="89273"/>
                </a:lnTo>
                <a:lnTo>
                  <a:pt x="58826" y="124788"/>
                </a:lnTo>
                <a:lnTo>
                  <a:pt x="34032" y="164725"/>
                </a:lnTo>
                <a:lnTo>
                  <a:pt x="15544" y="208458"/>
                </a:lnTo>
                <a:lnTo>
                  <a:pt x="3990" y="255359"/>
                </a:lnTo>
                <a:lnTo>
                  <a:pt x="0" y="304799"/>
                </a:lnTo>
                <a:lnTo>
                  <a:pt x="3990" y="354240"/>
                </a:lnTo>
                <a:lnTo>
                  <a:pt x="15544" y="401141"/>
                </a:lnTo>
                <a:lnTo>
                  <a:pt x="34032" y="444874"/>
                </a:lnTo>
                <a:lnTo>
                  <a:pt x="58826" y="484811"/>
                </a:lnTo>
                <a:lnTo>
                  <a:pt x="89296" y="520326"/>
                </a:lnTo>
                <a:lnTo>
                  <a:pt x="124815" y="550791"/>
                </a:lnTo>
                <a:lnTo>
                  <a:pt x="164753" y="575579"/>
                </a:lnTo>
                <a:lnTo>
                  <a:pt x="208483" y="594061"/>
                </a:lnTo>
                <a:lnTo>
                  <a:pt x="255374" y="605610"/>
                </a:lnTo>
                <a:lnTo>
                  <a:pt x="304800" y="609599"/>
                </a:lnTo>
                <a:lnTo>
                  <a:pt x="354225" y="605610"/>
                </a:lnTo>
                <a:lnTo>
                  <a:pt x="401116" y="594061"/>
                </a:lnTo>
                <a:lnTo>
                  <a:pt x="444846" y="575579"/>
                </a:lnTo>
                <a:lnTo>
                  <a:pt x="484784" y="550791"/>
                </a:lnTo>
                <a:lnTo>
                  <a:pt x="520303" y="520326"/>
                </a:lnTo>
                <a:lnTo>
                  <a:pt x="550773" y="484811"/>
                </a:lnTo>
                <a:lnTo>
                  <a:pt x="575567" y="444874"/>
                </a:lnTo>
                <a:lnTo>
                  <a:pt x="594055" y="401141"/>
                </a:lnTo>
                <a:lnTo>
                  <a:pt x="605609" y="354240"/>
                </a:lnTo>
                <a:lnTo>
                  <a:pt x="609600" y="304799"/>
                </a:lnTo>
                <a:lnTo>
                  <a:pt x="605609" y="255359"/>
                </a:lnTo>
                <a:lnTo>
                  <a:pt x="594055" y="208458"/>
                </a:lnTo>
                <a:lnTo>
                  <a:pt x="575567" y="164725"/>
                </a:lnTo>
                <a:lnTo>
                  <a:pt x="550773" y="124788"/>
                </a:lnTo>
                <a:lnTo>
                  <a:pt x="520303" y="89273"/>
                </a:lnTo>
                <a:lnTo>
                  <a:pt x="484784" y="58808"/>
                </a:lnTo>
                <a:lnTo>
                  <a:pt x="444846" y="34020"/>
                </a:lnTo>
                <a:lnTo>
                  <a:pt x="401116" y="15538"/>
                </a:lnTo>
                <a:lnTo>
                  <a:pt x="354225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A0DD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79620" y="4226242"/>
            <a:ext cx="25654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180" dirty="0">
                <a:latin typeface="Trebuchet MS"/>
                <a:cs typeface="Trebuchet MS"/>
              </a:rPr>
              <a:t>05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62742" y="328767"/>
            <a:ext cx="500755" cy="510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975360" y="1656079"/>
            <a:ext cx="2265680" cy="2550160"/>
            <a:chOff x="975360" y="1656079"/>
            <a:chExt cx="2265680" cy="2550160"/>
          </a:xfrm>
        </p:grpSpPr>
        <p:sp>
          <p:nvSpPr>
            <p:cNvPr id="25" name="object 25"/>
            <p:cNvSpPr/>
            <p:nvPr/>
          </p:nvSpPr>
          <p:spPr>
            <a:xfrm>
              <a:off x="2865120" y="3830319"/>
              <a:ext cx="375919" cy="3759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5360" y="1656079"/>
              <a:ext cx="284479" cy="2844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7193088" y="1013752"/>
            <a:ext cx="409467" cy="3443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72630" y="1860549"/>
            <a:ext cx="3429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98080" y="2636981"/>
            <a:ext cx="355600" cy="2632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64082" y="3332162"/>
            <a:ext cx="295275" cy="295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79359" y="4175759"/>
            <a:ext cx="223520" cy="2336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059" y="351218"/>
            <a:ext cx="10775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25" dirty="0">
                <a:solidFill>
                  <a:srgbClr val="000000"/>
                </a:solidFill>
                <a:latin typeface="Trebuchet MS"/>
                <a:cs typeface="Trebuchet MS"/>
              </a:rPr>
              <a:t>Dataset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1500" y="1180502"/>
            <a:ext cx="8046720" cy="3145790"/>
            <a:chOff x="571500" y="1180502"/>
            <a:chExt cx="8046720" cy="3145790"/>
          </a:xfrm>
        </p:grpSpPr>
        <p:sp>
          <p:nvSpPr>
            <p:cNvPr id="4" name="object 4"/>
            <p:cNvSpPr/>
            <p:nvPr/>
          </p:nvSpPr>
          <p:spPr>
            <a:xfrm>
              <a:off x="571500" y="1180502"/>
              <a:ext cx="8046720" cy="777875"/>
            </a:xfrm>
            <a:custGeom>
              <a:avLst/>
              <a:gdLst/>
              <a:ahLst/>
              <a:cxnLst/>
              <a:rect l="l" t="t" r="r" b="b"/>
              <a:pathLst>
                <a:path w="8046720" h="777875">
                  <a:moveTo>
                    <a:pt x="8046720" y="0"/>
                  </a:moveTo>
                  <a:lnTo>
                    <a:pt x="0" y="0"/>
                  </a:lnTo>
                  <a:lnTo>
                    <a:pt x="0" y="777836"/>
                  </a:lnTo>
                  <a:lnTo>
                    <a:pt x="8046720" y="777836"/>
                  </a:lnTo>
                  <a:lnTo>
                    <a:pt x="8046720" y="0"/>
                  </a:lnTo>
                  <a:close/>
                </a:path>
              </a:pathLst>
            </a:custGeom>
            <a:solidFill>
              <a:srgbClr val="F87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500" y="1958365"/>
              <a:ext cx="2577465" cy="592455"/>
            </a:xfrm>
            <a:custGeom>
              <a:avLst/>
              <a:gdLst/>
              <a:ahLst/>
              <a:cxnLst/>
              <a:rect l="l" t="t" r="r" b="b"/>
              <a:pathLst>
                <a:path w="2577465" h="592455">
                  <a:moveTo>
                    <a:pt x="2577211" y="0"/>
                  </a:moveTo>
                  <a:lnTo>
                    <a:pt x="0" y="0"/>
                  </a:lnTo>
                  <a:lnTo>
                    <a:pt x="0" y="591921"/>
                  </a:lnTo>
                  <a:lnTo>
                    <a:pt x="2577211" y="591921"/>
                  </a:lnTo>
                  <a:lnTo>
                    <a:pt x="2577211" y="0"/>
                  </a:lnTo>
                  <a:close/>
                </a:path>
              </a:pathLst>
            </a:custGeom>
            <a:solidFill>
              <a:srgbClr val="FFC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48710" y="1958365"/>
              <a:ext cx="5469890" cy="592455"/>
            </a:xfrm>
            <a:custGeom>
              <a:avLst/>
              <a:gdLst/>
              <a:ahLst/>
              <a:cxnLst/>
              <a:rect l="l" t="t" r="r" b="b"/>
              <a:pathLst>
                <a:path w="5469890" h="592455">
                  <a:moveTo>
                    <a:pt x="5469509" y="0"/>
                  </a:moveTo>
                  <a:lnTo>
                    <a:pt x="0" y="0"/>
                  </a:lnTo>
                  <a:lnTo>
                    <a:pt x="0" y="591921"/>
                  </a:lnTo>
                  <a:lnTo>
                    <a:pt x="5469509" y="591921"/>
                  </a:lnTo>
                  <a:lnTo>
                    <a:pt x="54695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500" y="2550312"/>
              <a:ext cx="2577465" cy="592455"/>
            </a:xfrm>
            <a:custGeom>
              <a:avLst/>
              <a:gdLst/>
              <a:ahLst/>
              <a:cxnLst/>
              <a:rect l="l" t="t" r="r" b="b"/>
              <a:pathLst>
                <a:path w="2577465" h="592455">
                  <a:moveTo>
                    <a:pt x="2577211" y="0"/>
                  </a:moveTo>
                  <a:lnTo>
                    <a:pt x="0" y="0"/>
                  </a:lnTo>
                  <a:lnTo>
                    <a:pt x="0" y="591921"/>
                  </a:lnTo>
                  <a:lnTo>
                    <a:pt x="2577211" y="591921"/>
                  </a:lnTo>
                  <a:lnTo>
                    <a:pt x="2577211" y="0"/>
                  </a:lnTo>
                  <a:close/>
                </a:path>
              </a:pathLst>
            </a:custGeom>
            <a:solidFill>
              <a:srgbClr val="F69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48710" y="2550312"/>
              <a:ext cx="5469890" cy="592455"/>
            </a:xfrm>
            <a:custGeom>
              <a:avLst/>
              <a:gdLst/>
              <a:ahLst/>
              <a:cxnLst/>
              <a:rect l="l" t="t" r="r" b="b"/>
              <a:pathLst>
                <a:path w="5469890" h="592455">
                  <a:moveTo>
                    <a:pt x="5469509" y="0"/>
                  </a:moveTo>
                  <a:lnTo>
                    <a:pt x="0" y="0"/>
                  </a:lnTo>
                  <a:lnTo>
                    <a:pt x="0" y="591921"/>
                  </a:lnTo>
                  <a:lnTo>
                    <a:pt x="5469509" y="591921"/>
                  </a:lnTo>
                  <a:lnTo>
                    <a:pt x="546950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500" y="3142132"/>
              <a:ext cx="2577465" cy="592455"/>
            </a:xfrm>
            <a:custGeom>
              <a:avLst/>
              <a:gdLst/>
              <a:ahLst/>
              <a:cxnLst/>
              <a:rect l="l" t="t" r="r" b="b"/>
              <a:pathLst>
                <a:path w="2577465" h="592454">
                  <a:moveTo>
                    <a:pt x="2577211" y="0"/>
                  </a:moveTo>
                  <a:lnTo>
                    <a:pt x="0" y="0"/>
                  </a:lnTo>
                  <a:lnTo>
                    <a:pt x="0" y="591921"/>
                  </a:lnTo>
                  <a:lnTo>
                    <a:pt x="2577211" y="591921"/>
                  </a:lnTo>
                  <a:lnTo>
                    <a:pt x="2577211" y="0"/>
                  </a:lnTo>
                  <a:close/>
                </a:path>
              </a:pathLst>
            </a:custGeom>
            <a:solidFill>
              <a:srgbClr val="A0DD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48710" y="3142132"/>
              <a:ext cx="5469890" cy="592455"/>
            </a:xfrm>
            <a:custGeom>
              <a:avLst/>
              <a:gdLst/>
              <a:ahLst/>
              <a:cxnLst/>
              <a:rect l="l" t="t" r="r" b="b"/>
              <a:pathLst>
                <a:path w="5469890" h="592454">
                  <a:moveTo>
                    <a:pt x="5469509" y="0"/>
                  </a:moveTo>
                  <a:lnTo>
                    <a:pt x="0" y="0"/>
                  </a:lnTo>
                  <a:lnTo>
                    <a:pt x="0" y="591921"/>
                  </a:lnTo>
                  <a:lnTo>
                    <a:pt x="5469509" y="591921"/>
                  </a:lnTo>
                  <a:lnTo>
                    <a:pt x="54695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500" y="3734117"/>
              <a:ext cx="2577465" cy="592455"/>
            </a:xfrm>
            <a:custGeom>
              <a:avLst/>
              <a:gdLst/>
              <a:ahLst/>
              <a:cxnLst/>
              <a:rect l="l" t="t" r="r" b="b"/>
              <a:pathLst>
                <a:path w="2577465" h="592454">
                  <a:moveTo>
                    <a:pt x="2577211" y="0"/>
                  </a:moveTo>
                  <a:lnTo>
                    <a:pt x="0" y="0"/>
                  </a:lnTo>
                  <a:lnTo>
                    <a:pt x="0" y="591921"/>
                  </a:lnTo>
                  <a:lnTo>
                    <a:pt x="2577211" y="591921"/>
                  </a:lnTo>
                  <a:lnTo>
                    <a:pt x="2577211" y="0"/>
                  </a:lnTo>
                  <a:close/>
                </a:path>
              </a:pathLst>
            </a:custGeom>
            <a:solidFill>
              <a:srgbClr val="5C83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48710" y="3734117"/>
              <a:ext cx="5469890" cy="592455"/>
            </a:xfrm>
            <a:custGeom>
              <a:avLst/>
              <a:gdLst/>
              <a:ahLst/>
              <a:cxnLst/>
              <a:rect l="l" t="t" r="r" b="b"/>
              <a:pathLst>
                <a:path w="5469890" h="592454">
                  <a:moveTo>
                    <a:pt x="5469509" y="0"/>
                  </a:moveTo>
                  <a:lnTo>
                    <a:pt x="0" y="0"/>
                  </a:lnTo>
                  <a:lnTo>
                    <a:pt x="0" y="591921"/>
                  </a:lnTo>
                  <a:lnTo>
                    <a:pt x="5469509" y="591921"/>
                  </a:lnTo>
                  <a:lnTo>
                    <a:pt x="5469509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61744" y="1325244"/>
            <a:ext cx="667258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" algn="ctr">
              <a:lnSpc>
                <a:spcPts val="1714"/>
              </a:lnSpc>
              <a:spcBef>
                <a:spcPts val="95"/>
              </a:spcBef>
            </a:pPr>
            <a:r>
              <a:rPr sz="1450" b="1" spc="-130" dirty="0">
                <a:latin typeface="Trebuchet MS"/>
                <a:cs typeface="Trebuchet MS"/>
              </a:rPr>
              <a:t>Dataset</a:t>
            </a:r>
            <a:r>
              <a:rPr sz="1450" b="1" spc="-275" dirty="0">
                <a:latin typeface="Trebuchet MS"/>
                <a:cs typeface="Trebuchet MS"/>
              </a:rPr>
              <a:t> </a:t>
            </a:r>
            <a:r>
              <a:rPr sz="1450" b="1" spc="-145" dirty="0">
                <a:latin typeface="Trebuchet MS"/>
                <a:cs typeface="Trebuchet MS"/>
              </a:rPr>
              <a:t>Source:</a:t>
            </a:r>
            <a:r>
              <a:rPr sz="1450" b="1" spc="-275" dirty="0">
                <a:latin typeface="Trebuchet MS"/>
                <a:cs typeface="Trebuchet MS"/>
              </a:rPr>
              <a:t> </a:t>
            </a:r>
            <a:r>
              <a:rPr sz="1450" b="1" spc="-105" dirty="0">
                <a:latin typeface="Trebuchet MS"/>
                <a:cs typeface="Trebuchet MS"/>
              </a:rPr>
              <a:t>Kaggle</a:t>
            </a:r>
            <a:endParaRPr sz="1450">
              <a:latin typeface="Trebuchet MS"/>
              <a:cs typeface="Trebuchet MS"/>
            </a:endParaRPr>
          </a:p>
          <a:p>
            <a:pPr algn="ctr">
              <a:lnSpc>
                <a:spcPts val="1714"/>
              </a:lnSpc>
            </a:pPr>
            <a:r>
              <a:rPr sz="1450" spc="-114" dirty="0">
                <a:latin typeface="Trebuchet MS"/>
                <a:cs typeface="Trebuchet MS"/>
              </a:rPr>
              <a:t>‘Speculator</a:t>
            </a:r>
            <a:r>
              <a:rPr sz="1450" spc="-185" dirty="0">
                <a:latin typeface="Trebuchet MS"/>
                <a:cs typeface="Trebuchet MS"/>
              </a:rPr>
              <a:t> </a:t>
            </a:r>
            <a:r>
              <a:rPr sz="1450" spc="-105" dirty="0">
                <a:latin typeface="Trebuchet MS"/>
                <a:cs typeface="Trebuchet MS"/>
              </a:rPr>
              <a:t>and</a:t>
            </a:r>
            <a:r>
              <a:rPr sz="1450" spc="-265" dirty="0">
                <a:latin typeface="Trebuchet MS"/>
                <a:cs typeface="Trebuchet MS"/>
              </a:rPr>
              <a:t> </a:t>
            </a:r>
            <a:r>
              <a:rPr sz="1450" spc="-114" dirty="0">
                <a:latin typeface="Trebuchet MS"/>
                <a:cs typeface="Trebuchet MS"/>
              </a:rPr>
              <a:t>Influencer</a:t>
            </a:r>
            <a:r>
              <a:rPr sz="1450" spc="-265" dirty="0">
                <a:latin typeface="Trebuchet MS"/>
                <a:cs typeface="Trebuchet MS"/>
              </a:rPr>
              <a:t> </a:t>
            </a:r>
            <a:r>
              <a:rPr sz="1450" spc="-110" dirty="0">
                <a:latin typeface="Trebuchet MS"/>
                <a:cs typeface="Trebuchet MS"/>
              </a:rPr>
              <a:t>Evaluation</a:t>
            </a:r>
            <a:r>
              <a:rPr sz="1450" spc="-250" dirty="0">
                <a:latin typeface="Trebuchet MS"/>
                <a:cs typeface="Trebuchet MS"/>
              </a:rPr>
              <a:t> </a:t>
            </a:r>
            <a:r>
              <a:rPr sz="1450" spc="-100" dirty="0">
                <a:latin typeface="Trebuchet MS"/>
                <a:cs typeface="Trebuchet MS"/>
              </a:rPr>
              <a:t>in</a:t>
            </a:r>
            <a:r>
              <a:rPr sz="1450" spc="-170" dirty="0">
                <a:latin typeface="Trebuchet MS"/>
                <a:cs typeface="Trebuchet MS"/>
              </a:rPr>
              <a:t> </a:t>
            </a:r>
            <a:r>
              <a:rPr sz="1450" spc="-114" dirty="0">
                <a:latin typeface="Trebuchet MS"/>
                <a:cs typeface="Trebuchet MS"/>
              </a:rPr>
              <a:t>Stock</a:t>
            </a:r>
            <a:r>
              <a:rPr sz="1450" spc="-175" dirty="0">
                <a:latin typeface="Trebuchet MS"/>
                <a:cs typeface="Trebuchet MS"/>
              </a:rPr>
              <a:t> </a:t>
            </a:r>
            <a:r>
              <a:rPr sz="1450" spc="-125" dirty="0">
                <a:latin typeface="Trebuchet MS"/>
                <a:cs typeface="Trebuchet MS"/>
              </a:rPr>
              <a:t>Market</a:t>
            </a:r>
            <a:r>
              <a:rPr sz="1450" spc="-155" dirty="0">
                <a:latin typeface="Trebuchet MS"/>
                <a:cs typeface="Trebuchet MS"/>
              </a:rPr>
              <a:t> </a:t>
            </a:r>
            <a:r>
              <a:rPr sz="1450" spc="-105" dirty="0">
                <a:latin typeface="Trebuchet MS"/>
                <a:cs typeface="Trebuchet MS"/>
              </a:rPr>
              <a:t>by</a:t>
            </a:r>
            <a:r>
              <a:rPr sz="1450" spc="-245" dirty="0">
                <a:latin typeface="Trebuchet MS"/>
                <a:cs typeface="Trebuchet MS"/>
              </a:rPr>
              <a:t> </a:t>
            </a:r>
            <a:r>
              <a:rPr sz="1450" spc="-90" dirty="0">
                <a:latin typeface="Trebuchet MS"/>
                <a:cs typeface="Trebuchet MS"/>
              </a:rPr>
              <a:t>Using</a:t>
            </a:r>
            <a:r>
              <a:rPr sz="1450" spc="-260" dirty="0">
                <a:latin typeface="Trebuchet MS"/>
                <a:cs typeface="Trebuchet MS"/>
              </a:rPr>
              <a:t> </a:t>
            </a:r>
            <a:r>
              <a:rPr sz="1450" spc="-100" dirty="0">
                <a:latin typeface="Trebuchet MS"/>
                <a:cs typeface="Trebuchet MS"/>
              </a:rPr>
              <a:t>Social</a:t>
            </a:r>
            <a:r>
              <a:rPr sz="1450" spc="-229" dirty="0">
                <a:latin typeface="Trebuchet MS"/>
                <a:cs typeface="Trebuchet MS"/>
              </a:rPr>
              <a:t> </a:t>
            </a:r>
            <a:r>
              <a:rPr sz="1450" spc="-130" dirty="0">
                <a:latin typeface="Trebuchet MS"/>
                <a:cs typeface="Trebuchet MS"/>
              </a:rPr>
              <a:t>Media’</a:t>
            </a:r>
            <a:r>
              <a:rPr sz="1450" spc="-85" dirty="0">
                <a:latin typeface="Trebuchet MS"/>
                <a:cs typeface="Trebuchet MS"/>
              </a:rPr>
              <a:t> </a:t>
            </a:r>
            <a:r>
              <a:rPr sz="1450" spc="-45" dirty="0">
                <a:latin typeface="Trebuchet MS"/>
                <a:cs typeface="Trebuchet MS"/>
              </a:rPr>
              <a:t>-</a:t>
            </a:r>
            <a:r>
              <a:rPr sz="1450" spc="-204" dirty="0">
                <a:latin typeface="Trebuchet MS"/>
                <a:cs typeface="Trebuchet MS"/>
              </a:rPr>
              <a:t> </a:t>
            </a:r>
            <a:r>
              <a:rPr sz="1450" spc="-105" dirty="0">
                <a:latin typeface="Trebuchet MS"/>
                <a:cs typeface="Trebuchet MS"/>
              </a:rPr>
              <a:t>Mustafa</a:t>
            </a:r>
            <a:r>
              <a:rPr sz="1450" spc="-204" dirty="0">
                <a:latin typeface="Trebuchet MS"/>
                <a:cs typeface="Trebuchet MS"/>
              </a:rPr>
              <a:t> </a:t>
            </a:r>
            <a:r>
              <a:rPr sz="1450" spc="-145" dirty="0">
                <a:latin typeface="Trebuchet MS"/>
                <a:cs typeface="Trebuchet MS"/>
              </a:rPr>
              <a:t>et</a:t>
            </a:r>
            <a:r>
              <a:rPr sz="1450" spc="-155" dirty="0">
                <a:latin typeface="Trebuchet MS"/>
                <a:cs typeface="Trebuchet MS"/>
              </a:rPr>
              <a:t> </a:t>
            </a:r>
            <a:r>
              <a:rPr sz="1450" spc="-160" dirty="0">
                <a:latin typeface="Trebuchet MS"/>
                <a:cs typeface="Trebuchet MS"/>
              </a:rPr>
              <a:t>al.</a:t>
            </a:r>
            <a:r>
              <a:rPr sz="1450" spc="-180" dirty="0">
                <a:latin typeface="Trebuchet MS"/>
                <a:cs typeface="Trebuchet MS"/>
              </a:rPr>
              <a:t> </a:t>
            </a:r>
            <a:r>
              <a:rPr sz="1450" spc="-135" dirty="0">
                <a:latin typeface="Trebuchet MS"/>
                <a:cs typeface="Trebuchet MS"/>
              </a:rPr>
              <a:t>(2020)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875" y="2119058"/>
            <a:ext cx="950594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150" dirty="0">
                <a:latin typeface="Trebuchet MS"/>
                <a:cs typeface="Trebuchet MS"/>
              </a:rPr>
              <a:t>Company.csv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0879" y="2151697"/>
            <a:ext cx="205740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5" dirty="0">
                <a:latin typeface="Roboto"/>
                <a:cs typeface="Roboto"/>
              </a:rPr>
              <a:t>ticker </a:t>
            </a:r>
            <a:r>
              <a:rPr sz="1100" spc="5" dirty="0">
                <a:latin typeface="Roboto"/>
                <a:cs typeface="Roboto"/>
              </a:rPr>
              <a:t>symbols of </a:t>
            </a:r>
            <a:r>
              <a:rPr sz="1100" spc="25" dirty="0">
                <a:latin typeface="Roboto"/>
                <a:cs typeface="Roboto"/>
              </a:rPr>
              <a:t>the</a:t>
            </a:r>
            <a:r>
              <a:rPr sz="1100" spc="-215" dirty="0">
                <a:latin typeface="Roboto"/>
                <a:cs typeface="Roboto"/>
              </a:rPr>
              <a:t> </a:t>
            </a:r>
            <a:r>
              <a:rPr sz="1100" spc="5" dirty="0">
                <a:latin typeface="Roboto"/>
                <a:cs typeface="Roboto"/>
              </a:rPr>
              <a:t>companies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875" y="2712148"/>
            <a:ext cx="144970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170" dirty="0">
                <a:latin typeface="Trebuchet MS"/>
                <a:cs typeface="Trebuchet MS"/>
              </a:rPr>
              <a:t>Company_Tweet.csv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30879" y="2744787"/>
            <a:ext cx="342963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15" dirty="0">
                <a:latin typeface="Roboto"/>
                <a:cs typeface="Roboto"/>
              </a:rPr>
              <a:t>unique</a:t>
            </a:r>
            <a:r>
              <a:rPr sz="1100" spc="-70" dirty="0">
                <a:latin typeface="Roboto"/>
                <a:cs typeface="Roboto"/>
              </a:rPr>
              <a:t> </a:t>
            </a:r>
            <a:r>
              <a:rPr sz="1100" spc="10" dirty="0">
                <a:latin typeface="Roboto"/>
                <a:cs typeface="Roboto"/>
              </a:rPr>
              <a:t>tweet</a:t>
            </a:r>
            <a:r>
              <a:rPr sz="1100" spc="-85" dirty="0">
                <a:latin typeface="Roboto"/>
                <a:cs typeface="Roboto"/>
              </a:rPr>
              <a:t> </a:t>
            </a:r>
            <a:r>
              <a:rPr sz="1100" spc="-10" dirty="0">
                <a:latin typeface="Roboto"/>
                <a:cs typeface="Roboto"/>
              </a:rPr>
              <a:t>id</a:t>
            </a:r>
            <a:r>
              <a:rPr sz="1100" spc="50" dirty="0">
                <a:latin typeface="Roboto"/>
                <a:cs typeface="Roboto"/>
              </a:rPr>
              <a:t> </a:t>
            </a:r>
            <a:r>
              <a:rPr sz="1100" spc="25" dirty="0">
                <a:latin typeface="Roboto"/>
                <a:cs typeface="Roboto"/>
              </a:rPr>
              <a:t>and</a:t>
            </a:r>
            <a:r>
              <a:rPr sz="1100" spc="-105" dirty="0">
                <a:latin typeface="Roboto"/>
                <a:cs typeface="Roboto"/>
              </a:rPr>
              <a:t> </a:t>
            </a:r>
            <a:r>
              <a:rPr sz="1100" spc="25" dirty="0">
                <a:latin typeface="Roboto"/>
                <a:cs typeface="Roboto"/>
              </a:rPr>
              <a:t>the</a:t>
            </a:r>
            <a:r>
              <a:rPr sz="1100" spc="-70" dirty="0">
                <a:latin typeface="Roboto"/>
                <a:cs typeface="Roboto"/>
              </a:rPr>
              <a:t> </a:t>
            </a:r>
            <a:r>
              <a:rPr sz="1100" spc="5" dirty="0">
                <a:latin typeface="Roboto"/>
                <a:cs typeface="Roboto"/>
              </a:rPr>
              <a:t>companies</a:t>
            </a:r>
            <a:r>
              <a:rPr sz="1100" spc="-55" dirty="0">
                <a:latin typeface="Roboto"/>
                <a:cs typeface="Roboto"/>
              </a:rPr>
              <a:t> </a:t>
            </a:r>
            <a:r>
              <a:rPr sz="1100" spc="-10" dirty="0">
                <a:latin typeface="Roboto"/>
                <a:cs typeface="Roboto"/>
              </a:rPr>
              <a:t>linked</a:t>
            </a:r>
            <a:r>
              <a:rPr sz="1100" spc="50" dirty="0">
                <a:latin typeface="Roboto"/>
                <a:cs typeface="Roboto"/>
              </a:rPr>
              <a:t> </a:t>
            </a:r>
            <a:r>
              <a:rPr sz="1100" spc="15" dirty="0">
                <a:latin typeface="Roboto"/>
                <a:cs typeface="Roboto"/>
              </a:rPr>
              <a:t>with</a:t>
            </a:r>
            <a:r>
              <a:rPr sz="1100" spc="-90" dirty="0">
                <a:latin typeface="Roboto"/>
                <a:cs typeface="Roboto"/>
              </a:rPr>
              <a:t> </a:t>
            </a:r>
            <a:r>
              <a:rPr sz="1100" spc="10" dirty="0">
                <a:latin typeface="Roboto"/>
                <a:cs typeface="Roboto"/>
              </a:rPr>
              <a:t>tweet</a:t>
            </a:r>
            <a:r>
              <a:rPr sz="1100" spc="-85" dirty="0">
                <a:latin typeface="Roboto"/>
                <a:cs typeface="Roboto"/>
              </a:rPr>
              <a:t> </a:t>
            </a:r>
            <a:r>
              <a:rPr sz="1100" spc="-10" dirty="0">
                <a:latin typeface="Roboto"/>
                <a:cs typeface="Roboto"/>
              </a:rPr>
              <a:t>id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875" y="3305238"/>
            <a:ext cx="71628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170" dirty="0">
                <a:latin typeface="Trebuchet MS"/>
                <a:cs typeface="Trebuchet MS"/>
              </a:rPr>
              <a:t>Tweet.csv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30879" y="3254057"/>
            <a:ext cx="4968240" cy="3695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75"/>
              </a:spcBef>
            </a:pPr>
            <a:r>
              <a:rPr sz="1100" spc="5" dirty="0">
                <a:latin typeface="Roboto"/>
                <a:cs typeface="Roboto"/>
              </a:rPr>
              <a:t>different</a:t>
            </a:r>
            <a:r>
              <a:rPr sz="1100" dirty="0">
                <a:latin typeface="Roboto"/>
                <a:cs typeface="Roboto"/>
              </a:rPr>
              <a:t> </a:t>
            </a:r>
            <a:r>
              <a:rPr sz="1100" spc="15" dirty="0">
                <a:latin typeface="Roboto"/>
                <a:cs typeface="Roboto"/>
              </a:rPr>
              <a:t>features</a:t>
            </a:r>
            <a:r>
              <a:rPr sz="1100" spc="-130" dirty="0">
                <a:latin typeface="Roboto"/>
                <a:cs typeface="Roboto"/>
              </a:rPr>
              <a:t> </a:t>
            </a:r>
            <a:r>
              <a:rPr sz="1100" spc="5" dirty="0">
                <a:latin typeface="Roboto"/>
                <a:cs typeface="Roboto"/>
              </a:rPr>
              <a:t>of</a:t>
            </a:r>
            <a:r>
              <a:rPr sz="1100" spc="-20" dirty="0">
                <a:latin typeface="Roboto"/>
                <a:cs typeface="Roboto"/>
              </a:rPr>
              <a:t> </a:t>
            </a:r>
            <a:r>
              <a:rPr sz="1100" spc="10" dirty="0">
                <a:latin typeface="Roboto"/>
                <a:cs typeface="Roboto"/>
              </a:rPr>
              <a:t>tweets.</a:t>
            </a:r>
            <a:r>
              <a:rPr sz="1100" spc="-90" dirty="0">
                <a:latin typeface="Roboto"/>
                <a:cs typeface="Roboto"/>
              </a:rPr>
              <a:t> </a:t>
            </a:r>
            <a:r>
              <a:rPr sz="1100" spc="15" dirty="0">
                <a:latin typeface="Roboto"/>
                <a:cs typeface="Roboto"/>
              </a:rPr>
              <a:t>For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5" dirty="0">
                <a:latin typeface="Roboto"/>
                <a:cs typeface="Roboto"/>
              </a:rPr>
              <a:t>example, </a:t>
            </a:r>
            <a:r>
              <a:rPr sz="1100" spc="10" dirty="0">
                <a:latin typeface="Roboto"/>
                <a:cs typeface="Roboto"/>
              </a:rPr>
              <a:t>tweet</a:t>
            </a:r>
            <a:r>
              <a:rPr sz="1100" dirty="0">
                <a:latin typeface="Roboto"/>
                <a:cs typeface="Roboto"/>
              </a:rPr>
              <a:t> </a:t>
            </a:r>
            <a:r>
              <a:rPr sz="1100" spc="-5" dirty="0">
                <a:latin typeface="Roboto"/>
                <a:cs typeface="Roboto"/>
              </a:rPr>
              <a:t>id,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25" dirty="0">
                <a:latin typeface="Roboto"/>
                <a:cs typeface="Roboto"/>
              </a:rPr>
              <a:t>author,</a:t>
            </a:r>
            <a:r>
              <a:rPr sz="1100" spc="-95" dirty="0">
                <a:latin typeface="Roboto"/>
                <a:cs typeface="Roboto"/>
              </a:rPr>
              <a:t> </a:t>
            </a:r>
            <a:r>
              <a:rPr sz="1100" spc="5" dirty="0">
                <a:latin typeface="Roboto"/>
                <a:cs typeface="Roboto"/>
              </a:rPr>
              <a:t>post</a:t>
            </a:r>
            <a:r>
              <a:rPr sz="1100" spc="-80" dirty="0">
                <a:latin typeface="Roboto"/>
                <a:cs typeface="Roboto"/>
              </a:rPr>
              <a:t> </a:t>
            </a:r>
            <a:r>
              <a:rPr sz="1100" spc="15" dirty="0">
                <a:latin typeface="Roboto"/>
                <a:cs typeface="Roboto"/>
              </a:rPr>
              <a:t>date,</a:t>
            </a:r>
            <a:r>
              <a:rPr sz="1100" spc="-90" dirty="0">
                <a:latin typeface="Roboto"/>
                <a:cs typeface="Roboto"/>
              </a:rPr>
              <a:t> </a:t>
            </a:r>
            <a:r>
              <a:rPr sz="1100" spc="10" dirty="0">
                <a:latin typeface="Roboto"/>
                <a:cs typeface="Roboto"/>
              </a:rPr>
              <a:t>tweet</a:t>
            </a:r>
            <a:r>
              <a:rPr sz="1100" spc="-80" dirty="0">
                <a:latin typeface="Roboto"/>
                <a:cs typeface="Roboto"/>
              </a:rPr>
              <a:t> </a:t>
            </a:r>
            <a:r>
              <a:rPr sz="1100" spc="10" dirty="0">
                <a:latin typeface="Roboto"/>
                <a:cs typeface="Roboto"/>
              </a:rPr>
              <a:t>text,  </a:t>
            </a:r>
            <a:r>
              <a:rPr sz="1100" spc="5" dirty="0">
                <a:latin typeface="Roboto"/>
                <a:cs typeface="Roboto"/>
              </a:rPr>
              <a:t>comments </a:t>
            </a:r>
            <a:r>
              <a:rPr sz="1100" spc="10" dirty="0">
                <a:latin typeface="Roboto"/>
                <a:cs typeface="Roboto"/>
              </a:rPr>
              <a:t>number,</a:t>
            </a:r>
            <a:r>
              <a:rPr sz="1100" spc="-155" dirty="0">
                <a:latin typeface="Roboto"/>
                <a:cs typeface="Roboto"/>
              </a:rPr>
              <a:t> </a:t>
            </a:r>
            <a:r>
              <a:rPr sz="1100" dirty="0">
                <a:latin typeface="Roboto"/>
                <a:cs typeface="Roboto"/>
              </a:rPr>
              <a:t>etc.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0875" y="3898264"/>
            <a:ext cx="139890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150" dirty="0">
                <a:latin typeface="Trebuchet MS"/>
                <a:cs typeface="Trebuchet MS"/>
              </a:rPr>
              <a:t>CompanyValues.csv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30879" y="3930967"/>
            <a:ext cx="448881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Roboto"/>
                <a:cs typeface="Roboto"/>
              </a:rPr>
              <a:t>stock</a:t>
            </a:r>
            <a:r>
              <a:rPr sz="1100" spc="-40" dirty="0">
                <a:latin typeface="Roboto"/>
                <a:cs typeface="Roboto"/>
              </a:rPr>
              <a:t> </a:t>
            </a:r>
            <a:r>
              <a:rPr sz="1100" spc="5" dirty="0">
                <a:latin typeface="Roboto"/>
                <a:cs typeface="Roboto"/>
              </a:rPr>
              <a:t>market </a:t>
            </a:r>
            <a:r>
              <a:rPr sz="1100" spc="25" dirty="0">
                <a:latin typeface="Roboto"/>
                <a:cs typeface="Roboto"/>
              </a:rPr>
              <a:t>data</a:t>
            </a:r>
            <a:r>
              <a:rPr sz="1100" spc="-80" dirty="0">
                <a:latin typeface="Roboto"/>
                <a:cs typeface="Roboto"/>
              </a:rPr>
              <a:t> </a:t>
            </a:r>
            <a:r>
              <a:rPr sz="1100" spc="5" dirty="0">
                <a:latin typeface="Roboto"/>
                <a:cs typeface="Roboto"/>
              </a:rPr>
              <a:t>of</a:t>
            </a:r>
            <a:r>
              <a:rPr sz="1100" spc="-100" dirty="0">
                <a:latin typeface="Roboto"/>
                <a:cs typeface="Roboto"/>
              </a:rPr>
              <a:t> </a:t>
            </a:r>
            <a:r>
              <a:rPr sz="1100" spc="5" dirty="0">
                <a:latin typeface="Roboto"/>
                <a:cs typeface="Roboto"/>
              </a:rPr>
              <a:t>different </a:t>
            </a:r>
            <a:r>
              <a:rPr sz="1100" dirty="0">
                <a:latin typeface="Roboto"/>
                <a:cs typeface="Roboto"/>
              </a:rPr>
              <a:t>companies.</a:t>
            </a:r>
            <a:r>
              <a:rPr sz="1100" spc="-5" dirty="0">
                <a:latin typeface="Roboto"/>
                <a:cs typeface="Roboto"/>
              </a:rPr>
              <a:t> </a:t>
            </a:r>
            <a:r>
              <a:rPr sz="1100" spc="15" dirty="0">
                <a:latin typeface="Roboto"/>
                <a:cs typeface="Roboto"/>
              </a:rPr>
              <a:t>For</a:t>
            </a:r>
            <a:r>
              <a:rPr sz="1100" spc="-85" dirty="0">
                <a:latin typeface="Roboto"/>
                <a:cs typeface="Roboto"/>
              </a:rPr>
              <a:t> </a:t>
            </a:r>
            <a:r>
              <a:rPr sz="1100" spc="-5" dirty="0">
                <a:latin typeface="Roboto"/>
                <a:cs typeface="Roboto"/>
              </a:rPr>
              <a:t>example, </a:t>
            </a:r>
            <a:r>
              <a:rPr sz="1100" spc="5" dirty="0">
                <a:latin typeface="Roboto"/>
                <a:cs typeface="Roboto"/>
              </a:rPr>
              <a:t>open</a:t>
            </a:r>
            <a:r>
              <a:rPr sz="1100" spc="-5" dirty="0">
                <a:latin typeface="Roboto"/>
                <a:cs typeface="Roboto"/>
              </a:rPr>
              <a:t> </a:t>
            </a:r>
            <a:r>
              <a:rPr sz="1100" spc="5" dirty="0">
                <a:latin typeface="Roboto"/>
                <a:cs typeface="Roboto"/>
              </a:rPr>
              <a:t>value,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dirty="0">
                <a:latin typeface="Roboto"/>
                <a:cs typeface="Roboto"/>
              </a:rPr>
              <a:t>etc.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78305" y="420254"/>
            <a:ext cx="419388" cy="429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7914640" y="1249679"/>
            <a:ext cx="660400" cy="2885440"/>
            <a:chOff x="7914640" y="1249679"/>
            <a:chExt cx="660400" cy="2885440"/>
          </a:xfrm>
        </p:grpSpPr>
        <p:sp>
          <p:nvSpPr>
            <p:cNvPr id="25" name="object 25"/>
            <p:cNvSpPr/>
            <p:nvPr/>
          </p:nvSpPr>
          <p:spPr>
            <a:xfrm>
              <a:off x="7914640" y="2153919"/>
              <a:ext cx="589279" cy="203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19440" y="2651759"/>
              <a:ext cx="284479" cy="2946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70240" y="3241039"/>
              <a:ext cx="294640" cy="2946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219440" y="3850639"/>
              <a:ext cx="284479" cy="2844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41360" y="1249679"/>
              <a:ext cx="233679" cy="2336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319" y="351218"/>
            <a:ext cx="15074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20" dirty="0">
                <a:solidFill>
                  <a:srgbClr val="000000"/>
                </a:solidFill>
                <a:latin typeface="Trebuchet MS"/>
                <a:cs typeface="Trebuchet MS"/>
              </a:rPr>
              <a:t>Dataset</a:t>
            </a:r>
            <a:r>
              <a:rPr sz="2800" b="1" spc="-30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450" spc="-130" dirty="0">
                <a:solidFill>
                  <a:srgbClr val="000000"/>
                </a:solidFill>
                <a:latin typeface="Trebuchet MS"/>
                <a:cs typeface="Trebuchet MS"/>
              </a:rPr>
              <a:t>cont.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57051" y="1077658"/>
            <a:ext cx="1431290" cy="1390650"/>
            <a:chOff x="4857051" y="1077658"/>
            <a:chExt cx="1431290" cy="1390650"/>
          </a:xfrm>
        </p:grpSpPr>
        <p:sp>
          <p:nvSpPr>
            <p:cNvPr id="4" name="object 4"/>
            <p:cNvSpPr/>
            <p:nvPr/>
          </p:nvSpPr>
          <p:spPr>
            <a:xfrm>
              <a:off x="4866640" y="1159819"/>
              <a:ext cx="1412239" cy="12504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61814" y="1082420"/>
              <a:ext cx="1421765" cy="1381125"/>
            </a:xfrm>
            <a:custGeom>
              <a:avLst/>
              <a:gdLst/>
              <a:ahLst/>
              <a:cxnLst/>
              <a:rect l="l" t="t" r="r" b="b"/>
              <a:pathLst>
                <a:path w="1421764" h="1381125">
                  <a:moveTo>
                    <a:pt x="0" y="1381125"/>
                  </a:moveTo>
                  <a:lnTo>
                    <a:pt x="1421764" y="1381125"/>
                  </a:lnTo>
                  <a:lnTo>
                    <a:pt x="1421764" y="0"/>
                  </a:lnTo>
                  <a:lnTo>
                    <a:pt x="0" y="0"/>
                  </a:lnTo>
                  <a:lnTo>
                    <a:pt x="0" y="1381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857051" y="2784474"/>
            <a:ext cx="2487930" cy="2101850"/>
            <a:chOff x="4857051" y="2784474"/>
            <a:chExt cx="2487930" cy="2101850"/>
          </a:xfrm>
        </p:grpSpPr>
        <p:sp>
          <p:nvSpPr>
            <p:cNvPr id="7" name="object 7"/>
            <p:cNvSpPr/>
            <p:nvPr/>
          </p:nvSpPr>
          <p:spPr>
            <a:xfrm>
              <a:off x="4979021" y="2906393"/>
              <a:ext cx="2275724" cy="18825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1814" y="2789237"/>
              <a:ext cx="2478405" cy="2092325"/>
            </a:xfrm>
            <a:custGeom>
              <a:avLst/>
              <a:gdLst/>
              <a:ahLst/>
              <a:cxnLst/>
              <a:rect l="l" t="t" r="r" b="b"/>
              <a:pathLst>
                <a:path w="2478404" h="2092325">
                  <a:moveTo>
                    <a:pt x="0" y="2092325"/>
                  </a:moveTo>
                  <a:lnTo>
                    <a:pt x="2478405" y="2092325"/>
                  </a:lnTo>
                  <a:lnTo>
                    <a:pt x="2478405" y="0"/>
                  </a:lnTo>
                  <a:lnTo>
                    <a:pt x="0" y="0"/>
                  </a:lnTo>
                  <a:lnTo>
                    <a:pt x="0" y="2092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4492" y="2330386"/>
            <a:ext cx="203708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114" dirty="0">
                <a:latin typeface="Trebuchet MS"/>
                <a:cs typeface="Trebuchet MS"/>
              </a:rPr>
              <a:t>Table </a:t>
            </a:r>
            <a:r>
              <a:rPr sz="1050" b="1" spc="-190" dirty="0">
                <a:latin typeface="Trebuchet MS"/>
                <a:cs typeface="Trebuchet MS"/>
              </a:rPr>
              <a:t>1: </a:t>
            </a:r>
            <a:r>
              <a:rPr sz="1050" spc="-90" dirty="0">
                <a:latin typeface="Trebuchet MS"/>
                <a:cs typeface="Trebuchet MS"/>
              </a:rPr>
              <a:t>elements </a:t>
            </a:r>
            <a:r>
              <a:rPr sz="1050" spc="-95" dirty="0">
                <a:latin typeface="Trebuchet MS"/>
                <a:cs typeface="Trebuchet MS"/>
              </a:rPr>
              <a:t>of </a:t>
            </a:r>
            <a:r>
              <a:rPr sz="1050" spc="-85" dirty="0">
                <a:latin typeface="Trebuchet MS"/>
                <a:cs typeface="Trebuchet MS"/>
              </a:rPr>
              <a:t>stock </a:t>
            </a:r>
            <a:r>
              <a:rPr sz="1050" spc="-95" dirty="0">
                <a:latin typeface="Trebuchet MS"/>
                <a:cs typeface="Trebuchet MS"/>
              </a:rPr>
              <a:t>market</a:t>
            </a:r>
            <a:r>
              <a:rPr sz="1050" spc="-10" dirty="0">
                <a:latin typeface="Trebuchet MS"/>
                <a:cs typeface="Trebuchet MS"/>
              </a:rPr>
              <a:t> </a:t>
            </a:r>
            <a:r>
              <a:rPr sz="1050" spc="-85" dirty="0">
                <a:latin typeface="Trebuchet MS"/>
                <a:cs typeface="Trebuchet MS"/>
              </a:rPr>
              <a:t>prices</a:t>
            </a:r>
            <a:endParaRPr sz="105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99084" y="2790951"/>
          <a:ext cx="3808730" cy="1942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F87374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F873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tweet_id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87374"/>
                      </a:solidFill>
                      <a:prstDash val="solid"/>
                    </a:lnL>
                    <a:lnB w="12700">
                      <a:solidFill>
                        <a:srgbClr val="F873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50" spc="-20" dirty="0">
                          <a:latin typeface="Arial"/>
                          <a:cs typeface="Arial"/>
                        </a:rPr>
                        <a:t>Unique</a:t>
                      </a:r>
                      <a:r>
                        <a:rPr sz="105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tweet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05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tweet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2700">
                      <a:solidFill>
                        <a:srgbClr val="F87374"/>
                      </a:solidFill>
                      <a:prstDash val="solid"/>
                    </a:lnR>
                    <a:lnB w="12700">
                      <a:solidFill>
                        <a:srgbClr val="F8737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50" b="1" spc="15" dirty="0">
                          <a:latin typeface="Arial"/>
                          <a:cs typeface="Arial"/>
                        </a:rPr>
                        <a:t>writer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87374"/>
                      </a:solidFill>
                      <a:prstDash val="solid"/>
                    </a:lnL>
                    <a:lnT w="12700">
                      <a:solidFill>
                        <a:srgbClr val="F87374"/>
                      </a:solidFill>
                      <a:prstDash val="solid"/>
                    </a:lnT>
                    <a:lnB w="12700">
                      <a:solidFill>
                        <a:srgbClr val="F873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50" spc="-15" dirty="0">
                          <a:latin typeface="Arial"/>
                          <a:cs typeface="Arial"/>
                        </a:rPr>
                        <a:t>Username of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author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12700">
                      <a:solidFill>
                        <a:srgbClr val="F87374"/>
                      </a:solidFill>
                      <a:prstDash val="solid"/>
                    </a:lnR>
                    <a:lnT w="12700">
                      <a:solidFill>
                        <a:srgbClr val="F87374"/>
                      </a:solidFill>
                      <a:prstDash val="solid"/>
                    </a:lnT>
                    <a:lnB w="12700">
                      <a:solidFill>
                        <a:srgbClr val="F8737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1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b="1" spc="-20" dirty="0">
                          <a:latin typeface="Arial"/>
                          <a:cs typeface="Arial"/>
                        </a:rPr>
                        <a:t>post_date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87374"/>
                      </a:solidFill>
                      <a:prstDash val="solid"/>
                    </a:lnL>
                    <a:lnT w="12700">
                      <a:solidFill>
                        <a:srgbClr val="F87374"/>
                      </a:solidFill>
                      <a:prstDash val="solid"/>
                    </a:lnT>
                    <a:lnB w="12700">
                      <a:solidFill>
                        <a:srgbClr val="F873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 marR="124460">
                        <a:lnSpc>
                          <a:spcPts val="1360"/>
                        </a:lnSpc>
                        <a:spcBef>
                          <a:spcPts val="10"/>
                        </a:spcBef>
                      </a:pPr>
                      <a:r>
                        <a:rPr sz="1050" spc="-15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which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tweet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was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posted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(in  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form 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seconds since</a:t>
                      </a:r>
                      <a:r>
                        <a:rPr sz="105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epoch)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12700">
                      <a:solidFill>
                        <a:srgbClr val="F87374"/>
                      </a:solidFill>
                      <a:prstDash val="solid"/>
                    </a:lnR>
                    <a:lnT w="12700">
                      <a:solidFill>
                        <a:srgbClr val="F87374"/>
                      </a:solidFill>
                      <a:prstDash val="solid"/>
                    </a:lnT>
                    <a:lnB w="12700">
                      <a:solidFill>
                        <a:srgbClr val="F8737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3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body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87374"/>
                      </a:solidFill>
                      <a:prstDash val="solid"/>
                    </a:lnL>
                    <a:lnT w="12700">
                      <a:solidFill>
                        <a:srgbClr val="F87374"/>
                      </a:solidFill>
                      <a:prstDash val="solid"/>
                    </a:lnT>
                    <a:lnB w="12700">
                      <a:solidFill>
                        <a:srgbClr val="F873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050" spc="-20" dirty="0">
                          <a:latin typeface="Arial"/>
                          <a:cs typeface="Arial"/>
                        </a:rPr>
                        <a:t>Text 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tweet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R w="12700">
                      <a:solidFill>
                        <a:srgbClr val="F87374"/>
                      </a:solidFill>
                      <a:prstDash val="solid"/>
                    </a:lnR>
                    <a:lnT w="12700">
                      <a:solidFill>
                        <a:srgbClr val="F87374"/>
                      </a:solidFill>
                      <a:prstDash val="solid"/>
                    </a:lnT>
                    <a:lnB w="12700">
                      <a:solidFill>
                        <a:srgbClr val="F8737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b="1" spc="-10" dirty="0">
                          <a:latin typeface="Arial"/>
                          <a:cs typeface="Arial"/>
                        </a:rPr>
                        <a:t>comment_num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87374"/>
                      </a:solidFill>
                      <a:prstDash val="solid"/>
                    </a:lnL>
                    <a:lnT w="12700">
                      <a:solidFill>
                        <a:srgbClr val="F87374"/>
                      </a:solidFill>
                      <a:prstDash val="solid"/>
                    </a:lnT>
                    <a:lnB w="12700">
                      <a:solidFill>
                        <a:srgbClr val="F873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20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comments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12700">
                      <a:solidFill>
                        <a:srgbClr val="F87374"/>
                      </a:solidFill>
                      <a:prstDash val="solid"/>
                    </a:lnR>
                    <a:lnT w="12700">
                      <a:solidFill>
                        <a:srgbClr val="F87374"/>
                      </a:solidFill>
                      <a:prstDash val="solid"/>
                    </a:lnT>
                    <a:lnB w="12700">
                      <a:solidFill>
                        <a:srgbClr val="F8737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9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b="1" spc="-5" dirty="0">
                          <a:latin typeface="Arial"/>
                          <a:cs typeface="Arial"/>
                        </a:rPr>
                        <a:t>retweet_num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87374"/>
                      </a:solidFill>
                      <a:prstDash val="solid"/>
                    </a:lnL>
                    <a:lnT w="12700">
                      <a:solidFill>
                        <a:srgbClr val="F87374"/>
                      </a:solidFill>
                      <a:prstDash val="solid"/>
                    </a:lnT>
                    <a:lnB w="12700">
                      <a:solidFill>
                        <a:srgbClr val="F873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-20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retweets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12700">
                      <a:solidFill>
                        <a:srgbClr val="F87374"/>
                      </a:solidFill>
                      <a:prstDash val="solid"/>
                    </a:lnR>
                    <a:lnT w="12700">
                      <a:solidFill>
                        <a:srgbClr val="F87374"/>
                      </a:solidFill>
                      <a:prstDash val="solid"/>
                    </a:lnT>
                    <a:lnB w="12700">
                      <a:solidFill>
                        <a:srgbClr val="F8737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like_num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87374"/>
                      </a:solidFill>
                      <a:prstDash val="solid"/>
                    </a:lnL>
                    <a:lnT w="12700">
                      <a:solidFill>
                        <a:srgbClr val="F87374"/>
                      </a:solidFill>
                      <a:prstDash val="solid"/>
                    </a:lnT>
                    <a:lnB w="12700">
                      <a:solidFill>
                        <a:srgbClr val="F873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-20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thumb-up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2700">
                      <a:solidFill>
                        <a:srgbClr val="F87374"/>
                      </a:solidFill>
                      <a:prstDash val="solid"/>
                    </a:lnR>
                    <a:lnT w="12700">
                      <a:solidFill>
                        <a:srgbClr val="F87374"/>
                      </a:solidFill>
                      <a:prstDash val="solid"/>
                    </a:lnT>
                    <a:lnB w="12700">
                      <a:solidFill>
                        <a:srgbClr val="F8737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0672" y="1082865"/>
          <a:ext cx="3809365" cy="114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6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Stock</a:t>
                      </a:r>
                      <a:r>
                        <a:rPr sz="105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557DFB"/>
                      </a:solidFill>
                      <a:prstDash val="solid"/>
                    </a:lnL>
                    <a:solidFill>
                      <a:srgbClr val="5C83FD"/>
                    </a:solidFill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R w="9525">
                      <a:solidFill>
                        <a:srgbClr val="557DFB"/>
                      </a:solidFill>
                      <a:prstDash val="solid"/>
                    </a:lnR>
                    <a:solidFill>
                      <a:srgbClr val="5C83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29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b="1" spc="-10" dirty="0">
                          <a:latin typeface="Arial"/>
                          <a:cs typeface="Arial"/>
                        </a:rPr>
                        <a:t>open_value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9525">
                      <a:solidFill>
                        <a:srgbClr val="557DF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Price</a:t>
                      </a:r>
                      <a:r>
                        <a:rPr sz="105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which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first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stock</a:t>
                      </a:r>
                      <a:r>
                        <a:rPr sz="105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traded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R w="9525">
                      <a:solidFill>
                        <a:srgbClr val="557DFB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4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50" b="1" spc="-10" dirty="0">
                          <a:latin typeface="Arial"/>
                          <a:cs typeface="Arial"/>
                        </a:rPr>
                        <a:t>close_value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557DF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Price</a:t>
                      </a:r>
                      <a:r>
                        <a:rPr sz="105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which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last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stock</a:t>
                      </a:r>
                      <a:r>
                        <a:rPr sz="105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traded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R w="9525">
                      <a:solidFill>
                        <a:srgbClr val="557DFB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10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50" b="1" spc="-10" dirty="0">
                          <a:latin typeface="Arial"/>
                          <a:cs typeface="Arial"/>
                        </a:rPr>
                        <a:t>low_value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557DF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50" spc="-15" dirty="0">
                          <a:latin typeface="Arial"/>
                          <a:cs typeface="Arial"/>
                        </a:rPr>
                        <a:t>Lowest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price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which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latin typeface="Arial"/>
                          <a:cs typeface="Arial"/>
                        </a:rPr>
                        <a:t>stock</a:t>
                      </a:r>
                      <a:r>
                        <a:rPr sz="105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traded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R w="9525">
                      <a:solidFill>
                        <a:srgbClr val="557DFB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95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50" b="1" spc="-5" dirty="0">
                          <a:latin typeface="Arial"/>
                          <a:cs typeface="Arial"/>
                        </a:rPr>
                        <a:t>high_value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9525">
                      <a:solidFill>
                        <a:srgbClr val="557DFB"/>
                      </a:solidFill>
                      <a:prstDash val="solid"/>
                    </a:lnL>
                    <a:lnB w="9525">
                      <a:solidFill>
                        <a:srgbClr val="557DF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050" spc="-15" dirty="0">
                          <a:latin typeface="Arial"/>
                          <a:cs typeface="Arial"/>
                        </a:rPr>
                        <a:t>Highest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price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0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latin typeface="Arial"/>
                          <a:cs typeface="Arial"/>
                        </a:rPr>
                        <a:t>which</a:t>
                      </a:r>
                      <a:r>
                        <a:rPr sz="10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3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stock</a:t>
                      </a:r>
                      <a:r>
                        <a:rPr sz="105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05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45" dirty="0">
                          <a:latin typeface="Arial"/>
                          <a:cs typeface="Arial"/>
                        </a:rPr>
                        <a:t>traded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R w="9525">
                      <a:solidFill>
                        <a:srgbClr val="557DFB"/>
                      </a:solidFill>
                      <a:prstDash val="solid"/>
                    </a:lnR>
                    <a:lnB w="9525">
                      <a:solidFill>
                        <a:srgbClr val="557DF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84492" y="4827587"/>
            <a:ext cx="234188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114" dirty="0">
                <a:latin typeface="Trebuchet MS"/>
                <a:cs typeface="Trebuchet MS"/>
              </a:rPr>
              <a:t>Table </a:t>
            </a:r>
            <a:r>
              <a:rPr sz="1050" b="1" spc="-190" dirty="0">
                <a:latin typeface="Trebuchet MS"/>
                <a:cs typeface="Trebuchet MS"/>
              </a:rPr>
              <a:t>2: </a:t>
            </a:r>
            <a:r>
              <a:rPr sz="1050" spc="-95" dirty="0">
                <a:latin typeface="Trebuchet MS"/>
                <a:cs typeface="Trebuchet MS"/>
              </a:rPr>
              <a:t>Attributes </a:t>
            </a:r>
            <a:r>
              <a:rPr sz="1050" spc="-75" dirty="0">
                <a:latin typeface="Trebuchet MS"/>
                <a:cs typeface="Trebuchet MS"/>
              </a:rPr>
              <a:t>associated </a:t>
            </a:r>
            <a:r>
              <a:rPr sz="1050" spc="-95" dirty="0">
                <a:latin typeface="Trebuchet MS"/>
                <a:cs typeface="Trebuchet MS"/>
              </a:rPr>
              <a:t>with each</a:t>
            </a:r>
            <a:r>
              <a:rPr sz="1050" spc="-85" dirty="0">
                <a:latin typeface="Trebuchet MS"/>
                <a:cs typeface="Trebuchet MS"/>
              </a:rPr>
              <a:t> </a:t>
            </a:r>
            <a:r>
              <a:rPr sz="1050" spc="-110" dirty="0">
                <a:latin typeface="Trebuchet MS"/>
                <a:cs typeface="Trebuchet MS"/>
              </a:rPr>
              <a:t>tweet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27543" y="2797238"/>
            <a:ext cx="982980" cy="347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125" dirty="0">
                <a:latin typeface="Trebuchet MS"/>
                <a:cs typeface="Trebuchet MS"/>
              </a:rPr>
              <a:t>Figure</a:t>
            </a:r>
            <a:r>
              <a:rPr sz="1050" b="1" spc="-15" dirty="0">
                <a:latin typeface="Trebuchet MS"/>
                <a:cs typeface="Trebuchet MS"/>
              </a:rPr>
              <a:t> </a:t>
            </a:r>
            <a:r>
              <a:rPr sz="1050" b="1" spc="-190" dirty="0">
                <a:latin typeface="Trebuchet MS"/>
                <a:cs typeface="Trebuchet MS"/>
              </a:rPr>
              <a:t>2: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-100" dirty="0">
                <a:latin typeface="Trebuchet MS"/>
                <a:cs typeface="Trebuchet MS"/>
              </a:rPr>
              <a:t>Tweets</a:t>
            </a:r>
            <a:r>
              <a:rPr sz="1050" spc="-200" dirty="0">
                <a:latin typeface="Trebuchet MS"/>
                <a:cs typeface="Trebuchet MS"/>
              </a:rPr>
              <a:t> </a:t>
            </a:r>
            <a:r>
              <a:rPr sz="1050" spc="-80" dirty="0">
                <a:latin typeface="Trebuchet MS"/>
                <a:cs typeface="Trebuchet MS"/>
              </a:rPr>
              <a:t>Distribution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7779" y="1095120"/>
            <a:ext cx="758190" cy="346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b="1" spc="-125" dirty="0">
                <a:latin typeface="Trebuchet MS"/>
                <a:cs typeface="Trebuchet MS"/>
              </a:rPr>
              <a:t>Figure</a:t>
            </a:r>
            <a:r>
              <a:rPr sz="1050" b="1" spc="-20" dirty="0">
                <a:latin typeface="Trebuchet MS"/>
                <a:cs typeface="Trebuchet MS"/>
              </a:rPr>
              <a:t> </a:t>
            </a:r>
            <a:r>
              <a:rPr sz="1050" b="1" spc="-190" dirty="0">
                <a:latin typeface="Trebuchet MS"/>
                <a:cs typeface="Trebuchet MS"/>
              </a:rPr>
              <a:t>1: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spc="-95" dirty="0">
                <a:latin typeface="Trebuchet MS"/>
                <a:cs typeface="Trebuchet MS"/>
              </a:rPr>
              <a:t>Ticker</a:t>
            </a:r>
            <a:r>
              <a:rPr sz="1050" spc="-204" dirty="0">
                <a:latin typeface="Trebuchet MS"/>
                <a:cs typeface="Trebuchet MS"/>
              </a:rPr>
              <a:t> </a:t>
            </a:r>
            <a:r>
              <a:rPr sz="1050" spc="-85" dirty="0">
                <a:latin typeface="Trebuchet MS"/>
                <a:cs typeface="Trebuchet MS"/>
              </a:rPr>
              <a:t>Symbols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1096" y="902715"/>
            <a:ext cx="8213090" cy="3029585"/>
            <a:chOff x="491096" y="902715"/>
            <a:chExt cx="8213090" cy="3029585"/>
          </a:xfrm>
        </p:grpSpPr>
        <p:sp>
          <p:nvSpPr>
            <p:cNvPr id="3" name="object 3"/>
            <p:cNvSpPr/>
            <p:nvPr/>
          </p:nvSpPr>
          <p:spPr>
            <a:xfrm>
              <a:off x="491096" y="902715"/>
              <a:ext cx="8213090" cy="2256155"/>
            </a:xfrm>
            <a:custGeom>
              <a:avLst/>
              <a:gdLst/>
              <a:ahLst/>
              <a:cxnLst/>
              <a:rect l="l" t="t" r="r" b="b"/>
              <a:pathLst>
                <a:path w="8213090" h="2256155">
                  <a:moveTo>
                    <a:pt x="8137767" y="30627"/>
                  </a:moveTo>
                  <a:lnTo>
                    <a:pt x="0" y="2243836"/>
                  </a:lnTo>
                  <a:lnTo>
                    <a:pt x="3327" y="2256155"/>
                  </a:lnTo>
                  <a:lnTo>
                    <a:pt x="8141101" y="42845"/>
                  </a:lnTo>
                  <a:lnTo>
                    <a:pt x="8137767" y="30627"/>
                  </a:lnTo>
                  <a:close/>
                </a:path>
                <a:path w="8213090" h="2256155">
                  <a:moveTo>
                    <a:pt x="8201184" y="27305"/>
                  </a:moveTo>
                  <a:lnTo>
                    <a:pt x="8149983" y="27305"/>
                  </a:lnTo>
                  <a:lnTo>
                    <a:pt x="8153412" y="39497"/>
                  </a:lnTo>
                  <a:lnTo>
                    <a:pt x="8141101" y="42845"/>
                  </a:lnTo>
                  <a:lnTo>
                    <a:pt x="8149475" y="73533"/>
                  </a:lnTo>
                  <a:lnTo>
                    <a:pt x="8201184" y="27305"/>
                  </a:lnTo>
                  <a:close/>
                </a:path>
                <a:path w="8213090" h="2256155">
                  <a:moveTo>
                    <a:pt x="8149983" y="27305"/>
                  </a:moveTo>
                  <a:lnTo>
                    <a:pt x="8137767" y="30627"/>
                  </a:lnTo>
                  <a:lnTo>
                    <a:pt x="8141101" y="42845"/>
                  </a:lnTo>
                  <a:lnTo>
                    <a:pt x="8153412" y="39497"/>
                  </a:lnTo>
                  <a:lnTo>
                    <a:pt x="8149983" y="27305"/>
                  </a:lnTo>
                  <a:close/>
                </a:path>
                <a:path w="8213090" h="2256155">
                  <a:moveTo>
                    <a:pt x="8129409" y="0"/>
                  </a:moveTo>
                  <a:lnTo>
                    <a:pt x="8137767" y="30627"/>
                  </a:lnTo>
                  <a:lnTo>
                    <a:pt x="8149983" y="27305"/>
                  </a:lnTo>
                  <a:lnTo>
                    <a:pt x="8201184" y="27305"/>
                  </a:lnTo>
                  <a:lnTo>
                    <a:pt x="8212975" y="16764"/>
                  </a:lnTo>
                  <a:lnTo>
                    <a:pt x="812940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73680" y="3129279"/>
              <a:ext cx="335280" cy="680720"/>
            </a:xfrm>
            <a:custGeom>
              <a:avLst/>
              <a:gdLst/>
              <a:ahLst/>
              <a:cxnLst/>
              <a:rect l="l" t="t" r="r" b="b"/>
              <a:pathLst>
                <a:path w="335280" h="680720">
                  <a:moveTo>
                    <a:pt x="188849" y="0"/>
                  </a:moveTo>
                  <a:lnTo>
                    <a:pt x="167894" y="0"/>
                  </a:lnTo>
                  <a:lnTo>
                    <a:pt x="167894" y="223266"/>
                  </a:lnTo>
                  <a:lnTo>
                    <a:pt x="14858" y="70612"/>
                  </a:lnTo>
                  <a:lnTo>
                    <a:pt x="0" y="84962"/>
                  </a:lnTo>
                  <a:lnTo>
                    <a:pt x="167894" y="252475"/>
                  </a:lnTo>
                  <a:lnTo>
                    <a:pt x="167894" y="680720"/>
                  </a:lnTo>
                  <a:lnTo>
                    <a:pt x="188849" y="680720"/>
                  </a:lnTo>
                  <a:lnTo>
                    <a:pt x="188849" y="192659"/>
                  </a:lnTo>
                  <a:lnTo>
                    <a:pt x="335280" y="46228"/>
                  </a:lnTo>
                  <a:lnTo>
                    <a:pt x="320547" y="31496"/>
                  </a:lnTo>
                  <a:lnTo>
                    <a:pt x="188849" y="163068"/>
                  </a:lnTo>
                  <a:lnTo>
                    <a:pt x="188849" y="0"/>
                  </a:lnTo>
                  <a:close/>
                </a:path>
              </a:pathLst>
            </a:custGeom>
            <a:solidFill>
              <a:srgbClr val="F69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0319" y="3809999"/>
              <a:ext cx="782320" cy="91440"/>
            </a:xfrm>
            <a:custGeom>
              <a:avLst/>
              <a:gdLst/>
              <a:ahLst/>
              <a:cxnLst/>
              <a:rect l="l" t="t" r="r" b="b"/>
              <a:pathLst>
                <a:path w="782320" h="91439">
                  <a:moveTo>
                    <a:pt x="669417" y="0"/>
                  </a:moveTo>
                  <a:lnTo>
                    <a:pt x="658749" y="0"/>
                  </a:lnTo>
                  <a:lnTo>
                    <a:pt x="647954" y="1397"/>
                  </a:lnTo>
                  <a:lnTo>
                    <a:pt x="607694" y="17907"/>
                  </a:lnTo>
                  <a:lnTo>
                    <a:pt x="590804" y="33274"/>
                  </a:lnTo>
                  <a:lnTo>
                    <a:pt x="587375" y="30353"/>
                  </a:lnTo>
                  <a:lnTo>
                    <a:pt x="548767" y="13081"/>
                  </a:lnTo>
                  <a:lnTo>
                    <a:pt x="532257" y="11049"/>
                  </a:lnTo>
                  <a:lnTo>
                    <a:pt x="523875" y="11049"/>
                  </a:lnTo>
                  <a:lnTo>
                    <a:pt x="475996" y="25527"/>
                  </a:lnTo>
                  <a:lnTo>
                    <a:pt x="465581" y="33274"/>
                  </a:lnTo>
                  <a:lnTo>
                    <a:pt x="458343" y="25527"/>
                  </a:lnTo>
                  <a:lnTo>
                    <a:pt x="454279" y="22479"/>
                  </a:lnTo>
                  <a:lnTo>
                    <a:pt x="450215" y="19050"/>
                  </a:lnTo>
                  <a:lnTo>
                    <a:pt x="446150" y="16129"/>
                  </a:lnTo>
                  <a:lnTo>
                    <a:pt x="400050" y="254"/>
                  </a:lnTo>
                  <a:lnTo>
                    <a:pt x="395097" y="0"/>
                  </a:lnTo>
                  <a:lnTo>
                    <a:pt x="385191" y="0"/>
                  </a:lnTo>
                  <a:lnTo>
                    <a:pt x="338836" y="14478"/>
                  </a:lnTo>
                  <a:lnTo>
                    <a:pt x="322834" y="26924"/>
                  </a:lnTo>
                  <a:lnTo>
                    <a:pt x="318769" y="23241"/>
                  </a:lnTo>
                  <a:lnTo>
                    <a:pt x="276732" y="2286"/>
                  </a:lnTo>
                  <a:lnTo>
                    <a:pt x="261366" y="0"/>
                  </a:lnTo>
                  <a:lnTo>
                    <a:pt x="251206" y="0"/>
                  </a:lnTo>
                  <a:lnTo>
                    <a:pt x="211200" y="9398"/>
                  </a:lnTo>
                  <a:lnTo>
                    <a:pt x="177546" y="35814"/>
                  </a:lnTo>
                  <a:lnTo>
                    <a:pt x="171957" y="43180"/>
                  </a:lnTo>
                  <a:lnTo>
                    <a:pt x="163322" y="36322"/>
                  </a:lnTo>
                  <a:lnTo>
                    <a:pt x="117221" y="20701"/>
                  </a:lnTo>
                  <a:lnTo>
                    <a:pt x="76581" y="32639"/>
                  </a:lnTo>
                  <a:lnTo>
                    <a:pt x="0" y="91440"/>
                  </a:lnTo>
                  <a:lnTo>
                    <a:pt x="782319" y="91440"/>
                  </a:lnTo>
                  <a:lnTo>
                    <a:pt x="741680" y="35560"/>
                  </a:lnTo>
                  <a:lnTo>
                    <a:pt x="706374" y="8509"/>
                  </a:lnTo>
                  <a:lnTo>
                    <a:pt x="674751" y="254"/>
                  </a:lnTo>
                  <a:lnTo>
                    <a:pt x="66941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3999" y="3393439"/>
              <a:ext cx="314960" cy="1625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8640" y="3017519"/>
              <a:ext cx="162560" cy="162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85440" y="2946399"/>
              <a:ext cx="132080" cy="203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31440" y="3058159"/>
              <a:ext cx="162560" cy="1625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0319" y="3901453"/>
              <a:ext cx="782320" cy="30480"/>
            </a:xfrm>
            <a:custGeom>
              <a:avLst/>
              <a:gdLst/>
              <a:ahLst/>
              <a:cxnLst/>
              <a:rect l="l" t="t" r="r" b="b"/>
              <a:pathLst>
                <a:path w="782320" h="30479">
                  <a:moveTo>
                    <a:pt x="782307" y="0"/>
                  </a:moveTo>
                  <a:lnTo>
                    <a:pt x="0" y="0"/>
                  </a:lnTo>
                  <a:lnTo>
                    <a:pt x="0" y="30466"/>
                  </a:lnTo>
                  <a:lnTo>
                    <a:pt x="782307" y="30466"/>
                  </a:lnTo>
                  <a:lnTo>
                    <a:pt x="782307" y="0"/>
                  </a:lnTo>
                  <a:close/>
                </a:path>
              </a:pathLst>
            </a:custGeom>
            <a:solidFill>
              <a:srgbClr val="F69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55440" y="2641599"/>
              <a:ext cx="833120" cy="12903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01360" y="2316479"/>
              <a:ext cx="833119" cy="16154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47280" y="1645919"/>
              <a:ext cx="843280" cy="2286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5200" y="263143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59" y="3990"/>
                  </a:lnTo>
                  <a:lnTo>
                    <a:pt x="208458" y="15544"/>
                  </a:lnTo>
                  <a:lnTo>
                    <a:pt x="164725" y="34032"/>
                  </a:lnTo>
                  <a:lnTo>
                    <a:pt x="124788" y="58826"/>
                  </a:lnTo>
                  <a:lnTo>
                    <a:pt x="89273" y="89296"/>
                  </a:lnTo>
                  <a:lnTo>
                    <a:pt x="58808" y="124815"/>
                  </a:lnTo>
                  <a:lnTo>
                    <a:pt x="34020" y="164753"/>
                  </a:lnTo>
                  <a:lnTo>
                    <a:pt x="15538" y="208483"/>
                  </a:lnTo>
                  <a:lnTo>
                    <a:pt x="3989" y="255374"/>
                  </a:lnTo>
                  <a:lnTo>
                    <a:pt x="0" y="304800"/>
                  </a:lnTo>
                  <a:lnTo>
                    <a:pt x="3989" y="354225"/>
                  </a:lnTo>
                  <a:lnTo>
                    <a:pt x="15538" y="401116"/>
                  </a:lnTo>
                  <a:lnTo>
                    <a:pt x="34020" y="444846"/>
                  </a:lnTo>
                  <a:lnTo>
                    <a:pt x="58808" y="484784"/>
                  </a:lnTo>
                  <a:lnTo>
                    <a:pt x="89273" y="520303"/>
                  </a:lnTo>
                  <a:lnTo>
                    <a:pt x="124788" y="550773"/>
                  </a:lnTo>
                  <a:lnTo>
                    <a:pt x="164725" y="575567"/>
                  </a:lnTo>
                  <a:lnTo>
                    <a:pt x="208458" y="594055"/>
                  </a:lnTo>
                  <a:lnTo>
                    <a:pt x="255359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87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70046" y="351218"/>
            <a:ext cx="18173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29" dirty="0">
                <a:solidFill>
                  <a:srgbClr val="000000"/>
                </a:solidFill>
                <a:latin typeface="Trebuchet MS"/>
                <a:cs typeface="Trebuchet MS"/>
              </a:rPr>
              <a:t>Methodology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3919" y="3393439"/>
            <a:ext cx="782320" cy="538480"/>
            <a:chOff x="883919" y="3393439"/>
            <a:chExt cx="782320" cy="538480"/>
          </a:xfrm>
        </p:grpSpPr>
        <p:sp>
          <p:nvSpPr>
            <p:cNvPr id="17" name="object 17"/>
            <p:cNvSpPr/>
            <p:nvPr/>
          </p:nvSpPr>
          <p:spPr>
            <a:xfrm>
              <a:off x="1259839" y="3545852"/>
              <a:ext cx="20320" cy="264160"/>
            </a:xfrm>
            <a:custGeom>
              <a:avLst/>
              <a:gdLst/>
              <a:ahLst/>
              <a:cxnLst/>
              <a:rect l="l" t="t" r="r" b="b"/>
              <a:pathLst>
                <a:path w="20319" h="264160">
                  <a:moveTo>
                    <a:pt x="20304" y="0"/>
                  </a:moveTo>
                  <a:lnTo>
                    <a:pt x="0" y="0"/>
                  </a:lnTo>
                  <a:lnTo>
                    <a:pt x="0" y="264147"/>
                  </a:lnTo>
                  <a:lnTo>
                    <a:pt x="20304" y="264147"/>
                  </a:lnTo>
                  <a:lnTo>
                    <a:pt x="20304" y="0"/>
                  </a:lnTo>
                  <a:close/>
                </a:path>
              </a:pathLst>
            </a:custGeom>
            <a:solidFill>
              <a:srgbClr val="F69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3919" y="3809999"/>
              <a:ext cx="782320" cy="91440"/>
            </a:xfrm>
            <a:custGeom>
              <a:avLst/>
              <a:gdLst/>
              <a:ahLst/>
              <a:cxnLst/>
              <a:rect l="l" t="t" r="r" b="b"/>
              <a:pathLst>
                <a:path w="782319" h="91439">
                  <a:moveTo>
                    <a:pt x="669290" y="0"/>
                  </a:moveTo>
                  <a:lnTo>
                    <a:pt x="658495" y="0"/>
                  </a:lnTo>
                  <a:lnTo>
                    <a:pt x="647827" y="1397"/>
                  </a:lnTo>
                  <a:lnTo>
                    <a:pt x="603123" y="21336"/>
                  </a:lnTo>
                  <a:lnTo>
                    <a:pt x="590677" y="33274"/>
                  </a:lnTo>
                  <a:lnTo>
                    <a:pt x="587502" y="30353"/>
                  </a:lnTo>
                  <a:lnTo>
                    <a:pt x="548894" y="13081"/>
                  </a:lnTo>
                  <a:lnTo>
                    <a:pt x="532384" y="11049"/>
                  </a:lnTo>
                  <a:lnTo>
                    <a:pt x="524002" y="11049"/>
                  </a:lnTo>
                  <a:lnTo>
                    <a:pt x="476123" y="25527"/>
                  </a:lnTo>
                  <a:lnTo>
                    <a:pt x="465455" y="33274"/>
                  </a:lnTo>
                  <a:lnTo>
                    <a:pt x="461899" y="29210"/>
                  </a:lnTo>
                  <a:lnTo>
                    <a:pt x="428625" y="7112"/>
                  </a:lnTo>
                  <a:lnTo>
                    <a:pt x="395224" y="0"/>
                  </a:lnTo>
                  <a:lnTo>
                    <a:pt x="385356" y="0"/>
                  </a:lnTo>
                  <a:lnTo>
                    <a:pt x="338670" y="14478"/>
                  </a:lnTo>
                  <a:lnTo>
                    <a:pt x="322732" y="26924"/>
                  </a:lnTo>
                  <a:lnTo>
                    <a:pt x="318668" y="23241"/>
                  </a:lnTo>
                  <a:lnTo>
                    <a:pt x="276923" y="2286"/>
                  </a:lnTo>
                  <a:lnTo>
                    <a:pt x="261543" y="0"/>
                  </a:lnTo>
                  <a:lnTo>
                    <a:pt x="251117" y="0"/>
                  </a:lnTo>
                  <a:lnTo>
                    <a:pt x="211086" y="9398"/>
                  </a:lnTo>
                  <a:lnTo>
                    <a:pt x="172237" y="43180"/>
                  </a:lnTo>
                  <a:lnTo>
                    <a:pt x="163245" y="36322"/>
                  </a:lnTo>
                  <a:lnTo>
                    <a:pt x="117436" y="20701"/>
                  </a:lnTo>
                  <a:lnTo>
                    <a:pt x="76555" y="32639"/>
                  </a:lnTo>
                  <a:lnTo>
                    <a:pt x="0" y="91440"/>
                  </a:lnTo>
                  <a:lnTo>
                    <a:pt x="782319" y="91440"/>
                  </a:lnTo>
                  <a:lnTo>
                    <a:pt x="745236" y="40386"/>
                  </a:lnTo>
                  <a:lnTo>
                    <a:pt x="715899" y="13589"/>
                  </a:lnTo>
                  <a:lnTo>
                    <a:pt x="679958" y="889"/>
                  </a:lnTo>
                  <a:lnTo>
                    <a:pt x="674751" y="254"/>
                  </a:lnTo>
                  <a:lnTo>
                    <a:pt x="66929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07452" y="3393439"/>
              <a:ext cx="325107" cy="16255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3919" y="3901453"/>
              <a:ext cx="782320" cy="30480"/>
            </a:xfrm>
            <a:custGeom>
              <a:avLst/>
              <a:gdLst/>
              <a:ahLst/>
              <a:cxnLst/>
              <a:rect l="l" t="t" r="r" b="b"/>
              <a:pathLst>
                <a:path w="782319" h="30479">
                  <a:moveTo>
                    <a:pt x="782319" y="0"/>
                  </a:moveTo>
                  <a:lnTo>
                    <a:pt x="0" y="0"/>
                  </a:lnTo>
                  <a:lnTo>
                    <a:pt x="0" y="30466"/>
                  </a:lnTo>
                  <a:lnTo>
                    <a:pt x="782319" y="30466"/>
                  </a:lnTo>
                  <a:lnTo>
                    <a:pt x="782319" y="0"/>
                  </a:lnTo>
                  <a:close/>
                </a:path>
              </a:pathLst>
            </a:custGeom>
            <a:solidFill>
              <a:srgbClr val="F87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8172" y="4012882"/>
            <a:ext cx="1311910" cy="823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latin typeface="Trebuchet MS"/>
                <a:cs typeface="Trebuchet MS"/>
              </a:rPr>
              <a:t>Dataset</a:t>
            </a:r>
            <a:r>
              <a:rPr sz="1200" b="1" spc="-135" dirty="0">
                <a:latin typeface="Trebuchet MS"/>
                <a:cs typeface="Trebuchet MS"/>
              </a:rPr>
              <a:t> </a:t>
            </a:r>
            <a:r>
              <a:rPr sz="1200" b="1" spc="-110" dirty="0">
                <a:latin typeface="Trebuchet MS"/>
                <a:cs typeface="Trebuchet MS"/>
              </a:rPr>
              <a:t>Preparation</a:t>
            </a:r>
            <a:endParaRPr sz="1200">
              <a:latin typeface="Trebuchet MS"/>
              <a:cs typeface="Trebuchet MS"/>
            </a:endParaRPr>
          </a:p>
          <a:p>
            <a:pPr marL="12065" marR="5080" indent="-1270" algn="ctr">
              <a:lnSpc>
                <a:spcPct val="101800"/>
              </a:lnSpc>
              <a:spcBef>
                <a:spcPts val="994"/>
              </a:spcBef>
            </a:pPr>
            <a:r>
              <a:rPr sz="1050" spc="-15" dirty="0">
                <a:latin typeface="Roboto"/>
                <a:cs typeface="Roboto"/>
              </a:rPr>
              <a:t>Same </a:t>
            </a:r>
            <a:r>
              <a:rPr sz="1050" spc="-20" dirty="0">
                <a:latin typeface="Roboto"/>
                <a:cs typeface="Roboto"/>
              </a:rPr>
              <a:t>day </a:t>
            </a:r>
            <a:r>
              <a:rPr sz="1050" spc="-5" dirty="0">
                <a:latin typeface="Roboto"/>
                <a:cs typeface="Roboto"/>
              </a:rPr>
              <a:t>tweets,  </a:t>
            </a:r>
            <a:r>
              <a:rPr sz="1050" spc="-25" dirty="0">
                <a:latin typeface="Roboto"/>
                <a:cs typeface="Roboto"/>
              </a:rPr>
              <a:t>previous </a:t>
            </a:r>
            <a:r>
              <a:rPr sz="1050" spc="-20" dirty="0">
                <a:latin typeface="Roboto"/>
                <a:cs typeface="Roboto"/>
              </a:rPr>
              <a:t>day </a:t>
            </a:r>
            <a:r>
              <a:rPr sz="1050" spc="-5" dirty="0">
                <a:latin typeface="Roboto"/>
                <a:cs typeface="Roboto"/>
              </a:rPr>
              <a:t>tweets,  </a:t>
            </a:r>
            <a:r>
              <a:rPr sz="1050" spc="-10" dirty="0">
                <a:latin typeface="Roboto"/>
                <a:cs typeface="Roboto"/>
              </a:rPr>
              <a:t>last </a:t>
            </a:r>
            <a:r>
              <a:rPr sz="1050" spc="-20" dirty="0">
                <a:latin typeface="Roboto"/>
                <a:cs typeface="Roboto"/>
              </a:rPr>
              <a:t>three days</a:t>
            </a:r>
            <a:r>
              <a:rPr sz="1050" spc="85" dirty="0">
                <a:latin typeface="Roboto"/>
                <a:cs typeface="Roboto"/>
              </a:rPr>
              <a:t> </a:t>
            </a:r>
            <a:r>
              <a:rPr sz="1050" spc="-10" dirty="0">
                <a:latin typeface="Roboto"/>
                <a:cs typeface="Roboto"/>
              </a:rPr>
              <a:t>tweets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7762" y="2773997"/>
            <a:ext cx="24130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240" dirty="0">
                <a:latin typeface="Trebuchet MS"/>
                <a:cs typeface="Trebuchet MS"/>
              </a:rPr>
              <a:t>01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39010" y="4012882"/>
            <a:ext cx="1369695" cy="94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marR="27305" indent="81280">
              <a:lnSpc>
                <a:spcPct val="100000"/>
              </a:lnSpc>
              <a:spcBef>
                <a:spcPts val="100"/>
              </a:spcBef>
            </a:pPr>
            <a:r>
              <a:rPr sz="1200" b="1" spc="-120" dirty="0">
                <a:latin typeface="Trebuchet MS"/>
                <a:cs typeface="Trebuchet MS"/>
              </a:rPr>
              <a:t>Sentiment </a:t>
            </a:r>
            <a:r>
              <a:rPr sz="1200" b="1" spc="-75" dirty="0">
                <a:latin typeface="Trebuchet MS"/>
                <a:cs typeface="Trebuchet MS"/>
              </a:rPr>
              <a:t>Analysis  </a:t>
            </a:r>
            <a:r>
              <a:rPr sz="1200" b="1" spc="-85" dirty="0">
                <a:latin typeface="Trebuchet MS"/>
                <a:cs typeface="Trebuchet MS"/>
              </a:rPr>
              <a:t>&amp; </a:t>
            </a:r>
            <a:r>
              <a:rPr sz="1200" b="1" spc="-130" dirty="0">
                <a:latin typeface="Trebuchet MS"/>
                <a:cs typeface="Trebuchet MS"/>
              </a:rPr>
              <a:t>Feature</a:t>
            </a:r>
            <a:r>
              <a:rPr sz="1200" b="1" spc="-254" dirty="0">
                <a:latin typeface="Trebuchet MS"/>
                <a:cs typeface="Trebuchet MS"/>
              </a:rPr>
              <a:t> </a:t>
            </a:r>
            <a:r>
              <a:rPr sz="1200" b="1" spc="-110" dirty="0">
                <a:latin typeface="Trebuchet MS"/>
                <a:cs typeface="Trebuchet MS"/>
              </a:rPr>
              <a:t>Engineering</a:t>
            </a:r>
            <a:endParaRPr sz="1200">
              <a:latin typeface="Trebuchet MS"/>
              <a:cs typeface="Trebuchet MS"/>
            </a:endParaRPr>
          </a:p>
          <a:p>
            <a:pPr marL="12700" marR="5080" indent="-7620" algn="ctr">
              <a:lnSpc>
                <a:spcPct val="101800"/>
              </a:lnSpc>
              <a:spcBef>
                <a:spcPts val="515"/>
              </a:spcBef>
            </a:pPr>
            <a:r>
              <a:rPr sz="1050" spc="-20" dirty="0">
                <a:latin typeface="Roboto"/>
                <a:cs typeface="Roboto"/>
              </a:rPr>
              <a:t>Positivity, negativity,  neutrality, </a:t>
            </a:r>
            <a:r>
              <a:rPr sz="1050" spc="-25" dirty="0">
                <a:latin typeface="Roboto"/>
                <a:cs typeface="Roboto"/>
              </a:rPr>
              <a:t>polarity,  </a:t>
            </a:r>
            <a:r>
              <a:rPr sz="1050" spc="-15" dirty="0">
                <a:latin typeface="Roboto"/>
                <a:cs typeface="Roboto"/>
              </a:rPr>
              <a:t>subjectivity,</a:t>
            </a:r>
            <a:r>
              <a:rPr sz="1050" spc="85" dirty="0">
                <a:latin typeface="Roboto"/>
                <a:cs typeface="Roboto"/>
              </a:rPr>
              <a:t> </a:t>
            </a:r>
            <a:r>
              <a:rPr sz="1050" spc="-25" dirty="0">
                <a:latin typeface="Roboto"/>
                <a:cs typeface="Roboto"/>
              </a:rPr>
              <a:t>compound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21279" y="219455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694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99079" y="2335212"/>
            <a:ext cx="24828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210" dirty="0">
                <a:latin typeface="Trebuchet MS"/>
                <a:cs typeface="Trebuchet MS"/>
              </a:rPr>
              <a:t>02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31284" y="4012882"/>
            <a:ext cx="1286510" cy="823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200" b="1" spc="-105" dirty="0">
                <a:latin typeface="Trebuchet MS"/>
                <a:cs typeface="Trebuchet MS"/>
              </a:rPr>
              <a:t>Correlation</a:t>
            </a:r>
            <a:endParaRPr sz="1200">
              <a:latin typeface="Trebuchet MS"/>
              <a:cs typeface="Trebuchet MS"/>
            </a:endParaRPr>
          </a:p>
          <a:p>
            <a:pPr marL="12700" marR="5080" algn="ctr">
              <a:lnSpc>
                <a:spcPct val="101800"/>
              </a:lnSpc>
              <a:spcBef>
                <a:spcPts val="994"/>
              </a:spcBef>
            </a:pPr>
            <a:r>
              <a:rPr sz="1050" spc="-20" dirty="0">
                <a:latin typeface="Roboto"/>
                <a:cs typeface="Roboto"/>
              </a:rPr>
              <a:t>Spearman </a:t>
            </a:r>
            <a:r>
              <a:rPr sz="1050" spc="-30" dirty="0">
                <a:latin typeface="Roboto"/>
                <a:cs typeface="Roboto"/>
              </a:rPr>
              <a:t>Correlation  </a:t>
            </a:r>
            <a:r>
              <a:rPr sz="1050" spc="-5" dirty="0">
                <a:latin typeface="Roboto"/>
                <a:cs typeface="Roboto"/>
              </a:rPr>
              <a:t>Tweets </a:t>
            </a:r>
            <a:r>
              <a:rPr sz="1050" spc="-15" dirty="0">
                <a:latin typeface="Roboto"/>
                <a:cs typeface="Roboto"/>
              </a:rPr>
              <a:t>sentiments </a:t>
            </a:r>
            <a:r>
              <a:rPr sz="1050" spc="-10" dirty="0">
                <a:latin typeface="Roboto"/>
                <a:cs typeface="Roboto"/>
              </a:rPr>
              <a:t>&amp;  Stock</a:t>
            </a:r>
            <a:r>
              <a:rPr sz="1050" spc="-5" dirty="0">
                <a:latin typeface="Roboto"/>
                <a:cs typeface="Roboto"/>
              </a:rPr>
              <a:t> </a:t>
            </a:r>
            <a:r>
              <a:rPr sz="1050" spc="-15" dirty="0">
                <a:latin typeface="Roboto"/>
                <a:cs typeface="Roboto"/>
              </a:rPr>
              <a:t>prices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67200" y="175767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799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599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799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A0DD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50715" y="1896427"/>
            <a:ext cx="250825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200" dirty="0">
                <a:latin typeface="Trebuchet MS"/>
                <a:cs typeface="Trebuchet MS"/>
              </a:rPr>
              <a:t>03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01259" y="4012882"/>
            <a:ext cx="1444625" cy="66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latin typeface="Trebuchet MS"/>
                <a:cs typeface="Trebuchet MS"/>
              </a:rPr>
              <a:t>Stock </a:t>
            </a:r>
            <a:r>
              <a:rPr sz="1200" b="1" spc="-114" dirty="0">
                <a:latin typeface="Trebuchet MS"/>
                <a:cs typeface="Trebuchet MS"/>
              </a:rPr>
              <a:t>price</a:t>
            </a:r>
            <a:r>
              <a:rPr sz="1200" b="1" spc="-190" dirty="0">
                <a:latin typeface="Trebuchet MS"/>
                <a:cs typeface="Trebuchet MS"/>
              </a:rPr>
              <a:t> </a:t>
            </a:r>
            <a:r>
              <a:rPr sz="1200" b="1" spc="-110" dirty="0">
                <a:latin typeface="Trebuchet MS"/>
                <a:cs typeface="Trebuchet MS"/>
              </a:rPr>
              <a:t>prediction</a:t>
            </a:r>
            <a:endParaRPr sz="1200">
              <a:latin typeface="Trebuchet MS"/>
              <a:cs typeface="Trebuchet MS"/>
            </a:endParaRPr>
          </a:p>
          <a:p>
            <a:pPr marL="12700" marR="5080" algn="ctr">
              <a:lnSpc>
                <a:spcPct val="101800"/>
              </a:lnSpc>
              <a:spcBef>
                <a:spcPts val="994"/>
              </a:spcBef>
            </a:pPr>
            <a:r>
              <a:rPr sz="1050" spc="-20" dirty="0">
                <a:latin typeface="Roboto"/>
                <a:cs typeface="Roboto"/>
              </a:rPr>
              <a:t>Multi-variate </a:t>
            </a:r>
            <a:r>
              <a:rPr sz="1050" spc="-25" dirty="0">
                <a:latin typeface="Roboto"/>
                <a:cs typeface="Roboto"/>
              </a:rPr>
              <a:t>time </a:t>
            </a:r>
            <a:r>
              <a:rPr sz="1050" spc="-10" dirty="0">
                <a:latin typeface="Roboto"/>
                <a:cs typeface="Roboto"/>
              </a:rPr>
              <a:t>series  forecasting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13120" y="132079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5C8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91809" y="1457642"/>
            <a:ext cx="260350" cy="30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165" dirty="0">
                <a:latin typeface="Trebuchet MS"/>
                <a:cs typeface="Trebuchet MS"/>
              </a:rPr>
              <a:t>04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64400" y="4012882"/>
            <a:ext cx="1217930" cy="66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00"/>
              </a:spcBef>
            </a:pPr>
            <a:r>
              <a:rPr sz="1200" b="1" spc="-110" dirty="0">
                <a:latin typeface="Trebuchet MS"/>
                <a:cs typeface="Trebuchet MS"/>
              </a:rPr>
              <a:t>Model</a:t>
            </a:r>
            <a:r>
              <a:rPr sz="1200" b="1" spc="-120" dirty="0">
                <a:latin typeface="Trebuchet MS"/>
                <a:cs typeface="Trebuchet MS"/>
              </a:rPr>
              <a:t> </a:t>
            </a:r>
            <a:r>
              <a:rPr sz="1200" b="1" spc="-125" dirty="0">
                <a:latin typeface="Trebuchet MS"/>
                <a:cs typeface="Trebuchet MS"/>
              </a:rPr>
              <a:t>Tuning</a:t>
            </a:r>
            <a:endParaRPr sz="1200">
              <a:latin typeface="Trebuchet MS"/>
              <a:cs typeface="Trebuchet MS"/>
            </a:endParaRPr>
          </a:p>
          <a:p>
            <a:pPr marL="12700" marR="5080" algn="ctr">
              <a:lnSpc>
                <a:spcPct val="101800"/>
              </a:lnSpc>
              <a:spcBef>
                <a:spcPts val="994"/>
              </a:spcBef>
            </a:pPr>
            <a:r>
              <a:rPr sz="1050" spc="-15" dirty="0">
                <a:latin typeface="Roboto"/>
                <a:cs typeface="Roboto"/>
              </a:rPr>
              <a:t>Observing </a:t>
            </a:r>
            <a:r>
              <a:rPr sz="1050" spc="5" dirty="0">
                <a:latin typeface="Roboto"/>
                <a:cs typeface="Roboto"/>
              </a:rPr>
              <a:t>effects</a:t>
            </a:r>
            <a:r>
              <a:rPr sz="1050" spc="-45" dirty="0">
                <a:latin typeface="Roboto"/>
                <a:cs typeface="Roboto"/>
              </a:rPr>
              <a:t> </a:t>
            </a:r>
            <a:r>
              <a:rPr sz="1050" spc="-25" dirty="0">
                <a:latin typeface="Roboto"/>
                <a:cs typeface="Roboto"/>
              </a:rPr>
              <a:t>of  varying</a:t>
            </a:r>
            <a:r>
              <a:rPr sz="1050" spc="95" dirty="0">
                <a:latin typeface="Roboto"/>
                <a:cs typeface="Roboto"/>
              </a:rPr>
              <a:t> </a:t>
            </a:r>
            <a:r>
              <a:rPr sz="1050" spc="-25" dirty="0">
                <a:latin typeface="Roboto"/>
                <a:cs typeface="Roboto"/>
              </a:rPr>
              <a:t>parameters</a:t>
            </a:r>
            <a:endParaRPr sz="1050">
              <a:latin typeface="Roboto"/>
              <a:cs typeface="Robo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69200" y="88391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AA5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753350" y="1018285"/>
            <a:ext cx="25654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spc="-185" dirty="0">
                <a:latin typeface="Trebuchet MS"/>
                <a:cs typeface="Trebuchet MS"/>
              </a:rPr>
              <a:t>05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36319" y="853439"/>
            <a:ext cx="5384800" cy="1717039"/>
            <a:chOff x="1036319" y="853439"/>
            <a:chExt cx="5384800" cy="1717039"/>
          </a:xfrm>
        </p:grpSpPr>
        <p:sp>
          <p:nvSpPr>
            <p:cNvPr id="37" name="object 37"/>
            <p:cNvSpPr/>
            <p:nvPr/>
          </p:nvSpPr>
          <p:spPr>
            <a:xfrm>
              <a:off x="1036319" y="2082799"/>
              <a:ext cx="477519" cy="48768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99279" y="1330959"/>
              <a:ext cx="375920" cy="37592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92399" y="1686559"/>
              <a:ext cx="416560" cy="4165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35040" y="853439"/>
              <a:ext cx="386079" cy="38607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7548880" y="436879"/>
            <a:ext cx="609600" cy="3657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205" y="351218"/>
            <a:ext cx="1797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25" dirty="0">
                <a:solidFill>
                  <a:srgbClr val="000000"/>
                </a:solidFill>
                <a:latin typeface="Trebuchet MS"/>
                <a:cs typeface="Trebuchet MS"/>
              </a:rPr>
              <a:t>Process</a:t>
            </a:r>
            <a:r>
              <a:rPr sz="2800" b="1" spc="-2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800" b="1" spc="-315" dirty="0">
                <a:solidFill>
                  <a:srgbClr val="000000"/>
                </a:solidFill>
                <a:latin typeface="Trebuchet MS"/>
                <a:cs typeface="Trebuchet MS"/>
              </a:rPr>
              <a:t>Flow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7557" y="970597"/>
            <a:ext cx="7588884" cy="3717925"/>
            <a:chOff x="777557" y="970597"/>
            <a:chExt cx="7588884" cy="3717925"/>
          </a:xfrm>
        </p:grpSpPr>
        <p:sp>
          <p:nvSpPr>
            <p:cNvPr id="4" name="object 4"/>
            <p:cNvSpPr/>
            <p:nvPr/>
          </p:nvSpPr>
          <p:spPr>
            <a:xfrm>
              <a:off x="877227" y="1063396"/>
              <a:ext cx="7408418" cy="35185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557" y="970597"/>
              <a:ext cx="7588884" cy="3717925"/>
            </a:xfrm>
            <a:custGeom>
              <a:avLst/>
              <a:gdLst/>
              <a:ahLst/>
              <a:cxnLst/>
              <a:rect l="l" t="t" r="r" b="b"/>
              <a:pathLst>
                <a:path w="7588884" h="3717925">
                  <a:moveTo>
                    <a:pt x="0" y="3717925"/>
                  </a:moveTo>
                  <a:lnTo>
                    <a:pt x="7588884" y="3717925"/>
                  </a:lnTo>
                  <a:lnTo>
                    <a:pt x="7588884" y="0"/>
                  </a:lnTo>
                  <a:lnTo>
                    <a:pt x="0" y="0"/>
                  </a:lnTo>
                  <a:lnTo>
                    <a:pt x="0" y="3717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682932" y="365918"/>
            <a:ext cx="402748" cy="395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2190</Words>
  <Application>Microsoft Macintosh PowerPoint</Application>
  <PresentationFormat>On-screen Show (16:9)</PresentationFormat>
  <Paragraphs>317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Georgia</vt:lpstr>
      <vt:lpstr>Roboto</vt:lpstr>
      <vt:lpstr>Times New Roman</vt:lpstr>
      <vt:lpstr>Trebuchet MS</vt:lpstr>
      <vt:lpstr>VL PGothic</vt:lpstr>
      <vt:lpstr>Office Theme</vt:lpstr>
      <vt:lpstr>How Twitter  Sentiments  Affects Stock</vt:lpstr>
      <vt:lpstr>What is a stock?</vt:lpstr>
      <vt:lpstr>What is a stock market?</vt:lpstr>
      <vt:lpstr>Public Sentiments and Stock Market</vt:lpstr>
      <vt:lpstr>What we did?</vt:lpstr>
      <vt:lpstr>Dataset</vt:lpstr>
      <vt:lpstr>Dataset cont.</vt:lpstr>
      <vt:lpstr>Methodology</vt:lpstr>
      <vt:lpstr>Process Flow</vt:lpstr>
      <vt:lpstr>Sentiments</vt:lpstr>
      <vt:lpstr>Correlations and Significance</vt:lpstr>
      <vt:lpstr>Model Training</vt:lpstr>
      <vt:lpstr>RNNs and LSTMs</vt:lpstr>
      <vt:lpstr>LSTM architecture</vt:lpstr>
      <vt:lpstr>LSTM configurations</vt:lpstr>
      <vt:lpstr>Results</vt:lpstr>
      <vt:lpstr>LSTM model comparison for Amazon</vt:lpstr>
      <vt:lpstr>LSTM model comparison for Google</vt:lpstr>
      <vt:lpstr>LSTM model comparison for Apple</vt:lpstr>
      <vt:lpstr>Voila!!!</vt:lpstr>
      <vt:lpstr>Conclusion &amp; Future Scope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Twitter Sentiments Affects Stock Market?</dc:title>
  <cp:lastModifiedBy>Neha Nooka</cp:lastModifiedBy>
  <cp:revision>1</cp:revision>
  <dcterms:created xsi:type="dcterms:W3CDTF">2023-07-03T01:35:02Z</dcterms:created>
  <dcterms:modified xsi:type="dcterms:W3CDTF">2023-07-03T01:38:39Z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2023-07-03T00:00:00Z</vt:filetime>
  </property>
</Properties>
</file>