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b6626246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cb66262466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6626246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cb66262466_0_6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b6626246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cb66262466_0_6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b6626246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cb66262466_0_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b6626246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cb66262466_0_7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b6626246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cb66262466_0_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b6626246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cb66262466_0_6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f7b6bfad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f7b6bfad4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f7b6bfad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f7b6bfad4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7b6bfad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f7b6bfad4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f7b6bfad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f7b6bfad47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b6626246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cb6626246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f7b6bfad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f7b6bfad4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f7b6bfad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f7b6bfad47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b6626246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cb66262466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b662624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cb6626246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b6626246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cb6626246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b662624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cb66262466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b66262466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b6626246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b66262466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b66262466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b66262466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b66262466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b6626246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b6626246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7b6bfad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f7b6bfad4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190782" y="341522"/>
            <a:ext cx="7114800" cy="1162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1190782" y="1620012"/>
            <a:ext cx="7114800" cy="2944500"/>
          </a:xfrm>
          <a:prstGeom prst="rect">
            <a:avLst/>
          </a:prstGeom>
          <a:noFill/>
          <a:ln>
            <a:noFill/>
          </a:ln>
        </p:spPr>
        <p:txBody>
          <a:bodyPr anchorCtr="0" anchor="t" bIns="34275" lIns="68575" spcFirstLastPara="1" rIns="68575"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10000"/>
              </a:lnSpc>
              <a:spcBef>
                <a:spcPts val="1200"/>
              </a:spcBef>
              <a:spcAft>
                <a:spcPts val="0"/>
              </a:spcAft>
              <a:buSzPts val="1400"/>
              <a:buChar char="○"/>
              <a:defRPr/>
            </a:lvl2pPr>
            <a:lvl3pPr indent="-317500" lvl="2" marL="1371600" rtl="0" algn="l">
              <a:lnSpc>
                <a:spcPct val="110000"/>
              </a:lnSpc>
              <a:spcBef>
                <a:spcPts val="1200"/>
              </a:spcBef>
              <a:spcAft>
                <a:spcPts val="0"/>
              </a:spcAft>
              <a:buSzPts val="1400"/>
              <a:buChar char="■"/>
              <a:defRPr/>
            </a:lvl3pPr>
            <a:lvl4pPr indent="-317500" lvl="3" marL="1828800" rtl="0" algn="l">
              <a:lnSpc>
                <a:spcPct val="110000"/>
              </a:lnSpc>
              <a:spcBef>
                <a:spcPts val="1200"/>
              </a:spcBef>
              <a:spcAft>
                <a:spcPts val="0"/>
              </a:spcAft>
              <a:buSzPts val="1400"/>
              <a:buChar char="●"/>
              <a:defRPr/>
            </a:lvl4pPr>
            <a:lvl5pPr indent="-317500" lvl="4" marL="2286000" rtl="0" algn="l">
              <a:lnSpc>
                <a:spcPct val="11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76" name="Google Shape;276;p13"/>
          <p:cNvSpPr txBox="1"/>
          <p:nvPr>
            <p:ph idx="10" type="dt"/>
          </p:nvPr>
        </p:nvSpPr>
        <p:spPr>
          <a:xfrm>
            <a:off x="6013974" y="4719638"/>
            <a:ext cx="2320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1190783" y="4719638"/>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362181" y="4719638"/>
            <a:ext cx="6105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13"/>
          <p:cNvSpPr/>
          <p:nvPr/>
        </p:nvSpPr>
        <p:spPr>
          <a:xfrm>
            <a:off x="0" y="423865"/>
            <a:ext cx="850500" cy="4719600"/>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13"/>
          <p:cNvSpPr/>
          <p:nvPr/>
        </p:nvSpPr>
        <p:spPr>
          <a:xfrm>
            <a:off x="0" y="-2"/>
            <a:ext cx="423900" cy="5143500"/>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9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0" Type="http://schemas.openxmlformats.org/officeDocument/2006/relationships/hyperlink" Target="https://www.fao.org/faostat/en/#data/QV"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data/QCL" TargetMode="External"/><Relationship Id="rId9" Type="http://schemas.openxmlformats.org/officeDocument/2006/relationships/hyperlink" Target="https://www.fao.org/faostat/en/#data/GCE" TargetMode="External"/><Relationship Id="rId5" Type="http://schemas.openxmlformats.org/officeDocument/2006/relationships/hyperlink" Target="https://www.fao.org/faostat/en/#data/RP" TargetMode="External"/><Relationship Id="rId6" Type="http://schemas.openxmlformats.org/officeDocument/2006/relationships/hyperlink" Target="https://www.fao.org/faostat/en/#data/TCL" TargetMode="External"/><Relationship Id="rId7" Type="http://schemas.openxmlformats.org/officeDocument/2006/relationships/hyperlink" Target="https://www.fao.org/faostat/en/#data/RL" TargetMode="External"/><Relationship Id="rId8" Type="http://schemas.openxmlformats.org/officeDocument/2006/relationships/hyperlink" Target="https://www.fao.org/faostat/en/#data/G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fao.org/faostat/en/#data/QCL" TargetMode="External"/><Relationship Id="rId4" Type="http://schemas.openxmlformats.org/officeDocument/2006/relationships/hyperlink" Target="https://www.fao.org/faostat/en/#data/RP" TargetMode="External"/><Relationship Id="rId5" Type="http://schemas.openxmlformats.org/officeDocument/2006/relationships/hyperlink" Target="https://www.fao.org/faostat/en/#data/TCL" TargetMode="External"/><Relationship Id="rId6" Type="http://schemas.openxmlformats.org/officeDocument/2006/relationships/hyperlink" Target="https://www.fao.org/faostat/en/#data/RL" TargetMode="External"/><Relationship Id="rId7" Type="http://schemas.openxmlformats.org/officeDocument/2006/relationships/hyperlink" Target="https://www.fao.org/faostat/en/#data/GCE" TargetMode="External"/><Relationship Id="rId8" Type="http://schemas.openxmlformats.org/officeDocument/2006/relationships/hyperlink" Target="https://www.fao.org/faostat/en/#data/Q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usda/aesop" TargetMode="External"/><Relationship Id="rId4" Type="http://schemas.openxmlformats.org/officeDocument/2006/relationships/hyperlink" Target="https://www.kaggle.com/underwearfitting/soil-testing-database" TargetMode="External"/><Relationship Id="rId5" Type="http://schemas.openxmlformats.org/officeDocument/2006/relationships/hyperlink" Target="https://www.kaggle.com/unitednations/international-greenhouse-gas-emissions" TargetMode="External"/><Relationship Id="rId6" Type="http://schemas.openxmlformats.org/officeDocument/2006/relationships/hyperlink" Target="https://www.kaggle.com/dorbicycle/world-foodfeed-produ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1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6" name="Google Shape;286;p14"/>
          <p:cNvSpPr txBox="1"/>
          <p:nvPr>
            <p:ph type="ctrTitle"/>
          </p:nvPr>
        </p:nvSpPr>
        <p:spPr>
          <a:xfrm>
            <a:off x="5115750" y="592050"/>
            <a:ext cx="3931500" cy="2007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Arial"/>
              <a:buNone/>
            </a:pPr>
            <a:r>
              <a:rPr lang="en" sz="3400"/>
              <a:t>Factors Impacting</a:t>
            </a:r>
            <a:r>
              <a:rPr b="1" i="0" lang="en" sz="3400" u="none" strike="noStrike">
                <a:latin typeface="Arial"/>
                <a:ea typeface="Arial"/>
                <a:cs typeface="Arial"/>
                <a:sym typeface="Arial"/>
              </a:rPr>
              <a:t> Crop Yield Prediction</a:t>
            </a:r>
            <a:endParaRPr sz="3400"/>
          </a:p>
        </p:txBody>
      </p:sp>
      <p:sp>
        <p:nvSpPr>
          <p:cNvPr id="287" name="Google Shape;287;p14"/>
          <p:cNvSpPr txBox="1"/>
          <p:nvPr>
            <p:ph idx="1" type="subTitle"/>
          </p:nvPr>
        </p:nvSpPr>
        <p:spPr>
          <a:xfrm>
            <a:off x="4606950" y="2025956"/>
            <a:ext cx="4440300" cy="2220300"/>
          </a:xfrm>
          <a:prstGeom prst="rect">
            <a:avLst/>
          </a:prstGeom>
          <a:noFill/>
          <a:ln>
            <a:noFill/>
          </a:ln>
        </p:spPr>
        <p:txBody>
          <a:bodyPr anchorCtr="0" anchor="b" bIns="34275" lIns="68575" spcFirstLastPara="1" rIns="68575" wrap="square" tIns="34275">
            <a:normAutofit/>
          </a:bodyPr>
          <a:lstStyle/>
          <a:p>
            <a:pPr indent="0" lvl="0" marL="0" rtl="0" algn="ctr">
              <a:lnSpc>
                <a:spcPct val="110000"/>
              </a:lnSpc>
              <a:spcBef>
                <a:spcPts val="0"/>
              </a:spcBef>
              <a:spcAft>
                <a:spcPts val="0"/>
              </a:spcAft>
              <a:buSzPts val="1800"/>
              <a:buNone/>
            </a:pPr>
            <a:r>
              <a:rPr b="1" lang="en" sz="2300"/>
              <a:t>Team F</a:t>
            </a:r>
            <a:endParaRPr b="1" sz="2300"/>
          </a:p>
          <a:p>
            <a:pPr indent="0" lvl="0" marL="0" rtl="0" algn="ctr">
              <a:lnSpc>
                <a:spcPct val="110000"/>
              </a:lnSpc>
              <a:spcBef>
                <a:spcPts val="900"/>
              </a:spcBef>
              <a:spcAft>
                <a:spcPts val="0"/>
              </a:spcAft>
              <a:buSzPts val="1800"/>
              <a:buNone/>
            </a:pPr>
            <a:r>
              <a:rPr lang="en" sz="2100"/>
              <a:t>Neha Nooka </a:t>
            </a:r>
            <a:endParaRPr sz="2100"/>
          </a:p>
          <a:p>
            <a:pPr indent="0" lvl="0" marL="0" rtl="0" algn="ctr">
              <a:lnSpc>
                <a:spcPct val="110000"/>
              </a:lnSpc>
              <a:spcBef>
                <a:spcPts val="900"/>
              </a:spcBef>
              <a:spcAft>
                <a:spcPts val="0"/>
              </a:spcAft>
              <a:buSzPts val="1800"/>
              <a:buNone/>
            </a:pPr>
            <a:r>
              <a:rPr lang="en" sz="2100"/>
              <a:t>Chaturya Gajula </a:t>
            </a:r>
            <a:endParaRPr sz="2100"/>
          </a:p>
          <a:p>
            <a:pPr indent="0" lvl="0" marL="0" rtl="0" algn="ctr">
              <a:lnSpc>
                <a:spcPct val="110000"/>
              </a:lnSpc>
              <a:spcBef>
                <a:spcPts val="900"/>
              </a:spcBef>
              <a:spcAft>
                <a:spcPts val="0"/>
              </a:spcAft>
              <a:buSzPts val="1800"/>
              <a:buNone/>
            </a:pPr>
            <a:r>
              <a:rPr lang="en" sz="2100"/>
              <a:t>Harshali Narkhede </a:t>
            </a:r>
            <a:endParaRPr sz="2100"/>
          </a:p>
        </p:txBody>
      </p:sp>
      <p:pic>
        <p:nvPicPr>
          <p:cNvPr descr="Green building in a cornfield" id="288" name="Google Shape;288;p14"/>
          <p:cNvPicPr preferRelativeResize="0"/>
          <p:nvPr/>
        </p:nvPicPr>
        <p:blipFill rotWithShape="1">
          <a:blip r:embed="rId3">
            <a:alphaModFix/>
          </a:blip>
          <a:srcRect b="0" l="5689" r="21735" t="0"/>
          <a:stretch/>
        </p:blipFill>
        <p:spPr>
          <a:xfrm>
            <a:off x="0" y="0"/>
            <a:ext cx="511575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6"/>
                                        </p:tgtEl>
                                        <p:attrNameLst>
                                          <p:attrName>style.visibility</p:attrName>
                                        </p:attrNameLst>
                                      </p:cBhvr>
                                      <p:to>
                                        <p:strVal val="visible"/>
                                      </p:to>
                                    </p:set>
                                    <p:animEffect filter="fade" transition="in">
                                      <p:cBhvr>
                                        <p:cTn dur="4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2" name="Google Shape;342;p23"/>
          <p:cNvPicPr preferRelativeResize="0"/>
          <p:nvPr/>
        </p:nvPicPr>
        <p:blipFill rotWithShape="1">
          <a:blip r:embed="rId3">
            <a:alphaModFix/>
          </a:blip>
          <a:srcRect b="0" l="0" r="13770" t="1146"/>
          <a:stretch/>
        </p:blipFill>
        <p:spPr>
          <a:xfrm>
            <a:off x="3731375" y="1039975"/>
            <a:ext cx="5356649" cy="3847324"/>
          </a:xfrm>
          <a:prstGeom prst="rect">
            <a:avLst/>
          </a:prstGeom>
          <a:noFill/>
          <a:ln>
            <a:noFill/>
          </a:ln>
        </p:spPr>
      </p:pic>
      <p:pic>
        <p:nvPicPr>
          <p:cNvPr id="343" name="Google Shape;343;p23"/>
          <p:cNvPicPr preferRelativeResize="0"/>
          <p:nvPr/>
        </p:nvPicPr>
        <p:blipFill rotWithShape="1">
          <a:blip r:embed="rId4">
            <a:alphaModFix/>
          </a:blip>
          <a:srcRect b="0" l="7432" r="7432" t="0"/>
          <a:stretch/>
        </p:blipFill>
        <p:spPr>
          <a:xfrm>
            <a:off x="136075" y="991375"/>
            <a:ext cx="3731375" cy="40886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24"/>
          <p:cNvSpPr txBox="1"/>
          <p:nvPr>
            <p:ph type="title"/>
          </p:nvPr>
        </p:nvSpPr>
        <p:spPr>
          <a:xfrm>
            <a:off x="1190775" y="87481"/>
            <a:ext cx="7114800" cy="810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9" name="Google Shape;349;p24"/>
          <p:cNvPicPr preferRelativeResize="0"/>
          <p:nvPr/>
        </p:nvPicPr>
        <p:blipFill rotWithShape="1">
          <a:blip r:embed="rId3">
            <a:alphaModFix/>
          </a:blip>
          <a:srcRect b="0" l="2198" r="2198" t="0"/>
          <a:stretch/>
        </p:blipFill>
        <p:spPr>
          <a:xfrm>
            <a:off x="1836950" y="769050"/>
            <a:ext cx="5587097" cy="4080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2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55" name="Google Shape;355;p25"/>
          <p:cNvPicPr preferRelativeResize="0"/>
          <p:nvPr/>
        </p:nvPicPr>
        <p:blipFill rotWithShape="1">
          <a:blip r:embed="rId3">
            <a:alphaModFix/>
          </a:blip>
          <a:srcRect b="0" l="2107" r="2097" t="0"/>
          <a:stretch/>
        </p:blipFill>
        <p:spPr>
          <a:xfrm>
            <a:off x="1532575" y="897413"/>
            <a:ext cx="6934497" cy="3941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2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1" name="Google Shape;361;p26"/>
          <p:cNvPicPr preferRelativeResize="0"/>
          <p:nvPr/>
        </p:nvPicPr>
        <p:blipFill rotWithShape="1">
          <a:blip r:embed="rId3">
            <a:alphaModFix/>
          </a:blip>
          <a:srcRect b="0" l="0" r="0" t="0"/>
          <a:stretch/>
        </p:blipFill>
        <p:spPr>
          <a:xfrm>
            <a:off x="1321825" y="843725"/>
            <a:ext cx="5996874" cy="4187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2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7" name="Google Shape;367;p27"/>
          <p:cNvPicPr preferRelativeResize="0"/>
          <p:nvPr/>
        </p:nvPicPr>
        <p:blipFill rotWithShape="1">
          <a:blip r:embed="rId3">
            <a:alphaModFix/>
          </a:blip>
          <a:srcRect b="1710" l="0" r="0" t="0"/>
          <a:stretch/>
        </p:blipFill>
        <p:spPr>
          <a:xfrm>
            <a:off x="1190775" y="920344"/>
            <a:ext cx="7719149" cy="41306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2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73" name="Google Shape;373;p28"/>
          <p:cNvPicPr preferRelativeResize="0"/>
          <p:nvPr/>
        </p:nvPicPr>
        <p:blipFill rotWithShape="1">
          <a:blip r:embed="rId3">
            <a:alphaModFix/>
          </a:blip>
          <a:srcRect b="622" l="0" r="0" t="622"/>
          <a:stretch/>
        </p:blipFill>
        <p:spPr>
          <a:xfrm>
            <a:off x="1545375" y="952500"/>
            <a:ext cx="6921703" cy="3886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2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Splitting the Data</a:t>
            </a:r>
            <a:endParaRPr>
              <a:solidFill>
                <a:schemeClr val="dk1"/>
              </a:solidFill>
            </a:endParaRPr>
          </a:p>
        </p:txBody>
      </p:sp>
      <p:pic>
        <p:nvPicPr>
          <p:cNvPr id="379" name="Google Shape;379;p29"/>
          <p:cNvPicPr preferRelativeResize="0"/>
          <p:nvPr/>
        </p:nvPicPr>
        <p:blipFill>
          <a:blip r:embed="rId3">
            <a:alphaModFix/>
          </a:blip>
          <a:stretch>
            <a:fillRect/>
          </a:stretch>
        </p:blipFill>
        <p:spPr>
          <a:xfrm>
            <a:off x="1036100" y="1246575"/>
            <a:ext cx="7761500" cy="269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3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Crop Production - Linear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85" name="Google Shape;385;p30"/>
          <p:cNvPicPr preferRelativeResize="0"/>
          <p:nvPr/>
        </p:nvPicPr>
        <p:blipFill rotWithShape="1">
          <a:blip r:embed="rId3">
            <a:alphaModFix/>
          </a:blip>
          <a:srcRect b="0" l="0" r="45628" t="0"/>
          <a:stretch/>
        </p:blipFill>
        <p:spPr>
          <a:xfrm>
            <a:off x="1313625" y="1114575"/>
            <a:ext cx="6771651" cy="2909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3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Crop Production - Random Forest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91" name="Google Shape;391;p31"/>
          <p:cNvPicPr preferRelativeResize="0"/>
          <p:nvPr/>
        </p:nvPicPr>
        <p:blipFill>
          <a:blip r:embed="rId3">
            <a:alphaModFix/>
          </a:blip>
          <a:stretch>
            <a:fillRect/>
          </a:stretch>
        </p:blipFill>
        <p:spPr>
          <a:xfrm>
            <a:off x="1378375" y="897425"/>
            <a:ext cx="6447876" cy="3941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3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Crop Production - XGBoost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97" name="Google Shape;397;p32"/>
          <p:cNvPicPr preferRelativeResize="0"/>
          <p:nvPr/>
        </p:nvPicPr>
        <p:blipFill rotWithShape="1">
          <a:blip r:embed="rId3">
            <a:alphaModFix/>
          </a:blip>
          <a:srcRect b="0" l="0" r="22191" t="1058"/>
          <a:stretch/>
        </p:blipFill>
        <p:spPr>
          <a:xfrm>
            <a:off x="1308775" y="897425"/>
            <a:ext cx="6758027" cy="3899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5"/>
          <p:cNvSpPr txBox="1"/>
          <p:nvPr>
            <p:ph type="title"/>
          </p:nvPr>
        </p:nvSpPr>
        <p:spPr>
          <a:xfrm>
            <a:off x="1190775" y="74006"/>
            <a:ext cx="7114800" cy="6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Github Page (</a:t>
            </a:r>
            <a:r>
              <a:rPr lang="en" u="sng">
                <a:solidFill>
                  <a:schemeClr val="hlink"/>
                </a:solidFill>
                <a:hlinkClick r:id="rId3"/>
              </a:rPr>
              <a:t>Link</a:t>
            </a:r>
            <a:r>
              <a:rPr lang="en">
                <a:solidFill>
                  <a:schemeClr val="dk1"/>
                </a:solidFill>
              </a:rPr>
              <a:t>) </a:t>
            </a:r>
            <a:endParaRPr>
              <a:solidFill>
                <a:schemeClr val="dk1"/>
              </a:solidFill>
            </a:endParaRPr>
          </a:p>
        </p:txBody>
      </p:sp>
      <p:pic>
        <p:nvPicPr>
          <p:cNvPr id="294" name="Google Shape;294;p15"/>
          <p:cNvPicPr preferRelativeResize="0"/>
          <p:nvPr/>
        </p:nvPicPr>
        <p:blipFill>
          <a:blip r:embed="rId4">
            <a:alphaModFix/>
          </a:blip>
          <a:stretch>
            <a:fillRect/>
          </a:stretch>
        </p:blipFill>
        <p:spPr>
          <a:xfrm>
            <a:off x="1133000" y="675506"/>
            <a:ext cx="7394816" cy="41631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3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Trade Analysis</a:t>
            </a:r>
            <a:r>
              <a:rPr lang="en">
                <a:solidFill>
                  <a:schemeClr val="dk1"/>
                </a:solidFill>
              </a:rPr>
              <a:t> - Linear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03" name="Google Shape;403;p33"/>
          <p:cNvPicPr preferRelativeResize="0"/>
          <p:nvPr/>
        </p:nvPicPr>
        <p:blipFill rotWithShape="1">
          <a:blip r:embed="rId3">
            <a:alphaModFix/>
          </a:blip>
          <a:srcRect b="0" l="2847" r="2857" t="0"/>
          <a:stretch/>
        </p:blipFill>
        <p:spPr>
          <a:xfrm>
            <a:off x="1308775" y="897425"/>
            <a:ext cx="6758027" cy="389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3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Trade Analysis</a:t>
            </a:r>
            <a:r>
              <a:rPr lang="en">
                <a:solidFill>
                  <a:schemeClr val="dk1"/>
                </a:solidFill>
              </a:rPr>
              <a:t> - Random Forest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09" name="Google Shape;409;p34"/>
          <p:cNvPicPr preferRelativeResize="0"/>
          <p:nvPr/>
        </p:nvPicPr>
        <p:blipFill rotWithShape="1">
          <a:blip r:embed="rId3">
            <a:alphaModFix/>
          </a:blip>
          <a:srcRect b="1797" l="0" r="0" t="0"/>
          <a:stretch/>
        </p:blipFill>
        <p:spPr>
          <a:xfrm>
            <a:off x="1258125" y="839475"/>
            <a:ext cx="7409975" cy="42115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35"/>
          <p:cNvSpPr txBox="1"/>
          <p:nvPr>
            <p:ph type="title"/>
          </p:nvPr>
        </p:nvSpPr>
        <p:spPr>
          <a:xfrm>
            <a:off x="1190775" y="341517"/>
            <a:ext cx="7114800" cy="611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References</a:t>
            </a:r>
            <a:endParaRPr>
              <a:solidFill>
                <a:schemeClr val="dk1"/>
              </a:solidFill>
            </a:endParaRPr>
          </a:p>
        </p:txBody>
      </p:sp>
      <p:sp>
        <p:nvSpPr>
          <p:cNvPr id="415" name="Google Shape;415;p35"/>
          <p:cNvSpPr txBox="1"/>
          <p:nvPr>
            <p:ph idx="1" type="body"/>
          </p:nvPr>
        </p:nvSpPr>
        <p:spPr>
          <a:xfrm>
            <a:off x="1190775" y="1026844"/>
            <a:ext cx="7440300" cy="3913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lang="en" sz="1200">
                <a:latin typeface="Arial"/>
                <a:ea typeface="Arial"/>
                <a:cs typeface="Arial"/>
                <a:sym typeface="Arial"/>
              </a:rPr>
              <a:t>1. Lobell, D. B., &amp; Field, C. B. (2007). Global scale climate–crop yield relationships and the impacts of recent warming. Environmental Research Letters, 2(1), 014002. [DOI: 10.1088/1748-9326/2/1/014002]</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2. Ray, D. K., West, P. C., Clark, M., Gerber, J. S., Prishchepov, A. V., &amp; Chatterjee, S. (2019). Climate change has likely already affected global food production. PLoS One, 14(5), e0217148. [DOI: 10.1371/journal.pone.0217148]</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4. Zhao, C., Liu, B., Piao, S., Wang, X., Lobell, D. B., Huang, Y., ... &amp; Zeng, Z. (2017). Temperature increase reduces global yields of major crops in four independent estimates. Proceedings of the National Academy of Sciences, 114(35), 9326-9331. [DOI: 10.1073/pnas.1701762114]</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0" lvl="0" marL="1016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76200" lvl="0" marL="177800" rtl="0" algn="l">
              <a:lnSpc>
                <a:spcPct val="110000"/>
              </a:lnSpc>
              <a:spcBef>
                <a:spcPts val="1200"/>
              </a:spcBef>
              <a:spcAft>
                <a:spcPts val="1200"/>
              </a:spcAft>
              <a:buSzPts val="1700"/>
              <a:buNone/>
            </a:pPr>
            <a:r>
              <a:t/>
            </a:r>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36"/>
          <p:cNvSpPr txBox="1"/>
          <p:nvPr>
            <p:ph type="title"/>
          </p:nvPr>
        </p:nvSpPr>
        <p:spPr>
          <a:xfrm>
            <a:off x="1302600" y="2124523"/>
            <a:ext cx="7114800" cy="22992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lt1"/>
              </a:buClr>
              <a:buSzPct val="80487"/>
              <a:buFont typeface="Arial"/>
              <a:buNone/>
            </a:pPr>
            <a:r>
              <a:rPr lang="en" sz="4100">
                <a:solidFill>
                  <a:schemeClr val="dk1"/>
                </a:solidFill>
              </a:rPr>
              <a:t>Thank You</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rPr b="0" lang="en" sz="4100">
                <a:solidFill>
                  <a:schemeClr val="dk1"/>
                </a:solidFill>
              </a:rPr>
              <a:t>Questions?</a:t>
            </a:r>
            <a:endParaRPr b="0" sz="4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190775" y="341515"/>
            <a:ext cx="7114800" cy="84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Project Introduction</a:t>
            </a:r>
            <a:endParaRPr>
              <a:solidFill>
                <a:schemeClr val="dk1"/>
              </a:solidFill>
            </a:endParaRPr>
          </a:p>
        </p:txBody>
      </p:sp>
      <p:sp>
        <p:nvSpPr>
          <p:cNvPr id="300" name="Google Shape;300;p16"/>
          <p:cNvSpPr txBox="1"/>
          <p:nvPr>
            <p:ph idx="1" type="body"/>
          </p:nvPr>
        </p:nvSpPr>
        <p:spPr>
          <a:xfrm>
            <a:off x="1190775" y="1054595"/>
            <a:ext cx="7114800" cy="3510000"/>
          </a:xfrm>
          <a:prstGeom prst="rect">
            <a:avLst/>
          </a:prstGeom>
          <a:noFill/>
          <a:ln>
            <a:noFill/>
          </a:ln>
        </p:spPr>
        <p:txBody>
          <a:bodyPr anchorCtr="0" anchor="t" bIns="34275" lIns="68575" spcFirstLastPara="1" rIns="68575" wrap="square" tIns="34275">
            <a:normAutofit lnSpcReduction="10000"/>
          </a:bodyPr>
          <a:lstStyle/>
          <a:p>
            <a:pPr indent="-254000" lvl="0" marL="342900" rtl="0" algn="just">
              <a:lnSpc>
                <a:spcPct val="115000"/>
              </a:lnSpc>
              <a:spcBef>
                <a:spcPts val="0"/>
              </a:spcBef>
              <a:spcAft>
                <a:spcPts val="0"/>
              </a:spcAft>
              <a:buSzPts val="1400"/>
              <a:buFont typeface="Arial"/>
              <a:buChar char="●"/>
            </a:pPr>
            <a:r>
              <a:rPr lang="en" sz="1400">
                <a:latin typeface="Arial"/>
                <a:ea typeface="Arial"/>
                <a:cs typeface="Arial"/>
                <a:sym typeface="Arial"/>
              </a:rPr>
              <a:t>The primary </a:t>
            </a:r>
            <a:r>
              <a:rPr b="1" lang="en" sz="1400">
                <a:latin typeface="Arial"/>
                <a:ea typeface="Arial"/>
                <a:cs typeface="Arial"/>
                <a:sym typeface="Arial"/>
              </a:rPr>
              <a:t>objective</a:t>
            </a:r>
            <a:r>
              <a:rPr lang="en" sz="1400">
                <a:latin typeface="Arial"/>
                <a:ea typeface="Arial"/>
                <a:cs typeface="Arial"/>
                <a:sym typeface="Arial"/>
              </a:rPr>
              <a:t> of this project is to identify the most significant factors affecting crop yields and develop accurate predictive models to </a:t>
            </a:r>
            <a:r>
              <a:rPr b="1" lang="en" sz="1400">
                <a:latin typeface="Arial"/>
                <a:ea typeface="Arial"/>
                <a:cs typeface="Arial"/>
                <a:sym typeface="Arial"/>
              </a:rPr>
              <a:t>forecast future yields</a:t>
            </a:r>
            <a:r>
              <a:rPr lang="en" sz="1400">
                <a:latin typeface="Arial"/>
                <a:ea typeface="Arial"/>
                <a:cs typeface="Arial"/>
                <a:sym typeface="Arial"/>
              </a:rPr>
              <a:t>. We will also focus on </a:t>
            </a:r>
            <a:r>
              <a:rPr b="1" lang="en" sz="1400">
                <a:latin typeface="Arial"/>
                <a:ea typeface="Arial"/>
                <a:cs typeface="Arial"/>
                <a:sym typeface="Arial"/>
              </a:rPr>
              <a:t>Trade Analysis</a:t>
            </a:r>
            <a:r>
              <a:rPr lang="en" sz="1400">
                <a:latin typeface="Arial"/>
                <a:ea typeface="Arial"/>
                <a:cs typeface="Arial"/>
                <a:sym typeface="Arial"/>
              </a:rPr>
              <a:t> predicting trade volumes based on factors like crop production, trade type, and geographical area. We will evaluate the performance of our models using metrics such as root mean squared error (</a:t>
            </a:r>
            <a:r>
              <a:rPr b="1" lang="en" sz="1400">
                <a:latin typeface="Arial"/>
                <a:ea typeface="Arial"/>
                <a:cs typeface="Arial"/>
                <a:sym typeface="Arial"/>
              </a:rPr>
              <a:t>RMSE</a:t>
            </a:r>
            <a:r>
              <a:rPr lang="en" sz="1400">
                <a:latin typeface="Arial"/>
                <a:ea typeface="Arial"/>
                <a:cs typeface="Arial"/>
                <a:sym typeface="Arial"/>
              </a:rPr>
              <a:t>), and mean squared value to assess their predictive accuracy and reliability.</a:t>
            </a:r>
            <a:r>
              <a:rPr lang="en" sz="1400"/>
              <a:t> </a:t>
            </a:r>
            <a:endParaRPr sz="1400"/>
          </a:p>
          <a:p>
            <a:pPr indent="0" lvl="0" marL="342900" rtl="0" algn="just">
              <a:lnSpc>
                <a:spcPct val="115000"/>
              </a:lnSpc>
              <a:spcBef>
                <a:spcPts val="1200"/>
              </a:spcBef>
              <a:spcAft>
                <a:spcPts val="0"/>
              </a:spcAft>
              <a:buNone/>
            </a:pPr>
            <a:r>
              <a:t/>
            </a:r>
            <a:endParaRPr sz="1400"/>
          </a:p>
          <a:p>
            <a:pPr indent="-254000" lvl="0" marL="342900" rtl="0" algn="just">
              <a:lnSpc>
                <a:spcPct val="115000"/>
              </a:lnSpc>
              <a:spcBef>
                <a:spcPts val="1200"/>
              </a:spcBef>
              <a:spcAft>
                <a:spcPts val="0"/>
              </a:spcAft>
              <a:buSzPts val="1400"/>
              <a:buFont typeface="Arial"/>
              <a:buChar char="●"/>
            </a:pPr>
            <a:r>
              <a:rPr lang="en" sz="1400">
                <a:latin typeface="Arial"/>
                <a:ea typeface="Arial"/>
                <a:cs typeface="Arial"/>
                <a:sym typeface="Arial"/>
              </a:rPr>
              <a:t>To explore the various factors that influence crop yields and develop predictive models to forecast future yields based on these factors. One dataset that we will be using for this project is the FAO website, which provides comprehensive information on crop production, crop emissions, temperature and agricultural practices across different regions and time periods.</a:t>
            </a:r>
            <a:endParaRPr sz="1400">
              <a:latin typeface="Arial"/>
              <a:ea typeface="Arial"/>
              <a:cs typeface="Arial"/>
              <a:sym typeface="Arial"/>
            </a:endParaRPr>
          </a:p>
          <a:p>
            <a:pPr indent="0" lvl="0" marL="0" rtl="0" algn="just">
              <a:lnSpc>
                <a:spcPct val="11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190775" y="341516"/>
            <a:ext cx="7114800" cy="722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Datasets (</a:t>
            </a:r>
            <a:r>
              <a:rPr lang="en" u="sng">
                <a:solidFill>
                  <a:schemeClr val="hlink"/>
                </a:solidFill>
                <a:hlinkClick r:id="rId3"/>
              </a:rPr>
              <a:t>Link</a:t>
            </a:r>
            <a:r>
              <a:rPr lang="en">
                <a:solidFill>
                  <a:schemeClr val="dk1"/>
                </a:solidFill>
              </a:rPr>
              <a:t>)</a:t>
            </a:r>
            <a:endParaRPr>
              <a:solidFill>
                <a:schemeClr val="dk1"/>
              </a:solidFill>
            </a:endParaRPr>
          </a:p>
        </p:txBody>
      </p:sp>
      <p:sp>
        <p:nvSpPr>
          <p:cNvPr id="306" name="Google Shape;306;p17"/>
          <p:cNvSpPr txBox="1"/>
          <p:nvPr>
            <p:ph idx="1" type="body"/>
          </p:nvPr>
        </p:nvSpPr>
        <p:spPr>
          <a:xfrm>
            <a:off x="1190775" y="878825"/>
            <a:ext cx="7569900" cy="4079700"/>
          </a:xfrm>
          <a:prstGeom prst="rect">
            <a:avLst/>
          </a:prstGeom>
          <a:noFill/>
          <a:ln>
            <a:noFill/>
          </a:ln>
        </p:spPr>
        <p:txBody>
          <a:bodyPr anchorCtr="0" anchor="t" bIns="34275" lIns="68575" spcFirstLastPara="1" rIns="68575" wrap="square" tIns="34275">
            <a:noAutofit/>
          </a:bodyPr>
          <a:lstStyle/>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For this project, we have selected the top 4 Agricultural Countries in the world </a:t>
            </a:r>
            <a:r>
              <a:rPr lang="en" sz="1400">
                <a:latin typeface="Arial"/>
                <a:ea typeface="Arial"/>
                <a:cs typeface="Arial"/>
                <a:sym typeface="Arial"/>
              </a:rPr>
              <a:t>which</a:t>
            </a:r>
            <a:r>
              <a:rPr lang="en" sz="1400">
                <a:latin typeface="Arial"/>
                <a:ea typeface="Arial"/>
                <a:cs typeface="Arial"/>
                <a:sym typeface="Arial"/>
              </a:rPr>
              <a:t> are </a:t>
            </a:r>
            <a:r>
              <a:rPr b="1" lang="en" sz="1400">
                <a:latin typeface="Arial"/>
                <a:ea typeface="Arial"/>
                <a:cs typeface="Arial"/>
                <a:sym typeface="Arial"/>
              </a:rPr>
              <a:t>China, United States, Brazil </a:t>
            </a:r>
            <a:r>
              <a:rPr lang="en" sz="1400">
                <a:latin typeface="Arial"/>
                <a:ea typeface="Arial"/>
                <a:cs typeface="Arial"/>
                <a:sym typeface="Arial"/>
              </a:rPr>
              <a:t>and</a:t>
            </a:r>
            <a:r>
              <a:rPr b="1" lang="en" sz="1400">
                <a:latin typeface="Arial"/>
                <a:ea typeface="Arial"/>
                <a:cs typeface="Arial"/>
                <a:sym typeface="Arial"/>
              </a:rPr>
              <a:t> Indonesia</a:t>
            </a:r>
            <a:r>
              <a:rPr lang="en" sz="1400">
                <a:latin typeface="Arial"/>
                <a:ea typeface="Arial"/>
                <a:cs typeface="Arial"/>
                <a:sym typeface="Arial"/>
              </a:rPr>
              <a:t>. India is also a top agricultural country but we’ve decided not to include India as it has missing data for some years.</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So, for the above mentioned countries, the major crop produced in all those countries are:</a:t>
            </a:r>
            <a:endParaRPr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Rice</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Wheat</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Maize(Corn)</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Soya Beans</a:t>
            </a:r>
            <a:endParaRPr b="1" sz="1400">
              <a:latin typeface="Arial"/>
              <a:ea typeface="Arial"/>
              <a:cs typeface="Arial"/>
              <a:sym typeface="Arial"/>
            </a:endParaRPr>
          </a:p>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The time span for all the tables are from</a:t>
            </a:r>
            <a:r>
              <a:rPr b="1" lang="en" sz="1400">
                <a:latin typeface="Arial"/>
                <a:ea typeface="Arial"/>
                <a:cs typeface="Arial"/>
                <a:sym typeface="Arial"/>
              </a:rPr>
              <a:t> 2000-2021</a:t>
            </a:r>
            <a:r>
              <a:rPr lang="en" sz="1400">
                <a:latin typeface="Arial"/>
                <a:ea typeface="Arial"/>
                <a:cs typeface="Arial"/>
                <a:sym typeface="Arial"/>
              </a:rPr>
              <a:t>.</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All the datasets are collected from FAO website.</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b="1" lang="en" sz="1400">
                <a:latin typeface="Arial"/>
                <a:ea typeface="Arial"/>
                <a:cs typeface="Arial"/>
                <a:sym typeface="Arial"/>
              </a:rPr>
              <a:t>Tables:</a:t>
            </a:r>
            <a:endParaRPr b="1" sz="1400">
              <a:latin typeface="Arial"/>
              <a:ea typeface="Arial"/>
              <a:cs typeface="Arial"/>
              <a:sym typeface="Arial"/>
            </a:endParaRPr>
          </a:p>
          <a:p>
            <a:pPr indent="-317500" lvl="0" marL="457200" rtl="0" algn="just">
              <a:spcBef>
                <a:spcPts val="0"/>
              </a:spcBef>
              <a:spcAft>
                <a:spcPts val="0"/>
              </a:spcAft>
              <a:buClr>
                <a:srgbClr val="0000FF"/>
              </a:buClr>
              <a:buSzPts val="1400"/>
              <a:buFont typeface="Arial"/>
              <a:buAutoNum type="arabicPeriod"/>
            </a:pPr>
            <a:r>
              <a:rPr lang="en" sz="1400" u="sng">
                <a:solidFill>
                  <a:schemeClr val="hlink"/>
                </a:solidFill>
                <a:latin typeface="Arial"/>
                <a:ea typeface="Arial"/>
                <a:cs typeface="Arial"/>
                <a:sym typeface="Arial"/>
                <a:hlinkClick r:id="rId4"/>
              </a:rPr>
              <a:t>Crop Production</a:t>
            </a:r>
            <a:r>
              <a:rPr lang="en" sz="1400">
                <a:solidFill>
                  <a:srgbClr val="0000FF"/>
                </a:solidFill>
                <a:latin typeface="Arial"/>
                <a:ea typeface="Arial"/>
                <a:cs typeface="Arial"/>
                <a:sym typeface="Arial"/>
              </a:rPr>
              <a:t> </a:t>
            </a:r>
            <a:endParaRPr sz="1400">
              <a:solidFill>
                <a:srgbClr val="0000FF"/>
              </a:solidFill>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5"/>
              </a:rPr>
              <a:t>Pesticides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6"/>
              </a:rPr>
              <a:t>Crop Trade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7"/>
              </a:rPr>
              <a:t>Land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8"/>
              </a:rPr>
              <a:t>Emission</a:t>
            </a:r>
            <a:r>
              <a:rPr lang="en" sz="1400" u="sng">
                <a:solidFill>
                  <a:schemeClr val="hlink"/>
                </a:solidFill>
                <a:highlight>
                  <a:srgbClr val="FCFCFC"/>
                </a:highlight>
                <a:latin typeface="Arial"/>
                <a:ea typeface="Arial"/>
                <a:cs typeface="Arial"/>
                <a:sym typeface="Arial"/>
                <a:hlinkClick r:id="rId9"/>
              </a:rPr>
              <a:t> from Crops</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10"/>
              </a:rPr>
              <a:t>Value of Agricultural Production</a:t>
            </a:r>
            <a:endParaRPr sz="1400">
              <a:solidFill>
                <a:srgbClr val="0000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3300"/>
              <a:buFont typeface="Arial"/>
              <a:buNone/>
            </a:pPr>
            <a:r>
              <a:rPr lang="en">
                <a:solidFill>
                  <a:schemeClr val="dk1"/>
                </a:solidFill>
              </a:rPr>
              <a:t>Dataset Descriptions</a:t>
            </a:r>
            <a:endParaRPr/>
          </a:p>
        </p:txBody>
      </p:sp>
      <p:sp>
        <p:nvSpPr>
          <p:cNvPr id="312" name="Google Shape;312;p18"/>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just">
              <a:spcBef>
                <a:spcPts val="0"/>
              </a:spcBef>
              <a:spcAft>
                <a:spcPts val="0"/>
              </a:spcAft>
              <a:buNone/>
            </a:pPr>
            <a:r>
              <a:rPr b="1" lang="en" sz="1200" u="sng">
                <a:solidFill>
                  <a:schemeClr val="accent5"/>
                </a:solidFill>
                <a:latin typeface="Arial"/>
                <a:ea typeface="Arial"/>
                <a:cs typeface="Arial"/>
                <a:sym typeface="Arial"/>
                <a:hlinkClick r:id="rId3">
                  <a:extLst>
                    <a:ext uri="{A12FA001-AC4F-418D-AE19-62706E023703}">
                      <ahyp:hlinkClr val="tx"/>
                    </a:ext>
                  </a:extLst>
                </a:hlinkClick>
              </a:rPr>
              <a:t>Crop Production</a:t>
            </a:r>
            <a:r>
              <a:rPr lang="en" sz="1200">
                <a:solidFill>
                  <a:srgbClr val="0000FF"/>
                </a:solidFill>
                <a:latin typeface="Arial"/>
                <a:ea typeface="Arial"/>
                <a:cs typeface="Arial"/>
                <a:sym typeface="Arial"/>
              </a:rPr>
              <a:t> : </a:t>
            </a:r>
            <a:r>
              <a:rPr lang="en" sz="1200">
                <a:solidFill>
                  <a:srgbClr val="000000"/>
                </a:solidFill>
                <a:latin typeface="Arial"/>
                <a:ea typeface="Arial"/>
                <a:cs typeface="Arial"/>
                <a:sym typeface="Arial"/>
              </a:rPr>
              <a:t>Data are expressed in terms of area harvested, production quantity and yield.</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n" sz="1200" u="sng">
                <a:solidFill>
                  <a:schemeClr val="accent5"/>
                </a:solidFill>
                <a:highlight>
                  <a:srgbClr val="FCFCFC"/>
                </a:highlight>
                <a:latin typeface="Arial"/>
                <a:ea typeface="Arial"/>
                <a:cs typeface="Arial"/>
                <a:sym typeface="Arial"/>
                <a:hlinkClick r:id="rId4">
                  <a:extLst>
                    <a:ext uri="{A12FA001-AC4F-418D-AE19-62706E023703}">
                      <ahyp:hlinkClr val="tx"/>
                    </a:ext>
                  </a:extLst>
                </a:hlinkClick>
              </a:rPr>
              <a:t>Pesticides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Pesticides Use database includes data on the use of major pesticide groups (Insecticides, Herbicides, Fungicides, Plant growth regulators and Rodenticides) and of relevant chemical families. Data report the quantities (in tonnes of active ingredients)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5">
                  <a:extLst>
                    <a:ext uri="{A12FA001-AC4F-418D-AE19-62706E023703}">
                      <ahyp:hlinkClr val="tx"/>
                    </a:ext>
                  </a:extLst>
                </a:hlinkClick>
              </a:rPr>
              <a:t>Crop Trade</a:t>
            </a:r>
            <a:r>
              <a:rPr b="1" lang="en" sz="1200">
                <a:solidFill>
                  <a:srgbClr val="0000FF"/>
                </a:solidFill>
                <a:highlight>
                  <a:srgbClr val="FCFCFC"/>
                </a:highlight>
                <a:latin typeface="Arial"/>
                <a:ea typeface="Arial"/>
                <a:cs typeface="Arial"/>
                <a:sym typeface="Arial"/>
              </a:rPr>
              <a:t> </a:t>
            </a:r>
            <a:r>
              <a:rPr lang="en" sz="1200">
                <a:solidFill>
                  <a:srgbClr val="0000FF"/>
                </a:solidFill>
                <a:highlight>
                  <a:srgbClr val="FCFCFC"/>
                </a:highlight>
                <a:latin typeface="Arial"/>
                <a:ea typeface="Arial"/>
                <a:cs typeface="Arial"/>
                <a:sym typeface="Arial"/>
              </a:rPr>
              <a:t>: </a:t>
            </a:r>
            <a:r>
              <a:rPr lang="en" sz="1200">
                <a:solidFill>
                  <a:srgbClr val="000000"/>
                </a:solidFill>
                <a:latin typeface="Arial"/>
                <a:ea typeface="Arial"/>
                <a:cs typeface="Arial"/>
                <a:sym typeface="Arial"/>
              </a:rPr>
              <a:t>The trade database includes the following variables: export quantity, export value, import quantity, and import value. The trade database includes all food and agricultural products imported/exported annually by all the countries in the world.</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6">
                  <a:extLst>
                    <a:ext uri="{A12FA001-AC4F-418D-AE19-62706E023703}">
                      <ahyp:hlinkClr val="tx"/>
                    </a:ext>
                  </a:extLst>
                </a:hlinkClick>
              </a:rPr>
              <a:t>Land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 The FAOSTAT Land Use domain contains data on categories of land use, irrigation and agricultural practices and indicators relevant to monitor agriculture activities at national, regional and global level.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7">
                  <a:extLst>
                    <a:ext uri="{A12FA001-AC4F-418D-AE19-62706E023703}">
                      <ahyp:hlinkClr val="tx"/>
                    </a:ext>
                  </a:extLst>
                </a:hlinkClick>
              </a:rPr>
              <a:t>Emission from Crops</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FAOSTAT domain Emissions from Crops provides estimates of emissions associated with crop processes like Crop residues to soils. Estimates are computed at Tier 1 following the 2006 IPCC Guidelines for National greenhouse gas (GHG) Inventories (IPCC, 2006).</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8">
                  <a:extLst>
                    <a:ext uri="{A12FA001-AC4F-418D-AE19-62706E023703}">
                      <ahyp:hlinkClr val="tx"/>
                    </a:ext>
                  </a:extLst>
                </a:hlinkClick>
              </a:rPr>
              <a:t>Value of Agricultural Production</a:t>
            </a:r>
            <a:r>
              <a:rPr lang="en" sz="1200">
                <a:latin typeface="Arial"/>
                <a:ea typeface="Arial"/>
                <a:cs typeface="Arial"/>
                <a:sym typeface="Arial"/>
              </a:rPr>
              <a:t> : </a:t>
            </a:r>
            <a:r>
              <a:rPr lang="en" sz="1200">
                <a:solidFill>
                  <a:srgbClr val="000000"/>
                </a:solidFill>
                <a:latin typeface="Arial"/>
                <a:ea typeface="Arial"/>
                <a:cs typeface="Arial"/>
                <a:sym typeface="Arial"/>
              </a:rPr>
              <a:t>Values of agricultural production are calculated based on production data of primary commodities from Production domain and producer prices from Prices domain.</a:t>
            </a:r>
            <a:endParaRPr sz="1200">
              <a:solidFill>
                <a:srgbClr val="000000"/>
              </a:solidFill>
              <a:latin typeface="Arial"/>
              <a:ea typeface="Arial"/>
              <a:cs typeface="Arial"/>
              <a:sym typeface="Arial"/>
            </a:endParaRPr>
          </a:p>
          <a:p>
            <a:pPr indent="0" lvl="0" marL="0" rtl="0" algn="just">
              <a:lnSpc>
                <a:spcPct val="115000"/>
              </a:lnSpc>
              <a:spcBef>
                <a:spcPts val="1100"/>
              </a:spcBef>
              <a:spcAft>
                <a:spcPts val="11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Dataset Descriptions</a:t>
            </a:r>
            <a:endParaRPr/>
          </a:p>
        </p:txBody>
      </p:sp>
      <p:sp>
        <p:nvSpPr>
          <p:cNvPr id="318" name="Google Shape;318;p19"/>
          <p:cNvSpPr txBox="1"/>
          <p:nvPr>
            <p:ph idx="1" type="body"/>
          </p:nvPr>
        </p:nvSpPr>
        <p:spPr>
          <a:xfrm>
            <a:off x="1190775" y="962225"/>
            <a:ext cx="7764000" cy="4125900"/>
          </a:xfrm>
          <a:prstGeom prst="rect">
            <a:avLst/>
          </a:prstGeom>
        </p:spPr>
        <p:txBody>
          <a:bodyPr anchorCtr="0" anchor="t" bIns="34275" lIns="68575" spcFirstLastPara="1" rIns="68575" wrap="square" tIns="34275">
            <a:noAutofit/>
          </a:bodyPr>
          <a:lstStyle/>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After merging all the 6 tables, we have total of </a:t>
            </a:r>
            <a:r>
              <a:rPr b="1" lang="en">
                <a:solidFill>
                  <a:srgbClr val="0D0D0D"/>
                </a:solidFill>
                <a:latin typeface="Arial"/>
                <a:ea typeface="Arial"/>
                <a:cs typeface="Arial"/>
                <a:sym typeface="Arial"/>
              </a:rPr>
              <a:t>39,384</a:t>
            </a:r>
            <a:r>
              <a:rPr lang="en">
                <a:solidFill>
                  <a:srgbClr val="0D0D0D"/>
                </a:solidFill>
                <a:latin typeface="Arial"/>
                <a:ea typeface="Arial"/>
                <a:cs typeface="Arial"/>
                <a:sym typeface="Arial"/>
              </a:rPr>
              <a:t> rows and </a:t>
            </a:r>
            <a:r>
              <a:rPr b="1" lang="en">
                <a:solidFill>
                  <a:srgbClr val="0D0D0D"/>
                </a:solidFill>
                <a:latin typeface="Arial"/>
                <a:ea typeface="Arial"/>
                <a:cs typeface="Arial"/>
                <a:sym typeface="Arial"/>
              </a:rPr>
              <a:t>21</a:t>
            </a:r>
            <a:r>
              <a:rPr lang="en">
                <a:solidFill>
                  <a:srgbClr val="0D0D0D"/>
                </a:solidFill>
                <a:latin typeface="Arial"/>
                <a:ea typeface="Arial"/>
                <a:cs typeface="Arial"/>
                <a:sym typeface="Arial"/>
              </a:rPr>
              <a:t> columns. </a:t>
            </a:r>
            <a:endParaRPr>
              <a:solidFill>
                <a:srgbClr val="0D0D0D"/>
              </a:solidFill>
              <a:latin typeface="Arial"/>
              <a:ea typeface="Arial"/>
              <a:cs typeface="Arial"/>
              <a:sym typeface="Arial"/>
            </a:endParaRPr>
          </a:p>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The main features from each tables are: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Crop Production</a:t>
            </a:r>
            <a:endParaRPr b="1">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Area Harvested, Yield and Production Quantity</a:t>
            </a:r>
            <a:endParaRPr sz="1300">
              <a:solidFill>
                <a:srgbClr val="000000"/>
              </a:solidFill>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Pesticides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Pesticides, Insecticides, Fungicides </a:t>
            </a:r>
            <a:r>
              <a:rPr lang="en" sz="1300">
                <a:solidFill>
                  <a:srgbClr val="434343"/>
                </a:solidFill>
                <a:highlight>
                  <a:srgbClr val="FCFCFC"/>
                </a:highlight>
                <a:latin typeface="Arial"/>
                <a:ea typeface="Arial"/>
                <a:cs typeface="Arial"/>
                <a:sym typeface="Arial"/>
              </a:rPr>
              <a:t>and</a:t>
            </a:r>
            <a:r>
              <a:rPr lang="en" sz="1300">
                <a:solidFill>
                  <a:srgbClr val="000000"/>
                </a:solidFill>
                <a:latin typeface="Arial"/>
                <a:ea typeface="Arial"/>
                <a:cs typeface="Arial"/>
                <a:sym typeface="Arial"/>
              </a:rPr>
              <a:t> Bactericides</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Crop Trade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Import Quantity, Import Value, Export Quantity, Export Value</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Land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Land Area, Cropland</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Emission from Crops</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Emissions N20, Emissions CH4</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Value of Agricultural Production</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Gross Production Value (Current thousand US $)</a:t>
            </a:r>
            <a:endParaRPr b="1" sz="1300">
              <a:solidFill>
                <a:srgbClr val="000000"/>
              </a:solidFill>
              <a:latin typeface="Arial"/>
              <a:ea typeface="Arial"/>
              <a:cs typeface="Arial"/>
              <a:sym typeface="Arial"/>
            </a:endParaRPr>
          </a:p>
          <a:p>
            <a:pPr indent="0" lvl="0" marL="0" rtl="0" algn="just">
              <a:lnSpc>
                <a:spcPct val="115000"/>
              </a:lnSpc>
              <a:spcBef>
                <a:spcPts val="1500"/>
              </a:spcBef>
              <a:spcAft>
                <a:spcPts val="1100"/>
              </a:spcAft>
              <a:buNone/>
            </a:pPr>
            <a:r>
              <a:t/>
            </a:r>
            <a:endParaRPr sz="1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144525" y="92500"/>
            <a:ext cx="7114800" cy="536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Previous Projects on the Topic</a:t>
            </a:r>
            <a:endParaRPr/>
          </a:p>
        </p:txBody>
      </p:sp>
      <p:sp>
        <p:nvSpPr>
          <p:cNvPr id="324" name="Google Shape;324;p20"/>
          <p:cNvSpPr txBox="1"/>
          <p:nvPr>
            <p:ph idx="1" type="body"/>
          </p:nvPr>
        </p:nvSpPr>
        <p:spPr>
          <a:xfrm>
            <a:off x="814075" y="962100"/>
            <a:ext cx="8251800" cy="4125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Crop Yield Prediction and Analysis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3"/>
              </a:rPr>
              <a:t>US Corn Production</a:t>
            </a:r>
            <a:r>
              <a:rPr lang="en" sz="1400">
                <a:solidFill>
                  <a:srgbClr val="000000"/>
                </a:solidFill>
                <a:latin typeface="Arial"/>
                <a:ea typeface="Arial"/>
                <a:cs typeface="Arial"/>
                <a:sym typeface="Arial"/>
              </a:rPr>
              <a:t>: Delve into the world of corn production in the United States, a cornerstone dataset for predicting crop yields.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Soil Health and Quality</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4"/>
              </a:rPr>
              <a:t>Soil Health: Soil Testing Database</a:t>
            </a:r>
            <a:r>
              <a:rPr lang="en" sz="1400">
                <a:solidFill>
                  <a:srgbClr val="000000"/>
                </a:solidFill>
                <a:latin typeface="Arial"/>
                <a:ea typeface="Arial"/>
                <a:cs typeface="Arial"/>
                <a:sym typeface="Arial"/>
              </a:rPr>
              <a:t>: Explore a rich database of soil testing results, ideal for soil health analysis and improvement projects.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Precision Agriculture and IoT</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5"/>
              </a:rPr>
              <a:t>Greenhouse Gas Emissions</a:t>
            </a:r>
            <a:r>
              <a:rPr lang="en" sz="1400">
                <a:solidFill>
                  <a:srgbClr val="000000"/>
                </a:solidFill>
                <a:latin typeface="Arial"/>
                <a:ea typeface="Arial"/>
                <a:cs typeface="Arial"/>
                <a:sym typeface="Arial"/>
              </a:rPr>
              <a:t>: Contribute to sustainable agriculture by exploring datasets related to greenhouse gas emissions, a crucial aspect of modern farming practices.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Agricultural Economics: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6"/>
              </a:rPr>
              <a:t>FAO Crop Statistics</a:t>
            </a:r>
            <a:r>
              <a:rPr lang="en" sz="1400">
                <a:solidFill>
                  <a:srgbClr val="000000"/>
                </a:solidFill>
                <a:latin typeface="Arial"/>
                <a:ea typeface="Arial"/>
                <a:cs typeface="Arial"/>
                <a:sym typeface="Arial"/>
              </a:rPr>
              <a:t>: Explore datasets related to world food and feed production to understand global agricultural economics better.</a:t>
            </a:r>
            <a:endParaRPr b="1" sz="1400">
              <a:solidFill>
                <a:srgbClr val="0D0D0D"/>
              </a:solidFill>
              <a:highlight>
                <a:schemeClr val="lt1"/>
              </a:highlight>
              <a:latin typeface="Arial"/>
              <a:ea typeface="Arial"/>
              <a:cs typeface="Arial"/>
              <a:sym typeface="Arial"/>
            </a:endParaRPr>
          </a:p>
          <a:p>
            <a:pPr indent="0" lvl="0" marL="0" rtl="0" algn="just">
              <a:lnSpc>
                <a:spcPct val="115000"/>
              </a:lnSpc>
              <a:spcBef>
                <a:spcPts val="1200"/>
              </a:spcBef>
              <a:spcAft>
                <a:spcPts val="1100"/>
              </a:spcAft>
              <a:buNone/>
            </a:pPr>
            <a:r>
              <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Literature Review</a:t>
            </a:r>
            <a:endParaRPr/>
          </a:p>
        </p:txBody>
      </p:sp>
      <p:sp>
        <p:nvSpPr>
          <p:cNvPr id="330" name="Google Shape;330;p21"/>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Crop Yield Analysis: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Studied 8,000+ global crop yield time series.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50% showed slowed growth due to maximum yields and sustainable policies.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25% saw increased variability from climate change.</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Agricultural Emissions: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Annual emissions rose 1.1%, reaching 4.6 gigatons CO2 in 2010.</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Agriculture's share dropped from 17.2% to 13.7% from 2000 to 2010.</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Call for Updates: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Studies urge updates every 5 years for emissions reporting.</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Crucial for policy decisions, especially in developing countries.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 contributes 10-15% of total emissions.</a:t>
            </a:r>
            <a:endParaRPr b="1" sz="1281">
              <a:solidFill>
                <a:srgbClr val="000000"/>
              </a:solidFill>
            </a:endParaRPr>
          </a:p>
          <a:p>
            <a:pPr indent="0" lvl="0" marL="0" rtl="0" algn="just">
              <a:lnSpc>
                <a:spcPct val="105000"/>
              </a:lnSpc>
              <a:spcBef>
                <a:spcPts val="1500"/>
              </a:spcBef>
              <a:spcAft>
                <a:spcPts val="1100"/>
              </a:spcAft>
              <a:buSzPts val="935"/>
              <a:buNone/>
            </a:pPr>
            <a:r>
              <a:t/>
            </a:r>
            <a:endParaRPr sz="10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2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Data Cleaning</a:t>
            </a:r>
            <a:endParaRPr>
              <a:solidFill>
                <a:schemeClr val="dk1"/>
              </a:solidFill>
            </a:endParaRPr>
          </a:p>
        </p:txBody>
      </p:sp>
      <p:sp>
        <p:nvSpPr>
          <p:cNvPr id="336" name="Google Shape;336;p22"/>
          <p:cNvSpPr txBox="1"/>
          <p:nvPr/>
        </p:nvSpPr>
        <p:spPr>
          <a:xfrm>
            <a:off x="1332125" y="1267375"/>
            <a:ext cx="7335900" cy="33672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dk2"/>
              </a:buClr>
              <a:buSzPts val="2000"/>
              <a:buChar char="●"/>
            </a:pPr>
            <a:r>
              <a:rPr lang="en" sz="2000">
                <a:solidFill>
                  <a:schemeClr val="dk2"/>
                </a:solidFill>
              </a:rPr>
              <a:t>Checked for Null Values and Outliers.</a:t>
            </a:r>
            <a:endParaRPr sz="2000">
              <a:solidFill>
                <a:schemeClr val="dk2"/>
              </a:solidFill>
            </a:endParaRPr>
          </a:p>
          <a:p>
            <a:pPr indent="-355600" lvl="0" marL="457200" rtl="0" algn="l">
              <a:lnSpc>
                <a:spcPct val="200000"/>
              </a:lnSpc>
              <a:spcBef>
                <a:spcPts val="0"/>
              </a:spcBef>
              <a:spcAft>
                <a:spcPts val="0"/>
              </a:spcAft>
              <a:buClr>
                <a:schemeClr val="dk2"/>
              </a:buClr>
              <a:buSzPts val="2000"/>
              <a:buChar char="●"/>
            </a:pPr>
            <a:r>
              <a:rPr lang="en" sz="2000">
                <a:solidFill>
                  <a:schemeClr val="dk2"/>
                </a:solidFill>
              </a:rPr>
              <a:t>Dropped Irrelevant Columns.</a:t>
            </a:r>
            <a:endParaRPr sz="2000">
              <a:solidFill>
                <a:schemeClr val="dk2"/>
              </a:solidFill>
            </a:endParaRPr>
          </a:p>
          <a:p>
            <a:pPr indent="-355600" lvl="0" marL="457200" rtl="0" algn="l">
              <a:lnSpc>
                <a:spcPct val="200000"/>
              </a:lnSpc>
              <a:spcBef>
                <a:spcPts val="0"/>
              </a:spcBef>
              <a:spcAft>
                <a:spcPts val="0"/>
              </a:spcAft>
              <a:buClr>
                <a:schemeClr val="dk2"/>
              </a:buClr>
              <a:buSzPts val="2000"/>
              <a:buChar char="●"/>
            </a:pPr>
            <a:r>
              <a:rPr lang="en" sz="2000">
                <a:solidFill>
                  <a:schemeClr val="dk2"/>
                </a:solidFill>
              </a:rPr>
              <a:t>Renamed Columns Appropriately.</a:t>
            </a:r>
            <a:endParaRPr sz="2000">
              <a:solidFill>
                <a:schemeClr val="dk2"/>
              </a:solidFill>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