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BlJxuT+xjQg/Fqu8Gpbu2IUQg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ad3416e0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bad3416e00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20b8cba7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f20b8cba7d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d3416e0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bad3416e00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21a2c7f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f21a2c7fa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ad3416e0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bad3416e00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ad3416e0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bad3416e00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ad3416e0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bad3416e00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20b8cba7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f20b8cba7d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d3416e0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bad3416e00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d3416e0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bad3416e00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d3416e0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bad3416e00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3221150" y="1247140"/>
            <a:ext cx="7891760" cy="345084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3221150" y="4818126"/>
            <a:ext cx="7891760" cy="126898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1200"/>
              </a:spcBef>
              <a:spcAft>
                <a:spcPts val="0"/>
              </a:spcAft>
              <a:buSzPts val="2400"/>
              <a:buNone/>
              <a:defRPr sz="2400"/>
            </a:lvl1pPr>
            <a:lvl2pPr lvl="1" algn="ctr">
              <a:lnSpc>
                <a:spcPct val="110000"/>
              </a:lnSpc>
              <a:spcBef>
                <a:spcPts val="600"/>
              </a:spcBef>
              <a:spcAft>
                <a:spcPts val="0"/>
              </a:spcAft>
              <a:buSzPts val="2000"/>
              <a:buNone/>
              <a:defRPr sz="2000"/>
            </a:lvl2pPr>
            <a:lvl3pPr lvl="2" algn="ctr">
              <a:lnSpc>
                <a:spcPct val="110000"/>
              </a:lnSpc>
              <a:spcBef>
                <a:spcPts val="600"/>
              </a:spcBef>
              <a:spcAft>
                <a:spcPts val="0"/>
              </a:spcAft>
              <a:buSzPts val="1800"/>
              <a:buNone/>
              <a:defRPr sz="1800"/>
            </a:lvl3pPr>
            <a:lvl4pPr lvl="3" algn="ctr">
              <a:lnSpc>
                <a:spcPct val="110000"/>
              </a:lnSpc>
              <a:spcBef>
                <a:spcPts val="600"/>
              </a:spcBef>
              <a:spcAft>
                <a:spcPts val="0"/>
              </a:spcAft>
              <a:buSzPts val="1600"/>
              <a:buNone/>
              <a:defRPr sz="1600"/>
            </a:lvl4pPr>
            <a:lvl5pPr lvl="4" algn="ctr">
              <a:lnSpc>
                <a:spcPct val="110000"/>
              </a:lnSpc>
              <a:spcBef>
                <a:spcPts val="6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4"/>
          <p:cNvSpPr/>
          <p:nvPr/>
        </p:nvSpPr>
        <p:spPr>
          <a:xfrm>
            <a:off x="1" y="1375492"/>
            <a:ext cx="2770698" cy="5482505"/>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4"/>
          <p:cNvSpPr/>
          <p:nvPr/>
        </p:nvSpPr>
        <p:spPr>
          <a:xfrm>
            <a:off x="0" y="-3"/>
            <a:ext cx="1373567" cy="6857999"/>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4"/>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3221150"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1587710" y="455362"/>
            <a:ext cx="952520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4387234" y="-639508"/>
            <a:ext cx="3926152" cy="9525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23"/>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3"/>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23"/>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4"/>
          <p:cNvSpPr txBox="1"/>
          <p:nvPr>
            <p:ph type="title"/>
          </p:nvPr>
        </p:nvSpPr>
        <p:spPr>
          <a:xfrm rot="5400000">
            <a:off x="7173739" y="2237791"/>
            <a:ext cx="5611813" cy="22665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4"/>
          <p:cNvSpPr txBox="1"/>
          <p:nvPr>
            <p:ph idx="1" type="body"/>
          </p:nvPr>
        </p:nvSpPr>
        <p:spPr>
          <a:xfrm rot="5400000">
            <a:off x="2326268" y="-173409"/>
            <a:ext cx="5611813" cy="708892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24"/>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4"/>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24"/>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5"/>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5"/>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5"/>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3221150" y="1251674"/>
            <a:ext cx="7891760" cy="291468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3221150" y="4818126"/>
            <a:ext cx="7891760" cy="1271524"/>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400"/>
              <a:buNone/>
              <a:defRPr sz="2400">
                <a:solidFill>
                  <a:schemeClr val="lt1"/>
                </a:solidFill>
              </a:defRPr>
            </a:lvl1pPr>
            <a:lvl2pPr indent="-228600" lvl="1" marL="914400" algn="l">
              <a:lnSpc>
                <a:spcPct val="110000"/>
              </a:lnSpc>
              <a:spcBef>
                <a:spcPts val="600"/>
              </a:spcBef>
              <a:spcAft>
                <a:spcPts val="0"/>
              </a:spcAft>
              <a:buSzPts val="2000"/>
              <a:buNone/>
              <a:defRPr sz="2000">
                <a:solidFill>
                  <a:schemeClr val="lt1"/>
                </a:solidFill>
              </a:defRPr>
            </a:lvl2pPr>
            <a:lvl3pPr indent="-228600" lvl="2" marL="1371600" algn="l">
              <a:lnSpc>
                <a:spcPct val="110000"/>
              </a:lnSpc>
              <a:spcBef>
                <a:spcPts val="600"/>
              </a:spcBef>
              <a:spcAft>
                <a:spcPts val="0"/>
              </a:spcAft>
              <a:buSzPts val="1800"/>
              <a:buNone/>
              <a:defRPr sz="1800">
                <a:solidFill>
                  <a:schemeClr val="lt1"/>
                </a:solidFill>
              </a:defRPr>
            </a:lvl3pPr>
            <a:lvl4pPr indent="-228600" lvl="3" marL="1828800" algn="l">
              <a:lnSpc>
                <a:spcPct val="110000"/>
              </a:lnSpc>
              <a:spcBef>
                <a:spcPts val="600"/>
              </a:spcBef>
              <a:spcAft>
                <a:spcPts val="0"/>
              </a:spcAft>
              <a:buSzPts val="1600"/>
              <a:buNone/>
              <a:defRPr sz="1600">
                <a:solidFill>
                  <a:schemeClr val="lt1"/>
                </a:solidFill>
              </a:defRPr>
            </a:lvl4pPr>
            <a:lvl5pPr indent="-228600" lvl="4" marL="2286000" algn="l">
              <a:lnSpc>
                <a:spcPct val="110000"/>
              </a:lnSpc>
              <a:spcBef>
                <a:spcPts val="600"/>
              </a:spcBef>
              <a:spcAft>
                <a:spcPts val="0"/>
              </a:spcAft>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16"/>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221150"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6"/>
          <p:cNvSpPr/>
          <p:nvPr/>
        </p:nvSpPr>
        <p:spPr>
          <a:xfrm>
            <a:off x="1" y="1375492"/>
            <a:ext cx="2770698" cy="5482505"/>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6"/>
          <p:cNvSpPr/>
          <p:nvPr/>
        </p:nvSpPr>
        <p:spPr>
          <a:xfrm>
            <a:off x="0" y="-3"/>
            <a:ext cx="1373567" cy="6857999"/>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7"/>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1587709"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17"/>
          <p:cNvSpPr txBox="1"/>
          <p:nvPr>
            <p:ph idx="2" type="body"/>
          </p:nvPr>
        </p:nvSpPr>
        <p:spPr>
          <a:xfrm>
            <a:off x="6648963"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17"/>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17"/>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7"/>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1591056" y="457200"/>
            <a:ext cx="9521854" cy="15544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1591057"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18"/>
          <p:cNvSpPr txBox="1"/>
          <p:nvPr>
            <p:ph idx="2" type="body"/>
          </p:nvPr>
        </p:nvSpPr>
        <p:spPr>
          <a:xfrm>
            <a:off x="1591056" y="2988998"/>
            <a:ext cx="4425697"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18"/>
          <p:cNvSpPr txBox="1"/>
          <p:nvPr>
            <p:ph idx="3" type="body"/>
          </p:nvPr>
        </p:nvSpPr>
        <p:spPr>
          <a:xfrm>
            <a:off x="6687214"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9" name="Google Shape;49;p18"/>
          <p:cNvSpPr txBox="1"/>
          <p:nvPr>
            <p:ph idx="4" type="body"/>
          </p:nvPr>
        </p:nvSpPr>
        <p:spPr>
          <a:xfrm>
            <a:off x="6687214" y="2988998"/>
            <a:ext cx="4425696"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8"/>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8"/>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18"/>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9"/>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9"/>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9"/>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0"/>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20"/>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20"/>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1587712" y="455362"/>
            <a:ext cx="4043440"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a:off x="6271232" y="565151"/>
            <a:ext cx="5358384" cy="5521960"/>
          </a:xfrm>
          <a:prstGeom prst="rect">
            <a:avLst/>
          </a:prstGeom>
          <a:noFill/>
          <a:ln>
            <a:noFill/>
          </a:ln>
        </p:spPr>
        <p:txBody>
          <a:bodyPr anchorCtr="0" anchor="t" bIns="45700" lIns="91425" spcFirstLastPara="1" rIns="91425" wrap="square" tIns="45700">
            <a:normAutofit/>
          </a:bodyPr>
          <a:lstStyle>
            <a:lvl1pPr indent="-368300" lvl="0" marL="457200" algn="l">
              <a:lnSpc>
                <a:spcPct val="110000"/>
              </a:lnSpc>
              <a:spcBef>
                <a:spcPts val="1200"/>
              </a:spcBef>
              <a:spcAft>
                <a:spcPts val="0"/>
              </a:spcAft>
              <a:buSzPts val="2200"/>
              <a:buChar char="•"/>
              <a:defRPr sz="2200"/>
            </a:lvl1pPr>
            <a:lvl2pPr indent="-349250" lvl="1" marL="914400" algn="l">
              <a:lnSpc>
                <a:spcPct val="110000"/>
              </a:lnSpc>
              <a:spcBef>
                <a:spcPts val="600"/>
              </a:spcBef>
              <a:spcAft>
                <a:spcPts val="0"/>
              </a:spcAft>
              <a:buSzPts val="1900"/>
              <a:buChar char="•"/>
              <a:defRPr sz="1900"/>
            </a:lvl2pPr>
            <a:lvl3pPr indent="-336550" lvl="2" marL="1371600" algn="l">
              <a:lnSpc>
                <a:spcPct val="110000"/>
              </a:lnSpc>
              <a:spcBef>
                <a:spcPts val="600"/>
              </a:spcBef>
              <a:spcAft>
                <a:spcPts val="0"/>
              </a:spcAft>
              <a:buSzPts val="1700"/>
              <a:buChar char="•"/>
              <a:defRPr sz="1700"/>
            </a:lvl3pPr>
            <a:lvl4pPr indent="-323850" lvl="3" marL="1828800" algn="l">
              <a:lnSpc>
                <a:spcPct val="110000"/>
              </a:lnSpc>
              <a:spcBef>
                <a:spcPts val="600"/>
              </a:spcBef>
              <a:spcAft>
                <a:spcPts val="0"/>
              </a:spcAft>
              <a:buSzPts val="1500"/>
              <a:buChar char="•"/>
              <a:defRPr sz="1500"/>
            </a:lvl4pPr>
            <a:lvl5pPr indent="-323850" lvl="4" marL="2286000" algn="l">
              <a:lnSpc>
                <a:spcPct val="110000"/>
              </a:lnSpc>
              <a:spcBef>
                <a:spcPts val="600"/>
              </a:spcBef>
              <a:spcAft>
                <a:spcPts val="0"/>
              </a:spcAft>
              <a:buSzPts val="1500"/>
              <a:buChar char="•"/>
              <a:defRPr sz="15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1" name="Google Shape;71;p21"/>
          <p:cNvSpPr txBox="1"/>
          <p:nvPr>
            <p:ph idx="2" type="body"/>
          </p:nvPr>
        </p:nvSpPr>
        <p:spPr>
          <a:xfrm>
            <a:off x="1587712" y="2039874"/>
            <a:ext cx="4043440"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21"/>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1"/>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21"/>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2"/>
          <p:cNvSpPr txBox="1"/>
          <p:nvPr>
            <p:ph type="title"/>
          </p:nvPr>
        </p:nvSpPr>
        <p:spPr>
          <a:xfrm>
            <a:off x="1587711" y="455362"/>
            <a:ext cx="4043436"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p:nvPr>
            <p:ph idx="2" type="pic"/>
          </p:nvPr>
        </p:nvSpPr>
        <p:spPr>
          <a:xfrm>
            <a:off x="6271232" y="565150"/>
            <a:ext cx="5355607" cy="5522677"/>
          </a:xfrm>
          <a:prstGeom prst="rect">
            <a:avLst/>
          </a:prstGeom>
          <a:noFill/>
          <a:ln>
            <a:noFill/>
          </a:ln>
        </p:spPr>
      </p:sp>
      <p:sp>
        <p:nvSpPr>
          <p:cNvPr id="80" name="Google Shape;80;p22"/>
          <p:cNvSpPr txBox="1"/>
          <p:nvPr>
            <p:ph idx="1" type="body"/>
          </p:nvPr>
        </p:nvSpPr>
        <p:spPr>
          <a:xfrm>
            <a:off x="1587711" y="2039874"/>
            <a:ext cx="4043436"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1" name="Google Shape;81;p22"/>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22"/>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22"/>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10000"/>
              </a:lnSpc>
              <a:spcBef>
                <a:spcPts val="1200"/>
              </a:spcBef>
              <a:spcAft>
                <a:spcPts val="0"/>
              </a:spcAft>
              <a:buClr>
                <a:schemeClr val="accent1"/>
              </a:buClr>
              <a:buSzPts val="2200"/>
              <a:buFont typeface="Arial"/>
              <a:buChar char="•"/>
              <a:defRPr b="0" i="0" sz="2200" u="none" cap="none" strike="noStrike">
                <a:solidFill>
                  <a:schemeClr val="lt1"/>
                </a:solidFill>
                <a:latin typeface="Arial"/>
                <a:ea typeface="Arial"/>
                <a:cs typeface="Arial"/>
                <a:sym typeface="Arial"/>
              </a:defRPr>
            </a:lvl1pPr>
            <a:lvl2pPr indent="-349250" lvl="1" marL="914400" marR="0" rtl="0" algn="l">
              <a:lnSpc>
                <a:spcPct val="110000"/>
              </a:lnSpc>
              <a:spcBef>
                <a:spcPts val="600"/>
              </a:spcBef>
              <a:spcAft>
                <a:spcPts val="0"/>
              </a:spcAft>
              <a:buClr>
                <a:schemeClr val="accent1"/>
              </a:buClr>
              <a:buSzPts val="1900"/>
              <a:buFont typeface="Arial"/>
              <a:buChar char="•"/>
              <a:defRPr b="0" i="0" sz="1900" u="none" cap="none" strike="noStrike">
                <a:solidFill>
                  <a:schemeClr val="lt1"/>
                </a:solidFill>
                <a:latin typeface="Arial"/>
                <a:ea typeface="Arial"/>
                <a:cs typeface="Arial"/>
                <a:sym typeface="Arial"/>
              </a:defRPr>
            </a:lvl2pPr>
            <a:lvl3pPr indent="-336550" lvl="2" marL="1371600" marR="0" rtl="0" algn="l">
              <a:lnSpc>
                <a:spcPct val="110000"/>
              </a:lnSpc>
              <a:spcBef>
                <a:spcPts val="600"/>
              </a:spcBef>
              <a:spcAft>
                <a:spcPts val="0"/>
              </a:spcAft>
              <a:buClr>
                <a:schemeClr val="accent1"/>
              </a:buClr>
              <a:buSzPts val="1700"/>
              <a:buFont typeface="Arial"/>
              <a:buChar char="•"/>
              <a:defRPr b="0" i="0" sz="1700" u="none" cap="none" strike="noStrike">
                <a:solidFill>
                  <a:schemeClr val="lt1"/>
                </a:solidFill>
                <a:latin typeface="Arial"/>
                <a:ea typeface="Arial"/>
                <a:cs typeface="Arial"/>
                <a:sym typeface="Arial"/>
              </a:defRPr>
            </a:lvl3pPr>
            <a:lvl4pPr indent="-323850" lvl="3" marL="1828800" marR="0" rtl="0" algn="l">
              <a:lnSpc>
                <a:spcPct val="110000"/>
              </a:lnSpc>
              <a:spcBef>
                <a:spcPts val="600"/>
              </a:spcBef>
              <a:spcAft>
                <a:spcPts val="0"/>
              </a:spcAft>
              <a:buClr>
                <a:schemeClr val="accent1"/>
              </a:buClr>
              <a:buSzPts val="1500"/>
              <a:buFont typeface="Arial"/>
              <a:buChar char="•"/>
              <a:defRPr b="0" i="0" sz="1500" u="none" cap="none" strike="noStrike">
                <a:solidFill>
                  <a:schemeClr val="lt1"/>
                </a:solidFill>
                <a:latin typeface="Arial"/>
                <a:ea typeface="Arial"/>
                <a:cs typeface="Arial"/>
                <a:sym typeface="Arial"/>
              </a:defRPr>
            </a:lvl4pPr>
            <a:lvl5pPr indent="-323850" lvl="4" marL="2286000" marR="0" rtl="0" algn="l">
              <a:lnSpc>
                <a:spcPct val="110000"/>
              </a:lnSpc>
              <a:spcBef>
                <a:spcPts val="600"/>
              </a:spcBef>
              <a:spcAft>
                <a:spcPts val="0"/>
              </a:spcAft>
              <a:buClr>
                <a:schemeClr val="accent1"/>
              </a:buClr>
              <a:buSzPts val="1500"/>
              <a:buFont typeface="Arial"/>
              <a:buChar char="•"/>
              <a:defRPr b="0" i="0" sz="15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3"/>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3"/>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3"/>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a:ea typeface="Arial"/>
                <a:cs typeface="Arial"/>
                <a:sym typeface="Arial"/>
              </a:defRPr>
            </a:lvl1pPr>
            <a:lvl2pPr indent="0" lvl="1" marL="0" marR="0" rtl="0" algn="r">
              <a:spcBef>
                <a:spcPts val="0"/>
              </a:spcBef>
              <a:buNone/>
              <a:defRPr b="0" i="0" sz="1100" u="none" cap="none" strike="noStrike">
                <a:solidFill>
                  <a:schemeClr val="lt1"/>
                </a:solidFill>
                <a:latin typeface="Arial"/>
                <a:ea typeface="Arial"/>
                <a:cs typeface="Arial"/>
                <a:sym typeface="Arial"/>
              </a:defRPr>
            </a:lvl2pPr>
            <a:lvl3pPr indent="0" lvl="2" marL="0" marR="0" rtl="0" algn="r">
              <a:spcBef>
                <a:spcPts val="0"/>
              </a:spcBef>
              <a:buNone/>
              <a:defRPr b="0" i="0" sz="1100" u="none" cap="none" strike="noStrike">
                <a:solidFill>
                  <a:schemeClr val="lt1"/>
                </a:solidFill>
                <a:latin typeface="Arial"/>
                <a:ea typeface="Arial"/>
                <a:cs typeface="Arial"/>
                <a:sym typeface="Arial"/>
              </a:defRPr>
            </a:lvl3pPr>
            <a:lvl4pPr indent="0" lvl="3" marL="0" marR="0" rtl="0" algn="r">
              <a:spcBef>
                <a:spcPts val="0"/>
              </a:spcBef>
              <a:buNone/>
              <a:defRPr b="0" i="0" sz="1100" u="none" cap="none" strike="noStrike">
                <a:solidFill>
                  <a:schemeClr val="lt1"/>
                </a:solidFill>
                <a:latin typeface="Arial"/>
                <a:ea typeface="Arial"/>
                <a:cs typeface="Arial"/>
                <a:sym typeface="Arial"/>
              </a:defRPr>
            </a:lvl4pPr>
            <a:lvl5pPr indent="0" lvl="4" marL="0" marR="0" rtl="0" algn="r">
              <a:spcBef>
                <a:spcPts val="0"/>
              </a:spcBef>
              <a:buNone/>
              <a:defRPr b="0" i="0" sz="1100" u="none" cap="none" strike="noStrike">
                <a:solidFill>
                  <a:schemeClr val="lt1"/>
                </a:solidFill>
                <a:latin typeface="Arial"/>
                <a:ea typeface="Arial"/>
                <a:cs typeface="Arial"/>
                <a:sym typeface="Arial"/>
              </a:defRPr>
            </a:lvl5pPr>
            <a:lvl6pPr indent="0" lvl="5" marL="0" marR="0" rtl="0" algn="r">
              <a:spcBef>
                <a:spcPts val="0"/>
              </a:spcBef>
              <a:buNone/>
              <a:defRPr b="0" i="0" sz="1100" u="none" cap="none" strike="noStrike">
                <a:solidFill>
                  <a:schemeClr val="lt1"/>
                </a:solidFill>
                <a:latin typeface="Arial"/>
                <a:ea typeface="Arial"/>
                <a:cs typeface="Arial"/>
                <a:sym typeface="Arial"/>
              </a:defRPr>
            </a:lvl6pPr>
            <a:lvl7pPr indent="0" lvl="6" marL="0" marR="0" rtl="0" algn="r">
              <a:spcBef>
                <a:spcPts val="0"/>
              </a:spcBef>
              <a:buNone/>
              <a:defRPr b="0" i="0" sz="1100" u="none" cap="none" strike="noStrike">
                <a:solidFill>
                  <a:schemeClr val="lt1"/>
                </a:solidFill>
                <a:latin typeface="Arial"/>
                <a:ea typeface="Arial"/>
                <a:cs typeface="Arial"/>
                <a:sym typeface="Arial"/>
              </a:defRPr>
            </a:lvl7pPr>
            <a:lvl8pPr indent="0" lvl="7" marL="0" marR="0" rtl="0" algn="r">
              <a:spcBef>
                <a:spcPts val="0"/>
              </a:spcBef>
              <a:buNone/>
              <a:defRPr b="0" i="0" sz="1100" u="none" cap="none" strike="noStrike">
                <a:solidFill>
                  <a:schemeClr val="lt1"/>
                </a:solidFill>
                <a:latin typeface="Arial"/>
                <a:ea typeface="Arial"/>
                <a:cs typeface="Arial"/>
                <a:sym typeface="Arial"/>
              </a:defRPr>
            </a:lvl8pPr>
            <a:lvl9pPr indent="0" lvl="8" marL="0" marR="0" rtl="0" algn="r">
              <a:spcBef>
                <a:spcPts val="0"/>
              </a:spcBef>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data/QCL" TargetMode="External"/><Relationship Id="rId9" Type="http://schemas.openxmlformats.org/officeDocument/2006/relationships/hyperlink" Target="https://www.fao.org/faostat/en/#data/QV" TargetMode="External"/><Relationship Id="rId5" Type="http://schemas.openxmlformats.org/officeDocument/2006/relationships/hyperlink" Target="https://www.fao.org/faostat/en/#data/ESB" TargetMode="External"/><Relationship Id="rId6" Type="http://schemas.openxmlformats.org/officeDocument/2006/relationships/hyperlink" Target="https://www.fao.org/faostat/en/#data/ET" TargetMode="External"/><Relationship Id="rId7" Type="http://schemas.openxmlformats.org/officeDocument/2006/relationships/hyperlink" Target="https://www.fao.org/faostat/en/#data/RL" TargetMode="External"/><Relationship Id="rId8" Type="http://schemas.openxmlformats.org/officeDocument/2006/relationships/hyperlink" Target="https://www.fao.org/faostat/en/#data/G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
          <p:cNvSpPr txBox="1"/>
          <p:nvPr>
            <p:ph type="ctrTitle"/>
          </p:nvPr>
        </p:nvSpPr>
        <p:spPr>
          <a:xfrm>
            <a:off x="6821000" y="789400"/>
            <a:ext cx="5241900" cy="2676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Arial"/>
              <a:buNone/>
            </a:pPr>
            <a:r>
              <a:rPr lang="en-US" sz="4500"/>
              <a:t>Factors Impacting</a:t>
            </a:r>
            <a:r>
              <a:rPr b="1" i="0" lang="en-US" sz="4500" u="none" strike="noStrike">
                <a:latin typeface="Arial"/>
                <a:ea typeface="Arial"/>
                <a:cs typeface="Arial"/>
                <a:sym typeface="Arial"/>
              </a:rPr>
              <a:t> Crop Yield Prediction</a:t>
            </a:r>
            <a:endParaRPr sz="4500"/>
          </a:p>
        </p:txBody>
      </p:sp>
      <p:sp>
        <p:nvSpPr>
          <p:cNvPr id="108" name="Google Shape;108;p1"/>
          <p:cNvSpPr txBox="1"/>
          <p:nvPr>
            <p:ph idx="1" type="subTitle"/>
          </p:nvPr>
        </p:nvSpPr>
        <p:spPr>
          <a:xfrm>
            <a:off x="6142600" y="2701275"/>
            <a:ext cx="5920500" cy="2960400"/>
          </a:xfrm>
          <a:prstGeom prst="rect">
            <a:avLst/>
          </a:prstGeom>
          <a:noFill/>
          <a:ln>
            <a:noFill/>
          </a:ln>
        </p:spPr>
        <p:txBody>
          <a:bodyPr anchorCtr="0" anchor="b" bIns="45700" lIns="91425" spcFirstLastPara="1" rIns="91425" wrap="square" tIns="45700">
            <a:normAutofit/>
          </a:bodyPr>
          <a:lstStyle/>
          <a:p>
            <a:pPr indent="0" lvl="0" marL="0" rtl="0" algn="ctr">
              <a:lnSpc>
                <a:spcPct val="110000"/>
              </a:lnSpc>
              <a:spcBef>
                <a:spcPts val="0"/>
              </a:spcBef>
              <a:spcAft>
                <a:spcPts val="0"/>
              </a:spcAft>
              <a:buSzPts val="2400"/>
              <a:buNone/>
            </a:pPr>
            <a:r>
              <a:rPr b="1" lang="en-US" sz="3000"/>
              <a:t>Team F</a:t>
            </a:r>
            <a:endParaRPr b="1" sz="3000"/>
          </a:p>
          <a:p>
            <a:pPr indent="0" lvl="0" marL="0" rtl="0" algn="ctr">
              <a:lnSpc>
                <a:spcPct val="110000"/>
              </a:lnSpc>
              <a:spcBef>
                <a:spcPts val="1200"/>
              </a:spcBef>
              <a:spcAft>
                <a:spcPts val="0"/>
              </a:spcAft>
              <a:buSzPts val="2400"/>
              <a:buNone/>
            </a:pPr>
            <a:r>
              <a:rPr lang="en-US" sz="2782"/>
              <a:t>Neha Nooka </a:t>
            </a:r>
            <a:endParaRPr sz="2782"/>
          </a:p>
          <a:p>
            <a:pPr indent="0" lvl="0" marL="0" rtl="0" algn="ctr">
              <a:lnSpc>
                <a:spcPct val="110000"/>
              </a:lnSpc>
              <a:spcBef>
                <a:spcPts val="1200"/>
              </a:spcBef>
              <a:spcAft>
                <a:spcPts val="0"/>
              </a:spcAft>
              <a:buSzPts val="2400"/>
              <a:buNone/>
            </a:pPr>
            <a:r>
              <a:rPr lang="en-US" sz="2782"/>
              <a:t>Chaturya Gajula </a:t>
            </a:r>
            <a:endParaRPr sz="2782"/>
          </a:p>
          <a:p>
            <a:pPr indent="0" lvl="0" marL="0" rtl="0" algn="ctr">
              <a:lnSpc>
                <a:spcPct val="110000"/>
              </a:lnSpc>
              <a:spcBef>
                <a:spcPts val="1200"/>
              </a:spcBef>
              <a:spcAft>
                <a:spcPts val="0"/>
              </a:spcAft>
              <a:buSzPts val="2400"/>
              <a:buNone/>
            </a:pPr>
            <a:r>
              <a:rPr lang="en-US" sz="2782"/>
              <a:t>Harshali Narkhede </a:t>
            </a:r>
            <a:endParaRPr sz="2782"/>
          </a:p>
        </p:txBody>
      </p:sp>
      <p:pic>
        <p:nvPicPr>
          <p:cNvPr descr="Green building in a cornfield" id="109" name="Google Shape;109;p1"/>
          <p:cNvPicPr preferRelativeResize="0"/>
          <p:nvPr/>
        </p:nvPicPr>
        <p:blipFill rotWithShape="1">
          <a:blip r:embed="rId3">
            <a:alphaModFix/>
          </a:blip>
          <a:srcRect b="-1" l="5691" r="21733" t="0"/>
          <a:stretch/>
        </p:blipFill>
        <p:spPr>
          <a:xfrm>
            <a:off x="0" y="0"/>
            <a:ext cx="6821002" cy="6857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7"/>
                                        </p:tgtEl>
                                        <p:attrNameLst>
                                          <p:attrName>style.visibility</p:attrName>
                                        </p:attrNameLst>
                                      </p:cBhvr>
                                      <p:to>
                                        <p:strVal val="visible"/>
                                      </p:to>
                                    </p:set>
                                    <p:animEffect filter="fade" transition="in">
                                      <p:cBhvr>
                                        <p:cTn dur="4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g2bad3416e00_1_30"/>
          <p:cNvSpPr txBox="1"/>
          <p:nvPr>
            <p:ph type="title"/>
          </p:nvPr>
        </p:nvSpPr>
        <p:spPr>
          <a:xfrm>
            <a:off x="1587700" y="455355"/>
            <a:ext cx="9486600" cy="85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Visualizations</a:t>
            </a:r>
            <a:endParaRPr>
              <a:solidFill>
                <a:schemeClr val="dk1"/>
              </a:solidFill>
            </a:endParaRPr>
          </a:p>
        </p:txBody>
      </p:sp>
      <p:pic>
        <p:nvPicPr>
          <p:cNvPr id="166" name="Google Shape;166;g2bad3416e00_1_30"/>
          <p:cNvPicPr preferRelativeResize="0"/>
          <p:nvPr/>
        </p:nvPicPr>
        <p:blipFill>
          <a:blip r:embed="rId3">
            <a:alphaModFix/>
          </a:blip>
          <a:stretch>
            <a:fillRect/>
          </a:stretch>
        </p:blipFill>
        <p:spPr>
          <a:xfrm>
            <a:off x="1587700" y="1307350"/>
            <a:ext cx="8102948" cy="4278351"/>
          </a:xfrm>
          <a:prstGeom prst="rect">
            <a:avLst/>
          </a:prstGeom>
          <a:noFill/>
          <a:ln>
            <a:noFill/>
          </a:ln>
        </p:spPr>
      </p:pic>
      <p:sp>
        <p:nvSpPr>
          <p:cNvPr id="167" name="Google Shape;167;g2bad3416e00_1_30"/>
          <p:cNvSpPr txBox="1"/>
          <p:nvPr/>
        </p:nvSpPr>
        <p:spPr>
          <a:xfrm>
            <a:off x="1587700" y="5544175"/>
            <a:ext cx="90756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         Figure: Order of Countries based on Rice Production Values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f20b8cba7d_1_13"/>
          <p:cNvSpPr txBox="1"/>
          <p:nvPr>
            <p:ph type="title"/>
          </p:nvPr>
        </p:nvSpPr>
        <p:spPr>
          <a:xfrm>
            <a:off x="1587700" y="455355"/>
            <a:ext cx="9486600" cy="85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Visualizations</a:t>
            </a:r>
            <a:endParaRPr>
              <a:solidFill>
                <a:schemeClr val="dk1"/>
              </a:solidFill>
            </a:endParaRPr>
          </a:p>
        </p:txBody>
      </p:sp>
      <p:pic>
        <p:nvPicPr>
          <p:cNvPr id="173" name="Google Shape;173;g1f20b8cba7d_1_13"/>
          <p:cNvPicPr preferRelativeResize="0"/>
          <p:nvPr/>
        </p:nvPicPr>
        <p:blipFill>
          <a:blip r:embed="rId3">
            <a:alphaModFix/>
          </a:blip>
          <a:stretch>
            <a:fillRect/>
          </a:stretch>
        </p:blipFill>
        <p:spPr>
          <a:xfrm>
            <a:off x="6677525" y="1307350"/>
            <a:ext cx="5339375" cy="4584049"/>
          </a:xfrm>
          <a:prstGeom prst="rect">
            <a:avLst/>
          </a:prstGeom>
          <a:noFill/>
          <a:ln>
            <a:noFill/>
          </a:ln>
        </p:spPr>
      </p:pic>
      <p:pic>
        <p:nvPicPr>
          <p:cNvPr id="174" name="Google Shape;174;g1f20b8cba7d_1_13"/>
          <p:cNvPicPr preferRelativeResize="0"/>
          <p:nvPr/>
        </p:nvPicPr>
        <p:blipFill>
          <a:blip r:embed="rId4">
            <a:alphaModFix/>
          </a:blip>
          <a:stretch>
            <a:fillRect/>
          </a:stretch>
        </p:blipFill>
        <p:spPr>
          <a:xfrm>
            <a:off x="1183675" y="2439475"/>
            <a:ext cx="5287602" cy="3032925"/>
          </a:xfrm>
          <a:prstGeom prst="rect">
            <a:avLst/>
          </a:prstGeom>
          <a:noFill/>
          <a:ln>
            <a:noFill/>
          </a:ln>
        </p:spPr>
      </p:pic>
      <p:sp>
        <p:nvSpPr>
          <p:cNvPr id="175" name="Google Shape;175;g1f20b8cba7d_1_13"/>
          <p:cNvSpPr txBox="1"/>
          <p:nvPr/>
        </p:nvSpPr>
        <p:spPr>
          <a:xfrm>
            <a:off x="1490875" y="5739850"/>
            <a:ext cx="5404500" cy="9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Figure: Total Rice Production over the years</a:t>
            </a:r>
            <a:endParaRPr sz="2000">
              <a:solidFill>
                <a:schemeClr val="dk1"/>
              </a:solidFill>
            </a:endParaRPr>
          </a:p>
        </p:txBody>
      </p:sp>
      <p:sp>
        <p:nvSpPr>
          <p:cNvPr id="176" name="Google Shape;176;g1f20b8cba7d_1_13"/>
          <p:cNvSpPr txBox="1"/>
          <p:nvPr/>
        </p:nvSpPr>
        <p:spPr>
          <a:xfrm>
            <a:off x="6792775" y="5972800"/>
            <a:ext cx="5516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Figure: Heatmap showing </a:t>
            </a:r>
            <a:r>
              <a:rPr lang="en-US" sz="1800">
                <a:solidFill>
                  <a:schemeClr val="dk1"/>
                </a:solidFill>
              </a:rPr>
              <a:t>Correlation</a:t>
            </a:r>
            <a:r>
              <a:rPr lang="en-US" sz="1800">
                <a:solidFill>
                  <a:schemeClr val="dk1"/>
                </a:solidFill>
              </a:rPr>
              <a:t> b/w columns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g2bad3416e00_1_35"/>
          <p:cNvSpPr txBox="1"/>
          <p:nvPr>
            <p:ph type="title"/>
          </p:nvPr>
        </p:nvSpPr>
        <p:spPr>
          <a:xfrm>
            <a:off x="1587700" y="455356"/>
            <a:ext cx="9486600" cy="815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References</a:t>
            </a:r>
            <a:endParaRPr>
              <a:solidFill>
                <a:schemeClr val="dk1"/>
              </a:solidFill>
            </a:endParaRPr>
          </a:p>
        </p:txBody>
      </p:sp>
      <p:sp>
        <p:nvSpPr>
          <p:cNvPr id="182" name="Google Shape;182;g2bad3416e00_1_35"/>
          <p:cNvSpPr txBox="1"/>
          <p:nvPr>
            <p:ph idx="1" type="body"/>
          </p:nvPr>
        </p:nvSpPr>
        <p:spPr>
          <a:xfrm>
            <a:off x="1587700" y="1369125"/>
            <a:ext cx="9920400" cy="52176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spcBef>
                <a:spcPts val="0"/>
              </a:spcBef>
              <a:spcAft>
                <a:spcPts val="0"/>
              </a:spcAft>
              <a:buClr>
                <a:schemeClr val="dk1"/>
              </a:buClr>
              <a:buSzPct val="37931"/>
              <a:buFont typeface="Arial"/>
              <a:buNone/>
            </a:pPr>
            <a:r>
              <a:rPr lang="en-US" sz="2900">
                <a:solidFill>
                  <a:schemeClr val="dk1"/>
                </a:solidFill>
              </a:rPr>
              <a:t>1. Lobell, D. B., &amp; Field, C. B. (2007). Global scale climate–crop yield relationships and the impacts of recent warming. Environmental Research Letters, 2(1), 014002. [DOI: 10.1088/1748-9326/2/1/014002]</a:t>
            </a:r>
            <a:endParaRPr sz="2900">
              <a:solidFill>
                <a:schemeClr val="dk1"/>
              </a:solidFill>
            </a:endParaRPr>
          </a:p>
          <a:p>
            <a:pPr indent="-88900" lvl="0" marL="228600" rtl="0" algn="l">
              <a:spcBef>
                <a:spcPts val="0"/>
              </a:spcBef>
              <a:spcAft>
                <a:spcPts val="0"/>
              </a:spcAft>
              <a:buClr>
                <a:schemeClr val="dk1"/>
              </a:buClr>
              <a:buSzPct val="37931"/>
              <a:buFont typeface="Arial"/>
              <a:buNone/>
            </a:pPr>
            <a:r>
              <a:t/>
            </a:r>
            <a:endParaRPr sz="2900">
              <a:solidFill>
                <a:schemeClr val="dk1"/>
              </a:solidFill>
            </a:endParaRPr>
          </a:p>
          <a:p>
            <a:pPr indent="0" lvl="0" marL="0" rtl="0" algn="l">
              <a:spcBef>
                <a:spcPts val="0"/>
              </a:spcBef>
              <a:spcAft>
                <a:spcPts val="0"/>
              </a:spcAft>
              <a:buClr>
                <a:schemeClr val="dk1"/>
              </a:buClr>
              <a:buSzPct val="37931"/>
              <a:buFont typeface="Arial"/>
              <a:buNone/>
            </a:pPr>
            <a:r>
              <a:rPr lang="en-US" sz="2900">
                <a:solidFill>
                  <a:schemeClr val="dk1"/>
                </a:solidFill>
              </a:rPr>
              <a:t>2. Ray, D. K., West, P. C., Clark, M., Gerber, J. S., Prishchepov, A. V., &amp; Chatterjee, S. (2019). Climate change has likely already affected global food production. PLoS One, 14(5), e0217148. [DOI: 10.1371/journal.pone.0217148]</a:t>
            </a:r>
            <a:endParaRPr sz="2900">
              <a:solidFill>
                <a:schemeClr val="dk1"/>
              </a:solidFill>
            </a:endParaRPr>
          </a:p>
          <a:p>
            <a:pPr indent="-88900" lvl="0" marL="228600" rtl="0" algn="l">
              <a:spcBef>
                <a:spcPts val="0"/>
              </a:spcBef>
              <a:spcAft>
                <a:spcPts val="0"/>
              </a:spcAft>
              <a:buClr>
                <a:schemeClr val="dk1"/>
              </a:buClr>
              <a:buSzPct val="37931"/>
              <a:buFont typeface="Arial"/>
              <a:buNone/>
            </a:pPr>
            <a:r>
              <a:t/>
            </a:r>
            <a:endParaRPr sz="2900">
              <a:solidFill>
                <a:schemeClr val="dk1"/>
              </a:solidFill>
            </a:endParaRPr>
          </a:p>
          <a:p>
            <a:pPr indent="0" lvl="0" marL="0" rtl="0" algn="l">
              <a:spcBef>
                <a:spcPts val="0"/>
              </a:spcBef>
              <a:spcAft>
                <a:spcPts val="0"/>
              </a:spcAft>
              <a:buClr>
                <a:schemeClr val="dk1"/>
              </a:buClr>
              <a:buSzPct val="37931"/>
              <a:buFont typeface="Arial"/>
              <a:buNone/>
            </a:pPr>
            <a:r>
              <a:rPr lang="en-US" sz="2900">
                <a:solidFill>
                  <a:schemeClr val="dk1"/>
                </a:solidFill>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2900">
              <a:solidFill>
                <a:schemeClr val="dk1"/>
              </a:solidFill>
            </a:endParaRPr>
          </a:p>
          <a:p>
            <a:pPr indent="-88900" lvl="0" marL="228600" rtl="0" algn="l">
              <a:spcBef>
                <a:spcPts val="0"/>
              </a:spcBef>
              <a:spcAft>
                <a:spcPts val="0"/>
              </a:spcAft>
              <a:buClr>
                <a:schemeClr val="dk1"/>
              </a:buClr>
              <a:buSzPct val="37931"/>
              <a:buFont typeface="Arial"/>
              <a:buNone/>
            </a:pPr>
            <a:r>
              <a:t/>
            </a:r>
            <a:endParaRPr sz="2900">
              <a:solidFill>
                <a:schemeClr val="dk1"/>
              </a:solidFill>
            </a:endParaRPr>
          </a:p>
          <a:p>
            <a:pPr indent="0" lvl="0" marL="0" rtl="0" algn="l">
              <a:spcBef>
                <a:spcPts val="0"/>
              </a:spcBef>
              <a:spcAft>
                <a:spcPts val="0"/>
              </a:spcAft>
              <a:buClr>
                <a:schemeClr val="dk1"/>
              </a:buClr>
              <a:buSzPct val="37931"/>
              <a:buFont typeface="Arial"/>
              <a:buNone/>
            </a:pPr>
            <a:r>
              <a:rPr lang="en-US" sz="2900">
                <a:solidFill>
                  <a:schemeClr val="dk1"/>
                </a:solidFill>
              </a:rPr>
              <a:t>4. Zhao, C., Liu, B., Piao, S., Wang, X., Lobell, D. B., Huang, Y., ... &amp; Zeng, Z. (2017). Temperature increase reduces global yields of major crops in four independent estimates. Proceedings of the National Academy of Sciences, 114(35), 9326-9331. [DOI: 10.1073/pnas.1701762114]</a:t>
            </a:r>
            <a:endParaRPr sz="2900">
              <a:solidFill>
                <a:schemeClr val="dk1"/>
              </a:solidFill>
            </a:endParaRPr>
          </a:p>
          <a:p>
            <a:pPr indent="-88900" lvl="0" marL="228600" rtl="0" algn="l">
              <a:spcBef>
                <a:spcPts val="0"/>
              </a:spcBef>
              <a:spcAft>
                <a:spcPts val="0"/>
              </a:spcAft>
              <a:buClr>
                <a:schemeClr val="dk1"/>
              </a:buClr>
              <a:buSzPct val="37931"/>
              <a:buFont typeface="Arial"/>
              <a:buNone/>
            </a:pPr>
            <a:r>
              <a:t/>
            </a:r>
            <a:endParaRPr sz="2900">
              <a:solidFill>
                <a:schemeClr val="dk1"/>
              </a:solidFill>
            </a:endParaRPr>
          </a:p>
          <a:p>
            <a:pPr indent="0" lvl="0" marL="0" rtl="0" algn="l">
              <a:spcBef>
                <a:spcPts val="0"/>
              </a:spcBef>
              <a:spcAft>
                <a:spcPts val="0"/>
              </a:spcAft>
              <a:buClr>
                <a:schemeClr val="dk1"/>
              </a:buClr>
              <a:buSzPct val="37931"/>
              <a:buFont typeface="Arial"/>
              <a:buNone/>
            </a:pPr>
            <a:r>
              <a:rPr lang="en-US" sz="2900">
                <a:solidFill>
                  <a:schemeClr val="dk1"/>
                </a:solidFill>
              </a:rPr>
              <a:t>5. Ruiz-Ramos, M., Ferrise, R., Rodríguez, A., Lorite, I. J., Bindi, M., &amp; Carter, T. R. (2019). Adaptation responses of European maize and wheat yields to climate change in different scenarios. European Journal of Agronomy, 105, 25-37. [DOI: 10.1016/j.eja.2019.02.001]</a:t>
            </a:r>
            <a:endParaRPr sz="2900">
              <a:solidFill>
                <a:schemeClr val="dk1"/>
              </a:solidFill>
            </a:endParaRPr>
          </a:p>
          <a:p>
            <a:pPr indent="-88900" lvl="0" marL="228600" rtl="0" algn="l">
              <a:spcBef>
                <a:spcPts val="0"/>
              </a:spcBef>
              <a:spcAft>
                <a:spcPts val="0"/>
              </a:spcAft>
              <a:buClr>
                <a:schemeClr val="dk1"/>
              </a:buClr>
              <a:buSzPct val="37931"/>
              <a:buFont typeface="Arial"/>
              <a:buNone/>
            </a:pPr>
            <a:r>
              <a:t/>
            </a:r>
            <a:endParaRPr sz="2900">
              <a:solidFill>
                <a:schemeClr val="dk1"/>
              </a:solidFill>
            </a:endParaRPr>
          </a:p>
          <a:p>
            <a:pPr indent="0" lvl="0" marL="0" rtl="0" algn="l">
              <a:spcBef>
                <a:spcPts val="0"/>
              </a:spcBef>
              <a:spcAft>
                <a:spcPts val="0"/>
              </a:spcAft>
              <a:buClr>
                <a:schemeClr val="dk1"/>
              </a:buClr>
              <a:buSzPct val="37931"/>
              <a:buFont typeface="Arial"/>
              <a:buNone/>
            </a:pPr>
            <a:r>
              <a:rPr lang="en-US" sz="2900">
                <a:solidFill>
                  <a:schemeClr val="dk1"/>
                </a:solidFill>
              </a:rPr>
              <a:t>6. Minoli, S., &amp; Nendel, C. (2019). Climate change impact and adaptation strategies in crop production systems. In Climate Change and Agricultural Ecosystems (pp. 53-78). Academic Press. [DOI: 10.1016/B978-0-12-816524-3.00003-4]</a:t>
            </a:r>
            <a:endParaRPr sz="2900">
              <a:solidFill>
                <a:schemeClr val="dk1"/>
              </a:solidFill>
            </a:endParaRPr>
          </a:p>
          <a:p>
            <a:pPr indent="-88900" lvl="0" marL="228600" rtl="0" algn="l">
              <a:spcBef>
                <a:spcPts val="0"/>
              </a:spcBef>
              <a:spcAft>
                <a:spcPts val="0"/>
              </a:spcAft>
              <a:buClr>
                <a:schemeClr val="dk1"/>
              </a:buClr>
              <a:buSzPct val="50000"/>
              <a:buFont typeface="Arial"/>
              <a:buNone/>
            </a:pPr>
            <a:r>
              <a:t/>
            </a:r>
            <a:endParaRPr>
              <a:solidFill>
                <a:schemeClr val="dk1"/>
              </a:solidFill>
            </a:endParaRPr>
          </a:p>
          <a:p>
            <a:pPr indent="0" lvl="0" marL="139700" rtl="0" algn="l">
              <a:spcBef>
                <a:spcPts val="0"/>
              </a:spcBef>
              <a:spcAft>
                <a:spcPts val="0"/>
              </a:spcAft>
              <a:buClr>
                <a:schemeClr val="dk1"/>
              </a:buClr>
              <a:buSzPct val="50000"/>
              <a:buFont typeface="Arial"/>
              <a:buNone/>
            </a:pPr>
            <a:r>
              <a:t/>
            </a:r>
            <a:endParaRPr>
              <a:solidFill>
                <a:schemeClr val="dk1"/>
              </a:solidFill>
            </a:endParaRPr>
          </a:p>
          <a:p>
            <a:pPr indent="-88900" lvl="0" marL="228600" rtl="0" algn="l">
              <a:lnSpc>
                <a:spcPct val="110000"/>
              </a:lnSpc>
              <a:spcBef>
                <a:spcPts val="0"/>
              </a:spcBef>
              <a:spcAft>
                <a:spcPts val="0"/>
              </a:spcAft>
              <a:buSzPct val="10000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1f21a2c7fa8_0_17"/>
          <p:cNvSpPr txBox="1"/>
          <p:nvPr>
            <p:ph type="title"/>
          </p:nvPr>
        </p:nvSpPr>
        <p:spPr>
          <a:xfrm>
            <a:off x="1736800" y="2832698"/>
            <a:ext cx="9486600" cy="30657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81481"/>
              <a:buFont typeface="Arial"/>
              <a:buNone/>
            </a:pPr>
            <a:r>
              <a:rPr lang="en-US" sz="5400">
                <a:solidFill>
                  <a:schemeClr val="dk1"/>
                </a:solidFill>
              </a:rPr>
              <a:t>Thank You</a:t>
            </a:r>
            <a:endParaRPr sz="5400">
              <a:solidFill>
                <a:schemeClr val="dk1"/>
              </a:solidFill>
            </a:endParaRPr>
          </a:p>
          <a:p>
            <a:pPr indent="0" lvl="0" marL="0" rtl="0" algn="ctr">
              <a:lnSpc>
                <a:spcPct val="100000"/>
              </a:lnSpc>
              <a:spcBef>
                <a:spcPts val="0"/>
              </a:spcBef>
              <a:spcAft>
                <a:spcPts val="0"/>
              </a:spcAft>
              <a:buClr>
                <a:schemeClr val="lt1"/>
              </a:buClr>
              <a:buSzPct val="81481"/>
              <a:buFont typeface="Arial"/>
              <a:buNone/>
            </a:pPr>
            <a:r>
              <a:t/>
            </a:r>
            <a:endParaRPr sz="5400">
              <a:solidFill>
                <a:schemeClr val="dk1"/>
              </a:solidFill>
            </a:endParaRPr>
          </a:p>
          <a:p>
            <a:pPr indent="0" lvl="0" marL="0" rtl="0" algn="ctr">
              <a:lnSpc>
                <a:spcPct val="100000"/>
              </a:lnSpc>
              <a:spcBef>
                <a:spcPts val="0"/>
              </a:spcBef>
              <a:spcAft>
                <a:spcPts val="0"/>
              </a:spcAft>
              <a:buClr>
                <a:schemeClr val="lt1"/>
              </a:buClr>
              <a:buSzPct val="81481"/>
              <a:buFont typeface="Arial"/>
              <a:buNone/>
            </a:pPr>
            <a:r>
              <a:t/>
            </a:r>
            <a:endParaRPr sz="5400">
              <a:solidFill>
                <a:schemeClr val="dk1"/>
              </a:solidFill>
            </a:endParaRPr>
          </a:p>
          <a:p>
            <a:pPr indent="0" lvl="0" marL="0" rtl="0" algn="ctr">
              <a:lnSpc>
                <a:spcPct val="100000"/>
              </a:lnSpc>
              <a:spcBef>
                <a:spcPts val="0"/>
              </a:spcBef>
              <a:spcAft>
                <a:spcPts val="0"/>
              </a:spcAft>
              <a:buClr>
                <a:schemeClr val="lt1"/>
              </a:buClr>
              <a:buSzPct val="81481"/>
              <a:buFont typeface="Arial"/>
              <a:buNone/>
            </a:pPr>
            <a:r>
              <a:rPr b="0" lang="en-US" sz="5400">
                <a:solidFill>
                  <a:schemeClr val="dk1"/>
                </a:solidFill>
              </a:rPr>
              <a:t>Questions?</a:t>
            </a:r>
            <a:endParaRPr b="0" sz="5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
          <p:cNvSpPr txBox="1"/>
          <p:nvPr>
            <p:ph type="title"/>
          </p:nvPr>
        </p:nvSpPr>
        <p:spPr>
          <a:xfrm>
            <a:off x="1587700" y="98675"/>
            <a:ext cx="9486600" cy="801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Github Page (</a:t>
            </a:r>
            <a:r>
              <a:rPr lang="en-US" u="sng">
                <a:solidFill>
                  <a:schemeClr val="hlink"/>
                </a:solidFill>
                <a:hlinkClick r:id="rId3"/>
              </a:rPr>
              <a:t>Link</a:t>
            </a:r>
            <a:r>
              <a:rPr lang="en-US">
                <a:solidFill>
                  <a:schemeClr val="dk1"/>
                </a:solidFill>
              </a:rPr>
              <a:t>) </a:t>
            </a:r>
            <a:endParaRPr>
              <a:solidFill>
                <a:schemeClr val="dk1"/>
              </a:solidFill>
            </a:endParaRPr>
          </a:p>
        </p:txBody>
      </p:sp>
      <p:sp>
        <p:nvSpPr>
          <p:cNvPr id="115" name="Google Shape;115;p2"/>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p>
            <a:pPr indent="-88900" lvl="0" marL="228600" rtl="0" algn="l">
              <a:lnSpc>
                <a:spcPct val="110000"/>
              </a:lnSpc>
              <a:spcBef>
                <a:spcPts val="0"/>
              </a:spcBef>
              <a:spcAft>
                <a:spcPts val="0"/>
              </a:spcAft>
              <a:buSzPts val="2200"/>
              <a:buNone/>
            </a:pPr>
            <a:r>
              <a:t/>
            </a:r>
            <a:endParaRPr>
              <a:solidFill>
                <a:schemeClr val="dk1"/>
              </a:solidFill>
            </a:endParaRPr>
          </a:p>
        </p:txBody>
      </p:sp>
      <p:pic>
        <p:nvPicPr>
          <p:cNvPr id="116" name="Google Shape;116;p2"/>
          <p:cNvPicPr preferRelativeResize="0"/>
          <p:nvPr/>
        </p:nvPicPr>
        <p:blipFill rotWithShape="1">
          <a:blip r:embed="rId4">
            <a:alphaModFix/>
          </a:blip>
          <a:srcRect b="1380" l="0" r="0" t="1380"/>
          <a:stretch/>
        </p:blipFill>
        <p:spPr>
          <a:xfrm>
            <a:off x="1587700" y="1060750"/>
            <a:ext cx="10028227" cy="551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g2bad3416e00_1_20"/>
          <p:cNvSpPr txBox="1"/>
          <p:nvPr>
            <p:ph type="title"/>
          </p:nvPr>
        </p:nvSpPr>
        <p:spPr>
          <a:xfrm>
            <a:off x="1587700" y="455353"/>
            <a:ext cx="9486600" cy="1123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Project Introduction</a:t>
            </a:r>
            <a:endParaRPr>
              <a:solidFill>
                <a:schemeClr val="dk1"/>
              </a:solidFill>
            </a:endParaRPr>
          </a:p>
        </p:txBody>
      </p:sp>
      <p:sp>
        <p:nvSpPr>
          <p:cNvPr id="122" name="Google Shape;122;g2bad3416e00_1_20"/>
          <p:cNvSpPr txBox="1"/>
          <p:nvPr>
            <p:ph idx="1" type="body"/>
          </p:nvPr>
        </p:nvSpPr>
        <p:spPr>
          <a:xfrm>
            <a:off x="1587700" y="1406127"/>
            <a:ext cx="9486600" cy="4680000"/>
          </a:xfrm>
          <a:prstGeom prst="rect">
            <a:avLst/>
          </a:prstGeom>
          <a:noFill/>
          <a:ln>
            <a:noFill/>
          </a:ln>
        </p:spPr>
        <p:txBody>
          <a:bodyPr anchorCtr="0" anchor="t" bIns="45700" lIns="91425" spcFirstLastPara="1" rIns="91425" wrap="square" tIns="45700">
            <a:normAutofit/>
          </a:bodyPr>
          <a:lstStyle/>
          <a:p>
            <a:pPr indent="-393700" lvl="0" marL="457200" rtl="0" algn="just">
              <a:lnSpc>
                <a:spcPct val="115000"/>
              </a:lnSpc>
              <a:spcBef>
                <a:spcPts val="0"/>
              </a:spcBef>
              <a:spcAft>
                <a:spcPts val="0"/>
              </a:spcAft>
              <a:buClr>
                <a:schemeClr val="dk1"/>
              </a:buClr>
              <a:buSzPts val="2600"/>
              <a:buChar char="•"/>
            </a:pPr>
            <a:r>
              <a:rPr lang="en-US" sz="1900">
                <a:solidFill>
                  <a:schemeClr val="dk1"/>
                </a:solidFill>
              </a:rPr>
              <a:t>To explore the various factors that influence crop yields and develop predictive models to forecast future yields based on these factors. One dataset that we will be using for this project is the FAO website, which provides comprehensive information on crop production, crop </a:t>
            </a:r>
            <a:r>
              <a:rPr lang="en-US" sz="1900">
                <a:solidFill>
                  <a:schemeClr val="dk1"/>
                </a:solidFill>
              </a:rPr>
              <a:t>emissions</a:t>
            </a:r>
            <a:r>
              <a:rPr lang="en-US" sz="1900">
                <a:solidFill>
                  <a:schemeClr val="dk1"/>
                </a:solidFill>
              </a:rPr>
              <a:t>, temperature and agricultural practices across different regions and time periods.</a:t>
            </a:r>
            <a:endParaRPr sz="1900">
              <a:solidFill>
                <a:schemeClr val="dk1"/>
              </a:solidFill>
            </a:endParaRPr>
          </a:p>
          <a:p>
            <a:pPr indent="0" lvl="0" marL="0" rtl="0" algn="just">
              <a:lnSpc>
                <a:spcPct val="115000"/>
              </a:lnSpc>
              <a:spcBef>
                <a:spcPts val="0"/>
              </a:spcBef>
              <a:spcAft>
                <a:spcPts val="0"/>
              </a:spcAft>
              <a:buNone/>
            </a:pPr>
            <a:r>
              <a:t/>
            </a:r>
            <a:endParaRPr sz="1900">
              <a:solidFill>
                <a:schemeClr val="dk1"/>
              </a:solidFill>
            </a:endParaRPr>
          </a:p>
          <a:p>
            <a:pPr indent="-393700" lvl="0" marL="457200" rtl="0" algn="just">
              <a:lnSpc>
                <a:spcPct val="115000"/>
              </a:lnSpc>
              <a:spcBef>
                <a:spcPts val="0"/>
              </a:spcBef>
              <a:spcAft>
                <a:spcPts val="0"/>
              </a:spcAft>
              <a:buClr>
                <a:schemeClr val="dk1"/>
              </a:buClr>
              <a:buSzPts val="2600"/>
              <a:buChar char="•"/>
            </a:pPr>
            <a:r>
              <a:rPr lang="en-US" sz="1900">
                <a:solidFill>
                  <a:schemeClr val="dk1"/>
                </a:solidFill>
              </a:rPr>
              <a:t>The primary objective of this project is to identify the most significant factors affecting crop yields and develop accurate predictive models to forecast future yields. We will evaluate the performance of our models using metrics such as mean absolute error (MAE), root mean squared error (RMSE), and R-squared value to assess their predictive accuracy and reliability. </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g2bad3416e00_1_45"/>
          <p:cNvSpPr txBox="1"/>
          <p:nvPr>
            <p:ph type="title"/>
          </p:nvPr>
        </p:nvSpPr>
        <p:spPr>
          <a:xfrm>
            <a:off x="1587700" y="455355"/>
            <a:ext cx="9486600" cy="938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Introduction</a:t>
            </a:r>
            <a:endParaRPr>
              <a:solidFill>
                <a:schemeClr val="dk1"/>
              </a:solidFill>
            </a:endParaRPr>
          </a:p>
        </p:txBody>
      </p:sp>
      <p:sp>
        <p:nvSpPr>
          <p:cNvPr id="128" name="Google Shape;128;g2bad3416e00_1_45"/>
          <p:cNvSpPr txBox="1"/>
          <p:nvPr>
            <p:ph idx="1" type="body"/>
          </p:nvPr>
        </p:nvSpPr>
        <p:spPr>
          <a:xfrm>
            <a:off x="1085450" y="1393750"/>
            <a:ext cx="10447500" cy="46923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0"/>
              </a:spcBef>
              <a:spcAft>
                <a:spcPts val="0"/>
              </a:spcAft>
              <a:buClr>
                <a:schemeClr val="dk1"/>
              </a:buClr>
              <a:buSzPts val="1700"/>
              <a:buChar char="•"/>
            </a:pPr>
            <a:r>
              <a:rPr lang="en-US" sz="1700">
                <a:solidFill>
                  <a:schemeClr val="dk1"/>
                </a:solidFill>
              </a:rPr>
              <a:t>This project is chosen due to its significant real-world implications and the potential to address critical agricultural challenges. Crop yield prediction plays a crucial role in optimizing agricultural practices, ensuring food security, and mitigating the impact of environmental factors such as climate change. By understanding the factors influencing crop yields and developing accurate predictive models, farmers, policymakers, and other stakeholders can make informed decisions to enhance agricultural productivity and sustainability.</a:t>
            </a:r>
            <a:endParaRPr sz="1700">
              <a:solidFill>
                <a:schemeClr val="dk1"/>
              </a:solidFill>
            </a:endParaRPr>
          </a:p>
          <a:p>
            <a:pPr indent="0" lvl="0" marL="457200" rtl="0" algn="just">
              <a:lnSpc>
                <a:spcPct val="115000"/>
              </a:lnSpc>
              <a:spcBef>
                <a:spcPts val="0"/>
              </a:spcBef>
              <a:spcAft>
                <a:spcPts val="0"/>
              </a:spcAft>
              <a:buNone/>
            </a:pPr>
            <a:r>
              <a:t/>
            </a:r>
            <a:endParaRPr sz="1700">
              <a:solidFill>
                <a:schemeClr val="dk1"/>
              </a:solidFill>
            </a:endParaRPr>
          </a:p>
          <a:p>
            <a:pPr indent="-336550" lvl="0" marL="457200" rtl="0" algn="just">
              <a:lnSpc>
                <a:spcPct val="115000"/>
              </a:lnSpc>
              <a:spcBef>
                <a:spcPts val="0"/>
              </a:spcBef>
              <a:spcAft>
                <a:spcPts val="0"/>
              </a:spcAft>
              <a:buClr>
                <a:schemeClr val="dk1"/>
              </a:buClr>
              <a:buSzPts val="1700"/>
              <a:buChar char="•"/>
            </a:pPr>
            <a:r>
              <a:rPr lang="en-US" sz="1700">
                <a:solidFill>
                  <a:schemeClr val="dk1"/>
                </a:solidFill>
              </a:rPr>
              <a:t>The research question/hypothesis of this project revolves around identifying the key factors that impact crop yields and assessing their predictive power. Specifically, the project aims to investigate:</a:t>
            </a:r>
            <a:endParaRPr sz="1700">
              <a:solidFill>
                <a:schemeClr val="dk1"/>
              </a:solidFill>
            </a:endParaRPr>
          </a:p>
          <a:p>
            <a:pPr indent="0" lvl="0" marL="457200" rtl="0" algn="just">
              <a:lnSpc>
                <a:spcPct val="115000"/>
              </a:lnSpc>
              <a:spcBef>
                <a:spcPts val="0"/>
              </a:spcBef>
              <a:spcAft>
                <a:spcPts val="0"/>
              </a:spcAft>
              <a:buNone/>
            </a:pPr>
            <a:r>
              <a:t/>
            </a:r>
            <a:endParaRPr sz="1700">
              <a:solidFill>
                <a:schemeClr val="dk1"/>
              </a:solidFill>
            </a:endParaRPr>
          </a:p>
          <a:p>
            <a:pPr indent="0" lvl="0" marL="457200" rtl="0" algn="just">
              <a:lnSpc>
                <a:spcPct val="115000"/>
              </a:lnSpc>
              <a:spcBef>
                <a:spcPts val="0"/>
              </a:spcBef>
              <a:spcAft>
                <a:spcPts val="0"/>
              </a:spcAft>
              <a:buNone/>
            </a:pPr>
            <a:r>
              <a:rPr lang="en-US" sz="1700">
                <a:solidFill>
                  <a:schemeClr val="dk1"/>
                </a:solidFill>
              </a:rPr>
              <a:t>1. What are the primary factors influencing crop yields, including weather conditions, soil characteristics, agricultural practices?</a:t>
            </a:r>
            <a:endParaRPr sz="1700">
              <a:solidFill>
                <a:schemeClr val="dk1"/>
              </a:solidFill>
            </a:endParaRPr>
          </a:p>
          <a:p>
            <a:pPr indent="0" lvl="0" marL="457200" rtl="0" algn="just">
              <a:lnSpc>
                <a:spcPct val="115000"/>
              </a:lnSpc>
              <a:spcBef>
                <a:spcPts val="0"/>
              </a:spcBef>
              <a:spcAft>
                <a:spcPts val="0"/>
              </a:spcAft>
              <a:buNone/>
            </a:pPr>
            <a:r>
              <a:rPr lang="en-US" sz="1700">
                <a:solidFill>
                  <a:schemeClr val="dk1"/>
                </a:solidFill>
              </a:rPr>
              <a:t>2. Can we develop predictive models that accurately forecast crop yields based on these factors?</a:t>
            </a:r>
            <a:endParaRPr sz="1700">
              <a:solidFill>
                <a:schemeClr val="dk1"/>
              </a:solidFill>
            </a:endParaRPr>
          </a:p>
          <a:p>
            <a:pPr indent="0" lvl="0" marL="457200" rtl="0" algn="just">
              <a:lnSpc>
                <a:spcPct val="115000"/>
              </a:lnSpc>
              <a:spcBef>
                <a:spcPts val="0"/>
              </a:spcBef>
              <a:spcAft>
                <a:spcPts val="0"/>
              </a:spcAft>
              <a:buNone/>
            </a:pPr>
            <a:r>
              <a:rPr lang="en-US" sz="1700">
                <a:solidFill>
                  <a:schemeClr val="dk1"/>
                </a:solidFill>
              </a:rPr>
              <a:t>3. How do different machine learning algorithms perform in predicting crop yields, and which algorithm yields the most accurate results?</a:t>
            </a:r>
            <a:endParaRPr sz="1700">
              <a:solidFill>
                <a:schemeClr val="dk1"/>
              </a:solidFill>
            </a:endParaRPr>
          </a:p>
          <a:p>
            <a:pPr indent="0" lvl="0" marL="457200" rtl="0" algn="just">
              <a:lnSpc>
                <a:spcPct val="115000"/>
              </a:lnSpc>
              <a:spcBef>
                <a:spcPts val="0"/>
              </a:spcBef>
              <a:spcAft>
                <a:spcPts val="0"/>
              </a:spcAft>
              <a:buNone/>
            </a:pPr>
            <a:r>
              <a:rPr lang="en-US" sz="1700">
                <a:solidFill>
                  <a:schemeClr val="dk1"/>
                </a:solidFill>
              </a:rPr>
              <a:t>4. What insights can be gained from the predictive models to optimize agricultural practices and improve crop yield outcomes?</a:t>
            </a:r>
            <a:endParaRPr sz="1700">
              <a:solidFill>
                <a:schemeClr val="dk1"/>
              </a:solidFill>
            </a:endParaRPr>
          </a:p>
          <a:p>
            <a:pPr indent="0" lvl="0" marL="0" rtl="0" algn="just">
              <a:lnSpc>
                <a:spcPct val="115000"/>
              </a:lnSpc>
              <a:spcBef>
                <a:spcPts val="0"/>
              </a:spcBef>
              <a:spcAft>
                <a:spcPts val="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g2bad3416e00_1_25"/>
          <p:cNvSpPr txBox="1"/>
          <p:nvPr>
            <p:ph type="title"/>
          </p:nvPr>
        </p:nvSpPr>
        <p:spPr>
          <a:xfrm>
            <a:off x="1587700" y="455355"/>
            <a:ext cx="9486600" cy="96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Datasets (</a:t>
            </a:r>
            <a:r>
              <a:rPr lang="en-US" u="sng">
                <a:solidFill>
                  <a:schemeClr val="hlink"/>
                </a:solidFill>
                <a:hlinkClick r:id="rId3"/>
              </a:rPr>
              <a:t>Link</a:t>
            </a:r>
            <a:r>
              <a:rPr lang="en-US">
                <a:solidFill>
                  <a:schemeClr val="dk1"/>
                </a:solidFill>
              </a:rPr>
              <a:t>)</a:t>
            </a:r>
            <a:endParaRPr>
              <a:solidFill>
                <a:schemeClr val="dk1"/>
              </a:solidFill>
            </a:endParaRPr>
          </a:p>
        </p:txBody>
      </p:sp>
      <p:sp>
        <p:nvSpPr>
          <p:cNvPr id="134" name="Google Shape;134;g2bad3416e00_1_25"/>
          <p:cNvSpPr txBox="1"/>
          <p:nvPr>
            <p:ph idx="1" type="body"/>
          </p:nvPr>
        </p:nvSpPr>
        <p:spPr>
          <a:xfrm>
            <a:off x="1587700" y="1418352"/>
            <a:ext cx="9486600" cy="4667700"/>
          </a:xfrm>
          <a:prstGeom prst="rect">
            <a:avLst/>
          </a:prstGeom>
          <a:noFill/>
          <a:ln>
            <a:noFill/>
          </a:ln>
        </p:spPr>
        <p:txBody>
          <a:bodyPr anchorCtr="0" anchor="t" bIns="45700" lIns="91425" spcFirstLastPara="1" rIns="91425" wrap="square" tIns="45700">
            <a:normAutofit fontScale="92500" lnSpcReduction="20000"/>
          </a:bodyPr>
          <a:lstStyle/>
          <a:p>
            <a:pPr indent="-334327" lvl="0" marL="457200" rtl="0" algn="just">
              <a:lnSpc>
                <a:spcPct val="110000"/>
              </a:lnSpc>
              <a:spcBef>
                <a:spcPts val="0"/>
              </a:spcBef>
              <a:spcAft>
                <a:spcPts val="0"/>
              </a:spcAft>
              <a:buClr>
                <a:schemeClr val="dk1"/>
              </a:buClr>
              <a:buSzPct val="81818"/>
              <a:buChar char="•"/>
            </a:pPr>
            <a:r>
              <a:rPr lang="en-US">
                <a:solidFill>
                  <a:schemeClr val="dk1"/>
                </a:solidFill>
              </a:rPr>
              <a:t>We are planning on using six datasets given below, which includes only rice crop(for now), for top 5 rice producing countries in the </a:t>
            </a:r>
            <a:r>
              <a:rPr lang="en-US">
                <a:solidFill>
                  <a:schemeClr val="dk1"/>
                </a:solidFill>
              </a:rPr>
              <a:t>world</a:t>
            </a:r>
            <a:r>
              <a:rPr lang="en-US">
                <a:solidFill>
                  <a:schemeClr val="dk1"/>
                </a:solidFill>
              </a:rPr>
              <a:t> namely, India, Indonesia, Vietnam, Bangladesh, China.</a:t>
            </a:r>
            <a:endParaRPr>
              <a:solidFill>
                <a:schemeClr val="dk1"/>
              </a:solidFill>
            </a:endParaRPr>
          </a:p>
          <a:p>
            <a:pPr indent="-334327" lvl="0" marL="457200" rtl="0" algn="just">
              <a:lnSpc>
                <a:spcPct val="110000"/>
              </a:lnSpc>
              <a:spcBef>
                <a:spcPts val="0"/>
              </a:spcBef>
              <a:spcAft>
                <a:spcPts val="0"/>
              </a:spcAft>
              <a:buClr>
                <a:schemeClr val="dk1"/>
              </a:buClr>
              <a:buSzPct val="81818"/>
              <a:buChar char="•"/>
            </a:pPr>
            <a:r>
              <a:rPr lang="en-US">
                <a:solidFill>
                  <a:schemeClr val="dk1"/>
                </a:solidFill>
              </a:rPr>
              <a:t>The time span is from 1961-2015.</a:t>
            </a:r>
            <a:endParaRPr>
              <a:solidFill>
                <a:schemeClr val="dk1"/>
              </a:solidFill>
            </a:endParaRPr>
          </a:p>
          <a:p>
            <a:pPr indent="-334327" lvl="0" marL="457200" rtl="0" algn="just">
              <a:lnSpc>
                <a:spcPct val="110000"/>
              </a:lnSpc>
              <a:spcBef>
                <a:spcPts val="0"/>
              </a:spcBef>
              <a:spcAft>
                <a:spcPts val="0"/>
              </a:spcAft>
              <a:buClr>
                <a:schemeClr val="dk1"/>
              </a:buClr>
              <a:buSzPct val="81818"/>
              <a:buChar char="•"/>
            </a:pPr>
            <a:r>
              <a:rPr lang="en-US">
                <a:solidFill>
                  <a:schemeClr val="dk1"/>
                </a:solidFill>
              </a:rPr>
              <a:t>All the datasets are collected from FAO website.</a:t>
            </a:r>
            <a:endParaRPr>
              <a:solidFill>
                <a:schemeClr val="dk1"/>
              </a:solidFill>
            </a:endParaRPr>
          </a:p>
          <a:p>
            <a:pPr indent="-334327" lvl="0" marL="457200" rtl="0" algn="just">
              <a:lnSpc>
                <a:spcPct val="110000"/>
              </a:lnSpc>
              <a:spcBef>
                <a:spcPts val="0"/>
              </a:spcBef>
              <a:spcAft>
                <a:spcPts val="0"/>
              </a:spcAft>
              <a:buClr>
                <a:schemeClr val="dk1"/>
              </a:buClr>
              <a:buSzPct val="81818"/>
              <a:buChar char="•"/>
            </a:pPr>
            <a:r>
              <a:rPr lang="en-US">
                <a:solidFill>
                  <a:schemeClr val="dk1"/>
                </a:solidFill>
              </a:rPr>
              <a:t>After merging all the tables, we have 5,89,248 Rows and 80 Columns before </a:t>
            </a:r>
            <a:r>
              <a:rPr lang="en-US">
                <a:solidFill>
                  <a:schemeClr val="dk1"/>
                </a:solidFill>
              </a:rPr>
              <a:t>preprocessing</a:t>
            </a:r>
            <a:r>
              <a:rPr lang="en-US">
                <a:solidFill>
                  <a:schemeClr val="dk1"/>
                </a:solidFill>
              </a:rPr>
              <a:t> and EDA.</a:t>
            </a:r>
            <a:endParaRPr>
              <a:solidFill>
                <a:schemeClr val="dk1"/>
              </a:solidFill>
            </a:endParaRPr>
          </a:p>
          <a:p>
            <a:pPr indent="0" lvl="0" marL="457200" rtl="0" algn="just">
              <a:lnSpc>
                <a:spcPct val="110000"/>
              </a:lnSpc>
              <a:spcBef>
                <a:spcPts val="0"/>
              </a:spcBef>
              <a:spcAft>
                <a:spcPts val="0"/>
              </a:spcAft>
              <a:buNone/>
            </a:pPr>
            <a:r>
              <a:t/>
            </a:r>
            <a:endParaRPr>
              <a:solidFill>
                <a:schemeClr val="dk1"/>
              </a:solidFill>
            </a:endParaRPr>
          </a:p>
          <a:p>
            <a:pPr indent="-334327" lvl="0" marL="457200" rtl="0" algn="just">
              <a:lnSpc>
                <a:spcPct val="110000"/>
              </a:lnSpc>
              <a:spcBef>
                <a:spcPts val="0"/>
              </a:spcBef>
              <a:spcAft>
                <a:spcPts val="0"/>
              </a:spcAft>
              <a:buClr>
                <a:schemeClr val="dk1"/>
              </a:buClr>
              <a:buSzPct val="81818"/>
              <a:buChar char="•"/>
            </a:pPr>
            <a:r>
              <a:rPr b="1" lang="en-US">
                <a:solidFill>
                  <a:schemeClr val="dk1"/>
                </a:solidFill>
              </a:rPr>
              <a:t>Tables:</a:t>
            </a:r>
            <a:endParaRPr b="1">
              <a:solidFill>
                <a:schemeClr val="dk1"/>
              </a:solidFill>
            </a:endParaRPr>
          </a:p>
          <a:p>
            <a:pPr indent="-334327" lvl="0" marL="457200" rtl="0" algn="just">
              <a:spcBef>
                <a:spcPts val="0"/>
              </a:spcBef>
              <a:spcAft>
                <a:spcPts val="0"/>
              </a:spcAft>
              <a:buClr>
                <a:schemeClr val="dk1"/>
              </a:buClr>
              <a:buSzPct val="81818"/>
              <a:buChar char="•"/>
            </a:pPr>
            <a:r>
              <a:rPr lang="en-US" u="sng">
                <a:solidFill>
                  <a:schemeClr val="hlink"/>
                </a:solidFill>
                <a:hlinkClick r:id="rId4"/>
              </a:rPr>
              <a:t>Crop Production</a:t>
            </a:r>
            <a:r>
              <a:rPr lang="en-US">
                <a:solidFill>
                  <a:schemeClr val="dk1"/>
                </a:solidFill>
              </a:rPr>
              <a:t> </a:t>
            </a:r>
            <a:endParaRPr>
              <a:solidFill>
                <a:schemeClr val="dk1"/>
              </a:solidFill>
            </a:endParaRPr>
          </a:p>
          <a:p>
            <a:pPr indent="-334327" lvl="0" marL="457200" rtl="0" algn="just">
              <a:lnSpc>
                <a:spcPct val="115000"/>
              </a:lnSpc>
              <a:spcBef>
                <a:spcPts val="0"/>
              </a:spcBef>
              <a:spcAft>
                <a:spcPts val="0"/>
              </a:spcAft>
              <a:buClr>
                <a:schemeClr val="dk1"/>
              </a:buClr>
              <a:buSzPct val="78260"/>
              <a:buChar char="•"/>
            </a:pPr>
            <a:r>
              <a:rPr lang="en-US" sz="2300" u="sng">
                <a:solidFill>
                  <a:schemeClr val="hlink"/>
                </a:solidFill>
                <a:highlight>
                  <a:srgbClr val="FCFCFC"/>
                </a:highlight>
                <a:hlinkClick r:id="rId5"/>
              </a:rPr>
              <a:t>Cropland Nutrient Balance</a:t>
            </a:r>
            <a:endParaRPr sz="2300">
              <a:solidFill>
                <a:srgbClr val="434343"/>
              </a:solidFill>
              <a:highlight>
                <a:srgbClr val="FCFCFC"/>
              </a:highlight>
            </a:endParaRPr>
          </a:p>
          <a:p>
            <a:pPr indent="-334327" lvl="0" marL="457200" rtl="0" algn="just">
              <a:lnSpc>
                <a:spcPct val="115000"/>
              </a:lnSpc>
              <a:spcBef>
                <a:spcPts val="0"/>
              </a:spcBef>
              <a:spcAft>
                <a:spcPts val="0"/>
              </a:spcAft>
              <a:buClr>
                <a:schemeClr val="dk1"/>
              </a:buClr>
              <a:buSzPct val="78260"/>
              <a:buChar char="•"/>
            </a:pPr>
            <a:r>
              <a:rPr lang="en-US" sz="2300" u="sng">
                <a:solidFill>
                  <a:schemeClr val="hlink"/>
                </a:solidFill>
                <a:highlight>
                  <a:srgbClr val="FCFCFC"/>
                </a:highlight>
                <a:hlinkClick r:id="rId6"/>
              </a:rPr>
              <a:t>Temperature change on land</a:t>
            </a:r>
            <a:endParaRPr sz="2300">
              <a:solidFill>
                <a:srgbClr val="434343"/>
              </a:solidFill>
              <a:highlight>
                <a:srgbClr val="FCFCFC"/>
              </a:highlight>
            </a:endParaRPr>
          </a:p>
          <a:p>
            <a:pPr indent="-334327" lvl="0" marL="457200" rtl="0" algn="just">
              <a:lnSpc>
                <a:spcPct val="115000"/>
              </a:lnSpc>
              <a:spcBef>
                <a:spcPts val="0"/>
              </a:spcBef>
              <a:spcAft>
                <a:spcPts val="0"/>
              </a:spcAft>
              <a:buClr>
                <a:schemeClr val="dk1"/>
              </a:buClr>
              <a:buSzPct val="78260"/>
              <a:buChar char="•"/>
            </a:pPr>
            <a:r>
              <a:rPr lang="en-US" sz="2300" u="sng">
                <a:solidFill>
                  <a:schemeClr val="hlink"/>
                </a:solidFill>
                <a:highlight>
                  <a:srgbClr val="FCFCFC"/>
                </a:highlight>
                <a:hlinkClick r:id="rId7"/>
              </a:rPr>
              <a:t>Land Use</a:t>
            </a:r>
            <a:endParaRPr sz="2300">
              <a:solidFill>
                <a:srgbClr val="434343"/>
              </a:solidFill>
              <a:highlight>
                <a:srgbClr val="FCFCFC"/>
              </a:highlight>
            </a:endParaRPr>
          </a:p>
          <a:p>
            <a:pPr indent="-334327" lvl="0" marL="457200" rtl="0" algn="just">
              <a:lnSpc>
                <a:spcPct val="115000"/>
              </a:lnSpc>
              <a:spcBef>
                <a:spcPts val="0"/>
              </a:spcBef>
              <a:spcAft>
                <a:spcPts val="0"/>
              </a:spcAft>
              <a:buClr>
                <a:schemeClr val="dk1"/>
              </a:buClr>
              <a:buSzPct val="78260"/>
              <a:buChar char="•"/>
            </a:pPr>
            <a:r>
              <a:rPr lang="en-US" sz="2300" u="sng">
                <a:solidFill>
                  <a:schemeClr val="hlink"/>
                </a:solidFill>
                <a:highlight>
                  <a:srgbClr val="FCFCFC"/>
                </a:highlight>
                <a:hlinkClick r:id="rId8"/>
              </a:rPr>
              <a:t>Emissions totals</a:t>
            </a:r>
            <a:endParaRPr sz="2300">
              <a:solidFill>
                <a:srgbClr val="434343"/>
              </a:solidFill>
              <a:highlight>
                <a:srgbClr val="FCFCFC"/>
              </a:highlight>
            </a:endParaRPr>
          </a:p>
          <a:p>
            <a:pPr indent="-334327" lvl="0" marL="457200" rtl="0" algn="just">
              <a:lnSpc>
                <a:spcPct val="115000"/>
              </a:lnSpc>
              <a:spcBef>
                <a:spcPts val="0"/>
              </a:spcBef>
              <a:spcAft>
                <a:spcPts val="0"/>
              </a:spcAft>
              <a:buClr>
                <a:schemeClr val="dk1"/>
              </a:buClr>
              <a:buSzPct val="78260"/>
              <a:buChar char="•"/>
            </a:pPr>
            <a:r>
              <a:rPr lang="en-US" sz="2300" u="sng">
                <a:solidFill>
                  <a:schemeClr val="hlink"/>
                </a:solidFill>
                <a:highlight>
                  <a:srgbClr val="FCFCFC"/>
                </a:highlight>
                <a:hlinkClick r:id="rId9"/>
              </a:rPr>
              <a:t>Value of Agricultural Production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g1f20b8cba7d_1_2"/>
          <p:cNvSpPr txBox="1"/>
          <p:nvPr>
            <p:ph type="title"/>
          </p:nvPr>
        </p:nvSpPr>
        <p:spPr>
          <a:xfrm>
            <a:off x="1587700" y="455355"/>
            <a:ext cx="9486600" cy="96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Dataset Attributes</a:t>
            </a:r>
            <a:endParaRPr>
              <a:solidFill>
                <a:schemeClr val="dk1"/>
              </a:solidFill>
            </a:endParaRPr>
          </a:p>
        </p:txBody>
      </p:sp>
      <p:sp>
        <p:nvSpPr>
          <p:cNvPr id="140" name="Google Shape;140;g1f20b8cba7d_1_2"/>
          <p:cNvSpPr txBox="1"/>
          <p:nvPr>
            <p:ph idx="1" type="body"/>
          </p:nvPr>
        </p:nvSpPr>
        <p:spPr>
          <a:xfrm>
            <a:off x="1587700" y="1418352"/>
            <a:ext cx="9486600" cy="46677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just">
              <a:spcBef>
                <a:spcPts val="0"/>
              </a:spcBef>
              <a:spcAft>
                <a:spcPts val="0"/>
              </a:spcAft>
              <a:buClr>
                <a:schemeClr val="dk1"/>
              </a:buClr>
              <a:buSzPct val="100000"/>
              <a:buChar char="•"/>
            </a:pPr>
            <a:r>
              <a:rPr lang="en-US" sz="2400">
                <a:solidFill>
                  <a:schemeClr val="dk1"/>
                </a:solidFill>
              </a:rPr>
              <a:t>These are the main features from each datasets which we are most likely to use in the final dataset.</a:t>
            </a:r>
            <a:endParaRPr sz="2400">
              <a:solidFill>
                <a:schemeClr val="dk1"/>
              </a:solidFill>
            </a:endParaRPr>
          </a:p>
          <a:p>
            <a:pPr indent="-358140" lvl="0" marL="457200" rtl="0" algn="just">
              <a:spcBef>
                <a:spcPts val="0"/>
              </a:spcBef>
              <a:spcAft>
                <a:spcPts val="0"/>
              </a:spcAft>
              <a:buClr>
                <a:schemeClr val="dk1"/>
              </a:buClr>
              <a:buSzPct val="100000"/>
              <a:buChar char="•"/>
            </a:pPr>
            <a:r>
              <a:rPr b="1" lang="en-US" sz="2400">
                <a:solidFill>
                  <a:schemeClr val="dk1"/>
                </a:solidFill>
              </a:rPr>
              <a:t>Crop Production</a:t>
            </a:r>
            <a:endParaRPr b="1" sz="2400">
              <a:solidFill>
                <a:schemeClr val="dk1"/>
              </a:solidFill>
            </a:endParaRPr>
          </a:p>
          <a:p>
            <a:pPr indent="-358140" lvl="1" marL="914400" rtl="0" algn="just">
              <a:spcBef>
                <a:spcPts val="0"/>
              </a:spcBef>
              <a:spcAft>
                <a:spcPts val="0"/>
              </a:spcAft>
              <a:buClr>
                <a:schemeClr val="dk1"/>
              </a:buClr>
              <a:buSzPct val="100000"/>
              <a:buChar char="•"/>
            </a:pPr>
            <a:r>
              <a:rPr lang="en-US" sz="2400">
                <a:solidFill>
                  <a:schemeClr val="dk1"/>
                </a:solidFill>
              </a:rPr>
              <a:t>Area Harvested, Yield and Production Quantity</a:t>
            </a:r>
            <a:endParaRPr sz="2400">
              <a:solidFill>
                <a:schemeClr val="dk1"/>
              </a:solidFill>
            </a:endParaRPr>
          </a:p>
          <a:p>
            <a:pPr indent="-358140" lvl="0" marL="457200" rtl="0" algn="just">
              <a:lnSpc>
                <a:spcPct val="115000"/>
              </a:lnSpc>
              <a:spcBef>
                <a:spcPts val="0"/>
              </a:spcBef>
              <a:spcAft>
                <a:spcPts val="0"/>
              </a:spcAft>
              <a:buClr>
                <a:schemeClr val="dk1"/>
              </a:buClr>
              <a:buSzPct val="100000"/>
              <a:buChar char="•"/>
            </a:pPr>
            <a:r>
              <a:rPr b="1" lang="en-US" sz="2400">
                <a:solidFill>
                  <a:srgbClr val="434343"/>
                </a:solidFill>
                <a:highlight>
                  <a:srgbClr val="FCFCFC"/>
                </a:highlight>
              </a:rPr>
              <a:t>Cropland Nutrient Balance</a:t>
            </a:r>
            <a:endParaRPr b="1" sz="2400">
              <a:solidFill>
                <a:srgbClr val="434343"/>
              </a:solidFill>
              <a:highlight>
                <a:srgbClr val="FCFCFC"/>
              </a:highlight>
            </a:endParaRPr>
          </a:p>
          <a:p>
            <a:pPr indent="-358140" lvl="1" marL="914400" rtl="0" algn="just">
              <a:lnSpc>
                <a:spcPct val="115000"/>
              </a:lnSpc>
              <a:spcBef>
                <a:spcPts val="0"/>
              </a:spcBef>
              <a:spcAft>
                <a:spcPts val="0"/>
              </a:spcAft>
              <a:buClr>
                <a:srgbClr val="434343"/>
              </a:buClr>
              <a:buSzPct val="100000"/>
              <a:buChar char="•"/>
            </a:pPr>
            <a:r>
              <a:rPr lang="en-US" sz="2400">
                <a:solidFill>
                  <a:srgbClr val="434343"/>
                </a:solidFill>
                <a:highlight>
                  <a:srgbClr val="FCFCFC"/>
                </a:highlight>
              </a:rPr>
              <a:t>Cropland Nitrogen, Phosphorus and Potassium</a:t>
            </a:r>
            <a:endParaRPr sz="2400">
              <a:solidFill>
                <a:srgbClr val="434343"/>
              </a:solidFill>
              <a:highlight>
                <a:srgbClr val="FCFCFC"/>
              </a:highlight>
            </a:endParaRPr>
          </a:p>
          <a:p>
            <a:pPr indent="-358140" lvl="0" marL="457200" rtl="0" algn="just">
              <a:lnSpc>
                <a:spcPct val="115000"/>
              </a:lnSpc>
              <a:spcBef>
                <a:spcPts val="0"/>
              </a:spcBef>
              <a:spcAft>
                <a:spcPts val="0"/>
              </a:spcAft>
              <a:buClr>
                <a:schemeClr val="dk1"/>
              </a:buClr>
              <a:buSzPct val="100000"/>
              <a:buChar char="•"/>
            </a:pPr>
            <a:r>
              <a:rPr b="1" lang="en-US" sz="2400">
                <a:solidFill>
                  <a:srgbClr val="434343"/>
                </a:solidFill>
                <a:highlight>
                  <a:srgbClr val="FCFCFC"/>
                </a:highlight>
              </a:rPr>
              <a:t>Temperature change on Land</a:t>
            </a:r>
            <a:endParaRPr b="1" sz="2400">
              <a:solidFill>
                <a:srgbClr val="434343"/>
              </a:solidFill>
              <a:highlight>
                <a:srgbClr val="FCFCFC"/>
              </a:highlight>
            </a:endParaRPr>
          </a:p>
          <a:p>
            <a:pPr indent="-358140" lvl="1" marL="914400" rtl="0" algn="just">
              <a:lnSpc>
                <a:spcPct val="115000"/>
              </a:lnSpc>
              <a:spcBef>
                <a:spcPts val="0"/>
              </a:spcBef>
              <a:spcAft>
                <a:spcPts val="0"/>
              </a:spcAft>
              <a:buClr>
                <a:srgbClr val="434343"/>
              </a:buClr>
              <a:buSzPct val="100000"/>
              <a:buChar char="•"/>
            </a:pPr>
            <a:r>
              <a:rPr lang="en-US" sz="2400">
                <a:solidFill>
                  <a:srgbClr val="434343"/>
                </a:solidFill>
                <a:highlight>
                  <a:srgbClr val="FCFCFC"/>
                </a:highlight>
              </a:rPr>
              <a:t>Temperature Change and Standard Deviation</a:t>
            </a:r>
            <a:endParaRPr sz="2400">
              <a:solidFill>
                <a:srgbClr val="434343"/>
              </a:solidFill>
              <a:highlight>
                <a:srgbClr val="FCFCFC"/>
              </a:highlight>
            </a:endParaRPr>
          </a:p>
          <a:p>
            <a:pPr indent="-358140" lvl="0" marL="457200" rtl="0" algn="just">
              <a:lnSpc>
                <a:spcPct val="115000"/>
              </a:lnSpc>
              <a:spcBef>
                <a:spcPts val="0"/>
              </a:spcBef>
              <a:spcAft>
                <a:spcPts val="0"/>
              </a:spcAft>
              <a:buClr>
                <a:schemeClr val="dk1"/>
              </a:buClr>
              <a:buSzPct val="100000"/>
              <a:buChar char="•"/>
            </a:pPr>
            <a:r>
              <a:rPr b="1" lang="en-US" sz="2400">
                <a:solidFill>
                  <a:srgbClr val="434343"/>
                </a:solidFill>
                <a:highlight>
                  <a:srgbClr val="FCFCFC"/>
                </a:highlight>
              </a:rPr>
              <a:t>Land Use</a:t>
            </a:r>
            <a:endParaRPr b="1" sz="2400">
              <a:solidFill>
                <a:srgbClr val="434343"/>
              </a:solidFill>
              <a:highlight>
                <a:srgbClr val="FCFCFC"/>
              </a:highlight>
            </a:endParaRPr>
          </a:p>
          <a:p>
            <a:pPr indent="-358140" lvl="1" marL="914400" rtl="0" algn="just">
              <a:lnSpc>
                <a:spcPct val="115000"/>
              </a:lnSpc>
              <a:spcBef>
                <a:spcPts val="0"/>
              </a:spcBef>
              <a:spcAft>
                <a:spcPts val="0"/>
              </a:spcAft>
              <a:buClr>
                <a:srgbClr val="434343"/>
              </a:buClr>
              <a:buSzPct val="100000"/>
              <a:buChar char="•"/>
            </a:pPr>
            <a:r>
              <a:rPr lang="en-US" sz="2400">
                <a:solidFill>
                  <a:srgbClr val="434343"/>
                </a:solidFill>
                <a:highlight>
                  <a:srgbClr val="FCFCFC"/>
                </a:highlight>
              </a:rPr>
              <a:t>Area</a:t>
            </a:r>
            <a:endParaRPr sz="2400">
              <a:solidFill>
                <a:srgbClr val="434343"/>
              </a:solidFill>
              <a:highlight>
                <a:srgbClr val="FCFCFC"/>
              </a:highlight>
            </a:endParaRPr>
          </a:p>
          <a:p>
            <a:pPr indent="-358140" lvl="0" marL="457200" rtl="0" algn="just">
              <a:lnSpc>
                <a:spcPct val="115000"/>
              </a:lnSpc>
              <a:spcBef>
                <a:spcPts val="0"/>
              </a:spcBef>
              <a:spcAft>
                <a:spcPts val="0"/>
              </a:spcAft>
              <a:buClr>
                <a:schemeClr val="dk1"/>
              </a:buClr>
              <a:buSzPct val="100000"/>
              <a:buChar char="•"/>
            </a:pPr>
            <a:r>
              <a:rPr b="1" lang="en-US" sz="2400">
                <a:solidFill>
                  <a:srgbClr val="434343"/>
                </a:solidFill>
                <a:highlight>
                  <a:srgbClr val="FCFCFC"/>
                </a:highlight>
              </a:rPr>
              <a:t>Emissions totals</a:t>
            </a:r>
            <a:endParaRPr b="1" sz="2400">
              <a:solidFill>
                <a:srgbClr val="434343"/>
              </a:solidFill>
              <a:highlight>
                <a:srgbClr val="FCFCFC"/>
              </a:highlight>
            </a:endParaRPr>
          </a:p>
          <a:p>
            <a:pPr indent="-358140" lvl="1" marL="914400" rtl="0" algn="just">
              <a:lnSpc>
                <a:spcPct val="115000"/>
              </a:lnSpc>
              <a:spcBef>
                <a:spcPts val="0"/>
              </a:spcBef>
              <a:spcAft>
                <a:spcPts val="0"/>
              </a:spcAft>
              <a:buClr>
                <a:srgbClr val="434343"/>
              </a:buClr>
              <a:buSzPct val="100000"/>
              <a:buChar char="•"/>
            </a:pPr>
            <a:r>
              <a:rPr lang="en-US" sz="2400">
                <a:solidFill>
                  <a:srgbClr val="434343"/>
                </a:solidFill>
                <a:highlight>
                  <a:srgbClr val="FCFCFC"/>
                </a:highlight>
              </a:rPr>
              <a:t>CH4, N20, C02 Direct and Indirect Emissions</a:t>
            </a:r>
            <a:endParaRPr sz="2400">
              <a:solidFill>
                <a:srgbClr val="434343"/>
              </a:solidFill>
              <a:highlight>
                <a:srgbClr val="FCFCFC"/>
              </a:highlight>
            </a:endParaRPr>
          </a:p>
          <a:p>
            <a:pPr indent="-358140" lvl="0" marL="457200" rtl="0" algn="just">
              <a:lnSpc>
                <a:spcPct val="115000"/>
              </a:lnSpc>
              <a:spcBef>
                <a:spcPts val="0"/>
              </a:spcBef>
              <a:spcAft>
                <a:spcPts val="0"/>
              </a:spcAft>
              <a:buClr>
                <a:schemeClr val="dk1"/>
              </a:buClr>
              <a:buSzPct val="100000"/>
              <a:buChar char="•"/>
            </a:pPr>
            <a:r>
              <a:rPr b="1" lang="en-US" sz="2400">
                <a:solidFill>
                  <a:srgbClr val="434343"/>
                </a:solidFill>
                <a:highlight>
                  <a:srgbClr val="FCFCFC"/>
                </a:highlight>
              </a:rPr>
              <a:t>Value of Agricultural Production</a:t>
            </a:r>
            <a:endParaRPr b="1" sz="2400">
              <a:solidFill>
                <a:srgbClr val="434343"/>
              </a:solidFill>
              <a:highlight>
                <a:srgbClr val="FCFCFC"/>
              </a:highlight>
            </a:endParaRPr>
          </a:p>
          <a:p>
            <a:pPr indent="-358140" lvl="1" marL="914400" rtl="0" algn="just">
              <a:lnSpc>
                <a:spcPct val="115000"/>
              </a:lnSpc>
              <a:spcBef>
                <a:spcPts val="0"/>
              </a:spcBef>
              <a:spcAft>
                <a:spcPts val="0"/>
              </a:spcAft>
              <a:buClr>
                <a:srgbClr val="434343"/>
              </a:buClr>
              <a:buSzPct val="100000"/>
              <a:buChar char="•"/>
            </a:pPr>
            <a:r>
              <a:rPr lang="en-US" sz="2400">
                <a:solidFill>
                  <a:srgbClr val="434343"/>
                </a:solidFill>
                <a:highlight>
                  <a:srgbClr val="FCFCFC"/>
                </a:highlight>
              </a:rPr>
              <a:t>Gross Production Value (Current thousand US $)</a:t>
            </a:r>
            <a:endParaRPr sz="2400">
              <a:solidFill>
                <a:srgbClr val="434343"/>
              </a:solidFill>
              <a:highlight>
                <a:srgbClr val="FCFCFC"/>
              </a:highlight>
            </a:endParaRPr>
          </a:p>
          <a:p>
            <a:pPr indent="0" lvl="0" marL="457200" rtl="0" algn="l">
              <a:lnSpc>
                <a:spcPct val="110000"/>
              </a:lnSpc>
              <a:spcBef>
                <a:spcPts val="150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g2bad3416e00_1_60"/>
          <p:cNvSpPr txBox="1"/>
          <p:nvPr>
            <p:ph type="title"/>
          </p:nvPr>
        </p:nvSpPr>
        <p:spPr>
          <a:xfrm>
            <a:off x="1587700" y="455354"/>
            <a:ext cx="9486600" cy="1049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Literature Review</a:t>
            </a:r>
            <a:endParaRPr>
              <a:solidFill>
                <a:schemeClr val="dk1"/>
              </a:solidFill>
            </a:endParaRPr>
          </a:p>
        </p:txBody>
      </p:sp>
      <p:sp>
        <p:nvSpPr>
          <p:cNvPr id="146" name="Google Shape;146;g2bad3416e00_1_60"/>
          <p:cNvSpPr txBox="1"/>
          <p:nvPr>
            <p:ph idx="1" type="body"/>
          </p:nvPr>
        </p:nvSpPr>
        <p:spPr>
          <a:xfrm>
            <a:off x="1494125" y="1381475"/>
            <a:ext cx="9580200" cy="4828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1" lang="en-US" sz="1800">
                <a:solidFill>
                  <a:srgbClr val="0D0D0D"/>
                </a:solidFill>
                <a:highlight>
                  <a:srgbClr val="FFFFFF"/>
                </a:highlight>
              </a:rPr>
              <a:t>Crop Yield Analysis:</a:t>
            </a:r>
            <a:endParaRPr b="1" sz="1800">
              <a:solidFill>
                <a:srgbClr val="0D0D0D"/>
              </a:solidFill>
              <a:highlight>
                <a:srgbClr val="FFFFFF"/>
              </a:highlight>
            </a:endParaRPr>
          </a:p>
          <a:p>
            <a:pPr indent="-342900" lvl="1" marL="914400" rtl="0" algn="l">
              <a:lnSpc>
                <a:spcPct val="115000"/>
              </a:lnSpc>
              <a:spcBef>
                <a:spcPts val="1500"/>
              </a:spcBef>
              <a:spcAft>
                <a:spcPts val="0"/>
              </a:spcAft>
              <a:buClr>
                <a:srgbClr val="0D0D0D"/>
              </a:buClr>
              <a:buSzPts val="1800"/>
              <a:buFont typeface="Arial"/>
              <a:buChar char="●"/>
            </a:pPr>
            <a:r>
              <a:rPr lang="en-US" sz="1800">
                <a:solidFill>
                  <a:srgbClr val="0D0D0D"/>
                </a:solidFill>
                <a:highlight>
                  <a:srgbClr val="FFFFFF"/>
                </a:highlight>
              </a:rPr>
              <a:t>Studied 8,000+ global crop yield time series.</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50% showed slowed growth due to maximum yields and sustainable policies.</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25% saw increased variability from climate change.</a:t>
            </a:r>
            <a:endParaRPr sz="1800">
              <a:solidFill>
                <a:srgbClr val="0D0D0D"/>
              </a:solidFill>
              <a:highlight>
                <a:srgbClr val="FFFFFF"/>
              </a:highlight>
            </a:endParaRPr>
          </a:p>
          <a:p>
            <a:pPr indent="0" lvl="0" marL="0" rtl="0" algn="l">
              <a:lnSpc>
                <a:spcPct val="115000"/>
              </a:lnSpc>
              <a:spcBef>
                <a:spcPts val="1500"/>
              </a:spcBef>
              <a:spcAft>
                <a:spcPts val="0"/>
              </a:spcAft>
              <a:buNone/>
            </a:pPr>
            <a:r>
              <a:rPr b="1" lang="en-US" sz="1800">
                <a:solidFill>
                  <a:srgbClr val="0D0D0D"/>
                </a:solidFill>
                <a:highlight>
                  <a:srgbClr val="FFFFFF"/>
                </a:highlight>
              </a:rPr>
              <a:t>Agricultural Emissions:</a:t>
            </a:r>
            <a:endParaRPr b="1" sz="1800">
              <a:solidFill>
                <a:srgbClr val="0D0D0D"/>
              </a:solidFill>
              <a:highlight>
                <a:srgbClr val="FFFFFF"/>
              </a:highlight>
            </a:endParaRPr>
          </a:p>
          <a:p>
            <a:pPr indent="-342900" lvl="1" marL="914400" rtl="0" algn="l">
              <a:lnSpc>
                <a:spcPct val="115000"/>
              </a:lnSpc>
              <a:spcBef>
                <a:spcPts val="1500"/>
              </a:spcBef>
              <a:spcAft>
                <a:spcPts val="0"/>
              </a:spcAft>
              <a:buClr>
                <a:srgbClr val="0D0D0D"/>
              </a:buClr>
              <a:buSzPts val="1800"/>
              <a:buFont typeface="Arial"/>
              <a:buChar char="●"/>
            </a:pPr>
            <a:r>
              <a:rPr lang="en-US" sz="1800">
                <a:solidFill>
                  <a:srgbClr val="0D0D0D"/>
                </a:solidFill>
                <a:highlight>
                  <a:srgbClr val="FFFFFF"/>
                </a:highlight>
              </a:rPr>
              <a:t>Annual emissions rose 1.1%, reaching 4.6 gigatons CO2 in 2010.</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Agriculture's share dropped from 17.2% to 13.7% from 2000 to 2010.</a:t>
            </a:r>
            <a:endParaRPr sz="1800">
              <a:solidFill>
                <a:srgbClr val="0D0D0D"/>
              </a:solidFill>
              <a:highlight>
                <a:srgbClr val="FFFFFF"/>
              </a:highlight>
            </a:endParaRPr>
          </a:p>
          <a:p>
            <a:pPr indent="0" lvl="0" marL="0" rtl="0" algn="l">
              <a:lnSpc>
                <a:spcPct val="115000"/>
              </a:lnSpc>
              <a:spcBef>
                <a:spcPts val="1500"/>
              </a:spcBef>
              <a:spcAft>
                <a:spcPts val="0"/>
              </a:spcAft>
              <a:buNone/>
            </a:pPr>
            <a:r>
              <a:rPr b="1" lang="en-US" sz="1800">
                <a:solidFill>
                  <a:srgbClr val="0D0D0D"/>
                </a:solidFill>
                <a:highlight>
                  <a:srgbClr val="FFFFFF"/>
                </a:highlight>
              </a:rPr>
              <a:t>Call for Updates:</a:t>
            </a:r>
            <a:endParaRPr b="1" sz="1800">
              <a:solidFill>
                <a:srgbClr val="0D0D0D"/>
              </a:solidFill>
              <a:highlight>
                <a:srgbClr val="FFFFFF"/>
              </a:highlight>
            </a:endParaRPr>
          </a:p>
          <a:p>
            <a:pPr indent="-342900" lvl="1" marL="914400" rtl="0" algn="l">
              <a:lnSpc>
                <a:spcPct val="115000"/>
              </a:lnSpc>
              <a:spcBef>
                <a:spcPts val="1500"/>
              </a:spcBef>
              <a:spcAft>
                <a:spcPts val="0"/>
              </a:spcAft>
              <a:buClr>
                <a:srgbClr val="0D0D0D"/>
              </a:buClr>
              <a:buSzPts val="1800"/>
              <a:buFont typeface="Arial"/>
              <a:buChar char="●"/>
            </a:pPr>
            <a:r>
              <a:rPr lang="en-US" sz="1800">
                <a:solidFill>
                  <a:srgbClr val="0D0D0D"/>
                </a:solidFill>
                <a:highlight>
                  <a:srgbClr val="FFFFFF"/>
                </a:highlight>
              </a:rPr>
              <a:t>Studies urge updates every 5 years for emissions reporting.</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Crucial for policy decisions, especially in developing countries.</a:t>
            </a:r>
            <a:endParaRPr sz="1800">
              <a:solidFill>
                <a:srgbClr val="0D0D0D"/>
              </a:solidFill>
              <a:highlight>
                <a:srgbClr val="FFFFFF"/>
              </a:highlight>
            </a:endParaRPr>
          </a:p>
          <a:p>
            <a:pPr indent="-342900" lvl="1" marL="914400" rtl="0" algn="l">
              <a:lnSpc>
                <a:spcPct val="115000"/>
              </a:lnSpc>
              <a:spcBef>
                <a:spcPts val="0"/>
              </a:spcBef>
              <a:spcAft>
                <a:spcPts val="0"/>
              </a:spcAft>
              <a:buClr>
                <a:srgbClr val="0D0D0D"/>
              </a:buClr>
              <a:buSzPts val="1800"/>
              <a:buFont typeface="Arial"/>
              <a:buChar char="●"/>
            </a:pPr>
            <a:r>
              <a:rPr lang="en-US" sz="1800">
                <a:solidFill>
                  <a:srgbClr val="0D0D0D"/>
                </a:solidFill>
                <a:highlight>
                  <a:srgbClr val="FFFFFF"/>
                </a:highlight>
              </a:rPr>
              <a:t>Agriculture contributes 10-15% of total emissions.</a:t>
            </a:r>
            <a:endParaRPr sz="1800">
              <a:solidFill>
                <a:srgbClr val="0D0D0D"/>
              </a:solidFill>
              <a:highlight>
                <a:srgbClr val="FFFFFF"/>
              </a:highlight>
            </a:endParaRPr>
          </a:p>
          <a:p>
            <a:pPr indent="0" lvl="0" marL="0" rtl="0" algn="l">
              <a:lnSpc>
                <a:spcPct val="115000"/>
              </a:lnSpc>
              <a:spcBef>
                <a:spcPts val="1500"/>
              </a:spcBef>
              <a:spcAft>
                <a:spcPts val="0"/>
              </a:spcAft>
              <a:buNone/>
            </a:pPr>
            <a:r>
              <a:t/>
            </a:r>
            <a:endParaRPr sz="1800">
              <a:solidFill>
                <a:srgbClr val="0D0D0D"/>
              </a:solidFill>
              <a:highlight>
                <a:srgbClr val="FFFFFF"/>
              </a:highlight>
            </a:endParaRPr>
          </a:p>
          <a:p>
            <a:pPr indent="0" lvl="0" marL="0" rtl="0" algn="l">
              <a:lnSpc>
                <a:spcPct val="115000"/>
              </a:lnSpc>
              <a:spcBef>
                <a:spcPts val="1500"/>
              </a:spcBef>
              <a:spcAft>
                <a:spcPts val="0"/>
              </a:spcAft>
              <a:buNone/>
            </a:pPr>
            <a:r>
              <a:t/>
            </a:r>
            <a:endParaRPr sz="1800">
              <a:solidFill>
                <a:srgbClr val="0D0D0D"/>
              </a:solidFill>
              <a:highlight>
                <a:srgbClr val="FFFFFF"/>
              </a:highlight>
            </a:endParaRPr>
          </a:p>
          <a:p>
            <a:pPr indent="0" lvl="0" marL="0" rtl="0" algn="l">
              <a:lnSpc>
                <a:spcPct val="110000"/>
              </a:lnSpc>
              <a:spcBef>
                <a:spcPts val="1500"/>
              </a:spcBef>
              <a:spcAft>
                <a:spcPts val="0"/>
              </a:spcAft>
              <a:buNone/>
            </a:pPr>
            <a:r>
              <a:t/>
            </a:r>
            <a:endParaRPr sz="1800">
              <a:solidFill>
                <a:srgbClr val="29261B"/>
              </a:solidFill>
              <a:highlight>
                <a:srgbClr val="F8F8F7"/>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g2bad3416e00_1_55"/>
          <p:cNvSpPr txBox="1"/>
          <p:nvPr>
            <p:ph type="title"/>
          </p:nvPr>
        </p:nvSpPr>
        <p:spPr>
          <a:xfrm>
            <a:off x="1587710" y="455362"/>
            <a:ext cx="9486600" cy="155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solidFill>
                  <a:schemeClr val="dk1"/>
                </a:solidFill>
              </a:rPr>
              <a:t>Proposed Work</a:t>
            </a:r>
            <a:endParaRPr>
              <a:solidFill>
                <a:schemeClr val="dk1"/>
              </a:solidFill>
            </a:endParaRPr>
          </a:p>
        </p:txBody>
      </p:sp>
      <p:sp>
        <p:nvSpPr>
          <p:cNvPr id="152" name="Google Shape;152;g2bad3416e00_1_55"/>
          <p:cNvSpPr txBox="1"/>
          <p:nvPr>
            <p:ph idx="1" type="body"/>
          </p:nvPr>
        </p:nvSpPr>
        <p:spPr>
          <a:xfrm>
            <a:off x="1587710" y="2160016"/>
            <a:ext cx="9486600" cy="3926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rgbClr val="0D0D0D"/>
              </a:buClr>
              <a:buSzPts val="1800"/>
              <a:buChar char="•"/>
            </a:pPr>
            <a:r>
              <a:rPr lang="en-US" sz="1800">
                <a:solidFill>
                  <a:srgbClr val="0D0D0D"/>
                </a:solidFill>
                <a:highlight>
                  <a:srgbClr val="FFFFFF"/>
                </a:highlight>
              </a:rPr>
              <a:t>Utilize advanced data fusion techniques such as ensemble learning and deep learning architectures to harness the synergies between disparate datasets, enabling a comprehensive understanding of agricultural dynamics.</a:t>
            </a:r>
            <a:endParaRPr sz="1800">
              <a:solidFill>
                <a:srgbClr val="0D0D0D"/>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Aiming to understand the </a:t>
            </a:r>
            <a:r>
              <a:rPr lang="en-US" sz="1800">
                <a:solidFill>
                  <a:srgbClr val="0D0D0D"/>
                </a:solidFill>
                <a:highlight>
                  <a:srgbClr val="FFFFFF"/>
                </a:highlight>
              </a:rPr>
              <a:t>interconnectedness of factors like crop production, land use, and emissions.</a:t>
            </a:r>
            <a:endParaRPr sz="1800">
              <a:solidFill>
                <a:srgbClr val="0D0D0D"/>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Use techniques such as linear regression, time series analysis, SVM, LSTM, and PCA to forecast future crop yield, emissions, and production levels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rgbClr val="0D0D0D"/>
                </a:solidFill>
                <a:highlight>
                  <a:srgbClr val="FFFFFF"/>
                </a:highlight>
              </a:rPr>
              <a:t>Explore advanced optimization algorithms such as genetic algorithms and Bayesian optimization to fine-tune model parameters and enhance the accuracy of predictive analytics in the agricultural domain.</a:t>
            </a:r>
            <a:endParaRPr sz="1800">
              <a:solidFill>
                <a:srgbClr val="0D0D0D"/>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sz="1800">
                <a:solidFill>
                  <a:srgbClr val="0D0D0D"/>
                </a:solidFill>
                <a:highlight>
                  <a:srgbClr val="FFFFFF"/>
                </a:highlight>
              </a:rPr>
              <a:t>While past research predominantly relied on historical analysis, we prioritize predictive analytics.</a:t>
            </a:r>
            <a:endParaRPr sz="1800">
              <a:solidFill>
                <a:srgbClr val="0D0D0D"/>
              </a:solidFill>
              <a:highlight>
                <a:srgbClr val="FFFFFF"/>
              </a:highlight>
            </a:endParaRPr>
          </a:p>
          <a:p>
            <a:pPr indent="0" lvl="0" marL="457200" rtl="0" algn="l">
              <a:lnSpc>
                <a:spcPct val="115000"/>
              </a:lnSpc>
              <a:spcBef>
                <a:spcPts val="1200"/>
              </a:spcBef>
              <a:spcAft>
                <a:spcPts val="0"/>
              </a:spcAft>
              <a:buNone/>
            </a:pPr>
            <a:r>
              <a:t/>
            </a:r>
            <a:endParaRPr sz="1800">
              <a:solidFill>
                <a:srgbClr val="0D0D0D"/>
              </a:solidFill>
              <a:highlight>
                <a:srgbClr val="FFFFFF"/>
              </a:highlight>
            </a:endParaRPr>
          </a:p>
          <a:p>
            <a:pPr indent="-88900" lvl="0" marL="228600" rtl="0" algn="l">
              <a:lnSpc>
                <a:spcPct val="115000"/>
              </a:lnSpc>
              <a:spcBef>
                <a:spcPts val="1200"/>
              </a:spcBef>
              <a:spcAft>
                <a:spcPts val="0"/>
              </a:spcAft>
              <a:buSzPts val="2200"/>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g2bad3416e00_1_50"/>
          <p:cNvSpPr txBox="1"/>
          <p:nvPr>
            <p:ph type="title"/>
          </p:nvPr>
        </p:nvSpPr>
        <p:spPr>
          <a:xfrm>
            <a:off x="1587700" y="455350"/>
            <a:ext cx="9486600" cy="741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Arial"/>
              <a:buNone/>
            </a:pPr>
            <a:r>
              <a:rPr lang="en-US">
                <a:solidFill>
                  <a:schemeClr val="dk1"/>
                </a:solidFill>
              </a:rPr>
              <a:t>Exploratory Data Analysis</a:t>
            </a:r>
            <a:endParaRPr>
              <a:solidFill>
                <a:schemeClr val="dk1"/>
              </a:solidFill>
            </a:endParaRPr>
          </a:p>
        </p:txBody>
      </p:sp>
      <p:sp>
        <p:nvSpPr>
          <p:cNvPr id="158" name="Google Shape;158;g2bad3416e00_1_50"/>
          <p:cNvSpPr txBox="1"/>
          <p:nvPr>
            <p:ph idx="1" type="body"/>
          </p:nvPr>
        </p:nvSpPr>
        <p:spPr>
          <a:xfrm>
            <a:off x="1587700" y="1196352"/>
            <a:ext cx="9486600" cy="48156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Clr>
                <a:schemeClr val="dk1"/>
              </a:buClr>
              <a:buSzPts val="1800"/>
              <a:buChar char="•"/>
            </a:pPr>
            <a:r>
              <a:t/>
            </a:r>
            <a:endParaRPr>
              <a:solidFill>
                <a:schemeClr val="dk1"/>
              </a:solidFill>
            </a:endParaRPr>
          </a:p>
        </p:txBody>
      </p:sp>
      <p:pic>
        <p:nvPicPr>
          <p:cNvPr id="159" name="Google Shape;159;g2bad3416e00_1_50"/>
          <p:cNvPicPr preferRelativeResize="0"/>
          <p:nvPr/>
        </p:nvPicPr>
        <p:blipFill>
          <a:blip r:embed="rId3">
            <a:alphaModFix/>
          </a:blip>
          <a:stretch>
            <a:fillRect/>
          </a:stretch>
        </p:blipFill>
        <p:spPr>
          <a:xfrm>
            <a:off x="1688700" y="1249800"/>
            <a:ext cx="7824824" cy="3591474"/>
          </a:xfrm>
          <a:prstGeom prst="rect">
            <a:avLst/>
          </a:prstGeom>
          <a:noFill/>
          <a:ln>
            <a:noFill/>
          </a:ln>
        </p:spPr>
      </p:pic>
      <p:pic>
        <p:nvPicPr>
          <p:cNvPr id="160" name="Google Shape;160;g2bad3416e00_1_50"/>
          <p:cNvPicPr preferRelativeResize="0"/>
          <p:nvPr/>
        </p:nvPicPr>
        <p:blipFill>
          <a:blip r:embed="rId4">
            <a:alphaModFix/>
          </a:blip>
          <a:stretch>
            <a:fillRect/>
          </a:stretch>
        </p:blipFill>
        <p:spPr>
          <a:xfrm>
            <a:off x="1601000" y="4215350"/>
            <a:ext cx="9486599" cy="229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2024-02-20T18:56:58Z</dcterms:created>
  <dc:creator>Harshali Narkhede</dc:creator>
</cp:coreProperties>
</file>