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Nunito"/>
      <p:regular r:id="rId42"/>
      <p:bold r:id="rId43"/>
      <p:italic r:id="rId44"/>
      <p:boldItalic r:id="rId45"/>
    </p:embeddedFont>
    <p:embeddedFont>
      <p:font typeface="Maven Pro SemiBold"/>
      <p:regular r:id="rId46"/>
      <p:bold r:id="rId47"/>
    </p:embeddedFont>
    <p:embeddedFont>
      <p:font typeface="Maven Pro"/>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Nunito-regular.fntdata"/><Relationship Id="rId41" Type="http://schemas.openxmlformats.org/officeDocument/2006/relationships/slide" Target="slides/slide35.xml"/><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MavenProSemiBold-regular.fntdata"/><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MavenPro-regular.fntdata"/><Relationship Id="rId47" Type="http://schemas.openxmlformats.org/officeDocument/2006/relationships/font" Target="fonts/MavenProSemiBold-bold.fntdata"/><Relationship Id="rId49" Type="http://schemas.openxmlformats.org/officeDocument/2006/relationships/font" Target="fonts/MavenPr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aa2931303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daa2931303_0_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daa2931303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daa2931303_0_4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daa2931303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2daa2931303_0_4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daa2931303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2daa2931303_0_4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daa2931303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2daa2931303_0_4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daa2931303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2daa2931303_0_4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dd4513e1c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dd4513e1c9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daa293130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2daa2931303_0_4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dbc2c2b8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2dbc2c2b8f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daa2931303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2daa2931303_0_4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dbc2c2b8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2dbc2c2b8f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aa2931303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2daa2931303_0_4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dbc2c2b8f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2dbc2c2b8fc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dbc2c2b8f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2dbc2c2b8fc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dbc2c2b8f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2dbc2c2b8f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dbc2c2b8f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2dbc2c2b8f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dbc2c2b8f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2dbc2c2b8fc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daa2931303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2daa2931303_0_4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dbc2c2b8f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2dbc2c2b8f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dbc2c2b8f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2dbc2c2b8fc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dbc2c2b8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2dbc2c2b8fc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dbc2c2b8f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2dbc2c2b8fc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aa2931303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daa2931303_0_4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dd4513e1c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dd4513e1c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dd4513e1c9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dd4513e1c9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dd4513e1c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dd4513e1c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dd4513e1c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dd4513e1c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daa2931303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g2daa2931303_0_5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daa293130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2daa2931303_0_5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aa293130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daa2931303_0_4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daa2931303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daa2931303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dbc2c2b8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dbc2c2b8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aa2931303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daa2931303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daa293130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daa293130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daa2931303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daa2931303_0_4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8" name="Google Shape;128;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8" name="Shape 318"/>
        <p:cNvGrpSpPr/>
        <p:nvPr/>
      </p:nvGrpSpPr>
      <p:grpSpPr>
        <a:xfrm>
          <a:off x="0" y="0"/>
          <a:ext cx="0" cy="0"/>
          <a:chOff x="0" y="0"/>
          <a:chExt cx="0" cy="0"/>
        </a:xfrm>
      </p:grpSpPr>
      <p:sp>
        <p:nvSpPr>
          <p:cNvPr id="319" name="Google Shape;319;p25"/>
          <p:cNvSpPr txBox="1"/>
          <p:nvPr>
            <p:ph type="title"/>
          </p:nvPr>
        </p:nvSpPr>
        <p:spPr>
          <a:xfrm>
            <a:off x="1190782" y="341522"/>
            <a:ext cx="7114800" cy="11628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l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0" name="Google Shape;320;p25"/>
          <p:cNvSpPr txBox="1"/>
          <p:nvPr>
            <p:ph idx="1" type="body"/>
          </p:nvPr>
        </p:nvSpPr>
        <p:spPr>
          <a:xfrm>
            <a:off x="1190782" y="1620012"/>
            <a:ext cx="7114800" cy="2944500"/>
          </a:xfrm>
          <a:prstGeom prst="rect">
            <a:avLst/>
          </a:prstGeom>
          <a:noFill/>
          <a:ln>
            <a:noFill/>
          </a:ln>
        </p:spPr>
        <p:txBody>
          <a:bodyPr anchorCtr="0" anchor="t" bIns="34275" lIns="68575" spcFirstLastPara="1" rIns="68575" wrap="square" tIns="34275">
            <a:normAutofit/>
          </a:bodyPr>
          <a:lstStyle>
            <a:lvl1pPr indent="-317500" lvl="0" marL="457200" rtl="0" algn="l">
              <a:lnSpc>
                <a:spcPct val="110000"/>
              </a:lnSpc>
              <a:spcBef>
                <a:spcPts val="900"/>
              </a:spcBef>
              <a:spcAft>
                <a:spcPts val="0"/>
              </a:spcAft>
              <a:buSzPts val="1400"/>
              <a:buChar char="●"/>
              <a:defRPr/>
            </a:lvl1pPr>
            <a:lvl2pPr indent="-317500" lvl="1" marL="914400" rtl="0" algn="l">
              <a:lnSpc>
                <a:spcPct val="110000"/>
              </a:lnSpc>
              <a:spcBef>
                <a:spcPts val="1200"/>
              </a:spcBef>
              <a:spcAft>
                <a:spcPts val="0"/>
              </a:spcAft>
              <a:buSzPts val="1400"/>
              <a:buChar char="○"/>
              <a:defRPr/>
            </a:lvl2pPr>
            <a:lvl3pPr indent="-317500" lvl="2" marL="1371600" rtl="0" algn="l">
              <a:lnSpc>
                <a:spcPct val="110000"/>
              </a:lnSpc>
              <a:spcBef>
                <a:spcPts val="1200"/>
              </a:spcBef>
              <a:spcAft>
                <a:spcPts val="0"/>
              </a:spcAft>
              <a:buSzPts val="1400"/>
              <a:buChar char="■"/>
              <a:defRPr/>
            </a:lvl3pPr>
            <a:lvl4pPr indent="-317500" lvl="3" marL="1828800" rtl="0" algn="l">
              <a:lnSpc>
                <a:spcPct val="110000"/>
              </a:lnSpc>
              <a:spcBef>
                <a:spcPts val="1200"/>
              </a:spcBef>
              <a:spcAft>
                <a:spcPts val="0"/>
              </a:spcAft>
              <a:buSzPts val="1400"/>
              <a:buChar char="●"/>
              <a:defRPr/>
            </a:lvl4pPr>
            <a:lvl5pPr indent="-317500" lvl="4" marL="2286000" rtl="0" algn="l">
              <a:lnSpc>
                <a:spcPct val="11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321" name="Google Shape;321;p25"/>
          <p:cNvSpPr txBox="1"/>
          <p:nvPr>
            <p:ph idx="10" type="dt"/>
          </p:nvPr>
        </p:nvSpPr>
        <p:spPr>
          <a:xfrm>
            <a:off x="6013974" y="4719638"/>
            <a:ext cx="23208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2" name="Google Shape;322;p25"/>
          <p:cNvSpPr txBox="1"/>
          <p:nvPr>
            <p:ph idx="11" type="ftr"/>
          </p:nvPr>
        </p:nvSpPr>
        <p:spPr>
          <a:xfrm>
            <a:off x="1190783" y="4719638"/>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3" name="Google Shape;323;p25"/>
          <p:cNvSpPr txBox="1"/>
          <p:nvPr>
            <p:ph idx="12" type="sldNum"/>
          </p:nvPr>
        </p:nvSpPr>
        <p:spPr>
          <a:xfrm>
            <a:off x="8362181" y="4719638"/>
            <a:ext cx="6105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24" name="Google Shape;324;p25"/>
          <p:cNvSpPr/>
          <p:nvPr/>
        </p:nvSpPr>
        <p:spPr>
          <a:xfrm>
            <a:off x="0" y="423865"/>
            <a:ext cx="850500" cy="4719600"/>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5" name="Google Shape;325;p25"/>
          <p:cNvSpPr/>
          <p:nvPr/>
        </p:nvSpPr>
        <p:spPr>
          <a:xfrm>
            <a:off x="0" y="-2"/>
            <a:ext cx="423900" cy="5143500"/>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mc:Choice Requires="p14">
      <p:transition spd="slow" p14:dur="9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4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37.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hyperlink" Target="https://github.com/NehaNooka/Factors-Impacting-Crop-Yield-Prediction/tree/main" TargetMode="External"/><Relationship Id="rId4" Type="http://schemas.openxmlformats.org/officeDocument/2006/relationships/image" Target="../media/image4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31.png"/><Relationship Id="rId5"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41.png"/><Relationship Id="rId4" Type="http://schemas.openxmlformats.org/officeDocument/2006/relationships/image" Target="../media/image48.png"/><Relationship Id="rId5"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 Id="rId3" Type="http://schemas.openxmlformats.org/officeDocument/2006/relationships/image" Target="../media/image36.jpg"/></Relationships>
</file>

<file path=ppt/slides/_rels/slide4.xml.rels><?xml version="1.0" encoding="UTF-8" standalone="yes"?><Relationships xmlns="http://schemas.openxmlformats.org/package/2006/relationships"><Relationship Id="rId10" Type="http://schemas.openxmlformats.org/officeDocument/2006/relationships/hyperlink" Target="https://www.fao.org/faostat/en/" TargetMode="External"/><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hyperlink" Target="https://www.fao.org/faostat/en/#data/domains_table" TargetMode="External"/><Relationship Id="rId4" Type="http://schemas.openxmlformats.org/officeDocument/2006/relationships/hyperlink" Target="https://www.fao.org/faostat/en/" TargetMode="External"/><Relationship Id="rId9" Type="http://schemas.openxmlformats.org/officeDocument/2006/relationships/hyperlink" Target="https://www.fao.org/faostat/en/" TargetMode="External"/><Relationship Id="rId5" Type="http://schemas.openxmlformats.org/officeDocument/2006/relationships/hyperlink" Target="https://www.fao.org/faostat/en/" TargetMode="External"/><Relationship Id="rId6" Type="http://schemas.openxmlformats.org/officeDocument/2006/relationships/hyperlink" Target="https://www.fao.org/faostat/en/" TargetMode="External"/><Relationship Id="rId7" Type="http://schemas.openxmlformats.org/officeDocument/2006/relationships/hyperlink" Target="https://www.fao.org/faostat/en/" TargetMode="External"/><Relationship Id="rId8" Type="http://schemas.openxmlformats.org/officeDocument/2006/relationships/hyperlink" Target="https://www.fao.org/faostat/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4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9" name="Shape 329"/>
        <p:cNvGrpSpPr/>
        <p:nvPr/>
      </p:nvGrpSpPr>
      <p:grpSpPr>
        <a:xfrm>
          <a:off x="0" y="0"/>
          <a:ext cx="0" cy="0"/>
          <a:chOff x="0" y="0"/>
          <a:chExt cx="0" cy="0"/>
        </a:xfrm>
      </p:grpSpPr>
      <p:sp>
        <p:nvSpPr>
          <p:cNvPr id="330" name="Google Shape;330;p26"/>
          <p:cNvSpPr/>
          <p:nvPr/>
        </p:nvSpPr>
        <p:spPr>
          <a:xfrm>
            <a:off x="0" y="0"/>
            <a:ext cx="9141900" cy="5143500"/>
          </a:xfrm>
          <a:prstGeom prst="rect">
            <a:avLst/>
          </a:prstGeom>
          <a:solidFill>
            <a:srgbClr val="D9EAD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highlight>
                <a:schemeClr val="lt1"/>
              </a:highlight>
              <a:latin typeface="Arial"/>
              <a:ea typeface="Arial"/>
              <a:cs typeface="Arial"/>
              <a:sym typeface="Arial"/>
            </a:endParaRPr>
          </a:p>
        </p:txBody>
      </p:sp>
      <p:sp>
        <p:nvSpPr>
          <p:cNvPr id="331" name="Google Shape;331;p26"/>
          <p:cNvSpPr txBox="1"/>
          <p:nvPr>
            <p:ph type="ctrTitle"/>
          </p:nvPr>
        </p:nvSpPr>
        <p:spPr>
          <a:xfrm>
            <a:off x="4762500" y="592050"/>
            <a:ext cx="4284600" cy="20076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lt1"/>
              </a:buClr>
              <a:buSzPts val="3600"/>
              <a:buFont typeface="Arial"/>
              <a:buNone/>
            </a:pPr>
            <a:r>
              <a:rPr lang="en" sz="3400">
                <a:solidFill>
                  <a:schemeClr val="dk2"/>
                </a:solidFill>
              </a:rPr>
              <a:t>Factors Impacting</a:t>
            </a:r>
            <a:r>
              <a:rPr b="1" i="0" lang="en" sz="3400" u="none" strike="noStrike">
                <a:solidFill>
                  <a:schemeClr val="dk2"/>
                </a:solidFill>
                <a:latin typeface="Arial"/>
                <a:ea typeface="Arial"/>
                <a:cs typeface="Arial"/>
                <a:sym typeface="Arial"/>
              </a:rPr>
              <a:t> Crop Yield Prediction</a:t>
            </a:r>
            <a:endParaRPr sz="3400">
              <a:solidFill>
                <a:schemeClr val="dk2"/>
              </a:solidFill>
            </a:endParaRPr>
          </a:p>
        </p:txBody>
      </p:sp>
      <p:sp>
        <p:nvSpPr>
          <p:cNvPr id="332" name="Google Shape;332;p26"/>
          <p:cNvSpPr txBox="1"/>
          <p:nvPr>
            <p:ph idx="1" type="subTitle"/>
          </p:nvPr>
        </p:nvSpPr>
        <p:spPr>
          <a:xfrm>
            <a:off x="4684650" y="2072206"/>
            <a:ext cx="4440300" cy="2220300"/>
          </a:xfrm>
          <a:prstGeom prst="rect">
            <a:avLst/>
          </a:prstGeom>
          <a:noFill/>
          <a:ln>
            <a:noFill/>
          </a:ln>
        </p:spPr>
        <p:txBody>
          <a:bodyPr anchorCtr="0" anchor="b" bIns="34275" lIns="68575" spcFirstLastPara="1" rIns="68575" wrap="square" tIns="34275">
            <a:normAutofit/>
          </a:bodyPr>
          <a:lstStyle/>
          <a:p>
            <a:pPr indent="0" lvl="0" marL="0" rtl="0" algn="ctr">
              <a:lnSpc>
                <a:spcPct val="110000"/>
              </a:lnSpc>
              <a:spcBef>
                <a:spcPts val="0"/>
              </a:spcBef>
              <a:spcAft>
                <a:spcPts val="0"/>
              </a:spcAft>
              <a:buSzPts val="1800"/>
              <a:buNone/>
            </a:pPr>
            <a:r>
              <a:rPr b="1" lang="en" sz="2300">
                <a:solidFill>
                  <a:schemeClr val="dk2"/>
                </a:solidFill>
              </a:rPr>
              <a:t>Team F</a:t>
            </a:r>
            <a:endParaRPr b="1" sz="2300">
              <a:solidFill>
                <a:schemeClr val="dk2"/>
              </a:solidFill>
            </a:endParaRPr>
          </a:p>
          <a:p>
            <a:pPr indent="0" lvl="0" marL="0" rtl="0" algn="ctr">
              <a:lnSpc>
                <a:spcPct val="110000"/>
              </a:lnSpc>
              <a:spcBef>
                <a:spcPts val="900"/>
              </a:spcBef>
              <a:spcAft>
                <a:spcPts val="0"/>
              </a:spcAft>
              <a:buSzPts val="1800"/>
              <a:buNone/>
            </a:pPr>
            <a:r>
              <a:rPr lang="en" sz="2100">
                <a:solidFill>
                  <a:schemeClr val="dk2"/>
                </a:solidFill>
              </a:rPr>
              <a:t>Neha Nooka </a:t>
            </a:r>
            <a:endParaRPr sz="2100">
              <a:solidFill>
                <a:schemeClr val="dk2"/>
              </a:solidFill>
            </a:endParaRPr>
          </a:p>
          <a:p>
            <a:pPr indent="0" lvl="0" marL="0" rtl="0" algn="ctr">
              <a:lnSpc>
                <a:spcPct val="110000"/>
              </a:lnSpc>
              <a:spcBef>
                <a:spcPts val="900"/>
              </a:spcBef>
              <a:spcAft>
                <a:spcPts val="0"/>
              </a:spcAft>
              <a:buSzPts val="1800"/>
              <a:buNone/>
            </a:pPr>
            <a:r>
              <a:rPr lang="en" sz="2100">
                <a:solidFill>
                  <a:schemeClr val="dk2"/>
                </a:solidFill>
              </a:rPr>
              <a:t>Chaturya Gajula </a:t>
            </a:r>
            <a:endParaRPr sz="2100">
              <a:solidFill>
                <a:schemeClr val="dk2"/>
              </a:solidFill>
            </a:endParaRPr>
          </a:p>
          <a:p>
            <a:pPr indent="0" lvl="0" marL="0" rtl="0" algn="ctr">
              <a:lnSpc>
                <a:spcPct val="110000"/>
              </a:lnSpc>
              <a:spcBef>
                <a:spcPts val="900"/>
              </a:spcBef>
              <a:spcAft>
                <a:spcPts val="0"/>
              </a:spcAft>
              <a:buSzPts val="1800"/>
              <a:buNone/>
            </a:pPr>
            <a:r>
              <a:rPr lang="en" sz="2100">
                <a:solidFill>
                  <a:schemeClr val="dk2"/>
                </a:solidFill>
              </a:rPr>
              <a:t>Harshali Narkhede </a:t>
            </a:r>
            <a:endParaRPr sz="2100">
              <a:solidFill>
                <a:schemeClr val="dk2"/>
              </a:solidFill>
            </a:endParaRPr>
          </a:p>
        </p:txBody>
      </p:sp>
      <p:pic>
        <p:nvPicPr>
          <p:cNvPr id="333" name="Google Shape;333;p26"/>
          <p:cNvPicPr preferRelativeResize="0"/>
          <p:nvPr/>
        </p:nvPicPr>
        <p:blipFill rotWithShape="1">
          <a:blip r:embed="rId4">
            <a:alphaModFix/>
          </a:blip>
          <a:srcRect b="0" l="16830" r="16830" t="0"/>
          <a:stretch/>
        </p:blipFill>
        <p:spPr>
          <a:xfrm>
            <a:off x="0" y="0"/>
            <a:ext cx="4762501"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31"/>
                                        </p:tgtEl>
                                        <p:attrNameLst>
                                          <p:attrName>style.visibility</p:attrName>
                                        </p:attrNameLst>
                                      </p:cBhvr>
                                      <p:to>
                                        <p:strVal val="visible"/>
                                      </p:to>
                                    </p:set>
                                    <p:animEffect filter="fade" transition="in">
                                      <p:cBhvr>
                                        <p:cTn dur="4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35"/>
          <p:cNvSpPr txBox="1"/>
          <p:nvPr>
            <p:ph type="title"/>
          </p:nvPr>
        </p:nvSpPr>
        <p:spPr>
          <a:xfrm>
            <a:off x="1190775" y="87481"/>
            <a:ext cx="7114800" cy="8100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388" name="Google Shape;388;p35"/>
          <p:cNvPicPr preferRelativeResize="0"/>
          <p:nvPr/>
        </p:nvPicPr>
        <p:blipFill rotWithShape="1">
          <a:blip r:embed="rId3">
            <a:alphaModFix/>
          </a:blip>
          <a:srcRect b="0" l="0" r="0" t="0"/>
          <a:stretch/>
        </p:blipFill>
        <p:spPr>
          <a:xfrm>
            <a:off x="218175" y="776800"/>
            <a:ext cx="8861099" cy="371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36"/>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394" name="Google Shape;394;p36"/>
          <p:cNvPicPr preferRelativeResize="0"/>
          <p:nvPr/>
        </p:nvPicPr>
        <p:blipFill rotWithShape="1">
          <a:blip r:embed="rId3">
            <a:alphaModFix/>
          </a:blip>
          <a:srcRect b="0" l="0" r="0" t="1107"/>
          <a:stretch/>
        </p:blipFill>
        <p:spPr>
          <a:xfrm>
            <a:off x="472700" y="1049825"/>
            <a:ext cx="4790277" cy="3740425"/>
          </a:xfrm>
          <a:prstGeom prst="rect">
            <a:avLst/>
          </a:prstGeom>
          <a:noFill/>
          <a:ln>
            <a:noFill/>
          </a:ln>
        </p:spPr>
      </p:pic>
      <p:pic>
        <p:nvPicPr>
          <p:cNvPr id="395" name="Google Shape;395;p36"/>
          <p:cNvPicPr preferRelativeResize="0"/>
          <p:nvPr/>
        </p:nvPicPr>
        <p:blipFill>
          <a:blip r:embed="rId4">
            <a:alphaModFix/>
          </a:blip>
          <a:stretch>
            <a:fillRect/>
          </a:stretch>
        </p:blipFill>
        <p:spPr>
          <a:xfrm>
            <a:off x="5303300" y="1092550"/>
            <a:ext cx="3685352" cy="365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9" name="Shape 399"/>
        <p:cNvGrpSpPr/>
        <p:nvPr/>
      </p:nvGrpSpPr>
      <p:grpSpPr>
        <a:xfrm>
          <a:off x="0" y="0"/>
          <a:ext cx="0" cy="0"/>
          <a:chOff x="0" y="0"/>
          <a:chExt cx="0" cy="0"/>
        </a:xfrm>
      </p:grpSpPr>
      <p:sp>
        <p:nvSpPr>
          <p:cNvPr id="400" name="Google Shape;400;p37"/>
          <p:cNvSpPr txBox="1"/>
          <p:nvPr>
            <p:ph type="title"/>
          </p:nvPr>
        </p:nvSpPr>
        <p:spPr>
          <a:xfrm>
            <a:off x="1190775" y="194203"/>
            <a:ext cx="7114800" cy="703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401" name="Google Shape;401;p37"/>
          <p:cNvPicPr preferRelativeResize="0"/>
          <p:nvPr/>
        </p:nvPicPr>
        <p:blipFill rotWithShape="1">
          <a:blip r:embed="rId3">
            <a:alphaModFix/>
          </a:blip>
          <a:srcRect b="0" l="0" r="0" t="0"/>
          <a:stretch/>
        </p:blipFill>
        <p:spPr>
          <a:xfrm>
            <a:off x="1270600" y="655550"/>
            <a:ext cx="6646626" cy="4391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5" name="Shape 405"/>
        <p:cNvGrpSpPr/>
        <p:nvPr/>
      </p:nvGrpSpPr>
      <p:grpSpPr>
        <a:xfrm>
          <a:off x="0" y="0"/>
          <a:ext cx="0" cy="0"/>
          <a:chOff x="0" y="0"/>
          <a:chExt cx="0" cy="0"/>
        </a:xfrm>
      </p:grpSpPr>
      <p:sp>
        <p:nvSpPr>
          <p:cNvPr id="406" name="Google Shape;406;p38"/>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407" name="Google Shape;407;p38"/>
          <p:cNvPicPr preferRelativeResize="0"/>
          <p:nvPr/>
        </p:nvPicPr>
        <p:blipFill rotWithShape="1">
          <a:blip r:embed="rId3">
            <a:alphaModFix/>
          </a:blip>
          <a:srcRect b="11886" l="0" r="0" t="0"/>
          <a:stretch/>
        </p:blipFill>
        <p:spPr>
          <a:xfrm>
            <a:off x="848250" y="897425"/>
            <a:ext cx="4348876" cy="4013026"/>
          </a:xfrm>
          <a:prstGeom prst="rect">
            <a:avLst/>
          </a:prstGeom>
          <a:noFill/>
          <a:ln>
            <a:noFill/>
          </a:ln>
        </p:spPr>
      </p:pic>
      <p:pic>
        <p:nvPicPr>
          <p:cNvPr id="408" name="Google Shape;408;p38"/>
          <p:cNvPicPr preferRelativeResize="0"/>
          <p:nvPr/>
        </p:nvPicPr>
        <p:blipFill rotWithShape="1">
          <a:blip r:embed="rId4">
            <a:alphaModFix/>
          </a:blip>
          <a:srcRect b="0" l="0" r="-4701" t="0"/>
          <a:stretch/>
        </p:blipFill>
        <p:spPr>
          <a:xfrm>
            <a:off x="5354350" y="1100600"/>
            <a:ext cx="3708274" cy="395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39"/>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414" name="Google Shape;414;p39"/>
          <p:cNvPicPr preferRelativeResize="0"/>
          <p:nvPr/>
        </p:nvPicPr>
        <p:blipFill rotWithShape="1">
          <a:blip r:embed="rId3">
            <a:alphaModFix/>
          </a:blip>
          <a:srcRect b="0" l="0" r="0" t="-1553"/>
          <a:stretch/>
        </p:blipFill>
        <p:spPr>
          <a:xfrm>
            <a:off x="877925" y="952475"/>
            <a:ext cx="4463274" cy="4054376"/>
          </a:xfrm>
          <a:prstGeom prst="rect">
            <a:avLst/>
          </a:prstGeom>
          <a:noFill/>
          <a:ln>
            <a:noFill/>
          </a:ln>
        </p:spPr>
      </p:pic>
      <p:pic>
        <p:nvPicPr>
          <p:cNvPr id="415" name="Google Shape;415;p39"/>
          <p:cNvPicPr preferRelativeResize="0"/>
          <p:nvPr/>
        </p:nvPicPr>
        <p:blipFill>
          <a:blip r:embed="rId4">
            <a:alphaModFix/>
          </a:blip>
          <a:stretch>
            <a:fillRect/>
          </a:stretch>
        </p:blipFill>
        <p:spPr>
          <a:xfrm>
            <a:off x="5382625" y="1031325"/>
            <a:ext cx="3689252" cy="3758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40"/>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421" name="Google Shape;421;p40"/>
          <p:cNvPicPr preferRelativeResize="0"/>
          <p:nvPr/>
        </p:nvPicPr>
        <p:blipFill>
          <a:blip r:embed="rId3">
            <a:alphaModFix/>
          </a:blip>
          <a:stretch>
            <a:fillRect/>
          </a:stretch>
        </p:blipFill>
        <p:spPr>
          <a:xfrm>
            <a:off x="2746825" y="963600"/>
            <a:ext cx="4002700" cy="4179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5" name="Shape 425"/>
        <p:cNvGrpSpPr/>
        <p:nvPr/>
      </p:nvGrpSpPr>
      <p:grpSpPr>
        <a:xfrm>
          <a:off x="0" y="0"/>
          <a:ext cx="0" cy="0"/>
          <a:chOff x="0" y="0"/>
          <a:chExt cx="0" cy="0"/>
        </a:xfrm>
      </p:grpSpPr>
      <p:sp>
        <p:nvSpPr>
          <p:cNvPr id="426" name="Google Shape;426;p41"/>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Splitting the Data</a:t>
            </a:r>
            <a:endParaRPr>
              <a:solidFill>
                <a:schemeClr val="dk1"/>
              </a:solidFill>
              <a:latin typeface="Times New Roman"/>
              <a:ea typeface="Times New Roman"/>
              <a:cs typeface="Times New Roman"/>
              <a:sym typeface="Times New Roman"/>
            </a:endParaRPr>
          </a:p>
        </p:txBody>
      </p:sp>
      <p:pic>
        <p:nvPicPr>
          <p:cNvPr id="427" name="Google Shape;427;p41"/>
          <p:cNvPicPr preferRelativeResize="0"/>
          <p:nvPr/>
        </p:nvPicPr>
        <p:blipFill rotWithShape="1">
          <a:blip r:embed="rId3">
            <a:alphaModFix/>
          </a:blip>
          <a:srcRect b="0" l="0" r="12556" t="0"/>
          <a:stretch/>
        </p:blipFill>
        <p:spPr>
          <a:xfrm>
            <a:off x="1534113" y="973788"/>
            <a:ext cx="6428126" cy="2343700"/>
          </a:xfrm>
          <a:prstGeom prst="rect">
            <a:avLst/>
          </a:prstGeom>
          <a:noFill/>
          <a:ln>
            <a:noFill/>
          </a:ln>
        </p:spPr>
      </p:pic>
      <p:pic>
        <p:nvPicPr>
          <p:cNvPr id="428" name="Google Shape;428;p41"/>
          <p:cNvPicPr preferRelativeResize="0"/>
          <p:nvPr/>
        </p:nvPicPr>
        <p:blipFill rotWithShape="1">
          <a:blip r:embed="rId4">
            <a:alphaModFix/>
          </a:blip>
          <a:srcRect b="777" l="0" r="0" t="787"/>
          <a:stretch/>
        </p:blipFill>
        <p:spPr>
          <a:xfrm>
            <a:off x="1578425" y="3393875"/>
            <a:ext cx="6286501" cy="165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2" name="Shape 432"/>
        <p:cNvGrpSpPr/>
        <p:nvPr/>
      </p:nvGrpSpPr>
      <p:grpSpPr>
        <a:xfrm>
          <a:off x="0" y="0"/>
          <a:ext cx="0" cy="0"/>
          <a:chOff x="0" y="0"/>
          <a:chExt cx="0" cy="0"/>
        </a:xfrm>
      </p:grpSpPr>
      <p:sp>
        <p:nvSpPr>
          <p:cNvPr id="433" name="Google Shape;433;p42"/>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Splitting the Data</a:t>
            </a:r>
            <a:endParaRPr>
              <a:solidFill>
                <a:schemeClr val="dk1"/>
              </a:solidFill>
            </a:endParaRPr>
          </a:p>
        </p:txBody>
      </p:sp>
      <p:pic>
        <p:nvPicPr>
          <p:cNvPr id="434" name="Google Shape;434;p42"/>
          <p:cNvPicPr preferRelativeResize="0"/>
          <p:nvPr/>
        </p:nvPicPr>
        <p:blipFill rotWithShape="1">
          <a:blip r:embed="rId3">
            <a:alphaModFix/>
          </a:blip>
          <a:srcRect b="0" l="0" r="32600" t="0"/>
          <a:stretch/>
        </p:blipFill>
        <p:spPr>
          <a:xfrm>
            <a:off x="1258876" y="1297475"/>
            <a:ext cx="6626250" cy="234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8" name="Shape 438"/>
        <p:cNvGrpSpPr/>
        <p:nvPr/>
      </p:nvGrpSpPr>
      <p:grpSpPr>
        <a:xfrm>
          <a:off x="0" y="0"/>
          <a:ext cx="0" cy="0"/>
          <a:chOff x="0" y="0"/>
          <a:chExt cx="0" cy="0"/>
        </a:xfrm>
      </p:grpSpPr>
      <p:sp>
        <p:nvSpPr>
          <p:cNvPr id="439" name="Google Shape;439;p43"/>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Linear Regression</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40" name="Google Shape;440;p43"/>
          <p:cNvPicPr preferRelativeResize="0"/>
          <p:nvPr/>
        </p:nvPicPr>
        <p:blipFill rotWithShape="1">
          <a:blip r:embed="rId3">
            <a:alphaModFix/>
          </a:blip>
          <a:srcRect b="0" l="0" r="645" t="0"/>
          <a:stretch/>
        </p:blipFill>
        <p:spPr>
          <a:xfrm>
            <a:off x="1389650" y="897425"/>
            <a:ext cx="6211225" cy="1515575"/>
          </a:xfrm>
          <a:prstGeom prst="rect">
            <a:avLst/>
          </a:prstGeom>
          <a:noFill/>
          <a:ln>
            <a:noFill/>
          </a:ln>
        </p:spPr>
      </p:pic>
      <p:pic>
        <p:nvPicPr>
          <p:cNvPr id="441" name="Google Shape;441;p43"/>
          <p:cNvPicPr preferRelativeResize="0"/>
          <p:nvPr/>
        </p:nvPicPr>
        <p:blipFill>
          <a:blip r:embed="rId4">
            <a:alphaModFix/>
          </a:blip>
          <a:stretch>
            <a:fillRect/>
          </a:stretch>
        </p:blipFill>
        <p:spPr>
          <a:xfrm>
            <a:off x="1971400" y="2499175"/>
            <a:ext cx="5335801" cy="251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5" name="Shape 445"/>
        <p:cNvGrpSpPr/>
        <p:nvPr/>
      </p:nvGrpSpPr>
      <p:grpSpPr>
        <a:xfrm>
          <a:off x="0" y="0"/>
          <a:ext cx="0" cy="0"/>
          <a:chOff x="0" y="0"/>
          <a:chExt cx="0" cy="0"/>
        </a:xfrm>
      </p:grpSpPr>
      <p:sp>
        <p:nvSpPr>
          <p:cNvPr id="446" name="Google Shape;446;p44"/>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Lasso Regression</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47" name="Google Shape;447;p44"/>
          <p:cNvPicPr preferRelativeResize="0"/>
          <p:nvPr/>
        </p:nvPicPr>
        <p:blipFill rotWithShape="1">
          <a:blip r:embed="rId3">
            <a:alphaModFix/>
          </a:blip>
          <a:srcRect b="4897" l="0" r="0" t="0"/>
          <a:stretch/>
        </p:blipFill>
        <p:spPr>
          <a:xfrm>
            <a:off x="1864300" y="801300"/>
            <a:ext cx="5550000" cy="1590075"/>
          </a:xfrm>
          <a:prstGeom prst="rect">
            <a:avLst/>
          </a:prstGeom>
          <a:noFill/>
          <a:ln>
            <a:noFill/>
          </a:ln>
        </p:spPr>
      </p:pic>
      <p:pic>
        <p:nvPicPr>
          <p:cNvPr id="448" name="Google Shape;448;p44"/>
          <p:cNvPicPr preferRelativeResize="0"/>
          <p:nvPr/>
        </p:nvPicPr>
        <p:blipFill rotWithShape="1">
          <a:blip r:embed="rId4">
            <a:alphaModFix/>
          </a:blip>
          <a:srcRect b="0" l="0" r="0" t="7252"/>
          <a:stretch/>
        </p:blipFill>
        <p:spPr>
          <a:xfrm>
            <a:off x="2074275" y="2490100"/>
            <a:ext cx="4995449" cy="255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27"/>
          <p:cNvSpPr txBox="1"/>
          <p:nvPr>
            <p:ph type="title"/>
          </p:nvPr>
        </p:nvSpPr>
        <p:spPr>
          <a:xfrm>
            <a:off x="1190775" y="74006"/>
            <a:ext cx="7114800" cy="6015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Github Page (</a:t>
            </a:r>
            <a:r>
              <a:rPr lang="en" u="sng">
                <a:solidFill>
                  <a:schemeClr val="hlink"/>
                </a:solidFill>
                <a:hlinkClick r:id="rId3"/>
              </a:rPr>
              <a:t>Link</a:t>
            </a:r>
            <a:r>
              <a:rPr lang="en">
                <a:solidFill>
                  <a:schemeClr val="dk1"/>
                </a:solidFill>
              </a:rPr>
              <a:t>) </a:t>
            </a:r>
            <a:endParaRPr>
              <a:solidFill>
                <a:schemeClr val="dk1"/>
              </a:solidFill>
            </a:endParaRPr>
          </a:p>
        </p:txBody>
      </p:sp>
      <p:pic>
        <p:nvPicPr>
          <p:cNvPr id="339" name="Google Shape;339;p27"/>
          <p:cNvPicPr preferRelativeResize="0"/>
          <p:nvPr/>
        </p:nvPicPr>
        <p:blipFill rotWithShape="1">
          <a:blip r:embed="rId4">
            <a:alphaModFix/>
          </a:blip>
          <a:srcRect b="0" l="-1102" r="0" t="0"/>
          <a:stretch/>
        </p:blipFill>
        <p:spPr>
          <a:xfrm>
            <a:off x="1089250" y="767525"/>
            <a:ext cx="6965501" cy="3828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2" name="Shape 452"/>
        <p:cNvGrpSpPr/>
        <p:nvPr/>
      </p:nvGrpSpPr>
      <p:grpSpPr>
        <a:xfrm>
          <a:off x="0" y="0"/>
          <a:ext cx="0" cy="0"/>
          <a:chOff x="0" y="0"/>
          <a:chExt cx="0" cy="0"/>
        </a:xfrm>
      </p:grpSpPr>
      <p:sp>
        <p:nvSpPr>
          <p:cNvPr id="453" name="Google Shape;453;p45"/>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Ridge Regression</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54" name="Google Shape;454;p45"/>
          <p:cNvPicPr preferRelativeResize="0"/>
          <p:nvPr/>
        </p:nvPicPr>
        <p:blipFill rotWithShape="1">
          <a:blip r:embed="rId3">
            <a:alphaModFix/>
          </a:blip>
          <a:srcRect b="2280" l="0" r="0" t="2280"/>
          <a:stretch/>
        </p:blipFill>
        <p:spPr>
          <a:xfrm>
            <a:off x="1921825" y="897425"/>
            <a:ext cx="5147901" cy="1474875"/>
          </a:xfrm>
          <a:prstGeom prst="rect">
            <a:avLst/>
          </a:prstGeom>
          <a:noFill/>
          <a:ln>
            <a:noFill/>
          </a:ln>
        </p:spPr>
      </p:pic>
      <p:pic>
        <p:nvPicPr>
          <p:cNvPr id="455" name="Google Shape;455;p45"/>
          <p:cNvPicPr preferRelativeResize="0"/>
          <p:nvPr/>
        </p:nvPicPr>
        <p:blipFill rotWithShape="1">
          <a:blip r:embed="rId4">
            <a:alphaModFix/>
          </a:blip>
          <a:srcRect b="4212" l="0" r="0" t="4203"/>
          <a:stretch/>
        </p:blipFill>
        <p:spPr>
          <a:xfrm>
            <a:off x="2074275" y="2490100"/>
            <a:ext cx="4995448" cy="2556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9" name="Shape 459"/>
        <p:cNvGrpSpPr/>
        <p:nvPr/>
      </p:nvGrpSpPr>
      <p:grpSpPr>
        <a:xfrm>
          <a:off x="0" y="0"/>
          <a:ext cx="0" cy="0"/>
          <a:chOff x="0" y="0"/>
          <a:chExt cx="0" cy="0"/>
        </a:xfrm>
      </p:grpSpPr>
      <p:sp>
        <p:nvSpPr>
          <p:cNvPr id="460" name="Google Shape;460;p46"/>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Support Vector Machine(</a:t>
            </a:r>
            <a:r>
              <a:rPr lang="en">
                <a:solidFill>
                  <a:schemeClr val="dk1"/>
                </a:solidFill>
              </a:rPr>
              <a:t>SVM)</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61" name="Google Shape;461;p46"/>
          <p:cNvPicPr preferRelativeResize="0"/>
          <p:nvPr/>
        </p:nvPicPr>
        <p:blipFill rotWithShape="1">
          <a:blip r:embed="rId3">
            <a:alphaModFix/>
          </a:blip>
          <a:srcRect b="1876" l="0" r="0" t="1867"/>
          <a:stretch/>
        </p:blipFill>
        <p:spPr>
          <a:xfrm>
            <a:off x="1921825" y="897425"/>
            <a:ext cx="5147901" cy="1474875"/>
          </a:xfrm>
          <a:prstGeom prst="rect">
            <a:avLst/>
          </a:prstGeom>
          <a:noFill/>
          <a:ln>
            <a:noFill/>
          </a:ln>
        </p:spPr>
      </p:pic>
      <p:pic>
        <p:nvPicPr>
          <p:cNvPr id="462" name="Google Shape;462;p46"/>
          <p:cNvPicPr preferRelativeResize="0"/>
          <p:nvPr/>
        </p:nvPicPr>
        <p:blipFill rotWithShape="1">
          <a:blip r:embed="rId4">
            <a:alphaModFix/>
          </a:blip>
          <a:srcRect b="0" l="0" r="0" t="5464"/>
          <a:stretch/>
        </p:blipFill>
        <p:spPr>
          <a:xfrm>
            <a:off x="1998050" y="2430175"/>
            <a:ext cx="4995450" cy="2713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6" name="Shape 466"/>
        <p:cNvGrpSpPr/>
        <p:nvPr/>
      </p:nvGrpSpPr>
      <p:grpSpPr>
        <a:xfrm>
          <a:off x="0" y="0"/>
          <a:ext cx="0" cy="0"/>
          <a:chOff x="0" y="0"/>
          <a:chExt cx="0" cy="0"/>
        </a:xfrm>
      </p:grpSpPr>
      <p:sp>
        <p:nvSpPr>
          <p:cNvPr id="467" name="Google Shape;467;p47"/>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XGBoost</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68" name="Google Shape;468;p47"/>
          <p:cNvPicPr preferRelativeResize="0"/>
          <p:nvPr/>
        </p:nvPicPr>
        <p:blipFill rotWithShape="1">
          <a:blip r:embed="rId3">
            <a:alphaModFix/>
          </a:blip>
          <a:srcRect b="0" l="0" r="0" t="0"/>
          <a:stretch/>
        </p:blipFill>
        <p:spPr>
          <a:xfrm>
            <a:off x="1688675" y="897425"/>
            <a:ext cx="5766650" cy="1361350"/>
          </a:xfrm>
          <a:prstGeom prst="rect">
            <a:avLst/>
          </a:prstGeom>
          <a:noFill/>
          <a:ln>
            <a:noFill/>
          </a:ln>
        </p:spPr>
      </p:pic>
      <p:pic>
        <p:nvPicPr>
          <p:cNvPr id="469" name="Google Shape;469;p47"/>
          <p:cNvPicPr preferRelativeResize="0"/>
          <p:nvPr/>
        </p:nvPicPr>
        <p:blipFill rotWithShape="1">
          <a:blip r:embed="rId4">
            <a:alphaModFix/>
          </a:blip>
          <a:srcRect b="0" l="1830" r="1830" t="0"/>
          <a:stretch/>
        </p:blipFill>
        <p:spPr>
          <a:xfrm>
            <a:off x="1988975" y="2366675"/>
            <a:ext cx="4995451" cy="2713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3" name="Shape 473"/>
        <p:cNvGrpSpPr/>
        <p:nvPr/>
      </p:nvGrpSpPr>
      <p:grpSpPr>
        <a:xfrm>
          <a:off x="0" y="0"/>
          <a:ext cx="0" cy="0"/>
          <a:chOff x="0" y="0"/>
          <a:chExt cx="0" cy="0"/>
        </a:xfrm>
      </p:grpSpPr>
      <p:sp>
        <p:nvSpPr>
          <p:cNvPr id="474" name="Google Shape;474;p48"/>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GridSearch - XGBoost</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75" name="Google Shape;475;p48"/>
          <p:cNvPicPr preferRelativeResize="0"/>
          <p:nvPr/>
        </p:nvPicPr>
        <p:blipFill rotWithShape="1">
          <a:blip r:embed="rId3">
            <a:alphaModFix/>
          </a:blip>
          <a:srcRect b="0" l="0" r="0" t="24425"/>
          <a:stretch/>
        </p:blipFill>
        <p:spPr>
          <a:xfrm>
            <a:off x="1596575" y="2365075"/>
            <a:ext cx="6036174" cy="2541050"/>
          </a:xfrm>
          <a:prstGeom prst="rect">
            <a:avLst/>
          </a:prstGeom>
          <a:noFill/>
          <a:ln>
            <a:noFill/>
          </a:ln>
        </p:spPr>
      </p:pic>
      <p:pic>
        <p:nvPicPr>
          <p:cNvPr id="476" name="Google Shape;476;p48"/>
          <p:cNvPicPr preferRelativeResize="0"/>
          <p:nvPr/>
        </p:nvPicPr>
        <p:blipFill rotWithShape="1">
          <a:blip r:embed="rId4">
            <a:alphaModFix/>
          </a:blip>
          <a:srcRect b="0" l="0" r="0" t="0"/>
          <a:stretch/>
        </p:blipFill>
        <p:spPr>
          <a:xfrm>
            <a:off x="1344275" y="1124850"/>
            <a:ext cx="6556949" cy="1133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49"/>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Random Forest</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82" name="Google Shape;482;p49"/>
          <p:cNvPicPr preferRelativeResize="0"/>
          <p:nvPr/>
        </p:nvPicPr>
        <p:blipFill rotWithShape="1">
          <a:blip r:embed="rId3">
            <a:alphaModFix/>
          </a:blip>
          <a:srcRect b="0" l="0" r="0" t="0"/>
          <a:stretch/>
        </p:blipFill>
        <p:spPr>
          <a:xfrm>
            <a:off x="2068275" y="2283450"/>
            <a:ext cx="4662726" cy="2742125"/>
          </a:xfrm>
          <a:prstGeom prst="rect">
            <a:avLst/>
          </a:prstGeom>
          <a:noFill/>
          <a:ln>
            <a:noFill/>
          </a:ln>
        </p:spPr>
      </p:pic>
      <p:pic>
        <p:nvPicPr>
          <p:cNvPr id="483" name="Google Shape;483;p49"/>
          <p:cNvPicPr preferRelativeResize="0"/>
          <p:nvPr/>
        </p:nvPicPr>
        <p:blipFill rotWithShape="1">
          <a:blip r:embed="rId4">
            <a:alphaModFix/>
          </a:blip>
          <a:srcRect b="0" l="0" r="556" t="0"/>
          <a:stretch/>
        </p:blipFill>
        <p:spPr>
          <a:xfrm>
            <a:off x="1398700" y="897425"/>
            <a:ext cx="6234051" cy="12963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7" name="Shape 487"/>
        <p:cNvGrpSpPr/>
        <p:nvPr/>
      </p:nvGrpSpPr>
      <p:grpSpPr>
        <a:xfrm>
          <a:off x="0" y="0"/>
          <a:ext cx="0" cy="0"/>
          <a:chOff x="0" y="0"/>
          <a:chExt cx="0" cy="0"/>
        </a:xfrm>
      </p:grpSpPr>
      <p:sp>
        <p:nvSpPr>
          <p:cNvPr id="488" name="Google Shape;488;p50"/>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rPr>
              <a:t> Residuals</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89" name="Google Shape;489;p50"/>
          <p:cNvPicPr preferRelativeResize="0"/>
          <p:nvPr/>
        </p:nvPicPr>
        <p:blipFill rotWithShape="1">
          <a:blip r:embed="rId3">
            <a:alphaModFix/>
          </a:blip>
          <a:srcRect b="8138" l="18106" r="0" t="0"/>
          <a:stretch/>
        </p:blipFill>
        <p:spPr>
          <a:xfrm>
            <a:off x="1281475" y="780150"/>
            <a:ext cx="2905802" cy="555900"/>
          </a:xfrm>
          <a:prstGeom prst="rect">
            <a:avLst/>
          </a:prstGeom>
          <a:noFill/>
          <a:ln>
            <a:noFill/>
          </a:ln>
        </p:spPr>
      </p:pic>
      <p:pic>
        <p:nvPicPr>
          <p:cNvPr id="490" name="Google Shape;490;p50"/>
          <p:cNvPicPr preferRelativeResize="0"/>
          <p:nvPr/>
        </p:nvPicPr>
        <p:blipFill rotWithShape="1">
          <a:blip r:embed="rId4">
            <a:alphaModFix/>
          </a:blip>
          <a:srcRect b="0" l="6942" r="985" t="15160"/>
          <a:stretch/>
        </p:blipFill>
        <p:spPr>
          <a:xfrm>
            <a:off x="1333500" y="1632850"/>
            <a:ext cx="6567725" cy="3220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4" name="Shape 494"/>
        <p:cNvGrpSpPr/>
        <p:nvPr/>
      </p:nvGrpSpPr>
      <p:grpSpPr>
        <a:xfrm>
          <a:off x="0" y="0"/>
          <a:ext cx="0" cy="0"/>
          <a:chOff x="0" y="0"/>
          <a:chExt cx="0" cy="0"/>
        </a:xfrm>
      </p:grpSpPr>
      <p:sp>
        <p:nvSpPr>
          <p:cNvPr id="495" name="Google Shape;495;p51"/>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rPr>
              <a:t>Model Optimization - Outlier Trimming</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96" name="Google Shape;496;p51"/>
          <p:cNvPicPr preferRelativeResize="0"/>
          <p:nvPr/>
        </p:nvPicPr>
        <p:blipFill rotWithShape="1">
          <a:blip r:embed="rId3">
            <a:alphaModFix/>
          </a:blip>
          <a:srcRect b="3419" l="0" r="0" t="-3420"/>
          <a:stretch/>
        </p:blipFill>
        <p:spPr>
          <a:xfrm>
            <a:off x="1435700" y="897425"/>
            <a:ext cx="5883224" cy="1588150"/>
          </a:xfrm>
          <a:prstGeom prst="rect">
            <a:avLst/>
          </a:prstGeom>
          <a:noFill/>
          <a:ln>
            <a:noFill/>
          </a:ln>
        </p:spPr>
      </p:pic>
      <p:pic>
        <p:nvPicPr>
          <p:cNvPr id="497" name="Google Shape;497;p51"/>
          <p:cNvPicPr preferRelativeResize="0"/>
          <p:nvPr/>
        </p:nvPicPr>
        <p:blipFill rotWithShape="1">
          <a:blip r:embed="rId4">
            <a:alphaModFix/>
          </a:blip>
          <a:srcRect b="0" l="270" r="-269" t="0"/>
          <a:stretch/>
        </p:blipFill>
        <p:spPr>
          <a:xfrm>
            <a:off x="1435700" y="2642717"/>
            <a:ext cx="5883225" cy="1307908"/>
          </a:xfrm>
          <a:prstGeom prst="rect">
            <a:avLst/>
          </a:prstGeom>
          <a:noFill/>
          <a:ln>
            <a:noFill/>
          </a:ln>
        </p:spPr>
      </p:pic>
      <p:pic>
        <p:nvPicPr>
          <p:cNvPr id="498" name="Google Shape;498;p51"/>
          <p:cNvPicPr preferRelativeResize="0"/>
          <p:nvPr/>
        </p:nvPicPr>
        <p:blipFill rotWithShape="1">
          <a:blip r:embed="rId5">
            <a:alphaModFix/>
          </a:blip>
          <a:srcRect b="0" l="0" r="0" t="63239"/>
          <a:stretch/>
        </p:blipFill>
        <p:spPr>
          <a:xfrm>
            <a:off x="1435700" y="4107775"/>
            <a:ext cx="4270225" cy="908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2" name="Shape 502"/>
        <p:cNvGrpSpPr/>
        <p:nvPr/>
      </p:nvGrpSpPr>
      <p:grpSpPr>
        <a:xfrm>
          <a:off x="0" y="0"/>
          <a:ext cx="0" cy="0"/>
          <a:chOff x="0" y="0"/>
          <a:chExt cx="0" cy="0"/>
        </a:xfrm>
      </p:grpSpPr>
      <p:sp>
        <p:nvSpPr>
          <p:cNvPr id="503" name="Google Shape;503;p52"/>
          <p:cNvSpPr txBox="1"/>
          <p:nvPr>
            <p:ph type="title"/>
          </p:nvPr>
        </p:nvSpPr>
        <p:spPr>
          <a:xfrm>
            <a:off x="1035750" y="329775"/>
            <a:ext cx="81081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rPr>
              <a:t>Model Optimization - </a:t>
            </a:r>
            <a:r>
              <a:rPr lang="en">
                <a:solidFill>
                  <a:schemeClr val="dk1"/>
                </a:solidFill>
              </a:rPr>
              <a:t>Target based Segmentation</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504" name="Google Shape;504;p52"/>
          <p:cNvPicPr preferRelativeResize="0"/>
          <p:nvPr/>
        </p:nvPicPr>
        <p:blipFill rotWithShape="1">
          <a:blip r:embed="rId3">
            <a:alphaModFix/>
          </a:blip>
          <a:srcRect b="1008" l="0" r="0" t="1077"/>
          <a:stretch/>
        </p:blipFill>
        <p:spPr>
          <a:xfrm>
            <a:off x="5170675" y="862250"/>
            <a:ext cx="3613800" cy="1710300"/>
          </a:xfrm>
          <a:prstGeom prst="rect">
            <a:avLst/>
          </a:prstGeom>
          <a:noFill/>
          <a:ln>
            <a:noFill/>
          </a:ln>
        </p:spPr>
      </p:pic>
      <p:pic>
        <p:nvPicPr>
          <p:cNvPr id="505" name="Google Shape;505;p52"/>
          <p:cNvPicPr preferRelativeResize="0"/>
          <p:nvPr/>
        </p:nvPicPr>
        <p:blipFill rotWithShape="1">
          <a:blip r:embed="rId4">
            <a:alphaModFix/>
          </a:blip>
          <a:srcRect b="0" l="0" r="0" t="-1399"/>
          <a:stretch/>
        </p:blipFill>
        <p:spPr>
          <a:xfrm>
            <a:off x="1128450" y="2815400"/>
            <a:ext cx="7656026" cy="2170550"/>
          </a:xfrm>
          <a:prstGeom prst="rect">
            <a:avLst/>
          </a:prstGeom>
          <a:noFill/>
          <a:ln>
            <a:noFill/>
          </a:ln>
        </p:spPr>
      </p:pic>
      <p:pic>
        <p:nvPicPr>
          <p:cNvPr id="506" name="Google Shape;506;p52"/>
          <p:cNvPicPr preferRelativeResize="0"/>
          <p:nvPr/>
        </p:nvPicPr>
        <p:blipFill>
          <a:blip r:embed="rId5">
            <a:alphaModFix/>
          </a:blip>
          <a:stretch>
            <a:fillRect/>
          </a:stretch>
        </p:blipFill>
        <p:spPr>
          <a:xfrm>
            <a:off x="1128450" y="787924"/>
            <a:ext cx="3828650" cy="1858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0" name="Shape 510"/>
        <p:cNvGrpSpPr/>
        <p:nvPr/>
      </p:nvGrpSpPr>
      <p:grpSpPr>
        <a:xfrm>
          <a:off x="0" y="0"/>
          <a:ext cx="0" cy="0"/>
          <a:chOff x="0" y="0"/>
          <a:chExt cx="0" cy="0"/>
        </a:xfrm>
      </p:grpSpPr>
      <p:sp>
        <p:nvSpPr>
          <p:cNvPr id="511" name="Google Shape;511;p53"/>
          <p:cNvSpPr txBox="1"/>
          <p:nvPr>
            <p:ph type="title"/>
          </p:nvPr>
        </p:nvSpPr>
        <p:spPr>
          <a:xfrm>
            <a:off x="1190775" y="175701"/>
            <a:ext cx="7114800" cy="7218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Finding Threshold - DBSCAN</a:t>
            </a:r>
            <a:endParaRPr>
              <a:solidFill>
                <a:schemeClr val="dk1"/>
              </a:solidFill>
            </a:endParaRPr>
          </a:p>
        </p:txBody>
      </p:sp>
      <p:pic>
        <p:nvPicPr>
          <p:cNvPr id="512" name="Google Shape;512;p53"/>
          <p:cNvPicPr preferRelativeResize="0"/>
          <p:nvPr/>
        </p:nvPicPr>
        <p:blipFill rotWithShape="1">
          <a:blip r:embed="rId3">
            <a:alphaModFix/>
          </a:blip>
          <a:srcRect b="0" l="0" r="29572" t="65201"/>
          <a:stretch/>
        </p:blipFill>
        <p:spPr>
          <a:xfrm>
            <a:off x="1333200" y="776050"/>
            <a:ext cx="4027100" cy="835200"/>
          </a:xfrm>
          <a:prstGeom prst="rect">
            <a:avLst/>
          </a:prstGeom>
          <a:noFill/>
          <a:ln>
            <a:noFill/>
          </a:ln>
        </p:spPr>
      </p:pic>
      <p:pic>
        <p:nvPicPr>
          <p:cNvPr id="513" name="Google Shape;513;p53"/>
          <p:cNvPicPr preferRelativeResize="0"/>
          <p:nvPr/>
        </p:nvPicPr>
        <p:blipFill rotWithShape="1">
          <a:blip r:embed="rId4">
            <a:alphaModFix/>
          </a:blip>
          <a:srcRect b="0" l="0" r="0" t="0"/>
          <a:stretch/>
        </p:blipFill>
        <p:spPr>
          <a:xfrm>
            <a:off x="1333200" y="1798200"/>
            <a:ext cx="6429226" cy="29287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7" name="Shape 517"/>
        <p:cNvGrpSpPr/>
        <p:nvPr/>
      </p:nvGrpSpPr>
      <p:grpSpPr>
        <a:xfrm>
          <a:off x="0" y="0"/>
          <a:ext cx="0" cy="0"/>
          <a:chOff x="0" y="0"/>
          <a:chExt cx="0" cy="0"/>
        </a:xfrm>
      </p:grpSpPr>
      <p:sp>
        <p:nvSpPr>
          <p:cNvPr id="518" name="Google Shape;518;p54"/>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rPr>
              <a:t>Finding Threshold -</a:t>
            </a:r>
            <a:r>
              <a:rPr lang="en">
                <a:solidFill>
                  <a:schemeClr val="dk1"/>
                </a:solidFill>
              </a:rPr>
              <a:t>Change Point Detection</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519" name="Google Shape;519;p54"/>
          <p:cNvPicPr preferRelativeResize="0"/>
          <p:nvPr/>
        </p:nvPicPr>
        <p:blipFill rotWithShape="1">
          <a:blip r:embed="rId3">
            <a:alphaModFix/>
          </a:blip>
          <a:srcRect b="2998" l="0" r="0" t="2998"/>
          <a:stretch/>
        </p:blipFill>
        <p:spPr>
          <a:xfrm>
            <a:off x="1274000" y="934425"/>
            <a:ext cx="4040800" cy="1090800"/>
          </a:xfrm>
          <a:prstGeom prst="rect">
            <a:avLst/>
          </a:prstGeom>
          <a:noFill/>
          <a:ln>
            <a:noFill/>
          </a:ln>
        </p:spPr>
      </p:pic>
      <p:pic>
        <p:nvPicPr>
          <p:cNvPr id="520" name="Google Shape;520;p54"/>
          <p:cNvPicPr preferRelativeResize="0"/>
          <p:nvPr/>
        </p:nvPicPr>
        <p:blipFill rotWithShape="1">
          <a:blip r:embed="rId4">
            <a:alphaModFix/>
          </a:blip>
          <a:srcRect b="0" l="0" r="0" t="1854"/>
          <a:stretch/>
        </p:blipFill>
        <p:spPr>
          <a:xfrm>
            <a:off x="1274000" y="2284125"/>
            <a:ext cx="6392249" cy="258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3" name="Shape 343"/>
        <p:cNvGrpSpPr/>
        <p:nvPr/>
      </p:nvGrpSpPr>
      <p:grpSpPr>
        <a:xfrm>
          <a:off x="0" y="0"/>
          <a:ext cx="0" cy="0"/>
          <a:chOff x="0" y="0"/>
          <a:chExt cx="0" cy="0"/>
        </a:xfrm>
      </p:grpSpPr>
      <p:sp>
        <p:nvSpPr>
          <p:cNvPr id="344" name="Google Shape;344;p28"/>
          <p:cNvSpPr txBox="1"/>
          <p:nvPr>
            <p:ph type="title"/>
          </p:nvPr>
        </p:nvSpPr>
        <p:spPr>
          <a:xfrm>
            <a:off x="1299625" y="394740"/>
            <a:ext cx="7114800" cy="842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Project Introduction</a:t>
            </a:r>
            <a:endParaRPr>
              <a:solidFill>
                <a:schemeClr val="dk1"/>
              </a:solidFill>
              <a:latin typeface="Times New Roman"/>
              <a:ea typeface="Times New Roman"/>
              <a:cs typeface="Times New Roman"/>
              <a:sym typeface="Times New Roman"/>
            </a:endParaRPr>
          </a:p>
        </p:txBody>
      </p:sp>
      <p:sp>
        <p:nvSpPr>
          <p:cNvPr id="345" name="Google Shape;345;p28"/>
          <p:cNvSpPr txBox="1"/>
          <p:nvPr>
            <p:ph idx="1" type="body"/>
          </p:nvPr>
        </p:nvSpPr>
        <p:spPr>
          <a:xfrm>
            <a:off x="871600" y="1345050"/>
            <a:ext cx="7844100" cy="2851500"/>
          </a:xfrm>
          <a:prstGeom prst="rect">
            <a:avLst/>
          </a:prstGeom>
          <a:noFill/>
          <a:ln>
            <a:noFill/>
          </a:ln>
        </p:spPr>
        <p:txBody>
          <a:bodyPr anchorCtr="0" anchor="t" bIns="34275" lIns="68575" spcFirstLastPara="1" rIns="68575" wrap="square" tIns="34275">
            <a:normAutofit/>
          </a:bodyPr>
          <a:lstStyle/>
          <a:p>
            <a:pPr indent="-330200" lvl="0" marL="457200" rtl="0" algn="just">
              <a:lnSpc>
                <a:spcPct val="115000"/>
              </a:lnSpc>
              <a:spcBef>
                <a:spcPts val="5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Crop yield prediction is vital for agricultural planning and resource allocation, guiding decisions from crop selection to market strategies.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Understanding the diverse factors affecting crop yields is pivotal for sustainable and efficient agricultural practices.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Our project's main goal is to identify and analyze key factors impacting crop yields across regions and timeframes.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Through thorough data analysis and modeling techniques, we aim to predict future crop yields accurately and uncover insights into the relationships between agricultural and environmental factors.</a:t>
            </a:r>
            <a:endParaRPr sz="1600">
              <a:solidFill>
                <a:srgbClr val="000000"/>
              </a:solidFill>
              <a:latin typeface="Times New Roman"/>
              <a:ea typeface="Times New Roman"/>
              <a:cs typeface="Times New Roman"/>
              <a:sym typeface="Times New Roman"/>
            </a:endParaRPr>
          </a:p>
          <a:p>
            <a:pPr indent="0" lvl="0" marL="342900" rtl="0" algn="just">
              <a:lnSpc>
                <a:spcPct val="115000"/>
              </a:lnSpc>
              <a:spcBef>
                <a:spcPts val="0"/>
              </a:spcBef>
              <a:spcAft>
                <a:spcPts val="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5"/>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rPr>
              <a:t>Segregation</a:t>
            </a:r>
            <a:r>
              <a:rPr lang="en">
                <a:solidFill>
                  <a:schemeClr val="dk1"/>
                </a:solidFill>
              </a:rPr>
              <a:t> Train and Test Based on Years</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526" name="Google Shape;526;p55"/>
          <p:cNvPicPr preferRelativeResize="0"/>
          <p:nvPr/>
        </p:nvPicPr>
        <p:blipFill>
          <a:blip r:embed="rId3">
            <a:alphaModFix/>
          </a:blip>
          <a:stretch>
            <a:fillRect/>
          </a:stretch>
        </p:blipFill>
        <p:spPr>
          <a:xfrm>
            <a:off x="1033125" y="1049825"/>
            <a:ext cx="7958475" cy="1072225"/>
          </a:xfrm>
          <a:prstGeom prst="rect">
            <a:avLst/>
          </a:prstGeom>
          <a:noFill/>
          <a:ln>
            <a:noFill/>
          </a:ln>
        </p:spPr>
      </p:pic>
      <p:pic>
        <p:nvPicPr>
          <p:cNvPr id="527" name="Google Shape;527;p55"/>
          <p:cNvPicPr preferRelativeResize="0"/>
          <p:nvPr/>
        </p:nvPicPr>
        <p:blipFill>
          <a:blip r:embed="rId4">
            <a:alphaModFix/>
          </a:blip>
          <a:stretch>
            <a:fillRect/>
          </a:stretch>
        </p:blipFill>
        <p:spPr>
          <a:xfrm>
            <a:off x="1033125" y="2274450"/>
            <a:ext cx="3447827" cy="2716650"/>
          </a:xfrm>
          <a:prstGeom prst="rect">
            <a:avLst/>
          </a:prstGeom>
          <a:noFill/>
          <a:ln>
            <a:noFill/>
          </a:ln>
        </p:spPr>
      </p:pic>
      <p:pic>
        <p:nvPicPr>
          <p:cNvPr id="528" name="Google Shape;528;p55"/>
          <p:cNvPicPr preferRelativeResize="0"/>
          <p:nvPr/>
        </p:nvPicPr>
        <p:blipFill rotWithShape="1">
          <a:blip r:embed="rId5">
            <a:alphaModFix/>
          </a:blip>
          <a:srcRect b="0" l="0" r="0" t="0"/>
          <a:stretch/>
        </p:blipFill>
        <p:spPr>
          <a:xfrm>
            <a:off x="5176650" y="2274450"/>
            <a:ext cx="3447827" cy="2716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6"/>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Finding the Best Model</a:t>
            </a:r>
            <a:endParaRPr>
              <a:solidFill>
                <a:schemeClr val="dk1"/>
              </a:solidFill>
            </a:endParaRPr>
          </a:p>
        </p:txBody>
      </p:sp>
      <p:pic>
        <p:nvPicPr>
          <p:cNvPr id="534" name="Google Shape;534;p56"/>
          <p:cNvPicPr preferRelativeResize="0"/>
          <p:nvPr/>
        </p:nvPicPr>
        <p:blipFill rotWithShape="1">
          <a:blip r:embed="rId3">
            <a:alphaModFix/>
          </a:blip>
          <a:srcRect b="0" l="0" r="0" t="0"/>
          <a:stretch/>
        </p:blipFill>
        <p:spPr>
          <a:xfrm>
            <a:off x="1190775" y="979375"/>
            <a:ext cx="4933199" cy="32761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7"/>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rPr>
              <a:t>Final Results</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540" name="Google Shape;540;p57"/>
          <p:cNvPicPr preferRelativeResize="0"/>
          <p:nvPr/>
        </p:nvPicPr>
        <p:blipFill rotWithShape="1">
          <a:blip r:embed="rId3">
            <a:alphaModFix/>
          </a:blip>
          <a:srcRect b="0" l="0" r="0" t="25014"/>
          <a:stretch/>
        </p:blipFill>
        <p:spPr>
          <a:xfrm>
            <a:off x="964200" y="897425"/>
            <a:ext cx="8179799" cy="38587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8"/>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rPr>
              <a:t>Conclusion</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317182" lvl="0" marL="457200" rtl="0" algn="just">
              <a:lnSpc>
                <a:spcPct val="115000"/>
              </a:lnSpc>
              <a:spcBef>
                <a:spcPts val="500"/>
              </a:spcBef>
              <a:spcAft>
                <a:spcPts val="0"/>
              </a:spcAft>
              <a:buClr>
                <a:srgbClr val="000000"/>
              </a:buClr>
              <a:buSzPct val="100000"/>
              <a:buFont typeface="Times New Roman"/>
              <a:buChar char="●"/>
            </a:pPr>
            <a:r>
              <a:rPr b="0" lang="en" sz="1550">
                <a:solidFill>
                  <a:srgbClr val="0D0D0D"/>
                </a:solidFill>
                <a:highlight>
                  <a:srgbClr val="FFFFFF"/>
                </a:highlight>
                <a:latin typeface="Times New Roman"/>
                <a:ea typeface="Times New Roman"/>
                <a:cs typeface="Times New Roman"/>
                <a:sym typeface="Times New Roman"/>
              </a:rPr>
              <a:t>The project successfully demonstrated the importance of data segmentation and model selection in improving prediction accuracy for agricultural production</a:t>
            </a:r>
            <a:endParaRPr b="0" sz="1550">
              <a:solidFill>
                <a:srgbClr val="000000"/>
              </a:solidFill>
              <a:latin typeface="Times New Roman"/>
              <a:ea typeface="Times New Roman"/>
              <a:cs typeface="Times New Roman"/>
              <a:sym typeface="Times New Roman"/>
            </a:endParaRPr>
          </a:p>
          <a:p>
            <a:pPr indent="-317182" lvl="0" marL="457200" rtl="0" algn="just">
              <a:lnSpc>
                <a:spcPct val="115000"/>
              </a:lnSpc>
              <a:spcBef>
                <a:spcPts val="0"/>
              </a:spcBef>
              <a:spcAft>
                <a:spcPts val="0"/>
              </a:spcAft>
              <a:buClr>
                <a:srgbClr val="000000"/>
              </a:buClr>
              <a:buSzPct val="100000"/>
              <a:buFont typeface="Times New Roman"/>
              <a:buChar char="●"/>
            </a:pPr>
            <a:r>
              <a:rPr b="0" lang="en" sz="1550">
                <a:solidFill>
                  <a:srgbClr val="0D0D0D"/>
                </a:solidFill>
                <a:highlight>
                  <a:srgbClr val="FFFFFF"/>
                </a:highlight>
                <a:latin typeface="Times New Roman"/>
                <a:ea typeface="Times New Roman"/>
                <a:cs typeface="Times New Roman"/>
                <a:sym typeface="Times New Roman"/>
              </a:rPr>
              <a:t>Ensemble methods, particularly Gradient Boosting and Random Forest, showed exceptional performance across different data segments, highlighting their suitability for this type of predictive modeling.</a:t>
            </a:r>
            <a:endParaRPr b="0" sz="1550">
              <a:solidFill>
                <a:srgbClr val="0D0D0D"/>
              </a:solidFill>
              <a:highlight>
                <a:srgbClr val="FFFFFF"/>
              </a:highlight>
              <a:latin typeface="Times New Roman"/>
              <a:ea typeface="Times New Roman"/>
              <a:cs typeface="Times New Roman"/>
              <a:sym typeface="Times New Roman"/>
            </a:endParaRPr>
          </a:p>
          <a:p>
            <a:pPr indent="-317182" lvl="0" marL="457200" rtl="0" algn="just">
              <a:lnSpc>
                <a:spcPct val="115000"/>
              </a:lnSpc>
              <a:spcBef>
                <a:spcPts val="0"/>
              </a:spcBef>
              <a:spcAft>
                <a:spcPts val="0"/>
              </a:spcAft>
              <a:buClr>
                <a:srgbClr val="0D0D0D"/>
              </a:buClr>
              <a:buSzPct val="100000"/>
              <a:buFont typeface="Times New Roman"/>
              <a:buChar char="●"/>
            </a:pPr>
            <a:r>
              <a:rPr b="0" lang="en" sz="1550">
                <a:solidFill>
                  <a:srgbClr val="0D0D0D"/>
                </a:solidFill>
                <a:highlight>
                  <a:srgbClr val="FFFFFF"/>
                </a:highlight>
                <a:latin typeface="Times New Roman"/>
                <a:ea typeface="Times New Roman"/>
                <a:cs typeface="Times New Roman"/>
                <a:sym typeface="Times New Roman"/>
              </a:rPr>
              <a:t>This approach provides a robust framework for developing predictive models in agricultural and other domains with high data variability.</a:t>
            </a:r>
            <a:endParaRPr b="0" sz="1550">
              <a:solidFill>
                <a:srgbClr val="0D0D0D"/>
              </a:solidFill>
              <a:highlight>
                <a:srgbClr val="FFFFFF"/>
              </a:highlight>
              <a:latin typeface="Times New Roman"/>
              <a:ea typeface="Times New Roman"/>
              <a:cs typeface="Times New Roman"/>
              <a:sym typeface="Times New Roman"/>
            </a:endParaRPr>
          </a:p>
          <a:p>
            <a:pPr indent="0" lvl="0" marL="342900" rtl="0" algn="just">
              <a:lnSpc>
                <a:spcPct val="115000"/>
              </a:lnSpc>
              <a:spcBef>
                <a:spcPts val="0"/>
              </a:spcBef>
              <a:spcAft>
                <a:spcPts val="0"/>
              </a:spcAft>
              <a:buNone/>
            </a:pPr>
            <a:r>
              <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9" name="Shape 549"/>
        <p:cNvGrpSpPr/>
        <p:nvPr/>
      </p:nvGrpSpPr>
      <p:grpSpPr>
        <a:xfrm>
          <a:off x="0" y="0"/>
          <a:ext cx="0" cy="0"/>
          <a:chOff x="0" y="0"/>
          <a:chExt cx="0" cy="0"/>
        </a:xfrm>
      </p:grpSpPr>
      <p:sp>
        <p:nvSpPr>
          <p:cNvPr id="550" name="Google Shape;550;p59"/>
          <p:cNvSpPr txBox="1"/>
          <p:nvPr>
            <p:ph type="title"/>
          </p:nvPr>
        </p:nvSpPr>
        <p:spPr>
          <a:xfrm>
            <a:off x="1190775" y="341517"/>
            <a:ext cx="7114800" cy="6114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References</a:t>
            </a:r>
            <a:endParaRPr>
              <a:solidFill>
                <a:schemeClr val="dk1"/>
              </a:solidFill>
            </a:endParaRPr>
          </a:p>
        </p:txBody>
      </p:sp>
      <p:sp>
        <p:nvSpPr>
          <p:cNvPr id="551" name="Google Shape;551;p59"/>
          <p:cNvSpPr txBox="1"/>
          <p:nvPr>
            <p:ph idx="1" type="body"/>
          </p:nvPr>
        </p:nvSpPr>
        <p:spPr>
          <a:xfrm>
            <a:off x="1190775" y="1026850"/>
            <a:ext cx="7779300" cy="3800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800"/>
              <a:buFont typeface="Arial"/>
              <a:buNone/>
            </a:pPr>
            <a:r>
              <a:rPr lang="en" sz="1200">
                <a:latin typeface="Arial"/>
                <a:ea typeface="Arial"/>
                <a:cs typeface="Arial"/>
                <a:sym typeface="Arial"/>
              </a:rPr>
              <a:t>1. Lobell, D. B., &amp; Field, C. B. (2007). Global scale climate–crop yield relationships and the impacts of recent warming. Environmental Research Letters, 2(1), 014002. [DOI: 10.1088/1748-9326/2/1/014002]</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lang="en" sz="1200">
                <a:latin typeface="Arial"/>
                <a:ea typeface="Arial"/>
                <a:cs typeface="Arial"/>
                <a:sym typeface="Arial"/>
              </a:rPr>
              <a:t>2. Ray, D. K., West, P. C., Clark, M., Gerber, J. S., Prishchepov, A. V., &amp; Chatterjee, S. (2019). Climate change has likely already affected global food production. PLoS One, 14(5), e0217148. [DOI: 10.1371/journal.pone.0217148]</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lang="en" sz="1200">
                <a:latin typeface="Arial"/>
                <a:ea typeface="Arial"/>
                <a:cs typeface="Arial"/>
                <a:sym typeface="Arial"/>
              </a:rPr>
              <a:t>3. Rosenzweig, C., Elliott, J., Deryng, D., Ruane, A. C., Müller, C., Arneth, A., ... &amp; Jones, J. W. (2014). Assessing agricultural risks of climate change in the 21st century in a global gridded crop model intercomparison. Proceedings of the National Academy of Sciences, 111(9), 3268-3273. [DOI: 10.1073/pnas.1222463110]</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lang="en" sz="1200">
                <a:latin typeface="Arial"/>
                <a:ea typeface="Arial"/>
                <a:cs typeface="Arial"/>
                <a:sym typeface="Arial"/>
              </a:rPr>
              <a:t>4. Zhao, C., Liu, B., Piao, S., Wang, X., Lobell, D. B., Huang, Y., ... &amp; Zeng, Z. (2017). Temperature increase reduces global yields of major crops in four independent estimates. Proceedings of the National Academy of Sciences, 114(35), 9326-9331. [DOI: 10.1073/pnas.1701762114]</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solidFill>
                <a:schemeClr val="dk1"/>
              </a:solidFill>
              <a:latin typeface="Arial"/>
              <a:ea typeface="Arial"/>
              <a:cs typeface="Arial"/>
              <a:sym typeface="Arial"/>
            </a:endParaRPr>
          </a:p>
          <a:p>
            <a:pPr indent="0" lvl="0" marL="101600" rtl="0" algn="l">
              <a:spcBef>
                <a:spcPts val="1200"/>
              </a:spcBef>
              <a:spcAft>
                <a:spcPts val="0"/>
              </a:spcAft>
              <a:buClr>
                <a:schemeClr val="dk1"/>
              </a:buClr>
              <a:buSzPts val="800"/>
              <a:buFont typeface="Arial"/>
              <a:buNone/>
            </a:pPr>
            <a:r>
              <a:t/>
            </a:r>
            <a:endParaRPr sz="1200">
              <a:solidFill>
                <a:schemeClr val="dk1"/>
              </a:solidFill>
              <a:latin typeface="Arial"/>
              <a:ea typeface="Arial"/>
              <a:cs typeface="Arial"/>
              <a:sym typeface="Arial"/>
            </a:endParaRPr>
          </a:p>
          <a:p>
            <a:pPr indent="-76200" lvl="0" marL="177800" rtl="0" algn="l">
              <a:lnSpc>
                <a:spcPct val="110000"/>
              </a:lnSpc>
              <a:spcBef>
                <a:spcPts val="1200"/>
              </a:spcBef>
              <a:spcAft>
                <a:spcPts val="1200"/>
              </a:spcAft>
              <a:buSzPts val="1700"/>
              <a:buNone/>
            </a:pPr>
            <a:r>
              <a:t/>
            </a:r>
            <a:endParaRPr sz="12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5" name="Shape 555"/>
        <p:cNvGrpSpPr/>
        <p:nvPr/>
      </p:nvGrpSpPr>
      <p:grpSpPr>
        <a:xfrm>
          <a:off x="0" y="0"/>
          <a:ext cx="0" cy="0"/>
          <a:chOff x="0" y="0"/>
          <a:chExt cx="0" cy="0"/>
        </a:xfrm>
      </p:grpSpPr>
      <p:sp>
        <p:nvSpPr>
          <p:cNvPr id="556" name="Google Shape;556;p60"/>
          <p:cNvSpPr txBox="1"/>
          <p:nvPr>
            <p:ph type="title"/>
          </p:nvPr>
        </p:nvSpPr>
        <p:spPr>
          <a:xfrm>
            <a:off x="1302600" y="1414875"/>
            <a:ext cx="7114800" cy="1100400"/>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100000"/>
              </a:lnSpc>
              <a:spcBef>
                <a:spcPts val="0"/>
              </a:spcBef>
              <a:spcAft>
                <a:spcPts val="0"/>
              </a:spcAft>
              <a:buClr>
                <a:schemeClr val="lt1"/>
              </a:buClr>
              <a:buSzPct val="80487"/>
              <a:buFont typeface="Arial"/>
              <a:buNone/>
            </a:pPr>
            <a:r>
              <a:rPr lang="en" sz="4100">
                <a:solidFill>
                  <a:schemeClr val="dk1"/>
                </a:solidFill>
              </a:rPr>
              <a:t>Thank You</a:t>
            </a:r>
            <a:endParaRPr sz="4100">
              <a:solidFill>
                <a:schemeClr val="dk1"/>
              </a:solidFill>
            </a:endParaRPr>
          </a:p>
          <a:p>
            <a:pPr indent="0" lvl="0" marL="0" rtl="0" algn="ctr">
              <a:lnSpc>
                <a:spcPct val="100000"/>
              </a:lnSpc>
              <a:spcBef>
                <a:spcPts val="0"/>
              </a:spcBef>
              <a:spcAft>
                <a:spcPts val="0"/>
              </a:spcAft>
              <a:buClr>
                <a:schemeClr val="lt1"/>
              </a:buClr>
              <a:buSzPct val="80487"/>
              <a:buFont typeface="Arial"/>
              <a:buNone/>
            </a:pPr>
            <a:r>
              <a:t/>
            </a:r>
            <a:endParaRPr sz="4100">
              <a:solidFill>
                <a:schemeClr val="dk1"/>
              </a:solidFill>
            </a:endParaRPr>
          </a:p>
          <a:p>
            <a:pPr indent="457200" lvl="0" marL="1828800" rtl="0" algn="l">
              <a:lnSpc>
                <a:spcPct val="100000"/>
              </a:lnSpc>
              <a:spcBef>
                <a:spcPts val="0"/>
              </a:spcBef>
              <a:spcAft>
                <a:spcPts val="0"/>
              </a:spcAft>
              <a:buClr>
                <a:schemeClr val="lt1"/>
              </a:buClr>
              <a:buSzPct val="80487"/>
              <a:buFont typeface="Arial"/>
              <a:buNone/>
            </a:pPr>
            <a:r>
              <a:t/>
            </a:r>
            <a:endParaRPr b="0" sz="4100">
              <a:solidFill>
                <a:schemeClr val="dk1"/>
              </a:solidFill>
              <a:latin typeface="Maven Pro SemiBold"/>
              <a:ea typeface="Maven Pro SemiBold"/>
              <a:cs typeface="Maven Pro SemiBold"/>
              <a:sym typeface="Maven Pr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29"/>
          <p:cNvSpPr txBox="1"/>
          <p:nvPr>
            <p:ph type="title"/>
          </p:nvPr>
        </p:nvSpPr>
        <p:spPr>
          <a:xfrm>
            <a:off x="1190775" y="312050"/>
            <a:ext cx="7114800" cy="7521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Datasets (</a:t>
            </a:r>
            <a:r>
              <a:rPr lang="en" u="sng">
                <a:solidFill>
                  <a:schemeClr val="hlink"/>
                </a:solidFill>
                <a:latin typeface="Times New Roman"/>
                <a:ea typeface="Times New Roman"/>
                <a:cs typeface="Times New Roman"/>
                <a:sym typeface="Times New Roman"/>
                <a:hlinkClick r:id="rId3"/>
              </a:rPr>
              <a:t>Link</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p:txBody>
      </p:sp>
      <p:sp>
        <p:nvSpPr>
          <p:cNvPr id="351" name="Google Shape;351;p29"/>
          <p:cNvSpPr txBox="1"/>
          <p:nvPr>
            <p:ph idx="1" type="body"/>
          </p:nvPr>
        </p:nvSpPr>
        <p:spPr>
          <a:xfrm>
            <a:off x="753225" y="878825"/>
            <a:ext cx="8007300" cy="4079700"/>
          </a:xfrm>
          <a:prstGeom prst="rect">
            <a:avLst/>
          </a:prstGeom>
          <a:noFill/>
          <a:ln>
            <a:noFill/>
          </a:ln>
        </p:spPr>
        <p:txBody>
          <a:bodyPr anchorCtr="0" anchor="t" bIns="34275" lIns="68575" spcFirstLastPara="1" rIns="68575" wrap="square" tIns="34275">
            <a:noAutofit/>
          </a:bodyPr>
          <a:lstStyle/>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The time span for all the tables are from</a:t>
            </a:r>
            <a:r>
              <a:rPr b="1" lang="en" sz="1400">
                <a:latin typeface="Times New Roman"/>
                <a:ea typeface="Times New Roman"/>
                <a:cs typeface="Times New Roman"/>
                <a:sym typeface="Times New Roman"/>
              </a:rPr>
              <a:t> 2000-2021</a:t>
            </a:r>
            <a:r>
              <a:rPr lang="en" sz="1400">
                <a:latin typeface="Times New Roman"/>
                <a:ea typeface="Times New Roman"/>
                <a:cs typeface="Times New Roman"/>
                <a:sym typeface="Times New Roman"/>
              </a:rPr>
              <a:t>.</a:t>
            </a:r>
            <a:endParaRPr b="1" sz="1400">
              <a:latin typeface="Times New Roman"/>
              <a:ea typeface="Times New Roman"/>
              <a:cs typeface="Times New Roman"/>
              <a:sym typeface="Times New Roman"/>
            </a:endParaRPr>
          </a:p>
          <a:p>
            <a:pPr indent="-317500" lvl="0" marL="457200" rtl="0" algn="just">
              <a:lnSpc>
                <a:spcPct val="110000"/>
              </a:lnSpc>
              <a:spcBef>
                <a:spcPts val="0"/>
              </a:spcBef>
              <a:spcAft>
                <a:spcPts val="0"/>
              </a:spcAft>
              <a:buSzPts val="1400"/>
              <a:buFont typeface="Times New Roman"/>
              <a:buChar char="●"/>
            </a:pPr>
            <a:r>
              <a:rPr b="1" lang="en" sz="1400">
                <a:latin typeface="Times New Roman"/>
                <a:ea typeface="Times New Roman"/>
                <a:cs typeface="Times New Roman"/>
                <a:sym typeface="Times New Roman"/>
              </a:rPr>
              <a:t>Countries: </a:t>
            </a:r>
            <a:r>
              <a:rPr b="1" lang="en" sz="1400">
                <a:latin typeface="Times New Roman"/>
                <a:ea typeface="Times New Roman"/>
                <a:cs typeface="Times New Roman"/>
                <a:sym typeface="Times New Roman"/>
              </a:rPr>
              <a:t>China, United States, Brazil and Indonesia</a:t>
            </a:r>
            <a:endParaRPr sz="1400">
              <a:latin typeface="Times New Roman"/>
              <a:ea typeface="Times New Roman"/>
              <a:cs typeface="Times New Roman"/>
              <a:sym typeface="Times New Roman"/>
            </a:endParaRPr>
          </a:p>
          <a:p>
            <a:pPr indent="-317500" lvl="0" marL="457200" rtl="0" algn="just">
              <a:lnSpc>
                <a:spcPct val="110000"/>
              </a:lnSpc>
              <a:spcBef>
                <a:spcPts val="0"/>
              </a:spcBef>
              <a:spcAft>
                <a:spcPts val="0"/>
              </a:spcAft>
              <a:buSzPts val="1400"/>
              <a:buFont typeface="Times New Roman"/>
              <a:buChar char="●"/>
            </a:pPr>
            <a:r>
              <a:rPr b="1" lang="en" sz="1400">
                <a:latin typeface="Times New Roman"/>
                <a:ea typeface="Times New Roman"/>
                <a:cs typeface="Times New Roman"/>
                <a:sym typeface="Times New Roman"/>
              </a:rPr>
              <a:t>Crops: Rice, Wheat, Maize (Corn), Soya Beans</a:t>
            </a:r>
            <a:endParaRPr sz="1400">
              <a:latin typeface="Times New Roman"/>
              <a:ea typeface="Times New Roman"/>
              <a:cs typeface="Times New Roman"/>
              <a:sym typeface="Times New Roman"/>
            </a:endParaRPr>
          </a:p>
          <a:p>
            <a:pPr indent="-317500" lvl="0" marL="457200" rtl="0" algn="just">
              <a:lnSpc>
                <a:spcPct val="110000"/>
              </a:lnSpc>
              <a:spcBef>
                <a:spcPts val="0"/>
              </a:spcBef>
              <a:spcAft>
                <a:spcPts val="0"/>
              </a:spcAft>
              <a:buSzPts val="1400"/>
              <a:buFont typeface="Times New Roman"/>
              <a:buChar char="●"/>
            </a:pPr>
            <a:r>
              <a:rPr b="1" lang="en" sz="1400">
                <a:latin typeface="Times New Roman"/>
                <a:ea typeface="Times New Roman"/>
                <a:cs typeface="Times New Roman"/>
                <a:sym typeface="Times New Roman"/>
              </a:rPr>
              <a:t>Tables:</a:t>
            </a:r>
            <a:endParaRPr b="1" sz="1400">
              <a:latin typeface="Times New Roman"/>
              <a:ea typeface="Times New Roman"/>
              <a:cs typeface="Times New Roman"/>
              <a:sym typeface="Times New Roman"/>
            </a:endParaRPr>
          </a:p>
          <a:p>
            <a:pPr indent="-317500" lvl="2" marL="1371600" rtl="0" algn="just">
              <a:lnSpc>
                <a:spcPct val="110000"/>
              </a:lnSpc>
              <a:spcBef>
                <a:spcPts val="0"/>
              </a:spcBef>
              <a:spcAft>
                <a:spcPts val="0"/>
              </a:spcAft>
              <a:buSzPts val="1400"/>
              <a:buChar char="■"/>
            </a:pPr>
            <a:r>
              <a:rPr lang="en" sz="1200" u="sng">
                <a:solidFill>
                  <a:schemeClr val="hlink"/>
                </a:solidFill>
                <a:latin typeface="Times New Roman"/>
                <a:ea typeface="Times New Roman"/>
                <a:cs typeface="Times New Roman"/>
                <a:sym typeface="Times New Roman"/>
                <a:hlinkClick r:id="rId4"/>
              </a:rPr>
              <a:t>Crop Production</a:t>
            </a:r>
            <a:endParaRPr sz="1200" u="sng">
              <a:solidFill>
                <a:schemeClr val="hlink"/>
              </a:solidFill>
              <a:latin typeface="Times New Roman"/>
              <a:ea typeface="Times New Roman"/>
              <a:cs typeface="Times New Roman"/>
              <a:sym typeface="Times New Roman"/>
            </a:endParaRPr>
          </a:p>
          <a:p>
            <a:pPr indent="-317500" lvl="2" marL="1371600" rtl="0" algn="just">
              <a:lnSpc>
                <a:spcPct val="115000"/>
              </a:lnSpc>
              <a:spcBef>
                <a:spcPts val="0"/>
              </a:spcBef>
              <a:spcAft>
                <a:spcPts val="0"/>
              </a:spcAft>
              <a:buSzPts val="1400"/>
              <a:buChar char="■"/>
            </a:pPr>
            <a:r>
              <a:rPr lang="en" sz="1200" u="sng">
                <a:solidFill>
                  <a:schemeClr val="hlink"/>
                </a:solidFill>
                <a:highlight>
                  <a:srgbClr val="FCFCFC"/>
                </a:highlight>
                <a:latin typeface="Times New Roman"/>
                <a:ea typeface="Times New Roman"/>
                <a:cs typeface="Times New Roman"/>
                <a:sym typeface="Times New Roman"/>
                <a:hlinkClick r:id="rId5"/>
              </a:rPr>
              <a:t>Pesticides Use</a:t>
            </a:r>
            <a:endParaRPr sz="1200" u="sng">
              <a:solidFill>
                <a:schemeClr val="hlink"/>
              </a:solidFill>
              <a:highlight>
                <a:srgbClr val="FCFCFC"/>
              </a:highlight>
              <a:latin typeface="Times New Roman"/>
              <a:ea typeface="Times New Roman"/>
              <a:cs typeface="Times New Roman"/>
              <a:sym typeface="Times New Roman"/>
            </a:endParaRPr>
          </a:p>
          <a:p>
            <a:pPr indent="-317500" lvl="2" marL="1371600" rtl="0" algn="just">
              <a:lnSpc>
                <a:spcPct val="115000"/>
              </a:lnSpc>
              <a:spcBef>
                <a:spcPts val="0"/>
              </a:spcBef>
              <a:spcAft>
                <a:spcPts val="0"/>
              </a:spcAft>
              <a:buSzPts val="1400"/>
              <a:buChar char="■"/>
            </a:pPr>
            <a:r>
              <a:rPr lang="en" sz="1200" u="sng">
                <a:solidFill>
                  <a:schemeClr val="hlink"/>
                </a:solidFill>
                <a:highlight>
                  <a:srgbClr val="FCFCFC"/>
                </a:highlight>
                <a:latin typeface="Times New Roman"/>
                <a:ea typeface="Times New Roman"/>
                <a:cs typeface="Times New Roman"/>
                <a:sym typeface="Times New Roman"/>
                <a:hlinkClick r:id="rId6"/>
              </a:rPr>
              <a:t>Crop Trade</a:t>
            </a:r>
            <a:endParaRPr sz="1200" u="sng">
              <a:solidFill>
                <a:schemeClr val="hlink"/>
              </a:solidFill>
              <a:highlight>
                <a:srgbClr val="FCFCFC"/>
              </a:highlight>
              <a:latin typeface="Times New Roman"/>
              <a:ea typeface="Times New Roman"/>
              <a:cs typeface="Times New Roman"/>
              <a:sym typeface="Times New Roman"/>
            </a:endParaRPr>
          </a:p>
          <a:p>
            <a:pPr indent="-317500" lvl="2" marL="1371600" rtl="0" algn="just">
              <a:lnSpc>
                <a:spcPct val="115000"/>
              </a:lnSpc>
              <a:spcBef>
                <a:spcPts val="0"/>
              </a:spcBef>
              <a:spcAft>
                <a:spcPts val="0"/>
              </a:spcAft>
              <a:buSzPts val="1400"/>
              <a:buChar char="■"/>
            </a:pPr>
            <a:r>
              <a:rPr lang="en" sz="1200" u="sng">
                <a:solidFill>
                  <a:schemeClr val="hlink"/>
                </a:solidFill>
                <a:highlight>
                  <a:srgbClr val="FCFCFC"/>
                </a:highlight>
                <a:latin typeface="Times New Roman"/>
                <a:ea typeface="Times New Roman"/>
                <a:cs typeface="Times New Roman"/>
                <a:sym typeface="Times New Roman"/>
                <a:hlinkClick r:id="rId7"/>
              </a:rPr>
              <a:t>Land Use</a:t>
            </a:r>
            <a:endParaRPr sz="1200" u="sng">
              <a:solidFill>
                <a:schemeClr val="hlink"/>
              </a:solidFill>
              <a:highlight>
                <a:srgbClr val="FCFCFC"/>
              </a:highlight>
              <a:latin typeface="Times New Roman"/>
              <a:ea typeface="Times New Roman"/>
              <a:cs typeface="Times New Roman"/>
              <a:sym typeface="Times New Roman"/>
            </a:endParaRPr>
          </a:p>
          <a:p>
            <a:pPr indent="-317500" lvl="2" marL="1371600" rtl="0" algn="just">
              <a:lnSpc>
                <a:spcPct val="115000"/>
              </a:lnSpc>
              <a:spcBef>
                <a:spcPts val="0"/>
              </a:spcBef>
              <a:spcAft>
                <a:spcPts val="0"/>
              </a:spcAft>
              <a:buSzPts val="1400"/>
              <a:buChar char="■"/>
            </a:pPr>
            <a:r>
              <a:rPr lang="en" sz="1200" u="sng">
                <a:solidFill>
                  <a:schemeClr val="hlink"/>
                </a:solidFill>
                <a:highlight>
                  <a:srgbClr val="FCFCFC"/>
                </a:highlight>
                <a:latin typeface="Times New Roman"/>
                <a:ea typeface="Times New Roman"/>
                <a:cs typeface="Times New Roman"/>
                <a:sym typeface="Times New Roman"/>
                <a:hlinkClick r:id="rId8"/>
              </a:rPr>
              <a:t>Emission from Crops</a:t>
            </a:r>
            <a:endParaRPr sz="1200" u="sng">
              <a:solidFill>
                <a:schemeClr val="hlink"/>
              </a:solidFill>
              <a:highlight>
                <a:srgbClr val="FCFCFC"/>
              </a:highlight>
              <a:latin typeface="Times New Roman"/>
              <a:ea typeface="Times New Roman"/>
              <a:cs typeface="Times New Roman"/>
              <a:sym typeface="Times New Roman"/>
            </a:endParaRPr>
          </a:p>
          <a:p>
            <a:pPr indent="-317500" lvl="2" marL="1371600" rtl="0" algn="just">
              <a:lnSpc>
                <a:spcPct val="115000"/>
              </a:lnSpc>
              <a:spcBef>
                <a:spcPts val="0"/>
              </a:spcBef>
              <a:spcAft>
                <a:spcPts val="0"/>
              </a:spcAft>
              <a:buSzPts val="1400"/>
              <a:buChar char="■"/>
            </a:pPr>
            <a:r>
              <a:rPr lang="en" sz="1200" u="sng">
                <a:solidFill>
                  <a:schemeClr val="hlink"/>
                </a:solidFill>
                <a:highlight>
                  <a:srgbClr val="FCFCFC"/>
                </a:highlight>
                <a:latin typeface="Times New Roman"/>
                <a:ea typeface="Times New Roman"/>
                <a:cs typeface="Times New Roman"/>
                <a:sym typeface="Times New Roman"/>
                <a:hlinkClick r:id="rId9"/>
              </a:rPr>
              <a:t>Value of Agricultural Production</a:t>
            </a:r>
            <a:endParaRPr sz="1200" u="sng">
              <a:solidFill>
                <a:schemeClr val="hlink"/>
              </a:solidFill>
              <a:highlight>
                <a:srgbClr val="FCFCFC"/>
              </a:highlight>
              <a:latin typeface="Times New Roman"/>
              <a:ea typeface="Times New Roman"/>
              <a:cs typeface="Times New Roman"/>
              <a:sym typeface="Times New Roman"/>
            </a:endParaRPr>
          </a:p>
          <a:p>
            <a:pPr indent="-317500" lvl="2" marL="1371600" rtl="0" algn="just">
              <a:lnSpc>
                <a:spcPct val="115000"/>
              </a:lnSpc>
              <a:spcBef>
                <a:spcPts val="0"/>
              </a:spcBef>
              <a:spcAft>
                <a:spcPts val="0"/>
              </a:spcAft>
              <a:buSzPts val="1400"/>
              <a:buChar char="■"/>
            </a:pPr>
            <a:r>
              <a:rPr lang="en" sz="1200" u="sng">
                <a:solidFill>
                  <a:schemeClr val="hlink"/>
                </a:solidFill>
                <a:latin typeface="Times New Roman"/>
                <a:ea typeface="Times New Roman"/>
                <a:cs typeface="Times New Roman"/>
                <a:sym typeface="Times New Roman"/>
                <a:hlinkClick r:id="rId10"/>
              </a:rPr>
              <a:t>Cropland Nutrient Balance</a:t>
            </a:r>
            <a:endParaRPr sz="1200" u="sng">
              <a:solidFill>
                <a:schemeClr val="hlink"/>
              </a:solidFill>
              <a:latin typeface="Times New Roman"/>
              <a:ea typeface="Times New Roman"/>
              <a:cs typeface="Times New Roman"/>
              <a:sym typeface="Times New Roman"/>
            </a:endParaRPr>
          </a:p>
          <a:p>
            <a:pPr indent="0" lvl="0" marL="0" rtl="0" algn="just">
              <a:lnSpc>
                <a:spcPct val="115000"/>
              </a:lnSpc>
              <a:spcBef>
                <a:spcPts val="1100"/>
              </a:spcBef>
              <a:spcAft>
                <a:spcPts val="1100"/>
              </a:spcAft>
              <a:buNone/>
            </a:pPr>
            <a:r>
              <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1144525" y="341523"/>
            <a:ext cx="7114800" cy="620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Dataset Descriptions</a:t>
            </a:r>
            <a:endParaRPr>
              <a:latin typeface="Times New Roman"/>
              <a:ea typeface="Times New Roman"/>
              <a:cs typeface="Times New Roman"/>
              <a:sym typeface="Times New Roman"/>
            </a:endParaRPr>
          </a:p>
        </p:txBody>
      </p:sp>
      <p:sp>
        <p:nvSpPr>
          <p:cNvPr id="357" name="Google Shape;357;p30"/>
          <p:cNvSpPr txBox="1"/>
          <p:nvPr>
            <p:ph idx="1" type="body"/>
          </p:nvPr>
        </p:nvSpPr>
        <p:spPr>
          <a:xfrm>
            <a:off x="1190775" y="962225"/>
            <a:ext cx="7764000" cy="4125900"/>
          </a:xfrm>
          <a:prstGeom prst="rect">
            <a:avLst/>
          </a:prstGeom>
        </p:spPr>
        <p:txBody>
          <a:bodyPr anchorCtr="0" anchor="t" bIns="34275" lIns="68575" spcFirstLastPara="1" rIns="68575" wrap="square" tIns="34275">
            <a:noAutofit/>
          </a:bodyPr>
          <a:lstStyle/>
          <a:p>
            <a:pPr indent="-311150" lvl="0" marL="457200" rtl="0" algn="just">
              <a:spcBef>
                <a:spcPts val="0"/>
              </a:spcBef>
              <a:spcAft>
                <a:spcPts val="0"/>
              </a:spcAft>
              <a:buClr>
                <a:srgbClr val="0D0D0D"/>
              </a:buClr>
              <a:buSzPts val="1300"/>
              <a:buFont typeface="Arial"/>
              <a:buChar char="•"/>
            </a:pPr>
            <a:r>
              <a:rPr lang="en">
                <a:solidFill>
                  <a:srgbClr val="0D0D0D"/>
                </a:solidFill>
                <a:latin typeface="Times New Roman"/>
                <a:ea typeface="Times New Roman"/>
                <a:cs typeface="Times New Roman"/>
                <a:sym typeface="Times New Roman"/>
              </a:rPr>
              <a:t>After merging all the 7 tables, we have total of </a:t>
            </a:r>
            <a:r>
              <a:rPr b="1" lang="en">
                <a:solidFill>
                  <a:srgbClr val="0D0D0D"/>
                </a:solidFill>
                <a:latin typeface="Times New Roman"/>
                <a:ea typeface="Times New Roman"/>
                <a:cs typeface="Times New Roman"/>
                <a:sym typeface="Times New Roman"/>
              </a:rPr>
              <a:t>59,076 </a:t>
            </a:r>
            <a:r>
              <a:rPr lang="en">
                <a:solidFill>
                  <a:srgbClr val="0D0D0D"/>
                </a:solidFill>
                <a:latin typeface="Times New Roman"/>
                <a:ea typeface="Times New Roman"/>
                <a:cs typeface="Times New Roman"/>
                <a:sym typeface="Times New Roman"/>
              </a:rPr>
              <a:t>rows and </a:t>
            </a:r>
            <a:r>
              <a:rPr b="1" lang="en">
                <a:solidFill>
                  <a:srgbClr val="0D0D0D"/>
                </a:solidFill>
                <a:latin typeface="Times New Roman"/>
                <a:ea typeface="Times New Roman"/>
                <a:cs typeface="Times New Roman"/>
                <a:sym typeface="Times New Roman"/>
              </a:rPr>
              <a:t>35</a:t>
            </a:r>
            <a:r>
              <a:rPr lang="en">
                <a:solidFill>
                  <a:srgbClr val="0D0D0D"/>
                </a:solidFill>
                <a:latin typeface="Times New Roman"/>
                <a:ea typeface="Times New Roman"/>
                <a:cs typeface="Times New Roman"/>
                <a:sym typeface="Times New Roman"/>
              </a:rPr>
              <a:t> columns. </a:t>
            </a:r>
            <a:endParaRPr>
              <a:solidFill>
                <a:srgbClr val="0D0D0D"/>
              </a:solidFill>
              <a:latin typeface="Times New Roman"/>
              <a:ea typeface="Times New Roman"/>
              <a:cs typeface="Times New Roman"/>
              <a:sym typeface="Times New Roman"/>
            </a:endParaRPr>
          </a:p>
          <a:p>
            <a:pPr indent="-311150" lvl="0" marL="457200" rtl="0" algn="just">
              <a:spcBef>
                <a:spcPts val="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The main features from each tables are:</a:t>
            </a:r>
            <a:endParaRPr>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Crop Production</a:t>
            </a:r>
            <a:endParaRPr b="1">
              <a:solidFill>
                <a:srgbClr val="000000"/>
              </a:solidFill>
              <a:latin typeface="Times New Roman"/>
              <a:ea typeface="Times New Roman"/>
              <a:cs typeface="Times New Roman"/>
              <a:sym typeface="Times New Roman"/>
            </a:endParaRPr>
          </a:p>
          <a:p>
            <a:pPr indent="-311150" lvl="1" marL="914400" rtl="0" algn="just">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Area Harvested, Yield and Production Quantity</a:t>
            </a:r>
            <a:endParaRPr sz="1300">
              <a:solidFill>
                <a:srgbClr val="000000"/>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rgbClr val="000000"/>
              </a:buClr>
              <a:buSzPts val="1300"/>
              <a:buFont typeface="Times New Roman"/>
              <a:buChar char="•"/>
            </a:pPr>
            <a:r>
              <a:rPr b="1" lang="en">
                <a:solidFill>
                  <a:srgbClr val="434343"/>
                </a:solidFill>
                <a:highlight>
                  <a:srgbClr val="FCFCFC"/>
                </a:highlight>
                <a:latin typeface="Times New Roman"/>
                <a:ea typeface="Times New Roman"/>
                <a:cs typeface="Times New Roman"/>
                <a:sym typeface="Times New Roman"/>
              </a:rPr>
              <a:t>Pesticides Use</a:t>
            </a:r>
            <a:endParaRPr b="1">
              <a:solidFill>
                <a:srgbClr val="434343"/>
              </a:solidFill>
              <a:highlight>
                <a:srgbClr val="FCFCFC"/>
              </a:highlight>
              <a:latin typeface="Times New Roman"/>
              <a:ea typeface="Times New Roman"/>
              <a:cs typeface="Times New Roman"/>
              <a:sym typeface="Times New Roman"/>
            </a:endParaRPr>
          </a:p>
          <a:p>
            <a:pPr indent="-311150" lvl="1" marL="914400" rtl="0" algn="just">
              <a:lnSpc>
                <a:spcPct val="115000"/>
              </a:lnSpc>
              <a:spcBef>
                <a:spcPts val="0"/>
              </a:spcBef>
              <a:spcAft>
                <a:spcPts val="0"/>
              </a:spcAft>
              <a:buClr>
                <a:srgbClr val="434343"/>
              </a:buClr>
              <a:buSzPts val="1300"/>
              <a:buFont typeface="Times New Roman"/>
              <a:buChar char="•"/>
            </a:pPr>
            <a:r>
              <a:rPr lang="en" sz="1300">
                <a:solidFill>
                  <a:srgbClr val="434343"/>
                </a:solidFill>
                <a:highlight>
                  <a:srgbClr val="FCFCFC"/>
                </a:highlight>
                <a:latin typeface="Times New Roman"/>
                <a:ea typeface="Times New Roman"/>
                <a:cs typeface="Times New Roman"/>
                <a:sym typeface="Times New Roman"/>
              </a:rPr>
              <a:t>Pesticides, Insecticides, Fungicides and</a:t>
            </a:r>
            <a:r>
              <a:rPr lang="en" sz="1300">
                <a:solidFill>
                  <a:srgbClr val="000000"/>
                </a:solidFill>
                <a:latin typeface="Times New Roman"/>
                <a:ea typeface="Times New Roman"/>
                <a:cs typeface="Times New Roman"/>
                <a:sym typeface="Times New Roman"/>
              </a:rPr>
              <a:t> Bactericides</a:t>
            </a:r>
            <a:endParaRPr sz="1300">
              <a:solidFill>
                <a:srgbClr val="434343"/>
              </a:solidFill>
              <a:highlight>
                <a:srgbClr val="FCFCFC"/>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rgbClr val="000000"/>
              </a:buClr>
              <a:buSzPts val="1300"/>
              <a:buFont typeface="Times New Roman"/>
              <a:buChar char="•"/>
            </a:pPr>
            <a:r>
              <a:rPr b="1" lang="en">
                <a:solidFill>
                  <a:srgbClr val="434343"/>
                </a:solidFill>
                <a:highlight>
                  <a:srgbClr val="FCFCFC"/>
                </a:highlight>
                <a:latin typeface="Times New Roman"/>
                <a:ea typeface="Times New Roman"/>
                <a:cs typeface="Times New Roman"/>
                <a:sym typeface="Times New Roman"/>
              </a:rPr>
              <a:t>Crop Trade</a:t>
            </a:r>
            <a:endParaRPr b="1">
              <a:solidFill>
                <a:srgbClr val="434343"/>
              </a:solidFill>
              <a:highlight>
                <a:srgbClr val="FCFCFC"/>
              </a:highlight>
              <a:latin typeface="Times New Roman"/>
              <a:ea typeface="Times New Roman"/>
              <a:cs typeface="Times New Roman"/>
              <a:sym typeface="Times New Roman"/>
            </a:endParaRPr>
          </a:p>
          <a:p>
            <a:pPr indent="-311150" lvl="1" marL="914400" rtl="0" algn="just">
              <a:lnSpc>
                <a:spcPct val="115000"/>
              </a:lnSpc>
              <a:spcBef>
                <a:spcPts val="0"/>
              </a:spcBef>
              <a:spcAft>
                <a:spcPts val="0"/>
              </a:spcAft>
              <a:buClr>
                <a:srgbClr val="434343"/>
              </a:buClr>
              <a:buSzPts val="1300"/>
              <a:buFont typeface="Times New Roman"/>
              <a:buChar char="•"/>
            </a:pPr>
            <a:r>
              <a:rPr lang="en" sz="1300">
                <a:solidFill>
                  <a:srgbClr val="434343"/>
                </a:solidFill>
                <a:highlight>
                  <a:srgbClr val="FCFCFC"/>
                </a:highlight>
                <a:latin typeface="Times New Roman"/>
                <a:ea typeface="Times New Roman"/>
                <a:cs typeface="Times New Roman"/>
                <a:sym typeface="Times New Roman"/>
              </a:rPr>
              <a:t>Import Quantity, Import Value, Export Quantity, Export Value</a:t>
            </a:r>
            <a:endParaRPr sz="1300">
              <a:solidFill>
                <a:srgbClr val="434343"/>
              </a:solidFill>
              <a:highlight>
                <a:srgbClr val="FCFCFC"/>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rgbClr val="000000"/>
              </a:buClr>
              <a:buSzPts val="1300"/>
              <a:buFont typeface="Times New Roman"/>
              <a:buChar char="•"/>
            </a:pPr>
            <a:r>
              <a:rPr b="1" lang="en">
                <a:solidFill>
                  <a:srgbClr val="434343"/>
                </a:solidFill>
                <a:highlight>
                  <a:srgbClr val="FCFCFC"/>
                </a:highlight>
                <a:latin typeface="Times New Roman"/>
                <a:ea typeface="Times New Roman"/>
                <a:cs typeface="Times New Roman"/>
                <a:sym typeface="Times New Roman"/>
              </a:rPr>
              <a:t>Land Use</a:t>
            </a:r>
            <a:endParaRPr b="1">
              <a:solidFill>
                <a:srgbClr val="434343"/>
              </a:solidFill>
              <a:highlight>
                <a:srgbClr val="FCFCFC"/>
              </a:highlight>
              <a:latin typeface="Times New Roman"/>
              <a:ea typeface="Times New Roman"/>
              <a:cs typeface="Times New Roman"/>
              <a:sym typeface="Times New Roman"/>
            </a:endParaRPr>
          </a:p>
          <a:p>
            <a:pPr indent="-311150" lvl="1" marL="914400" rtl="0" algn="just">
              <a:lnSpc>
                <a:spcPct val="115000"/>
              </a:lnSpc>
              <a:spcBef>
                <a:spcPts val="0"/>
              </a:spcBef>
              <a:spcAft>
                <a:spcPts val="0"/>
              </a:spcAft>
              <a:buClr>
                <a:srgbClr val="434343"/>
              </a:buClr>
              <a:buSzPts val="1300"/>
              <a:buFont typeface="Times New Roman"/>
              <a:buChar char="•"/>
            </a:pPr>
            <a:r>
              <a:rPr lang="en" sz="1300">
                <a:solidFill>
                  <a:srgbClr val="434343"/>
                </a:solidFill>
                <a:highlight>
                  <a:srgbClr val="FCFCFC"/>
                </a:highlight>
                <a:latin typeface="Times New Roman"/>
                <a:ea typeface="Times New Roman"/>
                <a:cs typeface="Times New Roman"/>
                <a:sym typeface="Times New Roman"/>
              </a:rPr>
              <a:t>Land Area, Cropland</a:t>
            </a:r>
            <a:endParaRPr sz="1300">
              <a:solidFill>
                <a:srgbClr val="434343"/>
              </a:solidFill>
              <a:highlight>
                <a:srgbClr val="FCFCFC"/>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rgbClr val="000000"/>
              </a:buClr>
              <a:buSzPts val="1300"/>
              <a:buFont typeface="Times New Roman"/>
              <a:buChar char="•"/>
            </a:pPr>
            <a:r>
              <a:rPr b="1" lang="en">
                <a:solidFill>
                  <a:srgbClr val="434343"/>
                </a:solidFill>
                <a:highlight>
                  <a:srgbClr val="FCFCFC"/>
                </a:highlight>
                <a:latin typeface="Times New Roman"/>
                <a:ea typeface="Times New Roman"/>
                <a:cs typeface="Times New Roman"/>
                <a:sym typeface="Times New Roman"/>
              </a:rPr>
              <a:t>Emission from Crops</a:t>
            </a:r>
            <a:endParaRPr b="1">
              <a:solidFill>
                <a:srgbClr val="434343"/>
              </a:solidFill>
              <a:highlight>
                <a:srgbClr val="FCFCFC"/>
              </a:highlight>
              <a:latin typeface="Times New Roman"/>
              <a:ea typeface="Times New Roman"/>
              <a:cs typeface="Times New Roman"/>
              <a:sym typeface="Times New Roman"/>
            </a:endParaRPr>
          </a:p>
          <a:p>
            <a:pPr indent="-311150" lvl="1" marL="914400" rtl="0" algn="just">
              <a:lnSpc>
                <a:spcPct val="115000"/>
              </a:lnSpc>
              <a:spcBef>
                <a:spcPts val="0"/>
              </a:spcBef>
              <a:spcAft>
                <a:spcPts val="0"/>
              </a:spcAft>
              <a:buClr>
                <a:srgbClr val="434343"/>
              </a:buClr>
              <a:buSzPts val="1300"/>
              <a:buFont typeface="Times New Roman"/>
              <a:buChar char="•"/>
            </a:pPr>
            <a:r>
              <a:rPr lang="en" sz="1300">
                <a:solidFill>
                  <a:srgbClr val="434343"/>
                </a:solidFill>
                <a:highlight>
                  <a:srgbClr val="FCFCFC"/>
                </a:highlight>
                <a:latin typeface="Times New Roman"/>
                <a:ea typeface="Times New Roman"/>
                <a:cs typeface="Times New Roman"/>
                <a:sym typeface="Times New Roman"/>
              </a:rPr>
              <a:t>Emissions N20, Emissions CH4</a:t>
            </a:r>
            <a:endParaRPr sz="1300">
              <a:solidFill>
                <a:srgbClr val="434343"/>
              </a:solidFill>
              <a:highlight>
                <a:srgbClr val="FCFCFC"/>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rgbClr val="000000"/>
              </a:buClr>
              <a:buSzPts val="1300"/>
              <a:buFont typeface="Times New Roman"/>
              <a:buChar char="•"/>
            </a:pPr>
            <a:r>
              <a:rPr b="1" lang="en">
                <a:solidFill>
                  <a:srgbClr val="434343"/>
                </a:solidFill>
                <a:highlight>
                  <a:srgbClr val="FCFCFC"/>
                </a:highlight>
                <a:latin typeface="Times New Roman"/>
                <a:ea typeface="Times New Roman"/>
                <a:cs typeface="Times New Roman"/>
                <a:sym typeface="Times New Roman"/>
              </a:rPr>
              <a:t>Value of Agricultural Production</a:t>
            </a:r>
            <a:endParaRPr b="1">
              <a:solidFill>
                <a:srgbClr val="434343"/>
              </a:solidFill>
              <a:highlight>
                <a:srgbClr val="FCFCFC"/>
              </a:highlight>
              <a:latin typeface="Times New Roman"/>
              <a:ea typeface="Times New Roman"/>
              <a:cs typeface="Times New Roman"/>
              <a:sym typeface="Times New Roman"/>
            </a:endParaRPr>
          </a:p>
          <a:p>
            <a:pPr indent="-311150" lvl="1" marL="914400" rtl="0" algn="just">
              <a:lnSpc>
                <a:spcPct val="115000"/>
              </a:lnSpc>
              <a:spcBef>
                <a:spcPts val="0"/>
              </a:spcBef>
              <a:spcAft>
                <a:spcPts val="0"/>
              </a:spcAft>
              <a:buClr>
                <a:srgbClr val="434343"/>
              </a:buClr>
              <a:buSzPts val="1300"/>
              <a:buFont typeface="Times New Roman"/>
              <a:buChar char="•"/>
            </a:pPr>
            <a:r>
              <a:rPr lang="en" sz="1300">
                <a:solidFill>
                  <a:srgbClr val="434343"/>
                </a:solidFill>
                <a:highlight>
                  <a:srgbClr val="FCFCFC"/>
                </a:highlight>
                <a:latin typeface="Times New Roman"/>
                <a:ea typeface="Times New Roman"/>
                <a:cs typeface="Times New Roman"/>
                <a:sym typeface="Times New Roman"/>
              </a:rPr>
              <a:t>Gross Production Value (Current thousand US $)</a:t>
            </a:r>
            <a:endParaRPr sz="1300">
              <a:solidFill>
                <a:srgbClr val="434343"/>
              </a:solidFill>
              <a:highlight>
                <a:srgbClr val="FCFCFC"/>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rgbClr val="000000"/>
              </a:buClr>
              <a:buSzPts val="1300"/>
              <a:buFont typeface="Times New Roman"/>
              <a:buChar char="•"/>
            </a:pPr>
            <a:r>
              <a:rPr b="1" lang="en">
                <a:solidFill>
                  <a:srgbClr val="434343"/>
                </a:solidFill>
                <a:highlight>
                  <a:srgbClr val="FCFCFC"/>
                </a:highlight>
                <a:latin typeface="Times New Roman"/>
                <a:ea typeface="Times New Roman"/>
                <a:cs typeface="Times New Roman"/>
                <a:sym typeface="Times New Roman"/>
              </a:rPr>
              <a:t>Cropland Nutrient Balance</a:t>
            </a:r>
            <a:endParaRPr b="1">
              <a:solidFill>
                <a:srgbClr val="434343"/>
              </a:solidFill>
              <a:highlight>
                <a:srgbClr val="FCFCFC"/>
              </a:highlight>
              <a:latin typeface="Times New Roman"/>
              <a:ea typeface="Times New Roman"/>
              <a:cs typeface="Times New Roman"/>
              <a:sym typeface="Times New Roman"/>
            </a:endParaRPr>
          </a:p>
          <a:p>
            <a:pPr indent="-311150" lvl="1" marL="914400" rtl="0" algn="just">
              <a:lnSpc>
                <a:spcPct val="115000"/>
              </a:lnSpc>
              <a:spcBef>
                <a:spcPts val="0"/>
              </a:spcBef>
              <a:spcAft>
                <a:spcPts val="0"/>
              </a:spcAft>
              <a:buClr>
                <a:srgbClr val="434343"/>
              </a:buClr>
              <a:buSzPts val="1300"/>
              <a:buFont typeface="Times New Roman"/>
              <a:buChar char="•"/>
            </a:pPr>
            <a:r>
              <a:rPr lang="en" sz="1300">
                <a:solidFill>
                  <a:srgbClr val="434343"/>
                </a:solidFill>
                <a:highlight>
                  <a:srgbClr val="FCFCFC"/>
                </a:highlight>
                <a:latin typeface="Times New Roman"/>
                <a:ea typeface="Times New Roman"/>
                <a:cs typeface="Times New Roman"/>
                <a:sym typeface="Times New Roman"/>
              </a:rPr>
              <a:t>Fertilizers Usage</a:t>
            </a:r>
            <a:endParaRPr>
              <a:solidFill>
                <a:srgbClr val="434343"/>
              </a:solidFill>
              <a:highlight>
                <a:srgbClr val="FCFCFC"/>
              </a:highlight>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sz="1300">
              <a:solidFill>
                <a:srgbClr val="434343"/>
              </a:solidFill>
              <a:highlight>
                <a:srgbClr val="FCFCFC"/>
              </a:highlight>
              <a:latin typeface="Arial"/>
              <a:ea typeface="Arial"/>
              <a:cs typeface="Arial"/>
              <a:sym typeface="Arial"/>
            </a:endParaRPr>
          </a:p>
          <a:p>
            <a:pPr indent="0" lvl="0" marL="0" rtl="0" algn="just">
              <a:lnSpc>
                <a:spcPct val="115000"/>
              </a:lnSpc>
              <a:spcBef>
                <a:spcPts val="1500"/>
              </a:spcBef>
              <a:spcAft>
                <a:spcPts val="1100"/>
              </a:spcAft>
              <a:buNone/>
            </a:pPr>
            <a:r>
              <a:t/>
            </a:r>
            <a:endParaRPr sz="1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type="title"/>
          </p:nvPr>
        </p:nvSpPr>
        <p:spPr>
          <a:xfrm>
            <a:off x="1054525" y="376625"/>
            <a:ext cx="7204800" cy="6240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Previous Projects on the Topic</a:t>
            </a:r>
            <a:endParaRPr>
              <a:latin typeface="Times New Roman"/>
              <a:ea typeface="Times New Roman"/>
              <a:cs typeface="Times New Roman"/>
              <a:sym typeface="Times New Roman"/>
            </a:endParaRPr>
          </a:p>
        </p:txBody>
      </p:sp>
      <p:sp>
        <p:nvSpPr>
          <p:cNvPr id="363" name="Google Shape;363;p31"/>
          <p:cNvSpPr txBox="1"/>
          <p:nvPr>
            <p:ph idx="1" type="body"/>
          </p:nvPr>
        </p:nvSpPr>
        <p:spPr>
          <a:xfrm>
            <a:off x="814075" y="1291250"/>
            <a:ext cx="8251800" cy="3796800"/>
          </a:xfrm>
          <a:prstGeom prst="rect">
            <a:avLst/>
          </a:prstGeom>
        </p:spPr>
        <p:txBody>
          <a:bodyPr anchorCtr="0" anchor="t" bIns="34275" lIns="68575" spcFirstLastPara="1" rIns="68575" wrap="square" tIns="34275">
            <a:noAutofit/>
          </a:bodyPr>
          <a:lstStyle/>
          <a:p>
            <a:pPr indent="0" lvl="0" marL="152400" rtl="0" algn="just">
              <a:lnSpc>
                <a:spcPct val="150000"/>
              </a:lnSpc>
              <a:spcBef>
                <a:spcPts val="0"/>
              </a:spcBef>
              <a:spcAft>
                <a:spcPts val="0"/>
              </a:spcAft>
              <a:buNone/>
            </a:pPr>
            <a:r>
              <a:rPr lang="en">
                <a:solidFill>
                  <a:srgbClr val="0D0D0D"/>
                </a:solidFill>
                <a:highlight>
                  <a:srgbClr val="FFFFFF"/>
                </a:highlight>
                <a:latin typeface="Times New Roman"/>
                <a:ea typeface="Times New Roman"/>
                <a:cs typeface="Times New Roman"/>
                <a:sym typeface="Times New Roman"/>
              </a:rPr>
              <a:t>In recent years, several approaches have been explored in the field of Crop Yield Prediction, each aiming to improve the accuracy and efficiency of crop yield forecasting. Here are some examples of what others have done and the current state of the art:</a:t>
            </a:r>
            <a:endParaRPr>
              <a:solidFill>
                <a:srgbClr val="0D0D0D"/>
              </a:solidFill>
              <a:highlight>
                <a:srgbClr val="FFFFFF"/>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AutoNum type="arabicPeriod"/>
            </a:pPr>
            <a:r>
              <a:rPr b="1" lang="en">
                <a:solidFill>
                  <a:srgbClr val="000000"/>
                </a:solidFill>
                <a:latin typeface="Times New Roman"/>
                <a:ea typeface="Times New Roman"/>
                <a:cs typeface="Times New Roman"/>
                <a:sym typeface="Times New Roman"/>
              </a:rPr>
              <a:t>Assessing the Impact of Climate Change on Maize Yield Prediction using Machine Learning</a:t>
            </a:r>
            <a:endParaRPr b="1">
              <a:solidFill>
                <a:srgbClr val="000000"/>
              </a:solidFill>
              <a:latin typeface="Times New Roman"/>
              <a:ea typeface="Times New Roman"/>
              <a:cs typeface="Times New Roman"/>
              <a:sym typeface="Times New Roman"/>
            </a:endParaRPr>
          </a:p>
          <a:p>
            <a:pPr indent="0" lvl="0" marL="469900" rtl="0" algn="l">
              <a:lnSpc>
                <a:spcPct val="115000"/>
              </a:lnSpc>
              <a:spcBef>
                <a:spcPts val="900"/>
              </a:spcBef>
              <a:spcAft>
                <a:spcPts val="0"/>
              </a:spcAft>
              <a:buNone/>
            </a:pPr>
            <a:r>
              <a:rPr i="1" lang="en">
                <a:solidFill>
                  <a:srgbClr val="0D0D0D"/>
                </a:solidFill>
                <a:highlight>
                  <a:srgbClr val="FFFFFF"/>
                </a:highlight>
                <a:latin typeface="Times New Roman"/>
                <a:ea typeface="Times New Roman"/>
                <a:cs typeface="Times New Roman"/>
                <a:sym typeface="Times New Roman"/>
              </a:rPr>
              <a:t>Models</a:t>
            </a:r>
            <a:r>
              <a:rPr lang="en">
                <a:solidFill>
                  <a:srgbClr val="0D0D0D"/>
                </a:solidFill>
                <a:highlight>
                  <a:srgbClr val="FFFFFF"/>
                </a:highlight>
                <a:latin typeface="Times New Roman"/>
                <a:ea typeface="Times New Roman"/>
                <a:cs typeface="Times New Roman"/>
                <a:sym typeface="Times New Roman"/>
              </a:rPr>
              <a:t>: Random Forest, SVM, GBM</a:t>
            </a:r>
            <a:endParaRPr>
              <a:solidFill>
                <a:srgbClr val="0D0D0D"/>
              </a:solidFill>
              <a:highlight>
                <a:srgbClr val="FFFFFF"/>
              </a:highlight>
              <a:latin typeface="Times New Roman"/>
              <a:ea typeface="Times New Roman"/>
              <a:cs typeface="Times New Roman"/>
              <a:sym typeface="Times New Roman"/>
            </a:endParaRPr>
          </a:p>
          <a:p>
            <a:pPr indent="0" lvl="0" marL="469900" rtl="0" algn="l">
              <a:lnSpc>
                <a:spcPct val="150000"/>
              </a:lnSpc>
              <a:spcBef>
                <a:spcPts val="900"/>
              </a:spcBef>
              <a:spcAft>
                <a:spcPts val="0"/>
              </a:spcAft>
              <a:buNone/>
            </a:pPr>
            <a:r>
              <a:rPr i="1" lang="en">
                <a:solidFill>
                  <a:srgbClr val="0D0D0D"/>
                </a:solidFill>
                <a:highlight>
                  <a:srgbClr val="FFFFFF"/>
                </a:highlight>
                <a:latin typeface="Times New Roman"/>
                <a:ea typeface="Times New Roman"/>
                <a:cs typeface="Times New Roman"/>
                <a:sym typeface="Times New Roman"/>
              </a:rPr>
              <a:t>Approach</a:t>
            </a:r>
            <a:r>
              <a:rPr lang="en">
                <a:solidFill>
                  <a:srgbClr val="0D0D0D"/>
                </a:solidFill>
                <a:highlight>
                  <a:srgbClr val="FFFFFF"/>
                </a:highlight>
                <a:latin typeface="Times New Roman"/>
                <a:ea typeface="Times New Roman"/>
                <a:cs typeface="Times New Roman"/>
                <a:sym typeface="Times New Roman"/>
              </a:rPr>
              <a:t>: Used climate data and crop practices to predict maize yields.</a:t>
            </a:r>
            <a:endParaRPr>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a:solidFill>
                  <a:srgbClr val="000000"/>
                </a:solidFill>
                <a:latin typeface="Times New Roman"/>
                <a:ea typeface="Times New Roman"/>
                <a:cs typeface="Times New Roman"/>
                <a:sym typeface="Times New Roman"/>
              </a:rPr>
              <a:t>  2.   Integration of Remote Sensing Data for Crop Yield Prediction</a:t>
            </a:r>
            <a:endParaRPr b="1">
              <a:solidFill>
                <a:srgbClr val="000000"/>
              </a:solidFill>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rPr i="1" lang="en">
                <a:solidFill>
                  <a:srgbClr val="0D0D0D"/>
                </a:solidFill>
                <a:highlight>
                  <a:srgbClr val="FFFFFF"/>
                </a:highlight>
                <a:latin typeface="Times New Roman"/>
                <a:ea typeface="Times New Roman"/>
                <a:cs typeface="Times New Roman"/>
                <a:sym typeface="Times New Roman"/>
              </a:rPr>
              <a:t>Models</a:t>
            </a:r>
            <a:r>
              <a:rPr lang="en">
                <a:solidFill>
                  <a:srgbClr val="0D0D0D"/>
                </a:solidFill>
                <a:highlight>
                  <a:srgbClr val="FFFFFF"/>
                </a:highlight>
                <a:latin typeface="Times New Roman"/>
                <a:ea typeface="Times New Roman"/>
                <a:cs typeface="Times New Roman"/>
                <a:sym typeface="Times New Roman"/>
              </a:rPr>
              <a:t>: CNN, LSTM</a:t>
            </a:r>
            <a:endParaRPr>
              <a:solidFill>
                <a:srgbClr val="0D0D0D"/>
              </a:solidFill>
              <a:highlight>
                <a:srgbClr val="FFFFFF"/>
              </a:highlight>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rPr i="1" lang="en">
                <a:solidFill>
                  <a:srgbClr val="0D0D0D"/>
                </a:solidFill>
                <a:highlight>
                  <a:srgbClr val="FFFFFF"/>
                </a:highlight>
                <a:latin typeface="Times New Roman"/>
                <a:ea typeface="Times New Roman"/>
                <a:cs typeface="Times New Roman"/>
                <a:sym typeface="Times New Roman"/>
              </a:rPr>
              <a:t>Approach</a:t>
            </a:r>
            <a:r>
              <a:rPr lang="en">
                <a:solidFill>
                  <a:srgbClr val="0D0D0D"/>
                </a:solidFill>
                <a:highlight>
                  <a:srgbClr val="FFFFFF"/>
                </a:highlight>
                <a:latin typeface="Times New Roman"/>
                <a:ea typeface="Times New Roman"/>
                <a:cs typeface="Times New Roman"/>
                <a:sym typeface="Times New Roman"/>
              </a:rPr>
              <a:t>: Utilized satellite imagery to forecast crop yields.</a:t>
            </a:r>
            <a:endParaRPr>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2"/>
          <p:cNvSpPr txBox="1"/>
          <p:nvPr>
            <p:ph type="title"/>
          </p:nvPr>
        </p:nvSpPr>
        <p:spPr>
          <a:xfrm>
            <a:off x="1033000" y="441175"/>
            <a:ext cx="7226400" cy="850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Previous Projects on the Topic</a:t>
            </a:r>
            <a:endParaRPr>
              <a:latin typeface="Times New Roman"/>
              <a:ea typeface="Times New Roman"/>
              <a:cs typeface="Times New Roman"/>
              <a:sym typeface="Times New Roman"/>
            </a:endParaRPr>
          </a:p>
        </p:txBody>
      </p:sp>
      <p:sp>
        <p:nvSpPr>
          <p:cNvPr id="369" name="Google Shape;369;p32"/>
          <p:cNvSpPr txBox="1"/>
          <p:nvPr>
            <p:ph idx="1" type="body"/>
          </p:nvPr>
        </p:nvSpPr>
        <p:spPr>
          <a:xfrm>
            <a:off x="1086800" y="1377350"/>
            <a:ext cx="7979100" cy="3056100"/>
          </a:xfrm>
          <a:prstGeom prst="rect">
            <a:avLst/>
          </a:prstGeom>
        </p:spPr>
        <p:txBody>
          <a:bodyPr anchorCtr="0" anchor="t" bIns="34275" lIns="68575" spcFirstLastPara="1" rIns="68575" wrap="square" tIns="34275">
            <a:noAutofit/>
          </a:bodyPr>
          <a:lstStyle/>
          <a:p>
            <a:pPr indent="0" lvl="0" marL="0" rtl="0" algn="just">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b="1" lang="en">
                <a:solidFill>
                  <a:srgbClr val="000000"/>
                </a:solidFill>
                <a:latin typeface="Times New Roman"/>
                <a:ea typeface="Times New Roman"/>
                <a:cs typeface="Times New Roman"/>
                <a:sym typeface="Times New Roman"/>
              </a:rPr>
              <a:t>3.  Exploring Socioeconomic Factors in Crop Yield Prediction: A Bayesian Approach</a:t>
            </a:r>
            <a:endParaRPr b="1">
              <a:solidFill>
                <a:srgbClr val="000000"/>
              </a:solidFill>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rPr i="1" lang="en">
                <a:solidFill>
                  <a:srgbClr val="0D0D0D"/>
                </a:solidFill>
                <a:highlight>
                  <a:srgbClr val="FFFFFF"/>
                </a:highlight>
                <a:latin typeface="Times New Roman"/>
                <a:ea typeface="Times New Roman"/>
                <a:cs typeface="Times New Roman"/>
                <a:sym typeface="Times New Roman"/>
              </a:rPr>
              <a:t>Models</a:t>
            </a:r>
            <a:r>
              <a:rPr lang="en">
                <a:solidFill>
                  <a:srgbClr val="0D0D0D"/>
                </a:solidFill>
                <a:highlight>
                  <a:srgbClr val="FFFFFF"/>
                </a:highlight>
                <a:latin typeface="Times New Roman"/>
                <a:ea typeface="Times New Roman"/>
                <a:cs typeface="Times New Roman"/>
                <a:sym typeface="Times New Roman"/>
              </a:rPr>
              <a:t>: Bayesian regression</a:t>
            </a:r>
            <a:endParaRPr>
              <a:solidFill>
                <a:srgbClr val="0D0D0D"/>
              </a:solidFill>
              <a:highlight>
                <a:srgbClr val="FFFFFF"/>
              </a:highlight>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rPr i="1" lang="en">
                <a:solidFill>
                  <a:srgbClr val="0D0D0D"/>
                </a:solidFill>
                <a:highlight>
                  <a:srgbClr val="FFFFFF"/>
                </a:highlight>
                <a:latin typeface="Times New Roman"/>
                <a:ea typeface="Times New Roman"/>
                <a:cs typeface="Times New Roman"/>
                <a:sym typeface="Times New Roman"/>
              </a:rPr>
              <a:t>Approach</a:t>
            </a:r>
            <a:r>
              <a:rPr lang="en">
                <a:solidFill>
                  <a:srgbClr val="0D0D0D"/>
                </a:solidFill>
                <a:highlight>
                  <a:srgbClr val="FFFFFF"/>
                </a:highlight>
                <a:latin typeface="Times New Roman"/>
                <a:ea typeface="Times New Roman"/>
                <a:cs typeface="Times New Roman"/>
                <a:sym typeface="Times New Roman"/>
              </a:rPr>
              <a:t>: Explored land tenure and credit access effects on yields.</a:t>
            </a:r>
            <a:endParaRPr>
              <a:solidFill>
                <a:srgbClr val="0D0D0D"/>
              </a:solidFill>
              <a:highlight>
                <a:srgbClr val="FFFFFF"/>
              </a:highlight>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t/>
            </a:r>
            <a:endParaRPr>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solidFill>
                  <a:srgbClr val="000000"/>
                </a:solidFill>
                <a:latin typeface="Times New Roman"/>
                <a:ea typeface="Times New Roman"/>
                <a:cs typeface="Times New Roman"/>
                <a:sym typeface="Times New Roman"/>
              </a:rPr>
              <a:t>4.  Hybrid Approach for Crop Yield Prediction using Ensemble Learning</a:t>
            </a:r>
            <a:endParaRPr b="1">
              <a:solidFill>
                <a:srgbClr val="000000"/>
              </a:solidFill>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rPr i="1" lang="en">
                <a:solidFill>
                  <a:srgbClr val="0D0D0D"/>
                </a:solidFill>
                <a:highlight>
                  <a:srgbClr val="FFFFFF"/>
                </a:highlight>
                <a:latin typeface="Times New Roman"/>
                <a:ea typeface="Times New Roman"/>
                <a:cs typeface="Times New Roman"/>
                <a:sym typeface="Times New Roman"/>
              </a:rPr>
              <a:t>Models</a:t>
            </a:r>
            <a:r>
              <a:rPr lang="en">
                <a:solidFill>
                  <a:srgbClr val="0D0D0D"/>
                </a:solidFill>
                <a:highlight>
                  <a:srgbClr val="FFFFFF"/>
                </a:highlight>
                <a:latin typeface="Times New Roman"/>
                <a:ea typeface="Times New Roman"/>
                <a:cs typeface="Times New Roman"/>
                <a:sym typeface="Times New Roman"/>
              </a:rPr>
              <a:t>: Random Forest, XGBoost</a:t>
            </a:r>
            <a:endParaRPr>
              <a:solidFill>
                <a:srgbClr val="0D0D0D"/>
              </a:solidFill>
              <a:highlight>
                <a:srgbClr val="FFFFFF"/>
              </a:highlight>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rPr i="1" lang="en">
                <a:solidFill>
                  <a:srgbClr val="0D0D0D"/>
                </a:solidFill>
                <a:highlight>
                  <a:srgbClr val="FFFFFF"/>
                </a:highlight>
                <a:latin typeface="Times New Roman"/>
                <a:ea typeface="Times New Roman"/>
                <a:cs typeface="Times New Roman"/>
                <a:sym typeface="Times New Roman"/>
              </a:rPr>
              <a:t>Approach</a:t>
            </a:r>
            <a:r>
              <a:rPr lang="en">
                <a:solidFill>
                  <a:srgbClr val="0D0D0D"/>
                </a:solidFill>
                <a:highlight>
                  <a:srgbClr val="FFFFFF"/>
                </a:highlight>
                <a:latin typeface="Times New Roman"/>
                <a:ea typeface="Times New Roman"/>
                <a:cs typeface="Times New Roman"/>
                <a:sym typeface="Times New Roman"/>
              </a:rPr>
              <a:t>: Combined models for accurate yield estimation.</a:t>
            </a:r>
            <a:endParaRPr>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3"/>
          <p:cNvSpPr txBox="1"/>
          <p:nvPr>
            <p:ph type="title"/>
          </p:nvPr>
        </p:nvSpPr>
        <p:spPr>
          <a:xfrm>
            <a:off x="1144525" y="341523"/>
            <a:ext cx="7114800" cy="620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375" name="Google Shape;375;p33"/>
          <p:cNvSpPr txBox="1"/>
          <p:nvPr>
            <p:ph idx="1" type="body"/>
          </p:nvPr>
        </p:nvSpPr>
        <p:spPr>
          <a:xfrm>
            <a:off x="1190775" y="962225"/>
            <a:ext cx="7764000" cy="4125900"/>
          </a:xfrm>
          <a:prstGeom prst="rect">
            <a:avLst/>
          </a:prstGeom>
        </p:spPr>
        <p:txBody>
          <a:bodyPr anchorCtr="0" anchor="t" bIns="34275" lIns="68575" spcFirstLastPara="1" rIns="68575" wrap="square" tIns="34275">
            <a:normAutofit lnSpcReduction="20000"/>
          </a:bodyPr>
          <a:lstStyle/>
          <a:p>
            <a:pPr indent="-304800" lvl="0" marL="457200" rtl="0" algn="just">
              <a:lnSpc>
                <a:spcPct val="150000"/>
              </a:lnSpc>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Traditional Approaches</a:t>
            </a:r>
            <a:endParaRPr sz="1200">
              <a:solidFill>
                <a:srgbClr val="0D0D0D"/>
              </a:solidFill>
              <a:highlight>
                <a:srgbClr val="FFFFFF"/>
              </a:highlight>
              <a:latin typeface="Times New Roman"/>
              <a:ea typeface="Times New Roman"/>
              <a:cs typeface="Times New Roman"/>
              <a:sym typeface="Times New Roman"/>
            </a:endParaRPr>
          </a:p>
          <a:p>
            <a:pPr indent="-304800" lvl="0" marL="914400" rtl="0" algn="l">
              <a:lnSpc>
                <a:spcPct val="150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Historical reliance on statistical methods and empirical models.</a:t>
            </a:r>
            <a:endParaRPr sz="1200">
              <a:solidFill>
                <a:srgbClr val="0D0D0D"/>
              </a:solidFill>
              <a:highlight>
                <a:srgbClr val="FFFFFF"/>
              </a:highlight>
              <a:latin typeface="Times New Roman"/>
              <a:ea typeface="Times New Roman"/>
              <a:cs typeface="Times New Roman"/>
              <a:sym typeface="Times New Roman"/>
            </a:endParaRPr>
          </a:p>
          <a:p>
            <a:pPr indent="-304800" lvl="0" marL="914400" rtl="0" algn="l">
              <a:lnSpc>
                <a:spcPct val="150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Limited precision and struggle with complex interactions.</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Machine Learning Techniques</a:t>
            </a:r>
            <a:endParaRPr sz="1200">
              <a:solidFill>
                <a:srgbClr val="0D0D0D"/>
              </a:solidFill>
              <a:highlight>
                <a:srgbClr val="FFFFFF"/>
              </a:highlight>
              <a:latin typeface="Times New Roman"/>
              <a:ea typeface="Times New Roman"/>
              <a:cs typeface="Times New Roman"/>
              <a:sym typeface="Times New Roman"/>
            </a:endParaRPr>
          </a:p>
          <a:p>
            <a:pPr indent="-304800" lvl="0" marL="914400" rtl="0" algn="l">
              <a:lnSpc>
                <a:spcPct val="150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Recent ML advancements revolutionized crop yield prediction.</a:t>
            </a:r>
            <a:endParaRPr sz="1200">
              <a:solidFill>
                <a:srgbClr val="0D0D0D"/>
              </a:solidFill>
              <a:highlight>
                <a:srgbClr val="FFFFFF"/>
              </a:highlight>
              <a:latin typeface="Times New Roman"/>
              <a:ea typeface="Times New Roman"/>
              <a:cs typeface="Times New Roman"/>
              <a:sym typeface="Times New Roman"/>
            </a:endParaRPr>
          </a:p>
          <a:p>
            <a:pPr indent="-304800" lvl="0" marL="914400" rtl="0" algn="l">
              <a:lnSpc>
                <a:spcPct val="150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Regression, decision trees, random forests, neural networks applied.</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Integration of Remote Sensing Data</a:t>
            </a:r>
            <a:endParaRPr sz="1200">
              <a:solidFill>
                <a:srgbClr val="0D0D0D"/>
              </a:solidFill>
              <a:highlight>
                <a:srgbClr val="FFFFFF"/>
              </a:highlight>
              <a:latin typeface="Times New Roman"/>
              <a:ea typeface="Times New Roman"/>
              <a:cs typeface="Times New Roman"/>
              <a:sym typeface="Times New Roman"/>
            </a:endParaRPr>
          </a:p>
          <a:p>
            <a:pPr indent="-304800" lvl="0" marL="914400" rtl="0" algn="l">
              <a:lnSpc>
                <a:spcPct val="150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Utilization of satellite imagery and UAV observations.</a:t>
            </a:r>
            <a:endParaRPr sz="1200">
              <a:solidFill>
                <a:srgbClr val="0D0D0D"/>
              </a:solidFill>
              <a:highlight>
                <a:srgbClr val="FFFFFF"/>
              </a:highlight>
              <a:latin typeface="Times New Roman"/>
              <a:ea typeface="Times New Roman"/>
              <a:cs typeface="Times New Roman"/>
              <a:sym typeface="Times New Roman"/>
            </a:endParaRPr>
          </a:p>
          <a:p>
            <a:pPr indent="-304800" lvl="0" marL="914400" rtl="0" algn="l">
              <a:lnSpc>
                <a:spcPct val="150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Enhances prediction capabilities with valuable environmental insights.</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Climate Change Impacts</a:t>
            </a:r>
            <a:endParaRPr sz="1200">
              <a:solidFill>
                <a:srgbClr val="0D0D0D"/>
              </a:solidFill>
              <a:highlight>
                <a:srgbClr val="FFFFFF"/>
              </a:highlight>
              <a:latin typeface="Times New Roman"/>
              <a:ea typeface="Times New Roman"/>
              <a:cs typeface="Times New Roman"/>
              <a:sym typeface="Times New Roman"/>
            </a:endParaRPr>
          </a:p>
          <a:p>
            <a:pPr indent="-304800" lvl="0" marL="914400" rtl="0" algn="l">
              <a:lnSpc>
                <a:spcPct val="150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Challenges crop yield prediction due to temperature and precipitation shifts.</a:t>
            </a:r>
            <a:endParaRPr sz="1200">
              <a:solidFill>
                <a:srgbClr val="0D0D0D"/>
              </a:solidFill>
              <a:highlight>
                <a:srgbClr val="FFFFFF"/>
              </a:highlight>
              <a:latin typeface="Times New Roman"/>
              <a:ea typeface="Times New Roman"/>
              <a:cs typeface="Times New Roman"/>
              <a:sym typeface="Times New Roman"/>
            </a:endParaRPr>
          </a:p>
          <a:p>
            <a:pPr indent="-304800" lvl="0" marL="914400" rtl="0" algn="l">
              <a:lnSpc>
                <a:spcPct val="150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Extreme weather events adversely affect productivity.</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D0D0D"/>
              </a:buClr>
              <a:buSzPts val="1200"/>
              <a:buFont typeface="Times New Roman"/>
              <a:buAutoNum type="arabicPeriod"/>
            </a:pPr>
            <a:r>
              <a:rPr lang="en" sz="1200">
                <a:solidFill>
                  <a:srgbClr val="0D0D0D"/>
                </a:solidFill>
                <a:highlight>
                  <a:srgbClr val="FFFFFF"/>
                </a:highlight>
                <a:latin typeface="Times New Roman"/>
                <a:ea typeface="Times New Roman"/>
                <a:cs typeface="Times New Roman"/>
                <a:sym typeface="Times New Roman"/>
              </a:rPr>
              <a:t>Socioeconomic Factors</a:t>
            </a:r>
            <a:endParaRPr sz="1200">
              <a:solidFill>
                <a:srgbClr val="0D0D0D"/>
              </a:solidFill>
              <a:highlight>
                <a:srgbClr val="FFFFFF"/>
              </a:highlight>
              <a:latin typeface="Times New Roman"/>
              <a:ea typeface="Times New Roman"/>
              <a:cs typeface="Times New Roman"/>
              <a:sym typeface="Times New Roman"/>
            </a:endParaRPr>
          </a:p>
          <a:p>
            <a:pPr indent="-304800" lvl="0" marL="914400" rtl="0" algn="l">
              <a:lnSpc>
                <a:spcPct val="150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Influence from land tenure, resource access, market conditions, and policies.</a:t>
            </a:r>
            <a:endParaRPr sz="1200">
              <a:solidFill>
                <a:srgbClr val="0D0D0D"/>
              </a:solidFill>
              <a:highlight>
                <a:srgbClr val="FFFFFF"/>
              </a:highlight>
              <a:latin typeface="Times New Roman"/>
              <a:ea typeface="Times New Roman"/>
              <a:cs typeface="Times New Roman"/>
              <a:sym typeface="Times New Roman"/>
            </a:endParaRPr>
          </a:p>
          <a:p>
            <a:pPr indent="-304800" lvl="0" marL="914400" rtl="0" algn="l">
              <a:lnSpc>
                <a:spcPct val="150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Crucial role in agricultural outcomes and yield determination.</a:t>
            </a:r>
            <a:endParaRPr sz="1200">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266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34"/>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381" name="Google Shape;381;p34"/>
          <p:cNvPicPr preferRelativeResize="0"/>
          <p:nvPr/>
        </p:nvPicPr>
        <p:blipFill rotWithShape="1">
          <a:blip r:embed="rId3">
            <a:alphaModFix/>
          </a:blip>
          <a:srcRect b="0" l="0" r="4342" t="0"/>
          <a:stretch/>
        </p:blipFill>
        <p:spPr>
          <a:xfrm>
            <a:off x="836725" y="870800"/>
            <a:ext cx="4073724" cy="3941276"/>
          </a:xfrm>
          <a:prstGeom prst="rect">
            <a:avLst/>
          </a:prstGeom>
          <a:noFill/>
          <a:ln>
            <a:noFill/>
          </a:ln>
        </p:spPr>
      </p:pic>
      <p:pic>
        <p:nvPicPr>
          <p:cNvPr id="382" name="Google Shape;382;p34"/>
          <p:cNvPicPr preferRelativeResize="0"/>
          <p:nvPr/>
        </p:nvPicPr>
        <p:blipFill>
          <a:blip r:embed="rId4">
            <a:alphaModFix/>
          </a:blip>
          <a:stretch>
            <a:fillRect/>
          </a:stretch>
        </p:blipFill>
        <p:spPr>
          <a:xfrm>
            <a:off x="4998150" y="846375"/>
            <a:ext cx="4073724" cy="3990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