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Nunito"/>
      <p:regular r:id="rId29"/>
      <p:bold r:id="rId30"/>
      <p:italic r:id="rId31"/>
      <p:boldItalic r:id="rId32"/>
    </p:embeddedFont>
    <p:embeddedFont>
      <p:font typeface="Maven Pro"/>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italic.fntdata"/><Relationship Id="rId30" Type="http://schemas.openxmlformats.org/officeDocument/2006/relationships/font" Target="fonts/Nunito-bold.fntdata"/><Relationship Id="rId11" Type="http://schemas.openxmlformats.org/officeDocument/2006/relationships/slide" Target="slides/slide6.xml"/><Relationship Id="rId33" Type="http://schemas.openxmlformats.org/officeDocument/2006/relationships/font" Target="fonts/MavenPro-regular.fntdata"/><Relationship Id="rId10" Type="http://schemas.openxmlformats.org/officeDocument/2006/relationships/slide" Target="slides/slide5.xml"/><Relationship Id="rId32" Type="http://schemas.openxmlformats.org/officeDocument/2006/relationships/font" Target="fonts/Nunito-boldItalic.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MavenPro-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cb66262466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g2cb66262466_0_1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cb66262466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g2cb66262466_0_6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cb66262466_0_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g2cb66262466_0_6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cb66262466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g2cb66262466_0_6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cb66262466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g2cb66262466_0_7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cb66262466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g2cb66262466_0_7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cb66262466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g2cb66262466_0_6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f7b6bfad4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g1f7b6bfad47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f7b6bfad4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g1f7b6bfad47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f7b6bfad4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g1f7b6bfad47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f7b6bfad4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g1f7b6bfad47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cb66262466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2cb66262466_0_1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f7b6bfad47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g1f7b6bfad47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f7b6bfad4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g1f7b6bfad47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cb66262466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g2cb66262466_0_2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cb66262466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g2cb66262466_0_2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cb66262466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g2cb66262466_0_1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cb66262466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g2cb66262466_0_2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cb66262466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cb66262466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cb66262466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cb66262466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cb66262466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cb66262466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cb66262466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cb66262466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f7b6bfad4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g1f7b6bfad47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3" name="Shape 273"/>
        <p:cNvGrpSpPr/>
        <p:nvPr/>
      </p:nvGrpSpPr>
      <p:grpSpPr>
        <a:xfrm>
          <a:off x="0" y="0"/>
          <a:ext cx="0" cy="0"/>
          <a:chOff x="0" y="0"/>
          <a:chExt cx="0" cy="0"/>
        </a:xfrm>
      </p:grpSpPr>
      <p:sp>
        <p:nvSpPr>
          <p:cNvPr id="274" name="Google Shape;274;p13"/>
          <p:cNvSpPr txBox="1"/>
          <p:nvPr>
            <p:ph type="title"/>
          </p:nvPr>
        </p:nvSpPr>
        <p:spPr>
          <a:xfrm>
            <a:off x="1190782" y="341522"/>
            <a:ext cx="7114800" cy="1162800"/>
          </a:xfrm>
          <a:prstGeom prst="rect">
            <a:avLst/>
          </a:prstGeom>
          <a:noFill/>
          <a:ln>
            <a:noFill/>
          </a:ln>
        </p:spPr>
        <p:txBody>
          <a:bodyPr anchorCtr="0" anchor="t" bIns="34275" lIns="68575" spcFirstLastPara="1" rIns="68575" wrap="square" tIns="34275">
            <a:normAutofit/>
          </a:bodyPr>
          <a:lstStyle>
            <a:lvl1pPr lvl="0" rtl="0" algn="l">
              <a:lnSpc>
                <a:spcPct val="100000"/>
              </a:lnSpc>
              <a:spcBef>
                <a:spcPts val="0"/>
              </a:spcBef>
              <a:spcAft>
                <a:spcPts val="0"/>
              </a:spcAft>
              <a:buClr>
                <a:schemeClr val="lt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5" name="Google Shape;275;p13"/>
          <p:cNvSpPr txBox="1"/>
          <p:nvPr>
            <p:ph idx="1" type="body"/>
          </p:nvPr>
        </p:nvSpPr>
        <p:spPr>
          <a:xfrm>
            <a:off x="1190782" y="1620012"/>
            <a:ext cx="7114800" cy="2944500"/>
          </a:xfrm>
          <a:prstGeom prst="rect">
            <a:avLst/>
          </a:prstGeom>
          <a:noFill/>
          <a:ln>
            <a:noFill/>
          </a:ln>
        </p:spPr>
        <p:txBody>
          <a:bodyPr anchorCtr="0" anchor="t" bIns="34275" lIns="68575" spcFirstLastPara="1" rIns="68575" wrap="square" tIns="34275">
            <a:normAutofit/>
          </a:bodyPr>
          <a:lstStyle>
            <a:lvl1pPr indent="-317500" lvl="0" marL="457200" rtl="0" algn="l">
              <a:lnSpc>
                <a:spcPct val="110000"/>
              </a:lnSpc>
              <a:spcBef>
                <a:spcPts val="900"/>
              </a:spcBef>
              <a:spcAft>
                <a:spcPts val="0"/>
              </a:spcAft>
              <a:buSzPts val="1400"/>
              <a:buChar char="●"/>
              <a:defRPr/>
            </a:lvl1pPr>
            <a:lvl2pPr indent="-317500" lvl="1" marL="914400" rtl="0" algn="l">
              <a:lnSpc>
                <a:spcPct val="110000"/>
              </a:lnSpc>
              <a:spcBef>
                <a:spcPts val="1200"/>
              </a:spcBef>
              <a:spcAft>
                <a:spcPts val="0"/>
              </a:spcAft>
              <a:buSzPts val="1400"/>
              <a:buChar char="○"/>
              <a:defRPr/>
            </a:lvl2pPr>
            <a:lvl3pPr indent="-317500" lvl="2" marL="1371600" rtl="0" algn="l">
              <a:lnSpc>
                <a:spcPct val="110000"/>
              </a:lnSpc>
              <a:spcBef>
                <a:spcPts val="1200"/>
              </a:spcBef>
              <a:spcAft>
                <a:spcPts val="0"/>
              </a:spcAft>
              <a:buSzPts val="1400"/>
              <a:buChar char="■"/>
              <a:defRPr/>
            </a:lvl3pPr>
            <a:lvl4pPr indent="-317500" lvl="3" marL="1828800" rtl="0" algn="l">
              <a:lnSpc>
                <a:spcPct val="110000"/>
              </a:lnSpc>
              <a:spcBef>
                <a:spcPts val="1200"/>
              </a:spcBef>
              <a:spcAft>
                <a:spcPts val="0"/>
              </a:spcAft>
              <a:buSzPts val="1400"/>
              <a:buChar char="●"/>
              <a:defRPr/>
            </a:lvl4pPr>
            <a:lvl5pPr indent="-317500" lvl="4" marL="2286000" rtl="0" algn="l">
              <a:lnSpc>
                <a:spcPct val="110000"/>
              </a:lnSpc>
              <a:spcBef>
                <a:spcPts val="1200"/>
              </a:spcBef>
              <a:spcAft>
                <a:spcPts val="0"/>
              </a:spcAft>
              <a:buSzPts val="1400"/>
              <a:buChar char="○"/>
              <a:defRPr/>
            </a:lvl5pPr>
            <a:lvl6pPr indent="-317500" lvl="5" marL="2743200" rtl="0" algn="l">
              <a:lnSpc>
                <a:spcPct val="90000"/>
              </a:lnSpc>
              <a:spcBef>
                <a:spcPts val="1200"/>
              </a:spcBef>
              <a:spcAft>
                <a:spcPts val="0"/>
              </a:spcAft>
              <a:buClr>
                <a:schemeClr val="lt1"/>
              </a:buClr>
              <a:buSzPts val="1400"/>
              <a:buChar char="■"/>
              <a:defRPr/>
            </a:lvl6pPr>
            <a:lvl7pPr indent="-317500" lvl="6" marL="3200400" rtl="0" algn="l">
              <a:lnSpc>
                <a:spcPct val="90000"/>
              </a:lnSpc>
              <a:spcBef>
                <a:spcPts val="1200"/>
              </a:spcBef>
              <a:spcAft>
                <a:spcPts val="0"/>
              </a:spcAft>
              <a:buClr>
                <a:schemeClr val="lt1"/>
              </a:buClr>
              <a:buSzPts val="1400"/>
              <a:buChar char="●"/>
              <a:defRPr/>
            </a:lvl7pPr>
            <a:lvl8pPr indent="-317500" lvl="7" marL="3657600" rtl="0" algn="l">
              <a:lnSpc>
                <a:spcPct val="90000"/>
              </a:lnSpc>
              <a:spcBef>
                <a:spcPts val="1200"/>
              </a:spcBef>
              <a:spcAft>
                <a:spcPts val="0"/>
              </a:spcAft>
              <a:buClr>
                <a:schemeClr val="lt1"/>
              </a:buClr>
              <a:buSzPts val="1400"/>
              <a:buChar char="○"/>
              <a:defRPr/>
            </a:lvl8pPr>
            <a:lvl9pPr indent="-317500" lvl="8" marL="4114800" rtl="0" algn="l">
              <a:lnSpc>
                <a:spcPct val="90000"/>
              </a:lnSpc>
              <a:spcBef>
                <a:spcPts val="1200"/>
              </a:spcBef>
              <a:spcAft>
                <a:spcPts val="1200"/>
              </a:spcAft>
              <a:buClr>
                <a:schemeClr val="lt1"/>
              </a:buClr>
              <a:buSzPts val="1400"/>
              <a:buChar char="■"/>
              <a:defRPr/>
            </a:lvl9pPr>
          </a:lstStyle>
          <a:p/>
        </p:txBody>
      </p:sp>
      <p:sp>
        <p:nvSpPr>
          <p:cNvPr id="276" name="Google Shape;276;p13"/>
          <p:cNvSpPr txBox="1"/>
          <p:nvPr>
            <p:ph idx="10" type="dt"/>
          </p:nvPr>
        </p:nvSpPr>
        <p:spPr>
          <a:xfrm>
            <a:off x="6013974" y="4719638"/>
            <a:ext cx="23208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7" name="Google Shape;277;p13"/>
          <p:cNvSpPr txBox="1"/>
          <p:nvPr>
            <p:ph idx="11" type="ftr"/>
          </p:nvPr>
        </p:nvSpPr>
        <p:spPr>
          <a:xfrm>
            <a:off x="1190783" y="4719638"/>
            <a:ext cx="30861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278" name="Google Shape;278;p13"/>
          <p:cNvSpPr txBox="1"/>
          <p:nvPr>
            <p:ph idx="12" type="sldNum"/>
          </p:nvPr>
        </p:nvSpPr>
        <p:spPr>
          <a:xfrm>
            <a:off x="8362181" y="4719638"/>
            <a:ext cx="6105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79" name="Google Shape;279;p13"/>
          <p:cNvSpPr/>
          <p:nvPr/>
        </p:nvSpPr>
        <p:spPr>
          <a:xfrm>
            <a:off x="0" y="423865"/>
            <a:ext cx="850500" cy="4719600"/>
          </a:xfrm>
          <a:prstGeom prst="rect">
            <a:avLst/>
          </a:prstGeom>
          <a:gradFill>
            <a:gsLst>
              <a:gs pos="0">
                <a:srgbClr val="0BA5E8">
                  <a:alpha val="49803"/>
                </a:srgbClr>
              </a:gs>
              <a:gs pos="25000">
                <a:srgbClr val="5066E1">
                  <a:alpha val="60000"/>
                </a:srgbClr>
              </a:gs>
              <a:gs pos="50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0" name="Google Shape;280;p13"/>
          <p:cNvSpPr/>
          <p:nvPr/>
        </p:nvSpPr>
        <p:spPr>
          <a:xfrm>
            <a:off x="0" y="-2"/>
            <a:ext cx="423900" cy="5143500"/>
          </a:xfrm>
          <a:prstGeom prst="rect">
            <a:avLst/>
          </a:prstGeom>
          <a:gradFill>
            <a:gsLst>
              <a:gs pos="0">
                <a:srgbClr val="0BA5E8">
                  <a:alpha val="49803"/>
                </a:srgbClr>
              </a:gs>
              <a:gs pos="25000">
                <a:srgbClr val="5066E1">
                  <a:alpha val="60000"/>
                </a:srgbClr>
              </a:gs>
              <a:gs pos="49000">
                <a:srgbClr val="894EC0">
                  <a:alpha val="54901"/>
                </a:srgbClr>
              </a:gs>
              <a:gs pos="81000">
                <a:srgbClr val="E54196">
                  <a:alpha val="49803"/>
                </a:srgbClr>
              </a:gs>
              <a:gs pos="99000">
                <a:srgbClr val="BE4449">
                  <a:alpha val="49803"/>
                </a:srgbClr>
              </a:gs>
              <a:gs pos="100000">
                <a:srgbClr val="BE4449">
                  <a:alpha val="49803"/>
                </a:srgbClr>
              </a:gs>
            </a:gsLst>
            <a:path path="circle">
              <a:fillToRect b="100%" r="100%"/>
            </a:path>
            <a:tileRect l="-100%" t="-10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s://github.com/NehaNooka/Factors-Impacting-Crop-Yield-Prediction/tree/main" TargetMode="Externa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0" Type="http://schemas.openxmlformats.org/officeDocument/2006/relationships/hyperlink" Target="https://www.fao.org/faostat/en/#data/QV" TargetMode="External"/><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hyperlink" Target="https://www.fao.org/faostat/en/#data/domains_table" TargetMode="External"/><Relationship Id="rId4" Type="http://schemas.openxmlformats.org/officeDocument/2006/relationships/hyperlink" Target="https://www.fao.org/faostat/en/#data/QCL" TargetMode="External"/><Relationship Id="rId9" Type="http://schemas.openxmlformats.org/officeDocument/2006/relationships/hyperlink" Target="https://www.fao.org/faostat/en/#data/GCE" TargetMode="External"/><Relationship Id="rId5" Type="http://schemas.openxmlformats.org/officeDocument/2006/relationships/hyperlink" Target="https://www.fao.org/faostat/en/#data/RP" TargetMode="External"/><Relationship Id="rId6" Type="http://schemas.openxmlformats.org/officeDocument/2006/relationships/hyperlink" Target="https://www.fao.org/faostat/en/#data/TCL" TargetMode="External"/><Relationship Id="rId7" Type="http://schemas.openxmlformats.org/officeDocument/2006/relationships/hyperlink" Target="https://www.fao.org/faostat/en/#data/RL" TargetMode="External"/><Relationship Id="rId8" Type="http://schemas.openxmlformats.org/officeDocument/2006/relationships/hyperlink" Target="https://www.fao.org/faostat/en/#data/GC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hyperlink" Target="https://www.fao.org/faostat/en/#data/QCL" TargetMode="External"/><Relationship Id="rId4" Type="http://schemas.openxmlformats.org/officeDocument/2006/relationships/hyperlink" Target="https://www.fao.org/faostat/en/#data/RP" TargetMode="External"/><Relationship Id="rId5" Type="http://schemas.openxmlformats.org/officeDocument/2006/relationships/hyperlink" Target="https://www.fao.org/faostat/en/#data/TCL" TargetMode="External"/><Relationship Id="rId6" Type="http://schemas.openxmlformats.org/officeDocument/2006/relationships/hyperlink" Target="https://www.fao.org/faostat/en/#data/RL" TargetMode="External"/><Relationship Id="rId7" Type="http://schemas.openxmlformats.org/officeDocument/2006/relationships/hyperlink" Target="https://www.fao.org/faostat/en/#data/GCE" TargetMode="External"/><Relationship Id="rId8" Type="http://schemas.openxmlformats.org/officeDocument/2006/relationships/hyperlink" Target="https://www.fao.org/faostat/en/#data/QV"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s://www.kaggle.com/usda/aesop" TargetMode="External"/><Relationship Id="rId4" Type="http://schemas.openxmlformats.org/officeDocument/2006/relationships/hyperlink" Target="https://www.kaggle.com/underwearfitting/soil-testing-database" TargetMode="External"/><Relationship Id="rId5" Type="http://schemas.openxmlformats.org/officeDocument/2006/relationships/hyperlink" Target="https://www.kaggle.com/unitednations/international-greenhouse-gas-emissions" TargetMode="External"/><Relationship Id="rId6" Type="http://schemas.openxmlformats.org/officeDocument/2006/relationships/hyperlink" Target="https://www.kaggle.com/dorbicycle/world-foodfeed-produc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4" name="Shape 284"/>
        <p:cNvGrpSpPr/>
        <p:nvPr/>
      </p:nvGrpSpPr>
      <p:grpSpPr>
        <a:xfrm>
          <a:off x="0" y="0"/>
          <a:ext cx="0" cy="0"/>
          <a:chOff x="0" y="0"/>
          <a:chExt cx="0" cy="0"/>
        </a:xfrm>
      </p:grpSpPr>
      <p:sp>
        <p:nvSpPr>
          <p:cNvPr id="285" name="Google Shape;285;p14"/>
          <p:cNvSpPr/>
          <p:nvPr/>
        </p:nvSpPr>
        <p:spPr>
          <a:xfrm>
            <a:off x="0" y="0"/>
            <a:ext cx="9141900" cy="5143500"/>
          </a:xfrm>
          <a:prstGeom prst="rect">
            <a:avLst/>
          </a:prstGeom>
          <a:solidFill>
            <a:schemeClr val="dk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6" name="Google Shape;286;p14"/>
          <p:cNvSpPr txBox="1"/>
          <p:nvPr>
            <p:ph type="ctrTitle"/>
          </p:nvPr>
        </p:nvSpPr>
        <p:spPr>
          <a:xfrm>
            <a:off x="5115750" y="592050"/>
            <a:ext cx="3931500" cy="2007600"/>
          </a:xfrm>
          <a:prstGeom prst="rect">
            <a:avLst/>
          </a:prstGeom>
          <a:noFill/>
          <a:ln>
            <a:noFill/>
          </a:ln>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lt1"/>
              </a:buClr>
              <a:buSzPts val="3600"/>
              <a:buFont typeface="Arial"/>
              <a:buNone/>
            </a:pPr>
            <a:r>
              <a:rPr lang="en" sz="3400"/>
              <a:t>Factors Impacting</a:t>
            </a:r>
            <a:r>
              <a:rPr b="1" i="0" lang="en" sz="3400" u="none" strike="noStrike">
                <a:latin typeface="Arial"/>
                <a:ea typeface="Arial"/>
                <a:cs typeface="Arial"/>
                <a:sym typeface="Arial"/>
              </a:rPr>
              <a:t> Crop Yield Prediction</a:t>
            </a:r>
            <a:endParaRPr sz="3400"/>
          </a:p>
        </p:txBody>
      </p:sp>
      <p:sp>
        <p:nvSpPr>
          <p:cNvPr id="287" name="Google Shape;287;p14"/>
          <p:cNvSpPr txBox="1"/>
          <p:nvPr>
            <p:ph idx="1" type="subTitle"/>
          </p:nvPr>
        </p:nvSpPr>
        <p:spPr>
          <a:xfrm>
            <a:off x="4606950" y="2025956"/>
            <a:ext cx="4440300" cy="2220300"/>
          </a:xfrm>
          <a:prstGeom prst="rect">
            <a:avLst/>
          </a:prstGeom>
          <a:noFill/>
          <a:ln>
            <a:noFill/>
          </a:ln>
        </p:spPr>
        <p:txBody>
          <a:bodyPr anchorCtr="0" anchor="b" bIns="34275" lIns="68575" spcFirstLastPara="1" rIns="68575" wrap="square" tIns="34275">
            <a:normAutofit/>
          </a:bodyPr>
          <a:lstStyle/>
          <a:p>
            <a:pPr indent="0" lvl="0" marL="0" rtl="0" algn="ctr">
              <a:lnSpc>
                <a:spcPct val="110000"/>
              </a:lnSpc>
              <a:spcBef>
                <a:spcPts val="0"/>
              </a:spcBef>
              <a:spcAft>
                <a:spcPts val="0"/>
              </a:spcAft>
              <a:buSzPts val="1800"/>
              <a:buNone/>
            </a:pPr>
            <a:r>
              <a:rPr b="1" lang="en" sz="2300"/>
              <a:t>Team F</a:t>
            </a:r>
            <a:endParaRPr b="1" sz="2300"/>
          </a:p>
          <a:p>
            <a:pPr indent="0" lvl="0" marL="0" rtl="0" algn="ctr">
              <a:lnSpc>
                <a:spcPct val="110000"/>
              </a:lnSpc>
              <a:spcBef>
                <a:spcPts val="900"/>
              </a:spcBef>
              <a:spcAft>
                <a:spcPts val="0"/>
              </a:spcAft>
              <a:buSzPts val="1800"/>
              <a:buNone/>
            </a:pPr>
            <a:r>
              <a:rPr lang="en" sz="2100"/>
              <a:t>Neha Nooka </a:t>
            </a:r>
            <a:endParaRPr sz="2100"/>
          </a:p>
          <a:p>
            <a:pPr indent="0" lvl="0" marL="0" rtl="0" algn="ctr">
              <a:lnSpc>
                <a:spcPct val="110000"/>
              </a:lnSpc>
              <a:spcBef>
                <a:spcPts val="900"/>
              </a:spcBef>
              <a:spcAft>
                <a:spcPts val="0"/>
              </a:spcAft>
              <a:buSzPts val="1800"/>
              <a:buNone/>
            </a:pPr>
            <a:r>
              <a:rPr lang="en" sz="2100"/>
              <a:t>Chaturya Gajula </a:t>
            </a:r>
            <a:endParaRPr sz="2100"/>
          </a:p>
          <a:p>
            <a:pPr indent="0" lvl="0" marL="0" rtl="0" algn="ctr">
              <a:lnSpc>
                <a:spcPct val="110000"/>
              </a:lnSpc>
              <a:spcBef>
                <a:spcPts val="900"/>
              </a:spcBef>
              <a:spcAft>
                <a:spcPts val="0"/>
              </a:spcAft>
              <a:buSzPts val="1800"/>
              <a:buNone/>
            </a:pPr>
            <a:r>
              <a:rPr lang="en" sz="2100"/>
              <a:t>Harshali Narkhede </a:t>
            </a:r>
            <a:endParaRPr sz="2100"/>
          </a:p>
        </p:txBody>
      </p:sp>
      <p:pic>
        <p:nvPicPr>
          <p:cNvPr descr="Green building in a cornfield" id="288" name="Google Shape;288;p14"/>
          <p:cNvPicPr preferRelativeResize="0"/>
          <p:nvPr/>
        </p:nvPicPr>
        <p:blipFill rotWithShape="1">
          <a:blip r:embed="rId3">
            <a:alphaModFix/>
          </a:blip>
          <a:srcRect b="0" l="5689" r="21735" t="0"/>
          <a:stretch/>
        </p:blipFill>
        <p:spPr>
          <a:xfrm>
            <a:off x="0" y="0"/>
            <a:ext cx="5115750" cy="51435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286"/>
                                        </p:tgtEl>
                                        <p:attrNameLst>
                                          <p:attrName>style.visibility</p:attrName>
                                        </p:attrNameLst>
                                      </p:cBhvr>
                                      <p:to>
                                        <p:strVal val="visible"/>
                                      </p:to>
                                    </p:set>
                                    <p:animEffect filter="fade" transition="in">
                                      <p:cBhvr>
                                        <p:cTn dur="400"/>
                                        <p:tgtEl>
                                          <p:spTgt spid="2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0" name="Shape 340"/>
        <p:cNvGrpSpPr/>
        <p:nvPr/>
      </p:nvGrpSpPr>
      <p:grpSpPr>
        <a:xfrm>
          <a:off x="0" y="0"/>
          <a:ext cx="0" cy="0"/>
          <a:chOff x="0" y="0"/>
          <a:chExt cx="0" cy="0"/>
        </a:xfrm>
      </p:grpSpPr>
      <p:sp>
        <p:nvSpPr>
          <p:cNvPr id="341" name="Google Shape;341;p23"/>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rPr>
              <a:t>Exploratory Data Analysis(EDA)</a:t>
            </a:r>
            <a:endParaRPr>
              <a:solidFill>
                <a:schemeClr val="dk1"/>
              </a:solidFill>
            </a:endParaRPr>
          </a:p>
        </p:txBody>
      </p:sp>
      <p:pic>
        <p:nvPicPr>
          <p:cNvPr id="342" name="Google Shape;342;p23"/>
          <p:cNvPicPr preferRelativeResize="0"/>
          <p:nvPr/>
        </p:nvPicPr>
        <p:blipFill rotWithShape="1">
          <a:blip r:embed="rId3">
            <a:alphaModFix/>
          </a:blip>
          <a:srcRect b="0" l="0" r="13770" t="1146"/>
          <a:stretch/>
        </p:blipFill>
        <p:spPr>
          <a:xfrm>
            <a:off x="3731375" y="1039975"/>
            <a:ext cx="5356649" cy="3847324"/>
          </a:xfrm>
          <a:prstGeom prst="rect">
            <a:avLst/>
          </a:prstGeom>
          <a:noFill/>
          <a:ln>
            <a:noFill/>
          </a:ln>
        </p:spPr>
      </p:pic>
      <p:pic>
        <p:nvPicPr>
          <p:cNvPr id="343" name="Google Shape;343;p23"/>
          <p:cNvPicPr preferRelativeResize="0"/>
          <p:nvPr/>
        </p:nvPicPr>
        <p:blipFill rotWithShape="1">
          <a:blip r:embed="rId4">
            <a:alphaModFix/>
          </a:blip>
          <a:srcRect b="0" l="7432" r="7432" t="0"/>
          <a:stretch/>
        </p:blipFill>
        <p:spPr>
          <a:xfrm>
            <a:off x="136075" y="991375"/>
            <a:ext cx="3731375" cy="40886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7" name="Shape 347"/>
        <p:cNvGrpSpPr/>
        <p:nvPr/>
      </p:nvGrpSpPr>
      <p:grpSpPr>
        <a:xfrm>
          <a:off x="0" y="0"/>
          <a:ext cx="0" cy="0"/>
          <a:chOff x="0" y="0"/>
          <a:chExt cx="0" cy="0"/>
        </a:xfrm>
      </p:grpSpPr>
      <p:sp>
        <p:nvSpPr>
          <p:cNvPr id="348" name="Google Shape;348;p24"/>
          <p:cNvSpPr txBox="1"/>
          <p:nvPr>
            <p:ph type="title"/>
          </p:nvPr>
        </p:nvSpPr>
        <p:spPr>
          <a:xfrm>
            <a:off x="1190775" y="87481"/>
            <a:ext cx="7114800" cy="8100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rPr>
              <a:t>Exploratory Data Analysis(EDA)</a:t>
            </a:r>
            <a:endParaRPr>
              <a:solidFill>
                <a:schemeClr val="dk1"/>
              </a:solidFill>
            </a:endParaRPr>
          </a:p>
        </p:txBody>
      </p:sp>
      <p:pic>
        <p:nvPicPr>
          <p:cNvPr id="349" name="Google Shape;349;p24"/>
          <p:cNvPicPr preferRelativeResize="0"/>
          <p:nvPr/>
        </p:nvPicPr>
        <p:blipFill rotWithShape="1">
          <a:blip r:embed="rId3">
            <a:alphaModFix/>
          </a:blip>
          <a:srcRect b="0" l="2198" r="2198" t="0"/>
          <a:stretch/>
        </p:blipFill>
        <p:spPr>
          <a:xfrm>
            <a:off x="1836950" y="769050"/>
            <a:ext cx="5587097" cy="40809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3" name="Shape 353"/>
        <p:cNvGrpSpPr/>
        <p:nvPr/>
      </p:nvGrpSpPr>
      <p:grpSpPr>
        <a:xfrm>
          <a:off x="0" y="0"/>
          <a:ext cx="0" cy="0"/>
          <a:chOff x="0" y="0"/>
          <a:chExt cx="0" cy="0"/>
        </a:xfrm>
      </p:grpSpPr>
      <p:sp>
        <p:nvSpPr>
          <p:cNvPr id="354" name="Google Shape;354;p25"/>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rPr>
              <a:t>Exploratory Data Analysis(EDA)</a:t>
            </a:r>
            <a:endParaRPr>
              <a:solidFill>
                <a:schemeClr val="dk1"/>
              </a:solidFill>
            </a:endParaRPr>
          </a:p>
        </p:txBody>
      </p:sp>
      <p:pic>
        <p:nvPicPr>
          <p:cNvPr id="355" name="Google Shape;355;p25"/>
          <p:cNvPicPr preferRelativeResize="0"/>
          <p:nvPr/>
        </p:nvPicPr>
        <p:blipFill rotWithShape="1">
          <a:blip r:embed="rId3">
            <a:alphaModFix/>
          </a:blip>
          <a:srcRect b="0" l="2107" r="2097" t="0"/>
          <a:stretch/>
        </p:blipFill>
        <p:spPr>
          <a:xfrm>
            <a:off x="1532575" y="897413"/>
            <a:ext cx="6934497" cy="394128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9" name="Shape 359"/>
        <p:cNvGrpSpPr/>
        <p:nvPr/>
      </p:nvGrpSpPr>
      <p:grpSpPr>
        <a:xfrm>
          <a:off x="0" y="0"/>
          <a:ext cx="0" cy="0"/>
          <a:chOff x="0" y="0"/>
          <a:chExt cx="0" cy="0"/>
        </a:xfrm>
      </p:grpSpPr>
      <p:sp>
        <p:nvSpPr>
          <p:cNvPr id="360" name="Google Shape;360;p26"/>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rPr>
              <a:t>Exploratory Data Analysis(EDA)</a:t>
            </a:r>
            <a:endParaRPr>
              <a:solidFill>
                <a:schemeClr val="dk1"/>
              </a:solidFill>
            </a:endParaRPr>
          </a:p>
        </p:txBody>
      </p:sp>
      <p:pic>
        <p:nvPicPr>
          <p:cNvPr id="361" name="Google Shape;361;p26"/>
          <p:cNvPicPr preferRelativeResize="0"/>
          <p:nvPr/>
        </p:nvPicPr>
        <p:blipFill rotWithShape="1">
          <a:blip r:embed="rId3">
            <a:alphaModFix/>
          </a:blip>
          <a:srcRect b="0" l="0" r="0" t="0"/>
          <a:stretch/>
        </p:blipFill>
        <p:spPr>
          <a:xfrm>
            <a:off x="1321825" y="843725"/>
            <a:ext cx="5996874" cy="41877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5" name="Shape 365"/>
        <p:cNvGrpSpPr/>
        <p:nvPr/>
      </p:nvGrpSpPr>
      <p:grpSpPr>
        <a:xfrm>
          <a:off x="0" y="0"/>
          <a:ext cx="0" cy="0"/>
          <a:chOff x="0" y="0"/>
          <a:chExt cx="0" cy="0"/>
        </a:xfrm>
      </p:grpSpPr>
      <p:sp>
        <p:nvSpPr>
          <p:cNvPr id="366" name="Google Shape;366;p27"/>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rPr>
              <a:t>Exploratory Data Analysis(EDA)</a:t>
            </a:r>
            <a:endParaRPr>
              <a:solidFill>
                <a:schemeClr val="dk1"/>
              </a:solidFill>
            </a:endParaRPr>
          </a:p>
        </p:txBody>
      </p:sp>
      <p:pic>
        <p:nvPicPr>
          <p:cNvPr id="367" name="Google Shape;367;p27"/>
          <p:cNvPicPr preferRelativeResize="0"/>
          <p:nvPr/>
        </p:nvPicPr>
        <p:blipFill rotWithShape="1">
          <a:blip r:embed="rId3">
            <a:alphaModFix/>
          </a:blip>
          <a:srcRect b="1710" l="0" r="0" t="0"/>
          <a:stretch/>
        </p:blipFill>
        <p:spPr>
          <a:xfrm>
            <a:off x="1190775" y="920344"/>
            <a:ext cx="7719149" cy="413065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1" name="Shape 371"/>
        <p:cNvGrpSpPr/>
        <p:nvPr/>
      </p:nvGrpSpPr>
      <p:grpSpPr>
        <a:xfrm>
          <a:off x="0" y="0"/>
          <a:ext cx="0" cy="0"/>
          <a:chOff x="0" y="0"/>
          <a:chExt cx="0" cy="0"/>
        </a:xfrm>
      </p:grpSpPr>
      <p:sp>
        <p:nvSpPr>
          <p:cNvPr id="372" name="Google Shape;372;p28"/>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rPr>
              <a:t>Exploratory Data Analysis(EDA)</a:t>
            </a:r>
            <a:endParaRPr>
              <a:solidFill>
                <a:schemeClr val="dk1"/>
              </a:solidFill>
            </a:endParaRPr>
          </a:p>
        </p:txBody>
      </p:sp>
      <p:pic>
        <p:nvPicPr>
          <p:cNvPr id="373" name="Google Shape;373;p28"/>
          <p:cNvPicPr preferRelativeResize="0"/>
          <p:nvPr/>
        </p:nvPicPr>
        <p:blipFill rotWithShape="1">
          <a:blip r:embed="rId3">
            <a:alphaModFix/>
          </a:blip>
          <a:srcRect b="622" l="0" r="0" t="622"/>
          <a:stretch/>
        </p:blipFill>
        <p:spPr>
          <a:xfrm>
            <a:off x="1545375" y="952500"/>
            <a:ext cx="6921703" cy="38862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7" name="Shape 377"/>
        <p:cNvGrpSpPr/>
        <p:nvPr/>
      </p:nvGrpSpPr>
      <p:grpSpPr>
        <a:xfrm>
          <a:off x="0" y="0"/>
          <a:ext cx="0" cy="0"/>
          <a:chOff x="0" y="0"/>
          <a:chExt cx="0" cy="0"/>
        </a:xfrm>
      </p:grpSpPr>
      <p:sp>
        <p:nvSpPr>
          <p:cNvPr id="378" name="Google Shape;378;p29"/>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rPr>
              <a:t>Splitting the Data</a:t>
            </a:r>
            <a:endParaRPr>
              <a:solidFill>
                <a:schemeClr val="dk1"/>
              </a:solidFill>
            </a:endParaRPr>
          </a:p>
        </p:txBody>
      </p:sp>
      <p:pic>
        <p:nvPicPr>
          <p:cNvPr id="379" name="Google Shape;379;p29"/>
          <p:cNvPicPr preferRelativeResize="0"/>
          <p:nvPr/>
        </p:nvPicPr>
        <p:blipFill>
          <a:blip r:embed="rId3">
            <a:alphaModFix/>
          </a:blip>
          <a:stretch>
            <a:fillRect/>
          </a:stretch>
        </p:blipFill>
        <p:spPr>
          <a:xfrm>
            <a:off x="1036100" y="1246575"/>
            <a:ext cx="7761500" cy="2694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3" name="Shape 383"/>
        <p:cNvGrpSpPr/>
        <p:nvPr/>
      </p:nvGrpSpPr>
      <p:grpSpPr>
        <a:xfrm>
          <a:off x="0" y="0"/>
          <a:ext cx="0" cy="0"/>
          <a:chOff x="0" y="0"/>
          <a:chExt cx="0" cy="0"/>
        </a:xfrm>
      </p:grpSpPr>
      <p:sp>
        <p:nvSpPr>
          <p:cNvPr id="384" name="Google Shape;384;p30"/>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00000"/>
              </a:lnSpc>
              <a:spcBef>
                <a:spcPts val="0"/>
              </a:spcBef>
              <a:spcAft>
                <a:spcPts val="0"/>
              </a:spcAft>
              <a:buClr>
                <a:schemeClr val="lt1"/>
              </a:buClr>
              <a:buSzPct val="117857"/>
              <a:buFont typeface="Arial"/>
              <a:buNone/>
            </a:pPr>
            <a:r>
              <a:rPr lang="en">
                <a:solidFill>
                  <a:schemeClr val="dk1"/>
                </a:solidFill>
              </a:rPr>
              <a:t>Crop Production - Linear Regression</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p:txBody>
      </p:sp>
      <p:pic>
        <p:nvPicPr>
          <p:cNvPr id="385" name="Google Shape;385;p30"/>
          <p:cNvPicPr preferRelativeResize="0"/>
          <p:nvPr/>
        </p:nvPicPr>
        <p:blipFill rotWithShape="1">
          <a:blip r:embed="rId3">
            <a:alphaModFix/>
          </a:blip>
          <a:srcRect b="0" l="0" r="45628" t="0"/>
          <a:stretch/>
        </p:blipFill>
        <p:spPr>
          <a:xfrm>
            <a:off x="1313625" y="1114575"/>
            <a:ext cx="6771651" cy="29095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9" name="Shape 389"/>
        <p:cNvGrpSpPr/>
        <p:nvPr/>
      </p:nvGrpSpPr>
      <p:grpSpPr>
        <a:xfrm>
          <a:off x="0" y="0"/>
          <a:ext cx="0" cy="0"/>
          <a:chOff x="0" y="0"/>
          <a:chExt cx="0" cy="0"/>
        </a:xfrm>
      </p:grpSpPr>
      <p:sp>
        <p:nvSpPr>
          <p:cNvPr id="390" name="Google Shape;390;p31"/>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fontScale="90000"/>
          </a:bodyPr>
          <a:lstStyle/>
          <a:p>
            <a:pPr indent="0" lvl="0" marL="0" rtl="0" algn="l">
              <a:spcBef>
                <a:spcPts val="0"/>
              </a:spcBef>
              <a:spcAft>
                <a:spcPts val="0"/>
              </a:spcAft>
              <a:buClr>
                <a:schemeClr val="lt1"/>
              </a:buClr>
              <a:buSzPct val="117857"/>
              <a:buFont typeface="Arial"/>
              <a:buNone/>
            </a:pPr>
            <a:r>
              <a:rPr lang="en">
                <a:solidFill>
                  <a:schemeClr val="dk1"/>
                </a:solidFill>
              </a:rPr>
              <a:t>Crop Production - Random Forest</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p:txBody>
      </p:sp>
      <p:pic>
        <p:nvPicPr>
          <p:cNvPr id="391" name="Google Shape;391;p31"/>
          <p:cNvPicPr preferRelativeResize="0"/>
          <p:nvPr/>
        </p:nvPicPr>
        <p:blipFill>
          <a:blip r:embed="rId3">
            <a:alphaModFix/>
          </a:blip>
          <a:stretch>
            <a:fillRect/>
          </a:stretch>
        </p:blipFill>
        <p:spPr>
          <a:xfrm>
            <a:off x="1378375" y="897425"/>
            <a:ext cx="6447876" cy="39412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95" name="Shape 395"/>
        <p:cNvGrpSpPr/>
        <p:nvPr/>
      </p:nvGrpSpPr>
      <p:grpSpPr>
        <a:xfrm>
          <a:off x="0" y="0"/>
          <a:ext cx="0" cy="0"/>
          <a:chOff x="0" y="0"/>
          <a:chExt cx="0" cy="0"/>
        </a:xfrm>
      </p:grpSpPr>
      <p:sp>
        <p:nvSpPr>
          <p:cNvPr id="396" name="Google Shape;396;p32"/>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00000"/>
              </a:lnSpc>
              <a:spcBef>
                <a:spcPts val="0"/>
              </a:spcBef>
              <a:spcAft>
                <a:spcPts val="0"/>
              </a:spcAft>
              <a:buClr>
                <a:schemeClr val="lt1"/>
              </a:buClr>
              <a:buSzPct val="117857"/>
              <a:buFont typeface="Arial"/>
              <a:buNone/>
            </a:pPr>
            <a:r>
              <a:rPr lang="en">
                <a:solidFill>
                  <a:schemeClr val="dk1"/>
                </a:solidFill>
              </a:rPr>
              <a:t>Crop Production - XGBoost</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p:txBody>
      </p:sp>
      <p:pic>
        <p:nvPicPr>
          <p:cNvPr id="397" name="Google Shape;397;p32"/>
          <p:cNvPicPr preferRelativeResize="0"/>
          <p:nvPr/>
        </p:nvPicPr>
        <p:blipFill rotWithShape="1">
          <a:blip r:embed="rId3">
            <a:alphaModFix/>
          </a:blip>
          <a:srcRect b="0" l="0" r="22191" t="1058"/>
          <a:stretch/>
        </p:blipFill>
        <p:spPr>
          <a:xfrm>
            <a:off x="1308775" y="897425"/>
            <a:ext cx="6758027" cy="38995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2" name="Shape 292"/>
        <p:cNvGrpSpPr/>
        <p:nvPr/>
      </p:nvGrpSpPr>
      <p:grpSpPr>
        <a:xfrm>
          <a:off x="0" y="0"/>
          <a:ext cx="0" cy="0"/>
          <a:chOff x="0" y="0"/>
          <a:chExt cx="0" cy="0"/>
        </a:xfrm>
      </p:grpSpPr>
      <p:sp>
        <p:nvSpPr>
          <p:cNvPr id="293" name="Google Shape;293;p15"/>
          <p:cNvSpPr txBox="1"/>
          <p:nvPr>
            <p:ph type="title"/>
          </p:nvPr>
        </p:nvSpPr>
        <p:spPr>
          <a:xfrm>
            <a:off x="1190775" y="74006"/>
            <a:ext cx="7114800" cy="6015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rPr>
              <a:t>Github Page (</a:t>
            </a:r>
            <a:r>
              <a:rPr lang="en" u="sng">
                <a:solidFill>
                  <a:schemeClr val="hlink"/>
                </a:solidFill>
                <a:hlinkClick r:id="rId3"/>
              </a:rPr>
              <a:t>Link</a:t>
            </a:r>
            <a:r>
              <a:rPr lang="en">
                <a:solidFill>
                  <a:schemeClr val="dk1"/>
                </a:solidFill>
              </a:rPr>
              <a:t>) </a:t>
            </a:r>
            <a:endParaRPr>
              <a:solidFill>
                <a:schemeClr val="dk1"/>
              </a:solidFill>
            </a:endParaRPr>
          </a:p>
        </p:txBody>
      </p:sp>
      <p:pic>
        <p:nvPicPr>
          <p:cNvPr id="294" name="Google Shape;294;p15"/>
          <p:cNvPicPr preferRelativeResize="0"/>
          <p:nvPr/>
        </p:nvPicPr>
        <p:blipFill>
          <a:blip r:embed="rId4">
            <a:alphaModFix/>
          </a:blip>
          <a:stretch>
            <a:fillRect/>
          </a:stretch>
        </p:blipFill>
        <p:spPr>
          <a:xfrm>
            <a:off x="1133000" y="675506"/>
            <a:ext cx="7394816" cy="416319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1" name="Shape 401"/>
        <p:cNvGrpSpPr/>
        <p:nvPr/>
      </p:nvGrpSpPr>
      <p:grpSpPr>
        <a:xfrm>
          <a:off x="0" y="0"/>
          <a:ext cx="0" cy="0"/>
          <a:chOff x="0" y="0"/>
          <a:chExt cx="0" cy="0"/>
        </a:xfrm>
      </p:grpSpPr>
      <p:sp>
        <p:nvSpPr>
          <p:cNvPr id="402" name="Google Shape;402;p33"/>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00000"/>
              </a:lnSpc>
              <a:spcBef>
                <a:spcPts val="0"/>
              </a:spcBef>
              <a:spcAft>
                <a:spcPts val="0"/>
              </a:spcAft>
              <a:buClr>
                <a:schemeClr val="lt1"/>
              </a:buClr>
              <a:buSzPct val="117857"/>
              <a:buFont typeface="Arial"/>
              <a:buNone/>
            </a:pPr>
            <a:r>
              <a:rPr lang="en">
                <a:solidFill>
                  <a:schemeClr val="dk1"/>
                </a:solidFill>
              </a:rPr>
              <a:t>Trade Analysis</a:t>
            </a:r>
            <a:r>
              <a:rPr lang="en">
                <a:solidFill>
                  <a:schemeClr val="dk1"/>
                </a:solidFill>
              </a:rPr>
              <a:t> - Linear Regression</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p:txBody>
      </p:sp>
      <p:pic>
        <p:nvPicPr>
          <p:cNvPr id="403" name="Google Shape;403;p33"/>
          <p:cNvPicPr preferRelativeResize="0"/>
          <p:nvPr/>
        </p:nvPicPr>
        <p:blipFill rotWithShape="1">
          <a:blip r:embed="rId3">
            <a:alphaModFix/>
          </a:blip>
          <a:srcRect b="0" l="2847" r="2857" t="0"/>
          <a:stretch/>
        </p:blipFill>
        <p:spPr>
          <a:xfrm>
            <a:off x="1308775" y="897425"/>
            <a:ext cx="6758027" cy="3899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7" name="Shape 407"/>
        <p:cNvGrpSpPr/>
        <p:nvPr/>
      </p:nvGrpSpPr>
      <p:grpSpPr>
        <a:xfrm>
          <a:off x="0" y="0"/>
          <a:ext cx="0" cy="0"/>
          <a:chOff x="0" y="0"/>
          <a:chExt cx="0" cy="0"/>
        </a:xfrm>
      </p:grpSpPr>
      <p:sp>
        <p:nvSpPr>
          <p:cNvPr id="408" name="Google Shape;408;p34"/>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00000"/>
              </a:lnSpc>
              <a:spcBef>
                <a:spcPts val="0"/>
              </a:spcBef>
              <a:spcAft>
                <a:spcPts val="0"/>
              </a:spcAft>
              <a:buClr>
                <a:schemeClr val="lt1"/>
              </a:buClr>
              <a:buSzPct val="117857"/>
              <a:buFont typeface="Arial"/>
              <a:buNone/>
            </a:pPr>
            <a:r>
              <a:rPr lang="en">
                <a:solidFill>
                  <a:schemeClr val="dk1"/>
                </a:solidFill>
              </a:rPr>
              <a:t>Trade Analysis</a:t>
            </a:r>
            <a:r>
              <a:rPr lang="en">
                <a:solidFill>
                  <a:schemeClr val="dk1"/>
                </a:solidFill>
              </a:rPr>
              <a:t> - Random Forest</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a:p>
            <a:pPr indent="0" lvl="0" marL="0" rtl="0" algn="l">
              <a:lnSpc>
                <a:spcPct val="100000"/>
              </a:lnSpc>
              <a:spcBef>
                <a:spcPts val="0"/>
              </a:spcBef>
              <a:spcAft>
                <a:spcPts val="0"/>
              </a:spcAft>
              <a:buClr>
                <a:schemeClr val="lt1"/>
              </a:buClr>
              <a:buSzPct val="117857"/>
              <a:buFont typeface="Arial"/>
              <a:buNone/>
            </a:pPr>
            <a:r>
              <a:t/>
            </a:r>
            <a:endParaRPr>
              <a:solidFill>
                <a:schemeClr val="dk1"/>
              </a:solidFill>
            </a:endParaRPr>
          </a:p>
        </p:txBody>
      </p:sp>
      <p:pic>
        <p:nvPicPr>
          <p:cNvPr id="409" name="Google Shape;409;p34"/>
          <p:cNvPicPr preferRelativeResize="0"/>
          <p:nvPr/>
        </p:nvPicPr>
        <p:blipFill rotWithShape="1">
          <a:blip r:embed="rId3">
            <a:alphaModFix/>
          </a:blip>
          <a:srcRect b="1797" l="0" r="0" t="0"/>
          <a:stretch/>
        </p:blipFill>
        <p:spPr>
          <a:xfrm>
            <a:off x="1258125" y="839475"/>
            <a:ext cx="7409975" cy="421152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3" name="Shape 413"/>
        <p:cNvGrpSpPr/>
        <p:nvPr/>
      </p:nvGrpSpPr>
      <p:grpSpPr>
        <a:xfrm>
          <a:off x="0" y="0"/>
          <a:ext cx="0" cy="0"/>
          <a:chOff x="0" y="0"/>
          <a:chExt cx="0" cy="0"/>
        </a:xfrm>
      </p:grpSpPr>
      <p:sp>
        <p:nvSpPr>
          <p:cNvPr id="414" name="Google Shape;414;p35"/>
          <p:cNvSpPr txBox="1"/>
          <p:nvPr>
            <p:ph type="title"/>
          </p:nvPr>
        </p:nvSpPr>
        <p:spPr>
          <a:xfrm>
            <a:off x="1190775" y="341517"/>
            <a:ext cx="7114800" cy="6114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rPr>
              <a:t>References</a:t>
            </a:r>
            <a:endParaRPr>
              <a:solidFill>
                <a:schemeClr val="dk1"/>
              </a:solidFill>
            </a:endParaRPr>
          </a:p>
        </p:txBody>
      </p:sp>
      <p:sp>
        <p:nvSpPr>
          <p:cNvPr id="415" name="Google Shape;415;p35"/>
          <p:cNvSpPr txBox="1"/>
          <p:nvPr>
            <p:ph idx="1" type="body"/>
          </p:nvPr>
        </p:nvSpPr>
        <p:spPr>
          <a:xfrm>
            <a:off x="1190775" y="1026844"/>
            <a:ext cx="7440300" cy="39132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dk1"/>
              </a:buClr>
              <a:buSzPts val="800"/>
              <a:buFont typeface="Arial"/>
              <a:buNone/>
            </a:pPr>
            <a:r>
              <a:rPr lang="en" sz="1200">
                <a:latin typeface="Arial"/>
                <a:ea typeface="Arial"/>
                <a:cs typeface="Arial"/>
                <a:sym typeface="Arial"/>
              </a:rPr>
              <a:t>1. Lobell, D. B., &amp; Field, C. B. (2007). Global scale climate–crop yield relationships and the impacts of recent warming. Environmental Research Letters, 2(1), 014002. [DOI: 10.1088/1748-9326/2/1/014002]</a:t>
            </a:r>
            <a:endParaRPr sz="1200">
              <a:latin typeface="Arial"/>
              <a:ea typeface="Arial"/>
              <a:cs typeface="Arial"/>
              <a:sym typeface="Arial"/>
            </a:endParaRPr>
          </a:p>
          <a:p>
            <a:pPr indent="-76200" lvl="0" marL="177800" rtl="0" algn="l">
              <a:spcBef>
                <a:spcPts val="1200"/>
              </a:spcBef>
              <a:spcAft>
                <a:spcPts val="0"/>
              </a:spcAft>
              <a:buClr>
                <a:schemeClr val="dk1"/>
              </a:buClr>
              <a:buSzPts val="800"/>
              <a:buFont typeface="Arial"/>
              <a:buNone/>
            </a:pPr>
            <a:r>
              <a:t/>
            </a:r>
            <a:endParaRPr sz="1200">
              <a:latin typeface="Arial"/>
              <a:ea typeface="Arial"/>
              <a:cs typeface="Arial"/>
              <a:sym typeface="Arial"/>
            </a:endParaRPr>
          </a:p>
          <a:p>
            <a:pPr indent="0" lvl="0" marL="0" rtl="0" algn="l">
              <a:spcBef>
                <a:spcPts val="1200"/>
              </a:spcBef>
              <a:spcAft>
                <a:spcPts val="0"/>
              </a:spcAft>
              <a:buClr>
                <a:schemeClr val="dk1"/>
              </a:buClr>
              <a:buSzPts val="800"/>
              <a:buFont typeface="Arial"/>
              <a:buNone/>
            </a:pPr>
            <a:r>
              <a:rPr lang="en" sz="1200">
                <a:latin typeface="Arial"/>
                <a:ea typeface="Arial"/>
                <a:cs typeface="Arial"/>
                <a:sym typeface="Arial"/>
              </a:rPr>
              <a:t>2. Ray, D. K., West, P. C., Clark, M., Gerber, J. S., Prishchepov, A. V., &amp; Chatterjee, S. (2019). Climate change has likely already affected global food production. PLoS One, 14(5), e0217148. [DOI: 10.1371/journal.pone.0217148]</a:t>
            </a:r>
            <a:endParaRPr sz="1200">
              <a:latin typeface="Arial"/>
              <a:ea typeface="Arial"/>
              <a:cs typeface="Arial"/>
              <a:sym typeface="Arial"/>
            </a:endParaRPr>
          </a:p>
          <a:p>
            <a:pPr indent="-76200" lvl="0" marL="177800" rtl="0" algn="l">
              <a:spcBef>
                <a:spcPts val="1200"/>
              </a:spcBef>
              <a:spcAft>
                <a:spcPts val="0"/>
              </a:spcAft>
              <a:buClr>
                <a:schemeClr val="dk1"/>
              </a:buClr>
              <a:buSzPts val="800"/>
              <a:buFont typeface="Arial"/>
              <a:buNone/>
            </a:pPr>
            <a:r>
              <a:t/>
            </a:r>
            <a:endParaRPr sz="1200">
              <a:latin typeface="Arial"/>
              <a:ea typeface="Arial"/>
              <a:cs typeface="Arial"/>
              <a:sym typeface="Arial"/>
            </a:endParaRPr>
          </a:p>
          <a:p>
            <a:pPr indent="0" lvl="0" marL="0" rtl="0" algn="l">
              <a:spcBef>
                <a:spcPts val="1200"/>
              </a:spcBef>
              <a:spcAft>
                <a:spcPts val="0"/>
              </a:spcAft>
              <a:buClr>
                <a:schemeClr val="dk1"/>
              </a:buClr>
              <a:buSzPts val="800"/>
              <a:buFont typeface="Arial"/>
              <a:buNone/>
            </a:pPr>
            <a:r>
              <a:rPr lang="en" sz="1200">
                <a:latin typeface="Arial"/>
                <a:ea typeface="Arial"/>
                <a:cs typeface="Arial"/>
                <a:sym typeface="Arial"/>
              </a:rPr>
              <a:t>3. Rosenzweig, C., Elliott, J., Deryng, D., Ruane, A. C., Müller, C., Arneth, A., ... &amp; Jones, J. W. (2014). Assessing agricultural risks of climate change in the 21st century in a global gridded crop model intercomparison. Proceedings of the National Academy of Sciences, 111(9), 3268-3273. [DOI: 10.1073/pnas.1222463110]</a:t>
            </a:r>
            <a:endParaRPr sz="1200">
              <a:latin typeface="Arial"/>
              <a:ea typeface="Arial"/>
              <a:cs typeface="Arial"/>
              <a:sym typeface="Arial"/>
            </a:endParaRPr>
          </a:p>
          <a:p>
            <a:pPr indent="-76200" lvl="0" marL="177800" rtl="0" algn="l">
              <a:spcBef>
                <a:spcPts val="1200"/>
              </a:spcBef>
              <a:spcAft>
                <a:spcPts val="0"/>
              </a:spcAft>
              <a:buClr>
                <a:schemeClr val="dk1"/>
              </a:buClr>
              <a:buSzPts val="800"/>
              <a:buFont typeface="Arial"/>
              <a:buNone/>
            </a:pPr>
            <a:r>
              <a:t/>
            </a:r>
            <a:endParaRPr sz="1200">
              <a:latin typeface="Arial"/>
              <a:ea typeface="Arial"/>
              <a:cs typeface="Arial"/>
              <a:sym typeface="Arial"/>
            </a:endParaRPr>
          </a:p>
          <a:p>
            <a:pPr indent="0" lvl="0" marL="0" rtl="0" algn="l">
              <a:spcBef>
                <a:spcPts val="1200"/>
              </a:spcBef>
              <a:spcAft>
                <a:spcPts val="0"/>
              </a:spcAft>
              <a:buClr>
                <a:schemeClr val="dk1"/>
              </a:buClr>
              <a:buSzPts val="800"/>
              <a:buFont typeface="Arial"/>
              <a:buNone/>
            </a:pPr>
            <a:r>
              <a:rPr lang="en" sz="1200">
                <a:latin typeface="Arial"/>
                <a:ea typeface="Arial"/>
                <a:cs typeface="Arial"/>
                <a:sym typeface="Arial"/>
              </a:rPr>
              <a:t>4. Zhao, C., Liu, B., Piao, S., Wang, X., Lobell, D. B., Huang, Y., ... &amp; Zeng, Z. (2017). Temperature increase reduces global yields of major crops in four independent estimates. Proceedings of the National Academy of Sciences, 114(35), 9326-9331. [DOI: 10.1073/pnas.1701762114]</a:t>
            </a:r>
            <a:endParaRPr sz="1200">
              <a:latin typeface="Arial"/>
              <a:ea typeface="Arial"/>
              <a:cs typeface="Arial"/>
              <a:sym typeface="Arial"/>
            </a:endParaRPr>
          </a:p>
          <a:p>
            <a:pPr indent="-76200" lvl="0" marL="177800" rtl="0" algn="l">
              <a:spcBef>
                <a:spcPts val="1200"/>
              </a:spcBef>
              <a:spcAft>
                <a:spcPts val="0"/>
              </a:spcAft>
              <a:buClr>
                <a:schemeClr val="dk1"/>
              </a:buClr>
              <a:buSzPts val="800"/>
              <a:buFont typeface="Arial"/>
              <a:buNone/>
            </a:pPr>
            <a:r>
              <a:t/>
            </a:r>
            <a:endParaRPr sz="1200">
              <a:solidFill>
                <a:schemeClr val="dk1"/>
              </a:solidFill>
              <a:latin typeface="Arial"/>
              <a:ea typeface="Arial"/>
              <a:cs typeface="Arial"/>
              <a:sym typeface="Arial"/>
            </a:endParaRPr>
          </a:p>
          <a:p>
            <a:pPr indent="0" lvl="0" marL="101600" rtl="0" algn="l">
              <a:spcBef>
                <a:spcPts val="1200"/>
              </a:spcBef>
              <a:spcAft>
                <a:spcPts val="0"/>
              </a:spcAft>
              <a:buClr>
                <a:schemeClr val="dk1"/>
              </a:buClr>
              <a:buSzPts val="800"/>
              <a:buFont typeface="Arial"/>
              <a:buNone/>
            </a:pPr>
            <a:r>
              <a:t/>
            </a:r>
            <a:endParaRPr sz="1200">
              <a:solidFill>
                <a:schemeClr val="dk1"/>
              </a:solidFill>
              <a:latin typeface="Arial"/>
              <a:ea typeface="Arial"/>
              <a:cs typeface="Arial"/>
              <a:sym typeface="Arial"/>
            </a:endParaRPr>
          </a:p>
          <a:p>
            <a:pPr indent="-76200" lvl="0" marL="177800" rtl="0" algn="l">
              <a:lnSpc>
                <a:spcPct val="110000"/>
              </a:lnSpc>
              <a:spcBef>
                <a:spcPts val="1200"/>
              </a:spcBef>
              <a:spcAft>
                <a:spcPts val="1200"/>
              </a:spcAft>
              <a:buSzPts val="1700"/>
              <a:buNone/>
            </a:pPr>
            <a:r>
              <a:t/>
            </a:r>
            <a:endParaRPr sz="120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9" name="Shape 419"/>
        <p:cNvGrpSpPr/>
        <p:nvPr/>
      </p:nvGrpSpPr>
      <p:grpSpPr>
        <a:xfrm>
          <a:off x="0" y="0"/>
          <a:ext cx="0" cy="0"/>
          <a:chOff x="0" y="0"/>
          <a:chExt cx="0" cy="0"/>
        </a:xfrm>
      </p:grpSpPr>
      <p:sp>
        <p:nvSpPr>
          <p:cNvPr id="420" name="Google Shape;420;p36"/>
          <p:cNvSpPr txBox="1"/>
          <p:nvPr>
            <p:ph type="title"/>
          </p:nvPr>
        </p:nvSpPr>
        <p:spPr>
          <a:xfrm>
            <a:off x="1302600" y="2124523"/>
            <a:ext cx="7114800" cy="2299200"/>
          </a:xfrm>
          <a:prstGeom prst="rect">
            <a:avLst/>
          </a:prstGeom>
          <a:noFill/>
          <a:ln>
            <a:noFill/>
          </a:ln>
        </p:spPr>
        <p:txBody>
          <a:bodyPr anchorCtr="0" anchor="t" bIns="34275" lIns="68575" spcFirstLastPara="1" rIns="68575" wrap="square" tIns="34275">
            <a:normAutofit fontScale="90000"/>
          </a:bodyPr>
          <a:lstStyle/>
          <a:p>
            <a:pPr indent="0" lvl="0" marL="0" rtl="0" algn="ctr">
              <a:lnSpc>
                <a:spcPct val="100000"/>
              </a:lnSpc>
              <a:spcBef>
                <a:spcPts val="0"/>
              </a:spcBef>
              <a:spcAft>
                <a:spcPts val="0"/>
              </a:spcAft>
              <a:buClr>
                <a:schemeClr val="lt1"/>
              </a:buClr>
              <a:buSzPct val="80487"/>
              <a:buFont typeface="Arial"/>
              <a:buNone/>
            </a:pPr>
            <a:r>
              <a:rPr lang="en" sz="4100">
                <a:solidFill>
                  <a:schemeClr val="dk1"/>
                </a:solidFill>
              </a:rPr>
              <a:t>Thank You</a:t>
            </a:r>
            <a:endParaRPr sz="4100">
              <a:solidFill>
                <a:schemeClr val="dk1"/>
              </a:solidFill>
            </a:endParaRPr>
          </a:p>
          <a:p>
            <a:pPr indent="0" lvl="0" marL="0" rtl="0" algn="ctr">
              <a:lnSpc>
                <a:spcPct val="100000"/>
              </a:lnSpc>
              <a:spcBef>
                <a:spcPts val="0"/>
              </a:spcBef>
              <a:spcAft>
                <a:spcPts val="0"/>
              </a:spcAft>
              <a:buClr>
                <a:schemeClr val="lt1"/>
              </a:buClr>
              <a:buSzPct val="80487"/>
              <a:buFont typeface="Arial"/>
              <a:buNone/>
            </a:pPr>
            <a:r>
              <a:t/>
            </a:r>
            <a:endParaRPr sz="4100">
              <a:solidFill>
                <a:schemeClr val="dk1"/>
              </a:solidFill>
            </a:endParaRPr>
          </a:p>
          <a:p>
            <a:pPr indent="0" lvl="0" marL="0" rtl="0" algn="ctr">
              <a:lnSpc>
                <a:spcPct val="100000"/>
              </a:lnSpc>
              <a:spcBef>
                <a:spcPts val="0"/>
              </a:spcBef>
              <a:spcAft>
                <a:spcPts val="0"/>
              </a:spcAft>
              <a:buClr>
                <a:schemeClr val="lt1"/>
              </a:buClr>
              <a:buSzPct val="80487"/>
              <a:buFont typeface="Arial"/>
              <a:buNone/>
            </a:pPr>
            <a:r>
              <a:t/>
            </a:r>
            <a:endParaRPr sz="4100">
              <a:solidFill>
                <a:schemeClr val="dk1"/>
              </a:solidFill>
            </a:endParaRPr>
          </a:p>
          <a:p>
            <a:pPr indent="0" lvl="0" marL="0" rtl="0" algn="ctr">
              <a:lnSpc>
                <a:spcPct val="100000"/>
              </a:lnSpc>
              <a:spcBef>
                <a:spcPts val="0"/>
              </a:spcBef>
              <a:spcAft>
                <a:spcPts val="0"/>
              </a:spcAft>
              <a:buClr>
                <a:schemeClr val="lt1"/>
              </a:buClr>
              <a:buSzPct val="80487"/>
              <a:buFont typeface="Arial"/>
              <a:buNone/>
            </a:pPr>
            <a:r>
              <a:rPr b="0" lang="en" sz="4100">
                <a:solidFill>
                  <a:schemeClr val="dk1"/>
                </a:solidFill>
              </a:rPr>
              <a:t>Questions?</a:t>
            </a:r>
            <a:endParaRPr b="0" sz="4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8" name="Shape 298"/>
        <p:cNvGrpSpPr/>
        <p:nvPr/>
      </p:nvGrpSpPr>
      <p:grpSpPr>
        <a:xfrm>
          <a:off x="0" y="0"/>
          <a:ext cx="0" cy="0"/>
          <a:chOff x="0" y="0"/>
          <a:chExt cx="0" cy="0"/>
        </a:xfrm>
      </p:grpSpPr>
      <p:sp>
        <p:nvSpPr>
          <p:cNvPr id="299" name="Google Shape;299;p16"/>
          <p:cNvSpPr txBox="1"/>
          <p:nvPr>
            <p:ph type="title"/>
          </p:nvPr>
        </p:nvSpPr>
        <p:spPr>
          <a:xfrm>
            <a:off x="1190775" y="341515"/>
            <a:ext cx="7114800" cy="8427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rPr>
              <a:t>Project Introduction</a:t>
            </a:r>
            <a:endParaRPr>
              <a:solidFill>
                <a:schemeClr val="dk1"/>
              </a:solidFill>
            </a:endParaRPr>
          </a:p>
        </p:txBody>
      </p:sp>
      <p:sp>
        <p:nvSpPr>
          <p:cNvPr id="300" name="Google Shape;300;p16"/>
          <p:cNvSpPr txBox="1"/>
          <p:nvPr>
            <p:ph idx="1" type="body"/>
          </p:nvPr>
        </p:nvSpPr>
        <p:spPr>
          <a:xfrm>
            <a:off x="1190775" y="1054595"/>
            <a:ext cx="7114800" cy="3510000"/>
          </a:xfrm>
          <a:prstGeom prst="rect">
            <a:avLst/>
          </a:prstGeom>
          <a:noFill/>
          <a:ln>
            <a:noFill/>
          </a:ln>
        </p:spPr>
        <p:txBody>
          <a:bodyPr anchorCtr="0" anchor="t" bIns="34275" lIns="68575" spcFirstLastPara="1" rIns="68575" wrap="square" tIns="34275">
            <a:normAutofit lnSpcReduction="10000"/>
          </a:bodyPr>
          <a:lstStyle/>
          <a:p>
            <a:pPr indent="-254000" lvl="0" marL="342900" rtl="0" algn="just">
              <a:lnSpc>
                <a:spcPct val="115000"/>
              </a:lnSpc>
              <a:spcBef>
                <a:spcPts val="0"/>
              </a:spcBef>
              <a:spcAft>
                <a:spcPts val="0"/>
              </a:spcAft>
              <a:buSzPts val="1400"/>
              <a:buFont typeface="Arial"/>
              <a:buChar char="●"/>
            </a:pPr>
            <a:r>
              <a:rPr lang="en" sz="1400">
                <a:latin typeface="Arial"/>
                <a:ea typeface="Arial"/>
                <a:cs typeface="Arial"/>
                <a:sym typeface="Arial"/>
              </a:rPr>
              <a:t>The primary </a:t>
            </a:r>
            <a:r>
              <a:rPr b="1" lang="en" sz="1400">
                <a:latin typeface="Arial"/>
                <a:ea typeface="Arial"/>
                <a:cs typeface="Arial"/>
                <a:sym typeface="Arial"/>
              </a:rPr>
              <a:t>objective</a:t>
            </a:r>
            <a:r>
              <a:rPr lang="en" sz="1400">
                <a:latin typeface="Arial"/>
                <a:ea typeface="Arial"/>
                <a:cs typeface="Arial"/>
                <a:sym typeface="Arial"/>
              </a:rPr>
              <a:t> of this project is to identify the most significant factors affecting crop yields and develop accurate predictive models to </a:t>
            </a:r>
            <a:r>
              <a:rPr b="1" lang="en" sz="1400">
                <a:latin typeface="Arial"/>
                <a:ea typeface="Arial"/>
                <a:cs typeface="Arial"/>
                <a:sym typeface="Arial"/>
              </a:rPr>
              <a:t>forecast future yields</a:t>
            </a:r>
            <a:r>
              <a:rPr lang="en" sz="1400">
                <a:latin typeface="Arial"/>
                <a:ea typeface="Arial"/>
                <a:cs typeface="Arial"/>
                <a:sym typeface="Arial"/>
              </a:rPr>
              <a:t>. We will also focus on </a:t>
            </a:r>
            <a:r>
              <a:rPr b="1" lang="en" sz="1400">
                <a:latin typeface="Arial"/>
                <a:ea typeface="Arial"/>
                <a:cs typeface="Arial"/>
                <a:sym typeface="Arial"/>
              </a:rPr>
              <a:t>Trade Analysis</a:t>
            </a:r>
            <a:r>
              <a:rPr lang="en" sz="1400">
                <a:latin typeface="Arial"/>
                <a:ea typeface="Arial"/>
                <a:cs typeface="Arial"/>
                <a:sym typeface="Arial"/>
              </a:rPr>
              <a:t> predicting trade volumes based on factors like crop production, trade type, and geographical area. We will evaluate the performance of our models using metrics such as root mean squared error (</a:t>
            </a:r>
            <a:r>
              <a:rPr b="1" lang="en" sz="1400">
                <a:latin typeface="Arial"/>
                <a:ea typeface="Arial"/>
                <a:cs typeface="Arial"/>
                <a:sym typeface="Arial"/>
              </a:rPr>
              <a:t>RMSE</a:t>
            </a:r>
            <a:r>
              <a:rPr lang="en" sz="1400">
                <a:latin typeface="Arial"/>
                <a:ea typeface="Arial"/>
                <a:cs typeface="Arial"/>
                <a:sym typeface="Arial"/>
              </a:rPr>
              <a:t>), and mean squared value to assess their predictive accuracy and reliability.</a:t>
            </a:r>
            <a:r>
              <a:rPr lang="en" sz="1400"/>
              <a:t> </a:t>
            </a:r>
            <a:endParaRPr sz="1400"/>
          </a:p>
          <a:p>
            <a:pPr indent="0" lvl="0" marL="342900" rtl="0" algn="just">
              <a:lnSpc>
                <a:spcPct val="115000"/>
              </a:lnSpc>
              <a:spcBef>
                <a:spcPts val="1200"/>
              </a:spcBef>
              <a:spcAft>
                <a:spcPts val="0"/>
              </a:spcAft>
              <a:buNone/>
            </a:pPr>
            <a:r>
              <a:t/>
            </a:r>
            <a:endParaRPr sz="1400"/>
          </a:p>
          <a:p>
            <a:pPr indent="-254000" lvl="0" marL="342900" rtl="0" algn="just">
              <a:lnSpc>
                <a:spcPct val="115000"/>
              </a:lnSpc>
              <a:spcBef>
                <a:spcPts val="1200"/>
              </a:spcBef>
              <a:spcAft>
                <a:spcPts val="0"/>
              </a:spcAft>
              <a:buSzPts val="1400"/>
              <a:buFont typeface="Arial"/>
              <a:buChar char="●"/>
            </a:pPr>
            <a:r>
              <a:rPr lang="en" sz="1400">
                <a:latin typeface="Arial"/>
                <a:ea typeface="Arial"/>
                <a:cs typeface="Arial"/>
                <a:sym typeface="Arial"/>
              </a:rPr>
              <a:t>To explore the various factors that influence crop yields and develop predictive models to forecast future yields based on these factors. One dataset that we will be using for this project is the FAO website, which provides comprehensive information on crop production, crop emissions, temperature and agricultural practices across different regions and time periods.</a:t>
            </a:r>
            <a:endParaRPr sz="1400">
              <a:latin typeface="Arial"/>
              <a:ea typeface="Arial"/>
              <a:cs typeface="Arial"/>
              <a:sym typeface="Arial"/>
            </a:endParaRPr>
          </a:p>
          <a:p>
            <a:pPr indent="0" lvl="0" marL="0" rtl="0" algn="just">
              <a:lnSpc>
                <a:spcPct val="115000"/>
              </a:lnSpc>
              <a:spcBef>
                <a:spcPts val="1200"/>
              </a:spcBef>
              <a:spcAft>
                <a:spcPts val="12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4" name="Shape 304"/>
        <p:cNvGrpSpPr/>
        <p:nvPr/>
      </p:nvGrpSpPr>
      <p:grpSpPr>
        <a:xfrm>
          <a:off x="0" y="0"/>
          <a:ext cx="0" cy="0"/>
          <a:chOff x="0" y="0"/>
          <a:chExt cx="0" cy="0"/>
        </a:xfrm>
      </p:grpSpPr>
      <p:sp>
        <p:nvSpPr>
          <p:cNvPr id="305" name="Google Shape;305;p17"/>
          <p:cNvSpPr txBox="1"/>
          <p:nvPr>
            <p:ph type="title"/>
          </p:nvPr>
        </p:nvSpPr>
        <p:spPr>
          <a:xfrm>
            <a:off x="1190775" y="341516"/>
            <a:ext cx="7114800" cy="7224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rPr>
              <a:t>Datasets (</a:t>
            </a:r>
            <a:r>
              <a:rPr lang="en" u="sng">
                <a:solidFill>
                  <a:schemeClr val="hlink"/>
                </a:solidFill>
                <a:hlinkClick r:id="rId3"/>
              </a:rPr>
              <a:t>Link</a:t>
            </a:r>
            <a:r>
              <a:rPr lang="en">
                <a:solidFill>
                  <a:schemeClr val="dk1"/>
                </a:solidFill>
              </a:rPr>
              <a:t>)</a:t>
            </a:r>
            <a:endParaRPr>
              <a:solidFill>
                <a:schemeClr val="dk1"/>
              </a:solidFill>
            </a:endParaRPr>
          </a:p>
        </p:txBody>
      </p:sp>
      <p:sp>
        <p:nvSpPr>
          <p:cNvPr id="306" name="Google Shape;306;p17"/>
          <p:cNvSpPr txBox="1"/>
          <p:nvPr>
            <p:ph idx="1" type="body"/>
          </p:nvPr>
        </p:nvSpPr>
        <p:spPr>
          <a:xfrm>
            <a:off x="1190775" y="878825"/>
            <a:ext cx="7569900" cy="4079700"/>
          </a:xfrm>
          <a:prstGeom prst="rect">
            <a:avLst/>
          </a:prstGeom>
          <a:noFill/>
          <a:ln>
            <a:noFill/>
          </a:ln>
        </p:spPr>
        <p:txBody>
          <a:bodyPr anchorCtr="0" anchor="t" bIns="34275" lIns="68575" spcFirstLastPara="1" rIns="68575" wrap="square" tIns="34275">
            <a:noAutofit/>
          </a:bodyPr>
          <a:lstStyle/>
          <a:p>
            <a:pPr indent="-254000" lvl="0" marL="342900" rtl="0" algn="just">
              <a:lnSpc>
                <a:spcPct val="110000"/>
              </a:lnSpc>
              <a:spcBef>
                <a:spcPts val="0"/>
              </a:spcBef>
              <a:spcAft>
                <a:spcPts val="0"/>
              </a:spcAft>
              <a:buSzPts val="1400"/>
              <a:buChar char="●"/>
            </a:pPr>
            <a:r>
              <a:rPr lang="en" sz="1400">
                <a:latin typeface="Arial"/>
                <a:ea typeface="Arial"/>
                <a:cs typeface="Arial"/>
                <a:sym typeface="Arial"/>
              </a:rPr>
              <a:t>For this project, we have selected the top 4 Agricultural Countries in the world </a:t>
            </a:r>
            <a:r>
              <a:rPr lang="en" sz="1400">
                <a:latin typeface="Arial"/>
                <a:ea typeface="Arial"/>
                <a:cs typeface="Arial"/>
                <a:sym typeface="Arial"/>
              </a:rPr>
              <a:t>which</a:t>
            </a:r>
            <a:r>
              <a:rPr lang="en" sz="1400">
                <a:latin typeface="Arial"/>
                <a:ea typeface="Arial"/>
                <a:cs typeface="Arial"/>
                <a:sym typeface="Arial"/>
              </a:rPr>
              <a:t> are </a:t>
            </a:r>
            <a:r>
              <a:rPr b="1" lang="en" sz="1400">
                <a:latin typeface="Arial"/>
                <a:ea typeface="Arial"/>
                <a:cs typeface="Arial"/>
                <a:sym typeface="Arial"/>
              </a:rPr>
              <a:t>China, United States, Brazil </a:t>
            </a:r>
            <a:r>
              <a:rPr lang="en" sz="1400">
                <a:latin typeface="Arial"/>
                <a:ea typeface="Arial"/>
                <a:cs typeface="Arial"/>
                <a:sym typeface="Arial"/>
              </a:rPr>
              <a:t>and</a:t>
            </a:r>
            <a:r>
              <a:rPr b="1" lang="en" sz="1400">
                <a:latin typeface="Arial"/>
                <a:ea typeface="Arial"/>
                <a:cs typeface="Arial"/>
                <a:sym typeface="Arial"/>
              </a:rPr>
              <a:t> Indonesia</a:t>
            </a:r>
            <a:r>
              <a:rPr lang="en" sz="1400">
                <a:latin typeface="Arial"/>
                <a:ea typeface="Arial"/>
                <a:cs typeface="Arial"/>
                <a:sym typeface="Arial"/>
              </a:rPr>
              <a:t>. India is also a top agricultural country but we’ve decided not to include India as it has missing data for some years.</a:t>
            </a:r>
            <a:endParaRPr sz="1400">
              <a:latin typeface="Arial"/>
              <a:ea typeface="Arial"/>
              <a:cs typeface="Arial"/>
              <a:sym typeface="Arial"/>
            </a:endParaRPr>
          </a:p>
          <a:p>
            <a:pPr indent="-254000" lvl="0" marL="342900" rtl="0" algn="just">
              <a:lnSpc>
                <a:spcPct val="110000"/>
              </a:lnSpc>
              <a:spcBef>
                <a:spcPts val="0"/>
              </a:spcBef>
              <a:spcAft>
                <a:spcPts val="0"/>
              </a:spcAft>
              <a:buSzPts val="1400"/>
              <a:buFont typeface="Arial"/>
              <a:buChar char="●"/>
            </a:pPr>
            <a:r>
              <a:rPr lang="en" sz="1400">
                <a:latin typeface="Arial"/>
                <a:ea typeface="Arial"/>
                <a:cs typeface="Arial"/>
                <a:sym typeface="Arial"/>
              </a:rPr>
              <a:t>So, for the above mentioned countries, the major crop produced in all those countries are:</a:t>
            </a:r>
            <a:endParaRPr sz="1400">
              <a:latin typeface="Arial"/>
              <a:ea typeface="Arial"/>
              <a:cs typeface="Arial"/>
              <a:sym typeface="Arial"/>
            </a:endParaRPr>
          </a:p>
          <a:p>
            <a:pPr indent="-317500" lvl="0" marL="457200" rtl="0" algn="just">
              <a:lnSpc>
                <a:spcPct val="110000"/>
              </a:lnSpc>
              <a:spcBef>
                <a:spcPts val="0"/>
              </a:spcBef>
              <a:spcAft>
                <a:spcPts val="0"/>
              </a:spcAft>
              <a:buSzPts val="1400"/>
              <a:buFont typeface="Arial"/>
              <a:buAutoNum type="arabicPeriod"/>
            </a:pPr>
            <a:r>
              <a:rPr b="1" lang="en" sz="1400">
                <a:latin typeface="Arial"/>
                <a:ea typeface="Arial"/>
                <a:cs typeface="Arial"/>
                <a:sym typeface="Arial"/>
              </a:rPr>
              <a:t>Rice</a:t>
            </a:r>
            <a:endParaRPr b="1" sz="1400">
              <a:latin typeface="Arial"/>
              <a:ea typeface="Arial"/>
              <a:cs typeface="Arial"/>
              <a:sym typeface="Arial"/>
            </a:endParaRPr>
          </a:p>
          <a:p>
            <a:pPr indent="-317500" lvl="0" marL="457200" rtl="0" algn="just">
              <a:lnSpc>
                <a:spcPct val="110000"/>
              </a:lnSpc>
              <a:spcBef>
                <a:spcPts val="0"/>
              </a:spcBef>
              <a:spcAft>
                <a:spcPts val="0"/>
              </a:spcAft>
              <a:buSzPts val="1400"/>
              <a:buFont typeface="Arial"/>
              <a:buAutoNum type="arabicPeriod"/>
            </a:pPr>
            <a:r>
              <a:rPr b="1" lang="en" sz="1400">
                <a:latin typeface="Arial"/>
                <a:ea typeface="Arial"/>
                <a:cs typeface="Arial"/>
                <a:sym typeface="Arial"/>
              </a:rPr>
              <a:t>Wheat</a:t>
            </a:r>
            <a:endParaRPr b="1" sz="1400">
              <a:latin typeface="Arial"/>
              <a:ea typeface="Arial"/>
              <a:cs typeface="Arial"/>
              <a:sym typeface="Arial"/>
            </a:endParaRPr>
          </a:p>
          <a:p>
            <a:pPr indent="-317500" lvl="0" marL="457200" rtl="0" algn="just">
              <a:lnSpc>
                <a:spcPct val="110000"/>
              </a:lnSpc>
              <a:spcBef>
                <a:spcPts val="0"/>
              </a:spcBef>
              <a:spcAft>
                <a:spcPts val="0"/>
              </a:spcAft>
              <a:buSzPts val="1400"/>
              <a:buFont typeface="Arial"/>
              <a:buAutoNum type="arabicPeriod"/>
            </a:pPr>
            <a:r>
              <a:rPr b="1" lang="en" sz="1400">
                <a:latin typeface="Arial"/>
                <a:ea typeface="Arial"/>
                <a:cs typeface="Arial"/>
                <a:sym typeface="Arial"/>
              </a:rPr>
              <a:t>Maize(Corn)</a:t>
            </a:r>
            <a:endParaRPr b="1" sz="1400">
              <a:latin typeface="Arial"/>
              <a:ea typeface="Arial"/>
              <a:cs typeface="Arial"/>
              <a:sym typeface="Arial"/>
            </a:endParaRPr>
          </a:p>
          <a:p>
            <a:pPr indent="-317500" lvl="0" marL="457200" rtl="0" algn="just">
              <a:lnSpc>
                <a:spcPct val="110000"/>
              </a:lnSpc>
              <a:spcBef>
                <a:spcPts val="0"/>
              </a:spcBef>
              <a:spcAft>
                <a:spcPts val="0"/>
              </a:spcAft>
              <a:buSzPts val="1400"/>
              <a:buFont typeface="Arial"/>
              <a:buAutoNum type="arabicPeriod"/>
            </a:pPr>
            <a:r>
              <a:rPr b="1" lang="en" sz="1400">
                <a:latin typeface="Arial"/>
                <a:ea typeface="Arial"/>
                <a:cs typeface="Arial"/>
                <a:sym typeface="Arial"/>
              </a:rPr>
              <a:t>Soya Beans</a:t>
            </a:r>
            <a:endParaRPr b="1" sz="1400">
              <a:latin typeface="Arial"/>
              <a:ea typeface="Arial"/>
              <a:cs typeface="Arial"/>
              <a:sym typeface="Arial"/>
            </a:endParaRPr>
          </a:p>
          <a:p>
            <a:pPr indent="-254000" lvl="0" marL="342900" rtl="0" algn="just">
              <a:lnSpc>
                <a:spcPct val="110000"/>
              </a:lnSpc>
              <a:spcBef>
                <a:spcPts val="0"/>
              </a:spcBef>
              <a:spcAft>
                <a:spcPts val="0"/>
              </a:spcAft>
              <a:buSzPts val="1400"/>
              <a:buChar char="●"/>
            </a:pPr>
            <a:r>
              <a:rPr lang="en" sz="1400">
                <a:latin typeface="Arial"/>
                <a:ea typeface="Arial"/>
                <a:cs typeface="Arial"/>
                <a:sym typeface="Arial"/>
              </a:rPr>
              <a:t>The time span for all the tables are from</a:t>
            </a:r>
            <a:r>
              <a:rPr b="1" lang="en" sz="1400">
                <a:latin typeface="Arial"/>
                <a:ea typeface="Arial"/>
                <a:cs typeface="Arial"/>
                <a:sym typeface="Arial"/>
              </a:rPr>
              <a:t> 2000-2021</a:t>
            </a:r>
            <a:r>
              <a:rPr lang="en" sz="1400">
                <a:latin typeface="Arial"/>
                <a:ea typeface="Arial"/>
                <a:cs typeface="Arial"/>
                <a:sym typeface="Arial"/>
              </a:rPr>
              <a:t>.</a:t>
            </a:r>
            <a:endParaRPr sz="1400">
              <a:latin typeface="Arial"/>
              <a:ea typeface="Arial"/>
              <a:cs typeface="Arial"/>
              <a:sym typeface="Arial"/>
            </a:endParaRPr>
          </a:p>
          <a:p>
            <a:pPr indent="-254000" lvl="0" marL="342900" rtl="0" algn="just">
              <a:lnSpc>
                <a:spcPct val="110000"/>
              </a:lnSpc>
              <a:spcBef>
                <a:spcPts val="0"/>
              </a:spcBef>
              <a:spcAft>
                <a:spcPts val="0"/>
              </a:spcAft>
              <a:buSzPts val="1400"/>
              <a:buFont typeface="Arial"/>
              <a:buChar char="●"/>
            </a:pPr>
            <a:r>
              <a:rPr lang="en" sz="1400">
                <a:latin typeface="Arial"/>
                <a:ea typeface="Arial"/>
                <a:cs typeface="Arial"/>
                <a:sym typeface="Arial"/>
              </a:rPr>
              <a:t>All the datasets are collected from FAO website.</a:t>
            </a:r>
            <a:endParaRPr sz="1400">
              <a:latin typeface="Arial"/>
              <a:ea typeface="Arial"/>
              <a:cs typeface="Arial"/>
              <a:sym typeface="Arial"/>
            </a:endParaRPr>
          </a:p>
          <a:p>
            <a:pPr indent="-254000" lvl="0" marL="342900" rtl="0" algn="just">
              <a:lnSpc>
                <a:spcPct val="110000"/>
              </a:lnSpc>
              <a:spcBef>
                <a:spcPts val="0"/>
              </a:spcBef>
              <a:spcAft>
                <a:spcPts val="0"/>
              </a:spcAft>
              <a:buSzPts val="1400"/>
              <a:buFont typeface="Arial"/>
              <a:buChar char="●"/>
            </a:pPr>
            <a:r>
              <a:rPr b="1" lang="en" sz="1400">
                <a:latin typeface="Arial"/>
                <a:ea typeface="Arial"/>
                <a:cs typeface="Arial"/>
                <a:sym typeface="Arial"/>
              </a:rPr>
              <a:t>Tables:</a:t>
            </a:r>
            <a:endParaRPr b="1" sz="1400">
              <a:latin typeface="Arial"/>
              <a:ea typeface="Arial"/>
              <a:cs typeface="Arial"/>
              <a:sym typeface="Arial"/>
            </a:endParaRPr>
          </a:p>
          <a:p>
            <a:pPr indent="-317500" lvl="0" marL="457200" rtl="0" algn="just">
              <a:spcBef>
                <a:spcPts val="0"/>
              </a:spcBef>
              <a:spcAft>
                <a:spcPts val="0"/>
              </a:spcAft>
              <a:buClr>
                <a:srgbClr val="0000FF"/>
              </a:buClr>
              <a:buSzPts val="1400"/>
              <a:buFont typeface="Arial"/>
              <a:buAutoNum type="arabicPeriod"/>
            </a:pPr>
            <a:r>
              <a:rPr lang="en" sz="1400" u="sng">
                <a:solidFill>
                  <a:schemeClr val="hlink"/>
                </a:solidFill>
                <a:latin typeface="Arial"/>
                <a:ea typeface="Arial"/>
                <a:cs typeface="Arial"/>
                <a:sym typeface="Arial"/>
                <a:hlinkClick r:id="rId4"/>
              </a:rPr>
              <a:t>Crop Production</a:t>
            </a:r>
            <a:r>
              <a:rPr lang="en" sz="1400">
                <a:solidFill>
                  <a:srgbClr val="0000FF"/>
                </a:solidFill>
                <a:latin typeface="Arial"/>
                <a:ea typeface="Arial"/>
                <a:cs typeface="Arial"/>
                <a:sym typeface="Arial"/>
              </a:rPr>
              <a:t> </a:t>
            </a:r>
            <a:endParaRPr sz="1400">
              <a:solidFill>
                <a:srgbClr val="0000FF"/>
              </a:solidFill>
              <a:latin typeface="Arial"/>
              <a:ea typeface="Arial"/>
              <a:cs typeface="Arial"/>
              <a:sym typeface="Arial"/>
            </a:endParaRPr>
          </a:p>
          <a:p>
            <a:pPr indent="-317500" lvl="0" marL="457200" rtl="0" algn="just">
              <a:lnSpc>
                <a:spcPct val="115000"/>
              </a:lnSpc>
              <a:spcBef>
                <a:spcPts val="0"/>
              </a:spcBef>
              <a:spcAft>
                <a:spcPts val="0"/>
              </a:spcAft>
              <a:buClr>
                <a:srgbClr val="0000FF"/>
              </a:buClr>
              <a:buSzPts val="1400"/>
              <a:buFont typeface="Arial"/>
              <a:buAutoNum type="arabicPeriod"/>
            </a:pPr>
            <a:r>
              <a:rPr lang="en" sz="1400" u="sng">
                <a:solidFill>
                  <a:schemeClr val="hlink"/>
                </a:solidFill>
                <a:highlight>
                  <a:srgbClr val="FCFCFC"/>
                </a:highlight>
                <a:latin typeface="Arial"/>
                <a:ea typeface="Arial"/>
                <a:cs typeface="Arial"/>
                <a:sym typeface="Arial"/>
                <a:hlinkClick r:id="rId5"/>
              </a:rPr>
              <a:t>Pesticides Use</a:t>
            </a:r>
            <a:endParaRPr sz="1400">
              <a:solidFill>
                <a:srgbClr val="0000FF"/>
              </a:solidFill>
              <a:highlight>
                <a:srgbClr val="FCFCFC"/>
              </a:highlight>
              <a:latin typeface="Arial"/>
              <a:ea typeface="Arial"/>
              <a:cs typeface="Arial"/>
              <a:sym typeface="Arial"/>
            </a:endParaRPr>
          </a:p>
          <a:p>
            <a:pPr indent="-317500" lvl="0" marL="457200" rtl="0" algn="just">
              <a:lnSpc>
                <a:spcPct val="115000"/>
              </a:lnSpc>
              <a:spcBef>
                <a:spcPts val="0"/>
              </a:spcBef>
              <a:spcAft>
                <a:spcPts val="0"/>
              </a:spcAft>
              <a:buClr>
                <a:srgbClr val="0000FF"/>
              </a:buClr>
              <a:buSzPts val="1400"/>
              <a:buFont typeface="Arial"/>
              <a:buAutoNum type="arabicPeriod"/>
            </a:pPr>
            <a:r>
              <a:rPr lang="en" sz="1400" u="sng">
                <a:solidFill>
                  <a:schemeClr val="hlink"/>
                </a:solidFill>
                <a:highlight>
                  <a:srgbClr val="FCFCFC"/>
                </a:highlight>
                <a:latin typeface="Arial"/>
                <a:ea typeface="Arial"/>
                <a:cs typeface="Arial"/>
                <a:sym typeface="Arial"/>
                <a:hlinkClick r:id="rId6"/>
              </a:rPr>
              <a:t>Crop Trade</a:t>
            </a:r>
            <a:endParaRPr sz="1400">
              <a:solidFill>
                <a:srgbClr val="0000FF"/>
              </a:solidFill>
              <a:highlight>
                <a:srgbClr val="FCFCFC"/>
              </a:highlight>
              <a:latin typeface="Arial"/>
              <a:ea typeface="Arial"/>
              <a:cs typeface="Arial"/>
              <a:sym typeface="Arial"/>
            </a:endParaRPr>
          </a:p>
          <a:p>
            <a:pPr indent="-317500" lvl="0" marL="457200" rtl="0" algn="just">
              <a:lnSpc>
                <a:spcPct val="115000"/>
              </a:lnSpc>
              <a:spcBef>
                <a:spcPts val="0"/>
              </a:spcBef>
              <a:spcAft>
                <a:spcPts val="0"/>
              </a:spcAft>
              <a:buClr>
                <a:srgbClr val="0000FF"/>
              </a:buClr>
              <a:buSzPts val="1400"/>
              <a:buFont typeface="Arial"/>
              <a:buAutoNum type="arabicPeriod"/>
            </a:pPr>
            <a:r>
              <a:rPr lang="en" sz="1400" u="sng">
                <a:solidFill>
                  <a:schemeClr val="hlink"/>
                </a:solidFill>
                <a:highlight>
                  <a:srgbClr val="FCFCFC"/>
                </a:highlight>
                <a:latin typeface="Arial"/>
                <a:ea typeface="Arial"/>
                <a:cs typeface="Arial"/>
                <a:sym typeface="Arial"/>
                <a:hlinkClick r:id="rId7"/>
              </a:rPr>
              <a:t>Land Use</a:t>
            </a:r>
            <a:endParaRPr sz="1400">
              <a:solidFill>
                <a:srgbClr val="0000FF"/>
              </a:solidFill>
              <a:highlight>
                <a:srgbClr val="FCFCFC"/>
              </a:highlight>
              <a:latin typeface="Arial"/>
              <a:ea typeface="Arial"/>
              <a:cs typeface="Arial"/>
              <a:sym typeface="Arial"/>
            </a:endParaRPr>
          </a:p>
          <a:p>
            <a:pPr indent="-317500" lvl="0" marL="457200" rtl="0" algn="just">
              <a:lnSpc>
                <a:spcPct val="115000"/>
              </a:lnSpc>
              <a:spcBef>
                <a:spcPts val="0"/>
              </a:spcBef>
              <a:spcAft>
                <a:spcPts val="0"/>
              </a:spcAft>
              <a:buClr>
                <a:srgbClr val="0000FF"/>
              </a:buClr>
              <a:buSzPts val="1400"/>
              <a:buFont typeface="Arial"/>
              <a:buAutoNum type="arabicPeriod"/>
            </a:pPr>
            <a:r>
              <a:rPr lang="en" sz="1400" u="sng">
                <a:solidFill>
                  <a:schemeClr val="hlink"/>
                </a:solidFill>
                <a:highlight>
                  <a:srgbClr val="FCFCFC"/>
                </a:highlight>
                <a:latin typeface="Arial"/>
                <a:ea typeface="Arial"/>
                <a:cs typeface="Arial"/>
                <a:sym typeface="Arial"/>
                <a:hlinkClick r:id="rId8"/>
              </a:rPr>
              <a:t>Emission</a:t>
            </a:r>
            <a:r>
              <a:rPr lang="en" sz="1400" u="sng">
                <a:solidFill>
                  <a:schemeClr val="hlink"/>
                </a:solidFill>
                <a:highlight>
                  <a:srgbClr val="FCFCFC"/>
                </a:highlight>
                <a:latin typeface="Arial"/>
                <a:ea typeface="Arial"/>
                <a:cs typeface="Arial"/>
                <a:sym typeface="Arial"/>
                <a:hlinkClick r:id="rId9"/>
              </a:rPr>
              <a:t> from Crops</a:t>
            </a:r>
            <a:endParaRPr sz="1400">
              <a:solidFill>
                <a:srgbClr val="0000FF"/>
              </a:solidFill>
              <a:highlight>
                <a:srgbClr val="FCFCFC"/>
              </a:highlight>
              <a:latin typeface="Arial"/>
              <a:ea typeface="Arial"/>
              <a:cs typeface="Arial"/>
              <a:sym typeface="Arial"/>
            </a:endParaRPr>
          </a:p>
          <a:p>
            <a:pPr indent="-317500" lvl="0" marL="457200" rtl="0" algn="just">
              <a:lnSpc>
                <a:spcPct val="115000"/>
              </a:lnSpc>
              <a:spcBef>
                <a:spcPts val="0"/>
              </a:spcBef>
              <a:spcAft>
                <a:spcPts val="0"/>
              </a:spcAft>
              <a:buClr>
                <a:srgbClr val="0000FF"/>
              </a:buClr>
              <a:buSzPts val="1400"/>
              <a:buFont typeface="Arial"/>
              <a:buAutoNum type="arabicPeriod"/>
            </a:pPr>
            <a:r>
              <a:rPr lang="en" sz="1400" u="sng">
                <a:solidFill>
                  <a:schemeClr val="hlink"/>
                </a:solidFill>
                <a:highlight>
                  <a:srgbClr val="FCFCFC"/>
                </a:highlight>
                <a:latin typeface="Arial"/>
                <a:ea typeface="Arial"/>
                <a:cs typeface="Arial"/>
                <a:sym typeface="Arial"/>
                <a:hlinkClick r:id="rId10"/>
              </a:rPr>
              <a:t>Value of Agricultural Production</a:t>
            </a:r>
            <a:endParaRPr sz="1400">
              <a:solidFill>
                <a:srgbClr val="0000FF"/>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144525" y="341523"/>
            <a:ext cx="7114800" cy="6207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Clr>
                <a:schemeClr val="lt1"/>
              </a:buClr>
              <a:buSzPts val="3300"/>
              <a:buFont typeface="Arial"/>
              <a:buNone/>
            </a:pPr>
            <a:r>
              <a:rPr lang="en">
                <a:solidFill>
                  <a:schemeClr val="dk1"/>
                </a:solidFill>
              </a:rPr>
              <a:t>Dataset Descriptions</a:t>
            </a:r>
            <a:endParaRPr/>
          </a:p>
        </p:txBody>
      </p:sp>
      <p:sp>
        <p:nvSpPr>
          <p:cNvPr id="312" name="Google Shape;312;p18"/>
          <p:cNvSpPr txBox="1"/>
          <p:nvPr>
            <p:ph idx="1" type="body"/>
          </p:nvPr>
        </p:nvSpPr>
        <p:spPr>
          <a:xfrm>
            <a:off x="1190775" y="962225"/>
            <a:ext cx="7764000" cy="4125900"/>
          </a:xfrm>
          <a:prstGeom prst="rect">
            <a:avLst/>
          </a:prstGeom>
        </p:spPr>
        <p:txBody>
          <a:bodyPr anchorCtr="0" anchor="t" bIns="34275" lIns="68575" spcFirstLastPara="1" rIns="68575" wrap="square" tIns="34275">
            <a:normAutofit/>
          </a:bodyPr>
          <a:lstStyle/>
          <a:p>
            <a:pPr indent="0" lvl="0" marL="0" rtl="0" algn="just">
              <a:spcBef>
                <a:spcPts val="0"/>
              </a:spcBef>
              <a:spcAft>
                <a:spcPts val="0"/>
              </a:spcAft>
              <a:buNone/>
            </a:pPr>
            <a:r>
              <a:rPr b="1" lang="en" sz="1200" u="sng">
                <a:solidFill>
                  <a:schemeClr val="accent5"/>
                </a:solidFill>
                <a:latin typeface="Arial"/>
                <a:ea typeface="Arial"/>
                <a:cs typeface="Arial"/>
                <a:sym typeface="Arial"/>
                <a:hlinkClick r:id="rId3">
                  <a:extLst>
                    <a:ext uri="{A12FA001-AC4F-418D-AE19-62706E023703}">
                      <ahyp:hlinkClr val="tx"/>
                    </a:ext>
                  </a:extLst>
                </a:hlinkClick>
              </a:rPr>
              <a:t>Crop Production</a:t>
            </a:r>
            <a:r>
              <a:rPr lang="en" sz="1200">
                <a:solidFill>
                  <a:srgbClr val="0000FF"/>
                </a:solidFill>
                <a:latin typeface="Arial"/>
                <a:ea typeface="Arial"/>
                <a:cs typeface="Arial"/>
                <a:sym typeface="Arial"/>
              </a:rPr>
              <a:t> : </a:t>
            </a:r>
            <a:r>
              <a:rPr lang="en" sz="1200">
                <a:solidFill>
                  <a:srgbClr val="000000"/>
                </a:solidFill>
                <a:latin typeface="Arial"/>
                <a:ea typeface="Arial"/>
                <a:cs typeface="Arial"/>
                <a:sym typeface="Arial"/>
              </a:rPr>
              <a:t>Data are expressed in terms of area harvested, production quantity and yield.</a:t>
            </a:r>
            <a:endParaRPr sz="1200">
              <a:solidFill>
                <a:srgbClr val="000000"/>
              </a:solidFill>
              <a:latin typeface="Arial"/>
              <a:ea typeface="Arial"/>
              <a:cs typeface="Arial"/>
              <a:sym typeface="Arial"/>
            </a:endParaRPr>
          </a:p>
          <a:p>
            <a:pPr indent="0" lvl="0" marL="0" rtl="0" algn="just">
              <a:lnSpc>
                <a:spcPct val="115000"/>
              </a:lnSpc>
              <a:spcBef>
                <a:spcPts val="1200"/>
              </a:spcBef>
              <a:spcAft>
                <a:spcPts val="0"/>
              </a:spcAft>
              <a:buNone/>
            </a:pPr>
            <a:r>
              <a:rPr b="1" lang="en" sz="1200" u="sng">
                <a:solidFill>
                  <a:schemeClr val="accent5"/>
                </a:solidFill>
                <a:highlight>
                  <a:srgbClr val="FCFCFC"/>
                </a:highlight>
                <a:latin typeface="Arial"/>
                <a:ea typeface="Arial"/>
                <a:cs typeface="Arial"/>
                <a:sym typeface="Arial"/>
                <a:hlinkClick r:id="rId4">
                  <a:extLst>
                    <a:ext uri="{A12FA001-AC4F-418D-AE19-62706E023703}">
                      <ahyp:hlinkClr val="tx"/>
                    </a:ext>
                  </a:extLst>
                </a:hlinkClick>
              </a:rPr>
              <a:t>Pesticides Use</a:t>
            </a:r>
            <a:r>
              <a:rPr lang="en" sz="1200">
                <a:solidFill>
                  <a:srgbClr val="0000FF"/>
                </a:solidFill>
                <a:highlight>
                  <a:srgbClr val="FCFCFC"/>
                </a:highlight>
                <a:latin typeface="Arial"/>
                <a:ea typeface="Arial"/>
                <a:cs typeface="Arial"/>
                <a:sym typeface="Arial"/>
              </a:rPr>
              <a:t> : </a:t>
            </a:r>
            <a:r>
              <a:rPr lang="en" sz="1200">
                <a:solidFill>
                  <a:srgbClr val="000000"/>
                </a:solidFill>
                <a:latin typeface="Arial"/>
                <a:ea typeface="Arial"/>
                <a:cs typeface="Arial"/>
                <a:sym typeface="Arial"/>
              </a:rPr>
              <a:t>The Pesticides Use database includes data on the use of major pesticide groups (Insecticides, Herbicides, Fungicides, Plant growth regulators and Rodenticides) and of relevant chemical families. Data report the quantities (in tonnes of active ingredients) </a:t>
            </a:r>
            <a:endParaRPr sz="1200">
              <a:solidFill>
                <a:srgbClr val="0000FF"/>
              </a:solidFill>
              <a:highlight>
                <a:srgbClr val="FCFCFC"/>
              </a:highlight>
              <a:latin typeface="Arial"/>
              <a:ea typeface="Arial"/>
              <a:cs typeface="Arial"/>
              <a:sym typeface="Arial"/>
            </a:endParaRPr>
          </a:p>
          <a:p>
            <a:pPr indent="0" lvl="0" marL="0" rtl="0" algn="just">
              <a:lnSpc>
                <a:spcPct val="115000"/>
              </a:lnSpc>
              <a:spcBef>
                <a:spcPts val="1100"/>
              </a:spcBef>
              <a:spcAft>
                <a:spcPts val="0"/>
              </a:spcAft>
              <a:buNone/>
            </a:pPr>
            <a:r>
              <a:rPr b="1" lang="en" sz="1200" u="sng">
                <a:solidFill>
                  <a:schemeClr val="accent5"/>
                </a:solidFill>
                <a:highlight>
                  <a:srgbClr val="FCFCFC"/>
                </a:highlight>
                <a:latin typeface="Arial"/>
                <a:ea typeface="Arial"/>
                <a:cs typeface="Arial"/>
                <a:sym typeface="Arial"/>
                <a:hlinkClick r:id="rId5">
                  <a:extLst>
                    <a:ext uri="{A12FA001-AC4F-418D-AE19-62706E023703}">
                      <ahyp:hlinkClr val="tx"/>
                    </a:ext>
                  </a:extLst>
                </a:hlinkClick>
              </a:rPr>
              <a:t>Crop Trade</a:t>
            </a:r>
            <a:r>
              <a:rPr b="1" lang="en" sz="1200">
                <a:solidFill>
                  <a:srgbClr val="0000FF"/>
                </a:solidFill>
                <a:highlight>
                  <a:srgbClr val="FCFCFC"/>
                </a:highlight>
                <a:latin typeface="Arial"/>
                <a:ea typeface="Arial"/>
                <a:cs typeface="Arial"/>
                <a:sym typeface="Arial"/>
              </a:rPr>
              <a:t> </a:t>
            </a:r>
            <a:r>
              <a:rPr lang="en" sz="1200">
                <a:solidFill>
                  <a:srgbClr val="0000FF"/>
                </a:solidFill>
                <a:highlight>
                  <a:srgbClr val="FCFCFC"/>
                </a:highlight>
                <a:latin typeface="Arial"/>
                <a:ea typeface="Arial"/>
                <a:cs typeface="Arial"/>
                <a:sym typeface="Arial"/>
              </a:rPr>
              <a:t>: </a:t>
            </a:r>
            <a:r>
              <a:rPr lang="en" sz="1200">
                <a:solidFill>
                  <a:srgbClr val="000000"/>
                </a:solidFill>
                <a:latin typeface="Arial"/>
                <a:ea typeface="Arial"/>
                <a:cs typeface="Arial"/>
                <a:sym typeface="Arial"/>
              </a:rPr>
              <a:t>The trade database includes the following variables: export quantity, export value, import quantity, and import value. The trade database includes all food and agricultural products imported/exported annually by all the countries in the world.</a:t>
            </a:r>
            <a:endParaRPr sz="1200">
              <a:solidFill>
                <a:srgbClr val="0000FF"/>
              </a:solidFill>
              <a:highlight>
                <a:srgbClr val="FCFCFC"/>
              </a:highlight>
              <a:latin typeface="Arial"/>
              <a:ea typeface="Arial"/>
              <a:cs typeface="Arial"/>
              <a:sym typeface="Arial"/>
            </a:endParaRPr>
          </a:p>
          <a:p>
            <a:pPr indent="0" lvl="0" marL="0" rtl="0" algn="just">
              <a:lnSpc>
                <a:spcPct val="115000"/>
              </a:lnSpc>
              <a:spcBef>
                <a:spcPts val="1100"/>
              </a:spcBef>
              <a:spcAft>
                <a:spcPts val="0"/>
              </a:spcAft>
              <a:buNone/>
            </a:pPr>
            <a:r>
              <a:rPr b="1" lang="en" sz="1200" u="sng">
                <a:solidFill>
                  <a:schemeClr val="accent5"/>
                </a:solidFill>
                <a:highlight>
                  <a:srgbClr val="FCFCFC"/>
                </a:highlight>
                <a:latin typeface="Arial"/>
                <a:ea typeface="Arial"/>
                <a:cs typeface="Arial"/>
                <a:sym typeface="Arial"/>
                <a:hlinkClick r:id="rId6">
                  <a:extLst>
                    <a:ext uri="{A12FA001-AC4F-418D-AE19-62706E023703}">
                      <ahyp:hlinkClr val="tx"/>
                    </a:ext>
                  </a:extLst>
                </a:hlinkClick>
              </a:rPr>
              <a:t>Land Use</a:t>
            </a:r>
            <a:r>
              <a:rPr lang="en" sz="1200">
                <a:solidFill>
                  <a:srgbClr val="0000FF"/>
                </a:solidFill>
                <a:highlight>
                  <a:srgbClr val="FCFCFC"/>
                </a:highlight>
                <a:latin typeface="Arial"/>
                <a:ea typeface="Arial"/>
                <a:cs typeface="Arial"/>
                <a:sym typeface="Arial"/>
              </a:rPr>
              <a:t> : </a:t>
            </a:r>
            <a:r>
              <a:rPr lang="en" sz="1200">
                <a:solidFill>
                  <a:srgbClr val="000000"/>
                </a:solidFill>
                <a:latin typeface="Arial"/>
                <a:ea typeface="Arial"/>
                <a:cs typeface="Arial"/>
                <a:sym typeface="Arial"/>
              </a:rPr>
              <a:t> The FAOSTAT Land Use domain contains data on categories of land use, irrigation and agricultural practices and indicators relevant to monitor agriculture activities at national, regional and global level. </a:t>
            </a:r>
            <a:endParaRPr sz="1200">
              <a:solidFill>
                <a:srgbClr val="0000FF"/>
              </a:solidFill>
              <a:highlight>
                <a:srgbClr val="FCFCFC"/>
              </a:highlight>
              <a:latin typeface="Arial"/>
              <a:ea typeface="Arial"/>
              <a:cs typeface="Arial"/>
              <a:sym typeface="Arial"/>
            </a:endParaRPr>
          </a:p>
          <a:p>
            <a:pPr indent="0" lvl="0" marL="0" rtl="0" algn="just">
              <a:lnSpc>
                <a:spcPct val="115000"/>
              </a:lnSpc>
              <a:spcBef>
                <a:spcPts val="1100"/>
              </a:spcBef>
              <a:spcAft>
                <a:spcPts val="0"/>
              </a:spcAft>
              <a:buNone/>
            </a:pPr>
            <a:r>
              <a:rPr b="1" lang="en" sz="1200" u="sng">
                <a:solidFill>
                  <a:schemeClr val="accent5"/>
                </a:solidFill>
                <a:highlight>
                  <a:srgbClr val="FCFCFC"/>
                </a:highlight>
                <a:latin typeface="Arial"/>
                <a:ea typeface="Arial"/>
                <a:cs typeface="Arial"/>
                <a:sym typeface="Arial"/>
                <a:hlinkClick r:id="rId7">
                  <a:extLst>
                    <a:ext uri="{A12FA001-AC4F-418D-AE19-62706E023703}">
                      <ahyp:hlinkClr val="tx"/>
                    </a:ext>
                  </a:extLst>
                </a:hlinkClick>
              </a:rPr>
              <a:t>Emission from Crops</a:t>
            </a:r>
            <a:r>
              <a:rPr lang="en" sz="1200">
                <a:solidFill>
                  <a:srgbClr val="0000FF"/>
                </a:solidFill>
                <a:highlight>
                  <a:srgbClr val="FCFCFC"/>
                </a:highlight>
                <a:latin typeface="Arial"/>
                <a:ea typeface="Arial"/>
                <a:cs typeface="Arial"/>
                <a:sym typeface="Arial"/>
              </a:rPr>
              <a:t> : </a:t>
            </a:r>
            <a:r>
              <a:rPr lang="en" sz="1200">
                <a:solidFill>
                  <a:srgbClr val="000000"/>
                </a:solidFill>
                <a:latin typeface="Arial"/>
                <a:ea typeface="Arial"/>
                <a:cs typeface="Arial"/>
                <a:sym typeface="Arial"/>
              </a:rPr>
              <a:t>The FAOSTAT domain Emissions from Crops provides estimates of emissions associated with crop processes like Crop residues to soils. Estimates are computed at Tier 1 following the 2006 IPCC Guidelines for National greenhouse gas (GHG) Inventories (IPCC, 2006).</a:t>
            </a:r>
            <a:endParaRPr sz="1200">
              <a:solidFill>
                <a:srgbClr val="0000FF"/>
              </a:solidFill>
              <a:highlight>
                <a:srgbClr val="FCFCFC"/>
              </a:highlight>
              <a:latin typeface="Arial"/>
              <a:ea typeface="Arial"/>
              <a:cs typeface="Arial"/>
              <a:sym typeface="Arial"/>
            </a:endParaRPr>
          </a:p>
          <a:p>
            <a:pPr indent="0" lvl="0" marL="0" rtl="0" algn="just">
              <a:lnSpc>
                <a:spcPct val="115000"/>
              </a:lnSpc>
              <a:spcBef>
                <a:spcPts val="1100"/>
              </a:spcBef>
              <a:spcAft>
                <a:spcPts val="0"/>
              </a:spcAft>
              <a:buNone/>
            </a:pPr>
            <a:r>
              <a:rPr b="1" lang="en" sz="1200" u="sng">
                <a:solidFill>
                  <a:schemeClr val="accent5"/>
                </a:solidFill>
                <a:highlight>
                  <a:srgbClr val="FCFCFC"/>
                </a:highlight>
                <a:latin typeface="Arial"/>
                <a:ea typeface="Arial"/>
                <a:cs typeface="Arial"/>
                <a:sym typeface="Arial"/>
                <a:hlinkClick r:id="rId8">
                  <a:extLst>
                    <a:ext uri="{A12FA001-AC4F-418D-AE19-62706E023703}">
                      <ahyp:hlinkClr val="tx"/>
                    </a:ext>
                  </a:extLst>
                </a:hlinkClick>
              </a:rPr>
              <a:t>Value of Agricultural Production</a:t>
            </a:r>
            <a:r>
              <a:rPr lang="en" sz="1200">
                <a:latin typeface="Arial"/>
                <a:ea typeface="Arial"/>
                <a:cs typeface="Arial"/>
                <a:sym typeface="Arial"/>
              </a:rPr>
              <a:t> : </a:t>
            </a:r>
            <a:r>
              <a:rPr lang="en" sz="1200">
                <a:solidFill>
                  <a:srgbClr val="000000"/>
                </a:solidFill>
                <a:latin typeface="Arial"/>
                <a:ea typeface="Arial"/>
                <a:cs typeface="Arial"/>
                <a:sym typeface="Arial"/>
              </a:rPr>
              <a:t>Values of agricultural production are calculated based on production data of primary commodities from Production domain and producer prices from Prices domain.</a:t>
            </a:r>
            <a:endParaRPr sz="1200">
              <a:solidFill>
                <a:srgbClr val="000000"/>
              </a:solidFill>
              <a:latin typeface="Arial"/>
              <a:ea typeface="Arial"/>
              <a:cs typeface="Arial"/>
              <a:sym typeface="Arial"/>
            </a:endParaRPr>
          </a:p>
          <a:p>
            <a:pPr indent="0" lvl="0" marL="0" rtl="0" algn="just">
              <a:lnSpc>
                <a:spcPct val="115000"/>
              </a:lnSpc>
              <a:spcBef>
                <a:spcPts val="1100"/>
              </a:spcBef>
              <a:spcAft>
                <a:spcPts val="1100"/>
              </a:spcAft>
              <a:buNone/>
            </a:pPr>
            <a:r>
              <a:t/>
            </a:r>
            <a:endParaRPr sz="12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1144525" y="341523"/>
            <a:ext cx="7114800" cy="6207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solidFill>
                  <a:schemeClr val="dk1"/>
                </a:solidFill>
              </a:rPr>
              <a:t>Dataset Descriptions</a:t>
            </a:r>
            <a:endParaRPr/>
          </a:p>
        </p:txBody>
      </p:sp>
      <p:sp>
        <p:nvSpPr>
          <p:cNvPr id="318" name="Google Shape;318;p19"/>
          <p:cNvSpPr txBox="1"/>
          <p:nvPr>
            <p:ph idx="1" type="body"/>
          </p:nvPr>
        </p:nvSpPr>
        <p:spPr>
          <a:xfrm>
            <a:off x="1190775" y="962225"/>
            <a:ext cx="7764000" cy="4125900"/>
          </a:xfrm>
          <a:prstGeom prst="rect">
            <a:avLst/>
          </a:prstGeom>
        </p:spPr>
        <p:txBody>
          <a:bodyPr anchorCtr="0" anchor="t" bIns="34275" lIns="68575" spcFirstLastPara="1" rIns="68575" wrap="square" tIns="34275">
            <a:noAutofit/>
          </a:bodyPr>
          <a:lstStyle/>
          <a:p>
            <a:pPr indent="-311150" lvl="0" marL="457200" rtl="0" algn="just">
              <a:spcBef>
                <a:spcPts val="0"/>
              </a:spcBef>
              <a:spcAft>
                <a:spcPts val="0"/>
              </a:spcAft>
              <a:buClr>
                <a:srgbClr val="0D0D0D"/>
              </a:buClr>
              <a:buSzPts val="1300"/>
              <a:buFont typeface="Arial"/>
              <a:buChar char="•"/>
            </a:pPr>
            <a:r>
              <a:rPr lang="en">
                <a:solidFill>
                  <a:srgbClr val="0D0D0D"/>
                </a:solidFill>
                <a:latin typeface="Arial"/>
                <a:ea typeface="Arial"/>
                <a:cs typeface="Arial"/>
                <a:sym typeface="Arial"/>
              </a:rPr>
              <a:t>After merging all the 6 tables, we have total of </a:t>
            </a:r>
            <a:r>
              <a:rPr b="1" lang="en">
                <a:solidFill>
                  <a:srgbClr val="0D0D0D"/>
                </a:solidFill>
                <a:latin typeface="Arial"/>
                <a:ea typeface="Arial"/>
                <a:cs typeface="Arial"/>
                <a:sym typeface="Arial"/>
              </a:rPr>
              <a:t>39,384</a:t>
            </a:r>
            <a:r>
              <a:rPr lang="en">
                <a:solidFill>
                  <a:srgbClr val="0D0D0D"/>
                </a:solidFill>
                <a:latin typeface="Arial"/>
                <a:ea typeface="Arial"/>
                <a:cs typeface="Arial"/>
                <a:sym typeface="Arial"/>
              </a:rPr>
              <a:t> rows and </a:t>
            </a:r>
            <a:r>
              <a:rPr b="1" lang="en">
                <a:solidFill>
                  <a:srgbClr val="0D0D0D"/>
                </a:solidFill>
                <a:latin typeface="Arial"/>
                <a:ea typeface="Arial"/>
                <a:cs typeface="Arial"/>
                <a:sym typeface="Arial"/>
              </a:rPr>
              <a:t>21</a:t>
            </a:r>
            <a:r>
              <a:rPr lang="en">
                <a:solidFill>
                  <a:srgbClr val="0D0D0D"/>
                </a:solidFill>
                <a:latin typeface="Arial"/>
                <a:ea typeface="Arial"/>
                <a:cs typeface="Arial"/>
                <a:sym typeface="Arial"/>
              </a:rPr>
              <a:t> columns. </a:t>
            </a:r>
            <a:endParaRPr>
              <a:solidFill>
                <a:srgbClr val="0D0D0D"/>
              </a:solidFill>
              <a:latin typeface="Arial"/>
              <a:ea typeface="Arial"/>
              <a:cs typeface="Arial"/>
              <a:sym typeface="Arial"/>
            </a:endParaRPr>
          </a:p>
          <a:p>
            <a:pPr indent="-311150" lvl="0" marL="457200" rtl="0" algn="just">
              <a:spcBef>
                <a:spcPts val="0"/>
              </a:spcBef>
              <a:spcAft>
                <a:spcPts val="0"/>
              </a:spcAft>
              <a:buClr>
                <a:srgbClr val="0D0D0D"/>
              </a:buClr>
              <a:buSzPts val="1300"/>
              <a:buFont typeface="Arial"/>
              <a:buChar char="•"/>
            </a:pPr>
            <a:r>
              <a:rPr lang="en">
                <a:solidFill>
                  <a:srgbClr val="0D0D0D"/>
                </a:solidFill>
                <a:latin typeface="Arial"/>
                <a:ea typeface="Arial"/>
                <a:cs typeface="Arial"/>
                <a:sym typeface="Arial"/>
              </a:rPr>
              <a:t>The main features from each tables are:</a:t>
            </a:r>
            <a:endParaRPr>
              <a:solidFill>
                <a:srgbClr val="000000"/>
              </a:solidFill>
              <a:latin typeface="Arial"/>
              <a:ea typeface="Arial"/>
              <a:cs typeface="Arial"/>
              <a:sym typeface="Arial"/>
            </a:endParaRPr>
          </a:p>
          <a:p>
            <a:pPr indent="-311150" lvl="0" marL="457200" rtl="0" algn="just">
              <a:spcBef>
                <a:spcPts val="0"/>
              </a:spcBef>
              <a:spcAft>
                <a:spcPts val="0"/>
              </a:spcAft>
              <a:buClr>
                <a:srgbClr val="000000"/>
              </a:buClr>
              <a:buSzPts val="1300"/>
              <a:buFont typeface="Arial"/>
              <a:buChar char="•"/>
            </a:pPr>
            <a:r>
              <a:rPr b="1" lang="en">
                <a:solidFill>
                  <a:srgbClr val="000000"/>
                </a:solidFill>
                <a:latin typeface="Arial"/>
                <a:ea typeface="Arial"/>
                <a:cs typeface="Arial"/>
                <a:sym typeface="Arial"/>
              </a:rPr>
              <a:t>Crop Production</a:t>
            </a:r>
            <a:endParaRPr b="1">
              <a:solidFill>
                <a:srgbClr val="000000"/>
              </a:solidFill>
              <a:latin typeface="Arial"/>
              <a:ea typeface="Arial"/>
              <a:cs typeface="Arial"/>
              <a:sym typeface="Arial"/>
            </a:endParaRPr>
          </a:p>
          <a:p>
            <a:pPr indent="-311150" lvl="1" marL="914400" rtl="0" algn="just">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Area Harvested, Yield and Production Quantity</a:t>
            </a:r>
            <a:endParaRPr sz="1300">
              <a:solidFill>
                <a:srgbClr val="000000"/>
              </a:solidFill>
              <a:latin typeface="Arial"/>
              <a:ea typeface="Arial"/>
              <a:cs typeface="Arial"/>
              <a:sym typeface="Arial"/>
            </a:endParaRPr>
          </a:p>
          <a:p>
            <a:pPr indent="-311150" lvl="0" marL="457200" rtl="0" algn="just">
              <a:lnSpc>
                <a:spcPct val="115000"/>
              </a:lnSpc>
              <a:spcBef>
                <a:spcPts val="0"/>
              </a:spcBef>
              <a:spcAft>
                <a:spcPts val="0"/>
              </a:spcAft>
              <a:buClr>
                <a:srgbClr val="000000"/>
              </a:buClr>
              <a:buSzPts val="1300"/>
              <a:buFont typeface="Arial"/>
              <a:buChar char="•"/>
            </a:pPr>
            <a:r>
              <a:rPr b="1" lang="en">
                <a:solidFill>
                  <a:srgbClr val="434343"/>
                </a:solidFill>
                <a:highlight>
                  <a:srgbClr val="FCFCFC"/>
                </a:highlight>
                <a:latin typeface="Arial"/>
                <a:ea typeface="Arial"/>
                <a:cs typeface="Arial"/>
                <a:sym typeface="Arial"/>
              </a:rPr>
              <a:t>Pesticides Use</a:t>
            </a:r>
            <a:endParaRPr b="1">
              <a:solidFill>
                <a:srgbClr val="434343"/>
              </a:solidFill>
              <a:highlight>
                <a:srgbClr val="FCFCFC"/>
              </a:highlight>
              <a:latin typeface="Arial"/>
              <a:ea typeface="Arial"/>
              <a:cs typeface="Arial"/>
              <a:sym typeface="Arial"/>
            </a:endParaRPr>
          </a:p>
          <a:p>
            <a:pPr indent="-311150" lvl="1" marL="914400" rtl="0" algn="just">
              <a:lnSpc>
                <a:spcPct val="115000"/>
              </a:lnSpc>
              <a:spcBef>
                <a:spcPts val="0"/>
              </a:spcBef>
              <a:spcAft>
                <a:spcPts val="0"/>
              </a:spcAft>
              <a:buClr>
                <a:srgbClr val="434343"/>
              </a:buClr>
              <a:buSzPts val="1300"/>
              <a:buFont typeface="Arial"/>
              <a:buChar char="•"/>
            </a:pPr>
            <a:r>
              <a:rPr lang="en" sz="1300">
                <a:solidFill>
                  <a:srgbClr val="434343"/>
                </a:solidFill>
                <a:highlight>
                  <a:srgbClr val="FCFCFC"/>
                </a:highlight>
                <a:latin typeface="Arial"/>
                <a:ea typeface="Arial"/>
                <a:cs typeface="Arial"/>
                <a:sym typeface="Arial"/>
              </a:rPr>
              <a:t>Pesticides, Insecticides, Fungicides </a:t>
            </a:r>
            <a:r>
              <a:rPr lang="en" sz="1300">
                <a:solidFill>
                  <a:srgbClr val="434343"/>
                </a:solidFill>
                <a:highlight>
                  <a:srgbClr val="FCFCFC"/>
                </a:highlight>
                <a:latin typeface="Arial"/>
                <a:ea typeface="Arial"/>
                <a:cs typeface="Arial"/>
                <a:sym typeface="Arial"/>
              </a:rPr>
              <a:t>and</a:t>
            </a:r>
            <a:r>
              <a:rPr lang="en" sz="1300">
                <a:solidFill>
                  <a:srgbClr val="000000"/>
                </a:solidFill>
                <a:latin typeface="Arial"/>
                <a:ea typeface="Arial"/>
                <a:cs typeface="Arial"/>
                <a:sym typeface="Arial"/>
              </a:rPr>
              <a:t> Bactericides</a:t>
            </a:r>
            <a:endParaRPr sz="1300">
              <a:solidFill>
                <a:srgbClr val="434343"/>
              </a:solidFill>
              <a:highlight>
                <a:srgbClr val="FCFCFC"/>
              </a:highlight>
              <a:latin typeface="Arial"/>
              <a:ea typeface="Arial"/>
              <a:cs typeface="Arial"/>
              <a:sym typeface="Arial"/>
            </a:endParaRPr>
          </a:p>
          <a:p>
            <a:pPr indent="-311150" lvl="0" marL="457200" rtl="0" algn="just">
              <a:lnSpc>
                <a:spcPct val="115000"/>
              </a:lnSpc>
              <a:spcBef>
                <a:spcPts val="0"/>
              </a:spcBef>
              <a:spcAft>
                <a:spcPts val="0"/>
              </a:spcAft>
              <a:buClr>
                <a:srgbClr val="000000"/>
              </a:buClr>
              <a:buSzPts val="1300"/>
              <a:buFont typeface="Arial"/>
              <a:buChar char="•"/>
            </a:pPr>
            <a:r>
              <a:rPr b="1" lang="en">
                <a:solidFill>
                  <a:srgbClr val="434343"/>
                </a:solidFill>
                <a:highlight>
                  <a:srgbClr val="FCFCFC"/>
                </a:highlight>
                <a:latin typeface="Arial"/>
                <a:ea typeface="Arial"/>
                <a:cs typeface="Arial"/>
                <a:sym typeface="Arial"/>
              </a:rPr>
              <a:t>Crop Trade</a:t>
            </a:r>
            <a:endParaRPr b="1">
              <a:solidFill>
                <a:srgbClr val="434343"/>
              </a:solidFill>
              <a:highlight>
                <a:srgbClr val="FCFCFC"/>
              </a:highlight>
              <a:latin typeface="Arial"/>
              <a:ea typeface="Arial"/>
              <a:cs typeface="Arial"/>
              <a:sym typeface="Arial"/>
            </a:endParaRPr>
          </a:p>
          <a:p>
            <a:pPr indent="-311150" lvl="1" marL="914400" rtl="0" algn="just">
              <a:lnSpc>
                <a:spcPct val="115000"/>
              </a:lnSpc>
              <a:spcBef>
                <a:spcPts val="0"/>
              </a:spcBef>
              <a:spcAft>
                <a:spcPts val="0"/>
              </a:spcAft>
              <a:buClr>
                <a:srgbClr val="434343"/>
              </a:buClr>
              <a:buSzPts val="1300"/>
              <a:buFont typeface="Arial"/>
              <a:buChar char="•"/>
            </a:pPr>
            <a:r>
              <a:rPr lang="en" sz="1300">
                <a:solidFill>
                  <a:srgbClr val="434343"/>
                </a:solidFill>
                <a:highlight>
                  <a:srgbClr val="FCFCFC"/>
                </a:highlight>
                <a:latin typeface="Arial"/>
                <a:ea typeface="Arial"/>
                <a:cs typeface="Arial"/>
                <a:sym typeface="Arial"/>
              </a:rPr>
              <a:t>Import Quantity, Import Value, Export Quantity, Export Value</a:t>
            </a:r>
            <a:endParaRPr sz="1300">
              <a:solidFill>
                <a:srgbClr val="434343"/>
              </a:solidFill>
              <a:highlight>
                <a:srgbClr val="FCFCFC"/>
              </a:highlight>
              <a:latin typeface="Arial"/>
              <a:ea typeface="Arial"/>
              <a:cs typeface="Arial"/>
              <a:sym typeface="Arial"/>
            </a:endParaRPr>
          </a:p>
          <a:p>
            <a:pPr indent="-311150" lvl="0" marL="457200" rtl="0" algn="just">
              <a:lnSpc>
                <a:spcPct val="115000"/>
              </a:lnSpc>
              <a:spcBef>
                <a:spcPts val="0"/>
              </a:spcBef>
              <a:spcAft>
                <a:spcPts val="0"/>
              </a:spcAft>
              <a:buClr>
                <a:srgbClr val="000000"/>
              </a:buClr>
              <a:buSzPts val="1300"/>
              <a:buFont typeface="Arial"/>
              <a:buChar char="•"/>
            </a:pPr>
            <a:r>
              <a:rPr b="1" lang="en">
                <a:solidFill>
                  <a:srgbClr val="434343"/>
                </a:solidFill>
                <a:highlight>
                  <a:srgbClr val="FCFCFC"/>
                </a:highlight>
                <a:latin typeface="Arial"/>
                <a:ea typeface="Arial"/>
                <a:cs typeface="Arial"/>
                <a:sym typeface="Arial"/>
              </a:rPr>
              <a:t>Land Use</a:t>
            </a:r>
            <a:endParaRPr b="1">
              <a:solidFill>
                <a:srgbClr val="434343"/>
              </a:solidFill>
              <a:highlight>
                <a:srgbClr val="FCFCFC"/>
              </a:highlight>
              <a:latin typeface="Arial"/>
              <a:ea typeface="Arial"/>
              <a:cs typeface="Arial"/>
              <a:sym typeface="Arial"/>
            </a:endParaRPr>
          </a:p>
          <a:p>
            <a:pPr indent="-311150" lvl="1" marL="914400" rtl="0" algn="just">
              <a:lnSpc>
                <a:spcPct val="115000"/>
              </a:lnSpc>
              <a:spcBef>
                <a:spcPts val="0"/>
              </a:spcBef>
              <a:spcAft>
                <a:spcPts val="0"/>
              </a:spcAft>
              <a:buClr>
                <a:srgbClr val="434343"/>
              </a:buClr>
              <a:buSzPts val="1300"/>
              <a:buFont typeface="Arial"/>
              <a:buChar char="•"/>
            </a:pPr>
            <a:r>
              <a:rPr lang="en" sz="1300">
                <a:solidFill>
                  <a:srgbClr val="434343"/>
                </a:solidFill>
                <a:highlight>
                  <a:srgbClr val="FCFCFC"/>
                </a:highlight>
                <a:latin typeface="Arial"/>
                <a:ea typeface="Arial"/>
                <a:cs typeface="Arial"/>
                <a:sym typeface="Arial"/>
              </a:rPr>
              <a:t>Land Area, Cropland</a:t>
            </a:r>
            <a:endParaRPr sz="1300">
              <a:solidFill>
                <a:srgbClr val="434343"/>
              </a:solidFill>
              <a:highlight>
                <a:srgbClr val="FCFCFC"/>
              </a:highlight>
              <a:latin typeface="Arial"/>
              <a:ea typeface="Arial"/>
              <a:cs typeface="Arial"/>
              <a:sym typeface="Arial"/>
            </a:endParaRPr>
          </a:p>
          <a:p>
            <a:pPr indent="-311150" lvl="0" marL="457200" rtl="0" algn="just">
              <a:lnSpc>
                <a:spcPct val="115000"/>
              </a:lnSpc>
              <a:spcBef>
                <a:spcPts val="0"/>
              </a:spcBef>
              <a:spcAft>
                <a:spcPts val="0"/>
              </a:spcAft>
              <a:buClr>
                <a:srgbClr val="000000"/>
              </a:buClr>
              <a:buSzPts val="1300"/>
              <a:buFont typeface="Arial"/>
              <a:buChar char="•"/>
            </a:pPr>
            <a:r>
              <a:rPr b="1" lang="en">
                <a:solidFill>
                  <a:srgbClr val="434343"/>
                </a:solidFill>
                <a:highlight>
                  <a:srgbClr val="FCFCFC"/>
                </a:highlight>
                <a:latin typeface="Arial"/>
                <a:ea typeface="Arial"/>
                <a:cs typeface="Arial"/>
                <a:sym typeface="Arial"/>
              </a:rPr>
              <a:t>Emission from Crops</a:t>
            </a:r>
            <a:endParaRPr b="1">
              <a:solidFill>
                <a:srgbClr val="434343"/>
              </a:solidFill>
              <a:highlight>
                <a:srgbClr val="FCFCFC"/>
              </a:highlight>
              <a:latin typeface="Arial"/>
              <a:ea typeface="Arial"/>
              <a:cs typeface="Arial"/>
              <a:sym typeface="Arial"/>
            </a:endParaRPr>
          </a:p>
          <a:p>
            <a:pPr indent="-311150" lvl="1" marL="914400" rtl="0" algn="just">
              <a:lnSpc>
                <a:spcPct val="115000"/>
              </a:lnSpc>
              <a:spcBef>
                <a:spcPts val="0"/>
              </a:spcBef>
              <a:spcAft>
                <a:spcPts val="0"/>
              </a:spcAft>
              <a:buClr>
                <a:srgbClr val="434343"/>
              </a:buClr>
              <a:buSzPts val="1300"/>
              <a:buFont typeface="Arial"/>
              <a:buChar char="•"/>
            </a:pPr>
            <a:r>
              <a:rPr lang="en" sz="1300">
                <a:solidFill>
                  <a:srgbClr val="434343"/>
                </a:solidFill>
                <a:highlight>
                  <a:srgbClr val="FCFCFC"/>
                </a:highlight>
                <a:latin typeface="Arial"/>
                <a:ea typeface="Arial"/>
                <a:cs typeface="Arial"/>
                <a:sym typeface="Arial"/>
              </a:rPr>
              <a:t>Emissions N20, Emissions CH4</a:t>
            </a:r>
            <a:endParaRPr sz="1300">
              <a:solidFill>
                <a:srgbClr val="434343"/>
              </a:solidFill>
              <a:highlight>
                <a:srgbClr val="FCFCFC"/>
              </a:highlight>
              <a:latin typeface="Arial"/>
              <a:ea typeface="Arial"/>
              <a:cs typeface="Arial"/>
              <a:sym typeface="Arial"/>
            </a:endParaRPr>
          </a:p>
          <a:p>
            <a:pPr indent="-311150" lvl="0" marL="457200" rtl="0" algn="just">
              <a:lnSpc>
                <a:spcPct val="115000"/>
              </a:lnSpc>
              <a:spcBef>
                <a:spcPts val="0"/>
              </a:spcBef>
              <a:spcAft>
                <a:spcPts val="0"/>
              </a:spcAft>
              <a:buClr>
                <a:srgbClr val="000000"/>
              </a:buClr>
              <a:buSzPts val="1300"/>
              <a:buFont typeface="Arial"/>
              <a:buChar char="•"/>
            </a:pPr>
            <a:r>
              <a:rPr b="1" lang="en">
                <a:solidFill>
                  <a:srgbClr val="434343"/>
                </a:solidFill>
                <a:highlight>
                  <a:srgbClr val="FCFCFC"/>
                </a:highlight>
                <a:latin typeface="Arial"/>
                <a:ea typeface="Arial"/>
                <a:cs typeface="Arial"/>
                <a:sym typeface="Arial"/>
              </a:rPr>
              <a:t>Value of Agricultural Production</a:t>
            </a:r>
            <a:endParaRPr b="1">
              <a:solidFill>
                <a:srgbClr val="434343"/>
              </a:solidFill>
              <a:highlight>
                <a:srgbClr val="FCFCFC"/>
              </a:highlight>
              <a:latin typeface="Arial"/>
              <a:ea typeface="Arial"/>
              <a:cs typeface="Arial"/>
              <a:sym typeface="Arial"/>
            </a:endParaRPr>
          </a:p>
          <a:p>
            <a:pPr indent="-311150" lvl="1" marL="914400" rtl="0" algn="just">
              <a:lnSpc>
                <a:spcPct val="115000"/>
              </a:lnSpc>
              <a:spcBef>
                <a:spcPts val="0"/>
              </a:spcBef>
              <a:spcAft>
                <a:spcPts val="0"/>
              </a:spcAft>
              <a:buClr>
                <a:srgbClr val="434343"/>
              </a:buClr>
              <a:buSzPts val="1300"/>
              <a:buFont typeface="Arial"/>
              <a:buChar char="•"/>
            </a:pPr>
            <a:r>
              <a:rPr lang="en" sz="1300">
                <a:solidFill>
                  <a:srgbClr val="434343"/>
                </a:solidFill>
                <a:highlight>
                  <a:srgbClr val="FCFCFC"/>
                </a:highlight>
                <a:latin typeface="Arial"/>
                <a:ea typeface="Arial"/>
                <a:cs typeface="Arial"/>
                <a:sym typeface="Arial"/>
              </a:rPr>
              <a:t>Gross Production Value (Current thousand US $)</a:t>
            </a:r>
            <a:endParaRPr b="1" sz="1300">
              <a:solidFill>
                <a:srgbClr val="000000"/>
              </a:solidFill>
              <a:latin typeface="Arial"/>
              <a:ea typeface="Arial"/>
              <a:cs typeface="Arial"/>
              <a:sym typeface="Arial"/>
            </a:endParaRPr>
          </a:p>
          <a:p>
            <a:pPr indent="0" lvl="0" marL="0" rtl="0" algn="just">
              <a:lnSpc>
                <a:spcPct val="115000"/>
              </a:lnSpc>
              <a:spcBef>
                <a:spcPts val="1500"/>
              </a:spcBef>
              <a:spcAft>
                <a:spcPts val="1100"/>
              </a:spcAft>
              <a:buNone/>
            </a:pPr>
            <a:r>
              <a:t/>
            </a:r>
            <a:endParaRPr sz="12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0"/>
          <p:cNvSpPr txBox="1"/>
          <p:nvPr>
            <p:ph type="title"/>
          </p:nvPr>
        </p:nvSpPr>
        <p:spPr>
          <a:xfrm>
            <a:off x="1144525" y="92500"/>
            <a:ext cx="7114800" cy="5364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solidFill>
                  <a:schemeClr val="dk1"/>
                </a:solidFill>
              </a:rPr>
              <a:t>Previous Projects on the Topic</a:t>
            </a:r>
            <a:endParaRPr/>
          </a:p>
        </p:txBody>
      </p:sp>
      <p:sp>
        <p:nvSpPr>
          <p:cNvPr id="324" name="Google Shape;324;p20"/>
          <p:cNvSpPr txBox="1"/>
          <p:nvPr>
            <p:ph idx="1" type="body"/>
          </p:nvPr>
        </p:nvSpPr>
        <p:spPr>
          <a:xfrm>
            <a:off x="814075" y="962100"/>
            <a:ext cx="8251800" cy="4125900"/>
          </a:xfrm>
          <a:prstGeom prst="rect">
            <a:avLst/>
          </a:prstGeom>
        </p:spPr>
        <p:txBody>
          <a:bodyPr anchorCtr="0" anchor="t" bIns="34275" lIns="68575" spcFirstLastPara="1" rIns="68575" wrap="square" tIns="34275">
            <a:noAutofit/>
          </a:bodyPr>
          <a:lstStyle/>
          <a:p>
            <a:pPr indent="0" lvl="0" marL="0" rtl="0" algn="l">
              <a:lnSpc>
                <a:spcPct val="115000"/>
              </a:lnSpc>
              <a:spcBef>
                <a:spcPts val="0"/>
              </a:spcBef>
              <a:spcAft>
                <a:spcPts val="0"/>
              </a:spcAft>
              <a:buNone/>
            </a:pPr>
            <a:r>
              <a:rPr b="1" lang="en" sz="1400">
                <a:solidFill>
                  <a:srgbClr val="000000"/>
                </a:solidFill>
                <a:latin typeface="Arial"/>
                <a:ea typeface="Arial"/>
                <a:cs typeface="Arial"/>
                <a:sym typeface="Arial"/>
              </a:rPr>
              <a:t>Crop Yield Prediction and Analysis</a:t>
            </a:r>
            <a:endParaRPr b="1" sz="1400">
              <a:solidFill>
                <a:srgbClr val="000000"/>
              </a:solidFill>
              <a:latin typeface="Arial"/>
              <a:ea typeface="Arial"/>
              <a:cs typeface="Arial"/>
              <a:sym typeface="Arial"/>
            </a:endParaRPr>
          </a:p>
          <a:p>
            <a:pPr indent="-317500" lvl="0" marL="457200" rtl="0" algn="l">
              <a:lnSpc>
                <a:spcPct val="115000"/>
              </a:lnSpc>
              <a:spcBef>
                <a:spcPts val="1200"/>
              </a:spcBef>
              <a:spcAft>
                <a:spcPts val="0"/>
              </a:spcAft>
              <a:buClr>
                <a:srgbClr val="000000"/>
              </a:buClr>
              <a:buSzPts val="1400"/>
              <a:buFont typeface="Arial"/>
              <a:buChar char="●"/>
            </a:pPr>
            <a:r>
              <a:rPr lang="en" sz="1400" u="sng">
                <a:solidFill>
                  <a:schemeClr val="hlink"/>
                </a:solidFill>
                <a:latin typeface="Arial"/>
                <a:ea typeface="Arial"/>
                <a:cs typeface="Arial"/>
                <a:sym typeface="Arial"/>
                <a:hlinkClick r:id="rId3"/>
              </a:rPr>
              <a:t>US Corn Production</a:t>
            </a:r>
            <a:r>
              <a:rPr lang="en" sz="1400">
                <a:solidFill>
                  <a:srgbClr val="000000"/>
                </a:solidFill>
                <a:latin typeface="Arial"/>
                <a:ea typeface="Arial"/>
                <a:cs typeface="Arial"/>
                <a:sym typeface="Arial"/>
              </a:rPr>
              <a:t>: Delve into the world of corn production in the United States, a cornerstone dataset for predicting crop yields.</a:t>
            </a: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 sz="1400">
                <a:solidFill>
                  <a:srgbClr val="000000"/>
                </a:solidFill>
                <a:latin typeface="Arial"/>
                <a:ea typeface="Arial"/>
                <a:cs typeface="Arial"/>
                <a:sym typeface="Arial"/>
              </a:rPr>
              <a:t>Soil Health and Quality</a:t>
            </a:r>
            <a:endParaRPr b="1" sz="1400">
              <a:solidFill>
                <a:srgbClr val="000000"/>
              </a:solidFill>
              <a:latin typeface="Arial"/>
              <a:ea typeface="Arial"/>
              <a:cs typeface="Arial"/>
              <a:sym typeface="Arial"/>
            </a:endParaRPr>
          </a:p>
          <a:p>
            <a:pPr indent="-317500" lvl="0" marL="457200" rtl="0" algn="l">
              <a:lnSpc>
                <a:spcPct val="115000"/>
              </a:lnSpc>
              <a:spcBef>
                <a:spcPts val="1200"/>
              </a:spcBef>
              <a:spcAft>
                <a:spcPts val="0"/>
              </a:spcAft>
              <a:buClr>
                <a:srgbClr val="000000"/>
              </a:buClr>
              <a:buSzPts val="1400"/>
              <a:buFont typeface="Arial"/>
              <a:buChar char="●"/>
            </a:pPr>
            <a:r>
              <a:rPr lang="en" sz="1400" u="sng">
                <a:solidFill>
                  <a:schemeClr val="hlink"/>
                </a:solidFill>
                <a:latin typeface="Arial"/>
                <a:ea typeface="Arial"/>
                <a:cs typeface="Arial"/>
                <a:sym typeface="Arial"/>
                <a:hlinkClick r:id="rId4"/>
              </a:rPr>
              <a:t>Soil Health: Soil Testing Database</a:t>
            </a:r>
            <a:r>
              <a:rPr lang="en" sz="1400">
                <a:solidFill>
                  <a:srgbClr val="000000"/>
                </a:solidFill>
                <a:latin typeface="Arial"/>
                <a:ea typeface="Arial"/>
                <a:cs typeface="Arial"/>
                <a:sym typeface="Arial"/>
              </a:rPr>
              <a:t>: Explore a rich database of soil testing results, ideal for soil health analysis and improvement projects.</a:t>
            </a: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 sz="1400">
                <a:solidFill>
                  <a:srgbClr val="000000"/>
                </a:solidFill>
                <a:latin typeface="Arial"/>
                <a:ea typeface="Arial"/>
                <a:cs typeface="Arial"/>
                <a:sym typeface="Arial"/>
              </a:rPr>
              <a:t>Precision Agriculture and IoT</a:t>
            </a:r>
            <a:endParaRPr b="1" sz="1400">
              <a:solidFill>
                <a:srgbClr val="000000"/>
              </a:solidFill>
              <a:latin typeface="Arial"/>
              <a:ea typeface="Arial"/>
              <a:cs typeface="Arial"/>
              <a:sym typeface="Arial"/>
            </a:endParaRPr>
          </a:p>
          <a:p>
            <a:pPr indent="-317500" lvl="0" marL="457200" rtl="0" algn="l">
              <a:lnSpc>
                <a:spcPct val="115000"/>
              </a:lnSpc>
              <a:spcBef>
                <a:spcPts val="1200"/>
              </a:spcBef>
              <a:spcAft>
                <a:spcPts val="0"/>
              </a:spcAft>
              <a:buClr>
                <a:srgbClr val="000000"/>
              </a:buClr>
              <a:buSzPts val="1400"/>
              <a:buFont typeface="Arial"/>
              <a:buChar char="●"/>
            </a:pPr>
            <a:r>
              <a:rPr lang="en" sz="1400" u="sng">
                <a:solidFill>
                  <a:schemeClr val="hlink"/>
                </a:solidFill>
                <a:latin typeface="Arial"/>
                <a:ea typeface="Arial"/>
                <a:cs typeface="Arial"/>
                <a:sym typeface="Arial"/>
                <a:hlinkClick r:id="rId5"/>
              </a:rPr>
              <a:t>Greenhouse Gas Emissions</a:t>
            </a:r>
            <a:r>
              <a:rPr lang="en" sz="1400">
                <a:solidFill>
                  <a:srgbClr val="000000"/>
                </a:solidFill>
                <a:latin typeface="Arial"/>
                <a:ea typeface="Arial"/>
                <a:cs typeface="Arial"/>
                <a:sym typeface="Arial"/>
              </a:rPr>
              <a:t>: Contribute to sustainable agriculture by exploring datasets related to greenhouse gas emissions, a crucial aspect of modern farming practices.</a:t>
            </a:r>
            <a:endParaRPr sz="14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 sz="1400">
                <a:solidFill>
                  <a:srgbClr val="000000"/>
                </a:solidFill>
                <a:latin typeface="Arial"/>
                <a:ea typeface="Arial"/>
                <a:cs typeface="Arial"/>
                <a:sym typeface="Arial"/>
              </a:rPr>
              <a:t>Agricultural Economics:</a:t>
            </a:r>
            <a:endParaRPr b="1" sz="1400">
              <a:solidFill>
                <a:srgbClr val="000000"/>
              </a:solidFill>
              <a:latin typeface="Arial"/>
              <a:ea typeface="Arial"/>
              <a:cs typeface="Arial"/>
              <a:sym typeface="Arial"/>
            </a:endParaRPr>
          </a:p>
          <a:p>
            <a:pPr indent="-317500" lvl="0" marL="457200" rtl="0" algn="l">
              <a:lnSpc>
                <a:spcPct val="115000"/>
              </a:lnSpc>
              <a:spcBef>
                <a:spcPts val="1200"/>
              </a:spcBef>
              <a:spcAft>
                <a:spcPts val="0"/>
              </a:spcAft>
              <a:buClr>
                <a:srgbClr val="000000"/>
              </a:buClr>
              <a:buSzPts val="1400"/>
              <a:buFont typeface="Arial"/>
              <a:buChar char="●"/>
            </a:pPr>
            <a:r>
              <a:rPr lang="en" sz="1400" u="sng">
                <a:solidFill>
                  <a:schemeClr val="hlink"/>
                </a:solidFill>
                <a:latin typeface="Arial"/>
                <a:ea typeface="Arial"/>
                <a:cs typeface="Arial"/>
                <a:sym typeface="Arial"/>
                <a:hlinkClick r:id="rId6"/>
              </a:rPr>
              <a:t>FAO Crop Statistics</a:t>
            </a:r>
            <a:r>
              <a:rPr lang="en" sz="1400">
                <a:solidFill>
                  <a:srgbClr val="000000"/>
                </a:solidFill>
                <a:latin typeface="Arial"/>
                <a:ea typeface="Arial"/>
                <a:cs typeface="Arial"/>
                <a:sym typeface="Arial"/>
              </a:rPr>
              <a:t>: Explore datasets related to world food and feed production to understand global agricultural economics better.</a:t>
            </a:r>
            <a:endParaRPr b="1" sz="1400">
              <a:solidFill>
                <a:srgbClr val="0D0D0D"/>
              </a:solidFill>
              <a:highlight>
                <a:schemeClr val="lt1"/>
              </a:highlight>
              <a:latin typeface="Arial"/>
              <a:ea typeface="Arial"/>
              <a:cs typeface="Arial"/>
              <a:sym typeface="Arial"/>
            </a:endParaRPr>
          </a:p>
          <a:p>
            <a:pPr indent="0" lvl="0" marL="0" rtl="0" algn="just">
              <a:lnSpc>
                <a:spcPct val="115000"/>
              </a:lnSpc>
              <a:spcBef>
                <a:spcPts val="1200"/>
              </a:spcBef>
              <a:spcAft>
                <a:spcPts val="1100"/>
              </a:spcAft>
              <a:buNone/>
            </a:pPr>
            <a:r>
              <a:t/>
            </a:r>
            <a:endParaRPr sz="10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1144525" y="341523"/>
            <a:ext cx="7114800" cy="6207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solidFill>
                  <a:schemeClr val="dk1"/>
                </a:solidFill>
              </a:rPr>
              <a:t>Literature Review</a:t>
            </a:r>
            <a:endParaRPr/>
          </a:p>
        </p:txBody>
      </p:sp>
      <p:sp>
        <p:nvSpPr>
          <p:cNvPr id="330" name="Google Shape;330;p21"/>
          <p:cNvSpPr txBox="1"/>
          <p:nvPr>
            <p:ph idx="1" type="body"/>
          </p:nvPr>
        </p:nvSpPr>
        <p:spPr>
          <a:xfrm>
            <a:off x="1190775" y="962225"/>
            <a:ext cx="7764000" cy="4125900"/>
          </a:xfrm>
          <a:prstGeom prst="rect">
            <a:avLst/>
          </a:prstGeom>
        </p:spPr>
        <p:txBody>
          <a:bodyPr anchorCtr="0" anchor="t" bIns="34275" lIns="68575" spcFirstLastPara="1" rIns="68575" wrap="square" tIns="34275">
            <a:normAutofit/>
          </a:bodyPr>
          <a:lstStyle/>
          <a:p>
            <a:pPr indent="0" lvl="0" marL="0" rtl="0" algn="l">
              <a:lnSpc>
                <a:spcPct val="105000"/>
              </a:lnSpc>
              <a:spcBef>
                <a:spcPts val="1500"/>
              </a:spcBef>
              <a:spcAft>
                <a:spcPts val="0"/>
              </a:spcAft>
              <a:buSzPts val="935"/>
              <a:buNone/>
            </a:pPr>
            <a:r>
              <a:rPr b="1" lang="en" sz="1430">
                <a:solidFill>
                  <a:srgbClr val="0D0D0D"/>
                </a:solidFill>
                <a:highlight>
                  <a:schemeClr val="lt1"/>
                </a:highlight>
                <a:latin typeface="Arial"/>
                <a:ea typeface="Arial"/>
                <a:cs typeface="Arial"/>
                <a:sym typeface="Arial"/>
              </a:rPr>
              <a:t>Crop Yield Analysis:</a:t>
            </a:r>
            <a:endParaRPr b="1" sz="1430">
              <a:solidFill>
                <a:srgbClr val="0D0D0D"/>
              </a:solidFill>
              <a:highlight>
                <a:schemeClr val="lt1"/>
              </a:highlight>
              <a:latin typeface="Arial"/>
              <a:ea typeface="Arial"/>
              <a:cs typeface="Arial"/>
              <a:sym typeface="Arial"/>
            </a:endParaRPr>
          </a:p>
          <a:p>
            <a:pPr indent="-319405" lvl="1" marL="914400" rtl="0" algn="l">
              <a:lnSpc>
                <a:spcPct val="105000"/>
              </a:lnSpc>
              <a:spcBef>
                <a:spcPts val="1500"/>
              </a:spcBef>
              <a:spcAft>
                <a:spcPts val="0"/>
              </a:spcAft>
              <a:buClr>
                <a:srgbClr val="0D0D0D"/>
              </a:buClr>
              <a:buSzPts val="1430"/>
              <a:buFont typeface="Arial"/>
              <a:buChar char="●"/>
            </a:pPr>
            <a:r>
              <a:rPr lang="en" sz="1430">
                <a:solidFill>
                  <a:srgbClr val="0D0D0D"/>
                </a:solidFill>
                <a:highlight>
                  <a:schemeClr val="lt1"/>
                </a:highlight>
                <a:latin typeface="Arial"/>
                <a:ea typeface="Arial"/>
                <a:cs typeface="Arial"/>
                <a:sym typeface="Arial"/>
              </a:rPr>
              <a:t>Studied 8,000+ global crop yield time series.</a:t>
            </a:r>
            <a:endParaRPr sz="1430">
              <a:solidFill>
                <a:srgbClr val="0D0D0D"/>
              </a:solidFill>
              <a:highlight>
                <a:schemeClr val="lt1"/>
              </a:highlight>
              <a:latin typeface="Arial"/>
              <a:ea typeface="Arial"/>
              <a:cs typeface="Arial"/>
              <a:sym typeface="Arial"/>
            </a:endParaRPr>
          </a:p>
          <a:p>
            <a:pPr indent="-319405" lvl="1" marL="914400" rtl="0" algn="l">
              <a:lnSpc>
                <a:spcPct val="105000"/>
              </a:lnSpc>
              <a:spcBef>
                <a:spcPts val="0"/>
              </a:spcBef>
              <a:spcAft>
                <a:spcPts val="0"/>
              </a:spcAft>
              <a:buClr>
                <a:srgbClr val="0D0D0D"/>
              </a:buClr>
              <a:buSzPts val="1430"/>
              <a:buFont typeface="Arial"/>
              <a:buChar char="●"/>
            </a:pPr>
            <a:r>
              <a:rPr lang="en" sz="1430">
                <a:solidFill>
                  <a:srgbClr val="0D0D0D"/>
                </a:solidFill>
                <a:highlight>
                  <a:schemeClr val="lt1"/>
                </a:highlight>
                <a:latin typeface="Arial"/>
                <a:ea typeface="Arial"/>
                <a:cs typeface="Arial"/>
                <a:sym typeface="Arial"/>
              </a:rPr>
              <a:t>50% showed slowed growth due to maximum yields and sustainable policies.</a:t>
            </a:r>
            <a:endParaRPr sz="1430">
              <a:solidFill>
                <a:srgbClr val="0D0D0D"/>
              </a:solidFill>
              <a:highlight>
                <a:schemeClr val="lt1"/>
              </a:highlight>
              <a:latin typeface="Arial"/>
              <a:ea typeface="Arial"/>
              <a:cs typeface="Arial"/>
              <a:sym typeface="Arial"/>
            </a:endParaRPr>
          </a:p>
          <a:p>
            <a:pPr indent="-319405" lvl="1" marL="914400" rtl="0" algn="l">
              <a:lnSpc>
                <a:spcPct val="105000"/>
              </a:lnSpc>
              <a:spcBef>
                <a:spcPts val="0"/>
              </a:spcBef>
              <a:spcAft>
                <a:spcPts val="0"/>
              </a:spcAft>
              <a:buClr>
                <a:srgbClr val="0D0D0D"/>
              </a:buClr>
              <a:buSzPts val="1430"/>
              <a:buFont typeface="Arial"/>
              <a:buChar char="●"/>
            </a:pPr>
            <a:r>
              <a:rPr lang="en" sz="1430">
                <a:solidFill>
                  <a:srgbClr val="0D0D0D"/>
                </a:solidFill>
                <a:highlight>
                  <a:schemeClr val="lt1"/>
                </a:highlight>
                <a:latin typeface="Arial"/>
                <a:ea typeface="Arial"/>
                <a:cs typeface="Arial"/>
                <a:sym typeface="Arial"/>
              </a:rPr>
              <a:t>25% saw increased variability from climate change.</a:t>
            </a:r>
            <a:endParaRPr sz="1430">
              <a:solidFill>
                <a:srgbClr val="0D0D0D"/>
              </a:solidFill>
              <a:highlight>
                <a:schemeClr val="lt1"/>
              </a:highlight>
              <a:latin typeface="Arial"/>
              <a:ea typeface="Arial"/>
              <a:cs typeface="Arial"/>
              <a:sym typeface="Arial"/>
            </a:endParaRPr>
          </a:p>
          <a:p>
            <a:pPr indent="0" lvl="0" marL="0" rtl="0" algn="l">
              <a:lnSpc>
                <a:spcPct val="105000"/>
              </a:lnSpc>
              <a:spcBef>
                <a:spcPts val="1500"/>
              </a:spcBef>
              <a:spcAft>
                <a:spcPts val="0"/>
              </a:spcAft>
              <a:buSzPts val="935"/>
              <a:buNone/>
            </a:pPr>
            <a:r>
              <a:rPr b="1" lang="en" sz="1430">
                <a:solidFill>
                  <a:srgbClr val="0D0D0D"/>
                </a:solidFill>
                <a:highlight>
                  <a:schemeClr val="lt1"/>
                </a:highlight>
                <a:latin typeface="Arial"/>
                <a:ea typeface="Arial"/>
                <a:cs typeface="Arial"/>
                <a:sym typeface="Arial"/>
              </a:rPr>
              <a:t>Agricultural Emissions:</a:t>
            </a:r>
            <a:endParaRPr b="1" sz="1430">
              <a:solidFill>
                <a:srgbClr val="0D0D0D"/>
              </a:solidFill>
              <a:highlight>
                <a:schemeClr val="lt1"/>
              </a:highlight>
              <a:latin typeface="Arial"/>
              <a:ea typeface="Arial"/>
              <a:cs typeface="Arial"/>
              <a:sym typeface="Arial"/>
            </a:endParaRPr>
          </a:p>
          <a:p>
            <a:pPr indent="-319405" lvl="1" marL="914400" rtl="0" algn="l">
              <a:lnSpc>
                <a:spcPct val="105000"/>
              </a:lnSpc>
              <a:spcBef>
                <a:spcPts val="1500"/>
              </a:spcBef>
              <a:spcAft>
                <a:spcPts val="0"/>
              </a:spcAft>
              <a:buClr>
                <a:srgbClr val="0D0D0D"/>
              </a:buClr>
              <a:buSzPts val="1430"/>
              <a:buFont typeface="Arial"/>
              <a:buChar char="●"/>
            </a:pPr>
            <a:r>
              <a:rPr lang="en" sz="1430">
                <a:solidFill>
                  <a:srgbClr val="0D0D0D"/>
                </a:solidFill>
                <a:highlight>
                  <a:schemeClr val="lt1"/>
                </a:highlight>
                <a:latin typeface="Arial"/>
                <a:ea typeface="Arial"/>
                <a:cs typeface="Arial"/>
                <a:sym typeface="Arial"/>
              </a:rPr>
              <a:t>Annual emissions rose 1.1%, reaching 4.6 gigatons CO2 in 2010.</a:t>
            </a:r>
            <a:endParaRPr sz="1430">
              <a:solidFill>
                <a:srgbClr val="0D0D0D"/>
              </a:solidFill>
              <a:highlight>
                <a:schemeClr val="lt1"/>
              </a:highlight>
              <a:latin typeface="Arial"/>
              <a:ea typeface="Arial"/>
              <a:cs typeface="Arial"/>
              <a:sym typeface="Arial"/>
            </a:endParaRPr>
          </a:p>
          <a:p>
            <a:pPr indent="-319405" lvl="1" marL="914400" rtl="0" algn="l">
              <a:lnSpc>
                <a:spcPct val="105000"/>
              </a:lnSpc>
              <a:spcBef>
                <a:spcPts val="0"/>
              </a:spcBef>
              <a:spcAft>
                <a:spcPts val="0"/>
              </a:spcAft>
              <a:buClr>
                <a:srgbClr val="0D0D0D"/>
              </a:buClr>
              <a:buSzPts val="1430"/>
              <a:buFont typeface="Arial"/>
              <a:buChar char="●"/>
            </a:pPr>
            <a:r>
              <a:rPr lang="en" sz="1430">
                <a:solidFill>
                  <a:srgbClr val="0D0D0D"/>
                </a:solidFill>
                <a:highlight>
                  <a:schemeClr val="lt1"/>
                </a:highlight>
                <a:latin typeface="Arial"/>
                <a:ea typeface="Arial"/>
                <a:cs typeface="Arial"/>
                <a:sym typeface="Arial"/>
              </a:rPr>
              <a:t>Agriculture's share dropped from 17.2% to 13.7% from 2000 to 2010.</a:t>
            </a:r>
            <a:endParaRPr sz="1430">
              <a:solidFill>
                <a:srgbClr val="0D0D0D"/>
              </a:solidFill>
              <a:highlight>
                <a:schemeClr val="lt1"/>
              </a:highlight>
              <a:latin typeface="Arial"/>
              <a:ea typeface="Arial"/>
              <a:cs typeface="Arial"/>
              <a:sym typeface="Arial"/>
            </a:endParaRPr>
          </a:p>
          <a:p>
            <a:pPr indent="0" lvl="0" marL="0" rtl="0" algn="l">
              <a:lnSpc>
                <a:spcPct val="105000"/>
              </a:lnSpc>
              <a:spcBef>
                <a:spcPts val="1500"/>
              </a:spcBef>
              <a:spcAft>
                <a:spcPts val="0"/>
              </a:spcAft>
              <a:buSzPts val="935"/>
              <a:buNone/>
            </a:pPr>
            <a:r>
              <a:rPr b="1" lang="en" sz="1430">
                <a:solidFill>
                  <a:srgbClr val="0D0D0D"/>
                </a:solidFill>
                <a:highlight>
                  <a:schemeClr val="lt1"/>
                </a:highlight>
                <a:latin typeface="Arial"/>
                <a:ea typeface="Arial"/>
                <a:cs typeface="Arial"/>
                <a:sym typeface="Arial"/>
              </a:rPr>
              <a:t>Call for Updates:</a:t>
            </a:r>
            <a:endParaRPr b="1" sz="1430">
              <a:solidFill>
                <a:srgbClr val="0D0D0D"/>
              </a:solidFill>
              <a:highlight>
                <a:schemeClr val="lt1"/>
              </a:highlight>
              <a:latin typeface="Arial"/>
              <a:ea typeface="Arial"/>
              <a:cs typeface="Arial"/>
              <a:sym typeface="Arial"/>
            </a:endParaRPr>
          </a:p>
          <a:p>
            <a:pPr indent="-319405" lvl="1" marL="914400" rtl="0" algn="l">
              <a:lnSpc>
                <a:spcPct val="105000"/>
              </a:lnSpc>
              <a:spcBef>
                <a:spcPts val="1500"/>
              </a:spcBef>
              <a:spcAft>
                <a:spcPts val="0"/>
              </a:spcAft>
              <a:buClr>
                <a:srgbClr val="0D0D0D"/>
              </a:buClr>
              <a:buSzPts val="1430"/>
              <a:buFont typeface="Arial"/>
              <a:buChar char="●"/>
            </a:pPr>
            <a:r>
              <a:rPr lang="en" sz="1430">
                <a:solidFill>
                  <a:srgbClr val="0D0D0D"/>
                </a:solidFill>
                <a:highlight>
                  <a:schemeClr val="lt1"/>
                </a:highlight>
                <a:latin typeface="Arial"/>
                <a:ea typeface="Arial"/>
                <a:cs typeface="Arial"/>
                <a:sym typeface="Arial"/>
              </a:rPr>
              <a:t>Studies urge updates every 5 years for emissions reporting.</a:t>
            </a:r>
            <a:endParaRPr sz="1430">
              <a:solidFill>
                <a:srgbClr val="0D0D0D"/>
              </a:solidFill>
              <a:highlight>
                <a:schemeClr val="lt1"/>
              </a:highlight>
              <a:latin typeface="Arial"/>
              <a:ea typeface="Arial"/>
              <a:cs typeface="Arial"/>
              <a:sym typeface="Arial"/>
            </a:endParaRPr>
          </a:p>
          <a:p>
            <a:pPr indent="-319405" lvl="1" marL="914400" rtl="0" algn="l">
              <a:lnSpc>
                <a:spcPct val="105000"/>
              </a:lnSpc>
              <a:spcBef>
                <a:spcPts val="0"/>
              </a:spcBef>
              <a:spcAft>
                <a:spcPts val="0"/>
              </a:spcAft>
              <a:buClr>
                <a:srgbClr val="0D0D0D"/>
              </a:buClr>
              <a:buSzPts val="1430"/>
              <a:buFont typeface="Arial"/>
              <a:buChar char="●"/>
            </a:pPr>
            <a:r>
              <a:rPr lang="en" sz="1430">
                <a:solidFill>
                  <a:srgbClr val="0D0D0D"/>
                </a:solidFill>
                <a:highlight>
                  <a:schemeClr val="lt1"/>
                </a:highlight>
                <a:latin typeface="Arial"/>
                <a:ea typeface="Arial"/>
                <a:cs typeface="Arial"/>
                <a:sym typeface="Arial"/>
              </a:rPr>
              <a:t>Crucial for policy decisions, especially in developing countries.</a:t>
            </a:r>
            <a:endParaRPr sz="1430">
              <a:solidFill>
                <a:srgbClr val="0D0D0D"/>
              </a:solidFill>
              <a:highlight>
                <a:schemeClr val="lt1"/>
              </a:highlight>
              <a:latin typeface="Arial"/>
              <a:ea typeface="Arial"/>
              <a:cs typeface="Arial"/>
              <a:sym typeface="Arial"/>
            </a:endParaRPr>
          </a:p>
          <a:p>
            <a:pPr indent="-319405" lvl="1" marL="914400" rtl="0" algn="l">
              <a:lnSpc>
                <a:spcPct val="105000"/>
              </a:lnSpc>
              <a:spcBef>
                <a:spcPts val="0"/>
              </a:spcBef>
              <a:spcAft>
                <a:spcPts val="0"/>
              </a:spcAft>
              <a:buClr>
                <a:srgbClr val="0D0D0D"/>
              </a:buClr>
              <a:buSzPts val="1430"/>
              <a:buFont typeface="Arial"/>
              <a:buChar char="●"/>
            </a:pPr>
            <a:r>
              <a:rPr lang="en" sz="1430">
                <a:solidFill>
                  <a:srgbClr val="0D0D0D"/>
                </a:solidFill>
                <a:highlight>
                  <a:schemeClr val="lt1"/>
                </a:highlight>
                <a:latin typeface="Arial"/>
                <a:ea typeface="Arial"/>
                <a:cs typeface="Arial"/>
                <a:sym typeface="Arial"/>
              </a:rPr>
              <a:t>Agriculture contributes 10-15% of total emissions.</a:t>
            </a:r>
            <a:endParaRPr b="1" sz="1281">
              <a:solidFill>
                <a:srgbClr val="000000"/>
              </a:solidFill>
            </a:endParaRPr>
          </a:p>
          <a:p>
            <a:pPr indent="0" lvl="0" marL="0" rtl="0" algn="just">
              <a:lnSpc>
                <a:spcPct val="105000"/>
              </a:lnSpc>
              <a:spcBef>
                <a:spcPts val="1500"/>
              </a:spcBef>
              <a:spcAft>
                <a:spcPts val="1100"/>
              </a:spcAft>
              <a:buSzPts val="935"/>
              <a:buNone/>
            </a:pPr>
            <a:r>
              <a:t/>
            </a:r>
            <a:endParaRPr sz="1005"/>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4" name="Shape 334"/>
        <p:cNvGrpSpPr/>
        <p:nvPr/>
      </p:nvGrpSpPr>
      <p:grpSpPr>
        <a:xfrm>
          <a:off x="0" y="0"/>
          <a:ext cx="0" cy="0"/>
          <a:chOff x="0" y="0"/>
          <a:chExt cx="0" cy="0"/>
        </a:xfrm>
      </p:grpSpPr>
      <p:sp>
        <p:nvSpPr>
          <p:cNvPr id="335" name="Google Shape;335;p22"/>
          <p:cNvSpPr txBox="1"/>
          <p:nvPr>
            <p:ph type="title"/>
          </p:nvPr>
        </p:nvSpPr>
        <p:spPr>
          <a:xfrm>
            <a:off x="1190775" y="341513"/>
            <a:ext cx="7114800" cy="5559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Clr>
                <a:schemeClr val="lt1"/>
              </a:buClr>
              <a:buSzPts val="3300"/>
              <a:buFont typeface="Arial"/>
              <a:buNone/>
            </a:pPr>
            <a:r>
              <a:rPr lang="en">
                <a:solidFill>
                  <a:schemeClr val="dk1"/>
                </a:solidFill>
              </a:rPr>
              <a:t>Data Cleaning</a:t>
            </a:r>
            <a:endParaRPr>
              <a:solidFill>
                <a:schemeClr val="dk1"/>
              </a:solidFill>
            </a:endParaRPr>
          </a:p>
        </p:txBody>
      </p:sp>
      <p:sp>
        <p:nvSpPr>
          <p:cNvPr id="336" name="Google Shape;336;p22"/>
          <p:cNvSpPr txBox="1"/>
          <p:nvPr/>
        </p:nvSpPr>
        <p:spPr>
          <a:xfrm>
            <a:off x="1332125" y="1267375"/>
            <a:ext cx="7335900" cy="3367200"/>
          </a:xfrm>
          <a:prstGeom prst="rect">
            <a:avLst/>
          </a:prstGeom>
          <a:noFill/>
          <a:ln>
            <a:noFill/>
          </a:ln>
        </p:spPr>
        <p:txBody>
          <a:bodyPr anchorCtr="0" anchor="t" bIns="91425" lIns="91425" spcFirstLastPara="1" rIns="91425" wrap="square" tIns="91425">
            <a:noAutofit/>
          </a:bodyPr>
          <a:lstStyle/>
          <a:p>
            <a:pPr indent="-355600" lvl="0" marL="457200" rtl="0" algn="l">
              <a:lnSpc>
                <a:spcPct val="200000"/>
              </a:lnSpc>
              <a:spcBef>
                <a:spcPts val="0"/>
              </a:spcBef>
              <a:spcAft>
                <a:spcPts val="0"/>
              </a:spcAft>
              <a:buClr>
                <a:schemeClr val="dk2"/>
              </a:buClr>
              <a:buSzPts val="2000"/>
              <a:buChar char="●"/>
            </a:pPr>
            <a:r>
              <a:rPr lang="en" sz="2000">
                <a:solidFill>
                  <a:schemeClr val="dk2"/>
                </a:solidFill>
              </a:rPr>
              <a:t>Checked for Null Values and Outliers.</a:t>
            </a:r>
            <a:endParaRPr sz="2000">
              <a:solidFill>
                <a:schemeClr val="dk2"/>
              </a:solidFill>
            </a:endParaRPr>
          </a:p>
          <a:p>
            <a:pPr indent="-355600" lvl="0" marL="457200" rtl="0" algn="l">
              <a:lnSpc>
                <a:spcPct val="200000"/>
              </a:lnSpc>
              <a:spcBef>
                <a:spcPts val="0"/>
              </a:spcBef>
              <a:spcAft>
                <a:spcPts val="0"/>
              </a:spcAft>
              <a:buClr>
                <a:schemeClr val="dk2"/>
              </a:buClr>
              <a:buSzPts val="2000"/>
              <a:buChar char="●"/>
            </a:pPr>
            <a:r>
              <a:rPr lang="en" sz="2000">
                <a:solidFill>
                  <a:schemeClr val="dk2"/>
                </a:solidFill>
              </a:rPr>
              <a:t>Dropped Irrelevant Columns.</a:t>
            </a:r>
            <a:endParaRPr sz="2000">
              <a:solidFill>
                <a:schemeClr val="dk2"/>
              </a:solidFill>
            </a:endParaRPr>
          </a:p>
          <a:p>
            <a:pPr indent="-355600" lvl="0" marL="457200" rtl="0" algn="l">
              <a:lnSpc>
                <a:spcPct val="200000"/>
              </a:lnSpc>
              <a:spcBef>
                <a:spcPts val="0"/>
              </a:spcBef>
              <a:spcAft>
                <a:spcPts val="0"/>
              </a:spcAft>
              <a:buClr>
                <a:schemeClr val="dk2"/>
              </a:buClr>
              <a:buSzPts val="2000"/>
              <a:buChar char="●"/>
            </a:pPr>
            <a:r>
              <a:rPr lang="en" sz="2000">
                <a:solidFill>
                  <a:schemeClr val="dk2"/>
                </a:solidFill>
              </a:rPr>
              <a:t>Renamed Columns Appropriately.</a:t>
            </a:r>
            <a:endParaRPr sz="2000">
              <a:solidFill>
                <a:schemeClr val="dk2"/>
              </a:solidFill>
            </a:endParaRPr>
          </a:p>
          <a:p>
            <a:pPr indent="0" lvl="0" marL="457200" rtl="0" algn="l">
              <a:spcBef>
                <a:spcPts val="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