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Black" panose="020F0502020204030204" pitchFamily="34" charset="0"/>
      <p:bold r:id="rId29"/>
      <p:italic r:id="rId30"/>
      <p:boldItalic r:id="rId31"/>
    </p:embeddedFont>
    <p:embeddedFont>
      <p:font typeface="Quicksand" pitchFamily="2" charset="7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J6mkRQ0OS+AhKS0gK0LbVjLQ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06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043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72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97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4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0" name="Google Shape;6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590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3" name="Google Shape;6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673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9" name="Google Shape;6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79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961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97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9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44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952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5" name="Google Shape;8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440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70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2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57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98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3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1" name="Google Shape;5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201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8" name="Google Shape;5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387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1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1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61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1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1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1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1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61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6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61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2"/>
          <p:cNvSpPr/>
          <p:nvPr/>
        </p:nvSpPr>
        <p:spPr>
          <a:xfrm rot="4624433" flipH="1">
            <a:off x="-2425894" y="876374"/>
            <a:ext cx="7570803" cy="497330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2"/>
          <p:cNvSpPr/>
          <p:nvPr/>
        </p:nvSpPr>
        <p:spPr>
          <a:xfrm rot="10800000" flipH="1">
            <a:off x="-431084" y="4323613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2"/>
          <p:cNvSpPr/>
          <p:nvPr/>
        </p:nvSpPr>
        <p:spPr>
          <a:xfrm rot="7572997" flipH="1">
            <a:off x="-262007" y="29990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2"/>
          <p:cNvSpPr/>
          <p:nvPr/>
        </p:nvSpPr>
        <p:spPr>
          <a:xfrm rot="10800000">
            <a:off x="7118422" y="45004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72"/>
          <p:cNvGrpSpPr/>
          <p:nvPr/>
        </p:nvGrpSpPr>
        <p:grpSpPr>
          <a:xfrm rot="10800000">
            <a:off x="-351815" y="366445"/>
            <a:ext cx="1265051" cy="1265051"/>
            <a:chOff x="3912750" y="637550"/>
            <a:chExt cx="947533" cy="947533"/>
          </a:xfrm>
        </p:grpSpPr>
        <p:sp>
          <p:nvSpPr>
            <p:cNvPr id="187" name="Google Shape;187;p7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72"/>
          <p:cNvSpPr/>
          <p:nvPr/>
        </p:nvSpPr>
        <p:spPr>
          <a:xfrm rot="-8883125" flipH="1">
            <a:off x="5203903" y="26969"/>
            <a:ext cx="7437657" cy="50895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2"/>
          <p:cNvSpPr/>
          <p:nvPr/>
        </p:nvSpPr>
        <p:spPr>
          <a:xfrm rot="-9548220" flipH="1">
            <a:off x="7869421" y="136582"/>
            <a:ext cx="1255268" cy="1255234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2"/>
          <p:cNvSpPr/>
          <p:nvPr/>
        </p:nvSpPr>
        <p:spPr>
          <a:xfrm rot="8824802" flipH="1">
            <a:off x="8532716" y="1186600"/>
            <a:ext cx="451688" cy="45172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2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4"/>
          <p:cNvSpPr/>
          <p:nvPr/>
        </p:nvSpPr>
        <p:spPr>
          <a:xfrm flipH="1">
            <a:off x="-220489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4"/>
          <p:cNvSpPr/>
          <p:nvPr/>
        </p:nvSpPr>
        <p:spPr>
          <a:xfrm flipH="1">
            <a:off x="-316855" y="43906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4"/>
          <p:cNvSpPr/>
          <p:nvPr/>
        </p:nvSpPr>
        <p:spPr>
          <a:xfrm flipH="1">
            <a:off x="261552" y="32904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4"/>
          <p:cNvSpPr/>
          <p:nvPr/>
        </p:nvSpPr>
        <p:spPr>
          <a:xfrm flipH="1">
            <a:off x="8286839" y="47552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4"/>
          <p:cNvSpPr/>
          <p:nvPr/>
        </p:nvSpPr>
        <p:spPr>
          <a:xfrm flipH="1">
            <a:off x="8567920" y="-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94"/>
          <p:cNvGrpSpPr/>
          <p:nvPr/>
        </p:nvGrpSpPr>
        <p:grpSpPr>
          <a:xfrm flipH="1">
            <a:off x="6565920" y="-462900"/>
            <a:ext cx="947533" cy="947533"/>
            <a:chOff x="3912750" y="637550"/>
            <a:chExt cx="947533" cy="947533"/>
          </a:xfrm>
        </p:grpSpPr>
        <p:sp>
          <p:nvSpPr>
            <p:cNvPr id="201" name="Google Shape;201;p9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94"/>
          <p:cNvSpPr/>
          <p:nvPr/>
        </p:nvSpPr>
        <p:spPr>
          <a:xfrm flipH="1">
            <a:off x="32960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4"/>
          <p:cNvSpPr txBox="1">
            <a:spLocks noGrp="1"/>
          </p:cNvSpPr>
          <p:nvPr>
            <p:ph type="subTitle" idx="1"/>
          </p:nvPr>
        </p:nvSpPr>
        <p:spPr>
          <a:xfrm>
            <a:off x="713225" y="1952000"/>
            <a:ext cx="3756600" cy="24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94"/>
          <p:cNvSpPr txBox="1">
            <a:spLocks noGrp="1"/>
          </p:cNvSpPr>
          <p:nvPr>
            <p:ph type="subTitle" idx="2"/>
          </p:nvPr>
        </p:nvSpPr>
        <p:spPr>
          <a:xfrm>
            <a:off x="4674425" y="1952000"/>
            <a:ext cx="3756600" cy="24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 u="sng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2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2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2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2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2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2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2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2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102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232" name="Google Shape;232;p10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02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3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3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3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3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3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03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243" name="Google Shape;243;p10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03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3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3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66" name="Google Shape;66;p6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4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4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64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3" name="Google Shape;73;p64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4" name="Google Shape;74;p64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4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4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4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4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4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64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82" name="Google Shape;82;p6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7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5"/>
          <p:cNvSpPr/>
          <p:nvPr/>
        </p:nvSpPr>
        <p:spPr>
          <a:xfrm rot="-5031216" flipH="1">
            <a:off x="1434942" y="-1473727"/>
            <a:ext cx="7384699" cy="9115003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5"/>
          <p:cNvSpPr/>
          <p:nvPr/>
        </p:nvSpPr>
        <p:spPr>
          <a:xfrm rot="7572997" flipH="1">
            <a:off x="7294923" y="-441551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5"/>
          <p:cNvSpPr/>
          <p:nvPr/>
        </p:nvSpPr>
        <p:spPr>
          <a:xfrm rot="10800000" flipH="1">
            <a:off x="3685829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5"/>
          <p:cNvSpPr/>
          <p:nvPr/>
        </p:nvSpPr>
        <p:spPr>
          <a:xfrm rot="7572997" flipH="1">
            <a:off x="7101718" y="40666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5"/>
          <p:cNvSpPr/>
          <p:nvPr/>
        </p:nvSpPr>
        <p:spPr>
          <a:xfrm rot="10800000">
            <a:off x="-120903" y="452189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5"/>
          <p:cNvGrpSpPr/>
          <p:nvPr/>
        </p:nvGrpSpPr>
        <p:grpSpPr>
          <a:xfrm rot="10800000">
            <a:off x="200635" y="-5"/>
            <a:ext cx="1265051" cy="1265051"/>
            <a:chOff x="3912750" y="637550"/>
            <a:chExt cx="947533" cy="947533"/>
          </a:xfrm>
        </p:grpSpPr>
        <p:sp>
          <p:nvSpPr>
            <p:cNvPr id="92" name="Google Shape;92;p6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65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65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6"/>
          <p:cNvSpPr/>
          <p:nvPr/>
        </p:nvSpPr>
        <p:spPr>
          <a:xfrm>
            <a:off x="-135549" y="-231484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6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6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6"/>
          <p:cNvSpPr/>
          <p:nvPr/>
        </p:nvSpPr>
        <p:spPr>
          <a:xfrm rot="10800000" flipH="1">
            <a:off x="7589970" y="-7306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/>
          <p:nvPr/>
        </p:nvSpPr>
        <p:spPr>
          <a:xfrm rot="10800000" flipH="1">
            <a:off x="8607386" y="157311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6"/>
          <p:cNvSpPr/>
          <p:nvPr/>
        </p:nvSpPr>
        <p:spPr>
          <a:xfrm rot="10800000" flipH="1">
            <a:off x="8292923" y="469178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6"/>
          <p:cNvSpPr/>
          <p:nvPr/>
        </p:nvSpPr>
        <p:spPr>
          <a:xfrm rot="10800000" flipH="1">
            <a:off x="4602945" y="43447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6"/>
          <p:cNvSpPr/>
          <p:nvPr/>
        </p:nvSpPr>
        <p:spPr>
          <a:xfrm rot="10800000" flipH="1">
            <a:off x="-823764" y="-4025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6"/>
          <p:cNvSpPr/>
          <p:nvPr/>
        </p:nvSpPr>
        <p:spPr>
          <a:xfrm>
            <a:off x="-262600" y="24159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66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08" name="Google Shape;108;p6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7"/>
          <p:cNvSpPr/>
          <p:nvPr/>
        </p:nvSpPr>
        <p:spPr>
          <a:xfrm flipH="1">
            <a:off x="1277285" y="2213150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7"/>
          <p:cNvSpPr txBox="1">
            <a:spLocks noGrp="1"/>
          </p:cNvSpPr>
          <p:nvPr>
            <p:ph type="title"/>
          </p:nvPr>
        </p:nvSpPr>
        <p:spPr>
          <a:xfrm>
            <a:off x="821350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67"/>
          <p:cNvSpPr txBox="1">
            <a:spLocks noGrp="1"/>
          </p:cNvSpPr>
          <p:nvPr>
            <p:ph type="title" idx="2"/>
          </p:nvPr>
        </p:nvSpPr>
        <p:spPr>
          <a:xfrm>
            <a:off x="2739967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67"/>
          <p:cNvSpPr txBox="1">
            <a:spLocks noGrp="1"/>
          </p:cNvSpPr>
          <p:nvPr>
            <p:ph type="title" idx="3"/>
          </p:nvPr>
        </p:nvSpPr>
        <p:spPr>
          <a:xfrm>
            <a:off x="4658583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67"/>
          <p:cNvSpPr txBox="1">
            <a:spLocks noGrp="1"/>
          </p:cNvSpPr>
          <p:nvPr>
            <p:ph type="title" idx="4"/>
          </p:nvPr>
        </p:nvSpPr>
        <p:spPr>
          <a:xfrm>
            <a:off x="6577200" y="2706000"/>
            <a:ext cx="17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67"/>
          <p:cNvSpPr txBox="1">
            <a:spLocks noGrp="1"/>
          </p:cNvSpPr>
          <p:nvPr>
            <p:ph type="subTitle" idx="1"/>
          </p:nvPr>
        </p:nvSpPr>
        <p:spPr>
          <a:xfrm>
            <a:off x="779800" y="3317074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67"/>
          <p:cNvSpPr txBox="1">
            <a:spLocks noGrp="1"/>
          </p:cNvSpPr>
          <p:nvPr>
            <p:ph type="subTitle" idx="5"/>
          </p:nvPr>
        </p:nvSpPr>
        <p:spPr>
          <a:xfrm>
            <a:off x="2698417" y="3317085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67"/>
          <p:cNvSpPr txBox="1">
            <a:spLocks noGrp="1"/>
          </p:cNvSpPr>
          <p:nvPr>
            <p:ph type="subTitle" idx="6"/>
          </p:nvPr>
        </p:nvSpPr>
        <p:spPr>
          <a:xfrm>
            <a:off x="4617033" y="3317085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67"/>
          <p:cNvSpPr txBox="1">
            <a:spLocks noGrp="1"/>
          </p:cNvSpPr>
          <p:nvPr>
            <p:ph type="subTitle" idx="7"/>
          </p:nvPr>
        </p:nvSpPr>
        <p:spPr>
          <a:xfrm>
            <a:off x="6535650" y="3317084"/>
            <a:ext cx="1828500" cy="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67"/>
          <p:cNvSpPr txBox="1">
            <a:spLocks noGrp="1"/>
          </p:cNvSpPr>
          <p:nvPr>
            <p:ph type="title" idx="8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7"/>
          <p:cNvSpPr/>
          <p:nvPr/>
        </p:nvSpPr>
        <p:spPr>
          <a:xfrm rot="10800000" flipH="1">
            <a:off x="172253" y="42394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7"/>
          <p:cNvSpPr/>
          <p:nvPr/>
        </p:nvSpPr>
        <p:spPr>
          <a:xfrm rot="10800000" flipH="1">
            <a:off x="7870940" y="4652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7"/>
          <p:cNvSpPr/>
          <p:nvPr/>
        </p:nvSpPr>
        <p:spPr>
          <a:xfrm rot="10800000" flipH="1">
            <a:off x="1463812" y="46529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7"/>
          <p:cNvSpPr/>
          <p:nvPr/>
        </p:nvSpPr>
        <p:spPr>
          <a:xfrm rot="10800000" flipH="1">
            <a:off x="2739179" y="-10905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7"/>
          <p:cNvSpPr/>
          <p:nvPr/>
        </p:nvSpPr>
        <p:spPr>
          <a:xfrm rot="10800000">
            <a:off x="8579147" y="-1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67"/>
          <p:cNvGrpSpPr/>
          <p:nvPr/>
        </p:nvGrpSpPr>
        <p:grpSpPr>
          <a:xfrm rot="10800000">
            <a:off x="-700240" y="2410654"/>
            <a:ext cx="1265051" cy="1265051"/>
            <a:chOff x="3912750" y="637550"/>
            <a:chExt cx="947533" cy="947533"/>
          </a:xfrm>
        </p:grpSpPr>
        <p:sp>
          <p:nvSpPr>
            <p:cNvPr id="128" name="Google Shape;128;p6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8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8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68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68"/>
          <p:cNvSpPr txBox="1">
            <a:spLocks noGrp="1"/>
          </p:cNvSpPr>
          <p:nvPr>
            <p:ph type="subTitle" idx="1"/>
          </p:nvPr>
        </p:nvSpPr>
        <p:spPr>
          <a:xfrm>
            <a:off x="660413" y="3802300"/>
            <a:ext cx="3786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5" name="Google Shape;135;p68"/>
          <p:cNvSpPr/>
          <p:nvPr/>
        </p:nvSpPr>
        <p:spPr>
          <a:xfrm rot="9593614" flipH="1">
            <a:off x="-3063799" y="-913641"/>
            <a:ext cx="7570919" cy="4973376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8"/>
          <p:cNvSpPr/>
          <p:nvPr/>
        </p:nvSpPr>
        <p:spPr>
          <a:xfrm rot="10800000" flipH="1">
            <a:off x="-351834" y="-6330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8"/>
          <p:cNvSpPr/>
          <p:nvPr/>
        </p:nvSpPr>
        <p:spPr>
          <a:xfrm rot="7572997" flipH="1">
            <a:off x="4888768" y="4809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8"/>
          <p:cNvSpPr/>
          <p:nvPr/>
        </p:nvSpPr>
        <p:spPr>
          <a:xfrm rot="10800000">
            <a:off x="3385172" y="-45788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68"/>
          <p:cNvGrpSpPr/>
          <p:nvPr/>
        </p:nvGrpSpPr>
        <p:grpSpPr>
          <a:xfrm rot="10800000">
            <a:off x="-272565" y="4402845"/>
            <a:ext cx="1265051" cy="1265051"/>
            <a:chOff x="3912750" y="637550"/>
            <a:chExt cx="947533" cy="947533"/>
          </a:xfrm>
        </p:grpSpPr>
        <p:sp>
          <p:nvSpPr>
            <p:cNvPr id="140" name="Google Shape;140;p68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8"/>
          <p:cNvSpPr/>
          <p:nvPr/>
        </p:nvSpPr>
        <p:spPr>
          <a:xfrm rot="-5400000" flipH="1">
            <a:off x="5224456" y="1108039"/>
            <a:ext cx="7437684" cy="508958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8"/>
          <p:cNvSpPr/>
          <p:nvPr/>
        </p:nvSpPr>
        <p:spPr>
          <a:xfrm rot="10800000" flipH="1">
            <a:off x="7118425" y="-548835"/>
            <a:ext cx="1255220" cy="125518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8"/>
          <p:cNvSpPr/>
          <p:nvPr/>
        </p:nvSpPr>
        <p:spPr>
          <a:xfrm rot="7572997" flipH="1">
            <a:off x="7995443" y="365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9"/>
          <p:cNvSpPr/>
          <p:nvPr/>
        </p:nvSpPr>
        <p:spPr>
          <a:xfrm rot="152678" flipH="1">
            <a:off x="423099" y="-382664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1" name="Google Shape;151;p69"/>
          <p:cNvSpPr/>
          <p:nvPr/>
        </p:nvSpPr>
        <p:spPr>
          <a:xfrm>
            <a:off x="205428" y="2650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9"/>
          <p:cNvSpPr/>
          <p:nvPr/>
        </p:nvSpPr>
        <p:spPr>
          <a:xfrm>
            <a:off x="8033415" y="2791322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9"/>
          <p:cNvSpPr/>
          <p:nvPr/>
        </p:nvSpPr>
        <p:spPr>
          <a:xfrm>
            <a:off x="4783537" y="-5843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9"/>
          <p:cNvSpPr/>
          <p:nvPr/>
        </p:nvSpPr>
        <p:spPr>
          <a:xfrm>
            <a:off x="4493304" y="454881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9"/>
          <p:cNvSpPr/>
          <p:nvPr/>
        </p:nvSpPr>
        <p:spPr>
          <a:xfrm flipH="1">
            <a:off x="7662222" y="4772218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69"/>
          <p:cNvGrpSpPr/>
          <p:nvPr/>
        </p:nvGrpSpPr>
        <p:grpSpPr>
          <a:xfrm flipH="1">
            <a:off x="1123410" y="-420787"/>
            <a:ext cx="1265051" cy="1265051"/>
            <a:chOff x="3912750" y="637550"/>
            <a:chExt cx="947533" cy="947533"/>
          </a:xfrm>
        </p:grpSpPr>
        <p:sp>
          <p:nvSpPr>
            <p:cNvPr id="157" name="Google Shape;157;p6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0784"/>
                </a:srgbClr>
              </a:gs>
              <a:gs pos="100000">
                <a:srgbClr val="F3F3F3">
                  <a:alpha val="40784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1"/>
          <p:cNvSpPr txBox="1">
            <a:spLocks noGrp="1"/>
          </p:cNvSpPr>
          <p:nvPr>
            <p:ph type="subTitle" idx="1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71"/>
          <p:cNvSpPr txBox="1">
            <a:spLocks noGrp="1"/>
          </p:cNvSpPr>
          <p:nvPr>
            <p:ph type="subTitle" idx="2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subTitle" idx="3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71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71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71"/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1"/>
          <p:cNvSpPr/>
          <p:nvPr/>
        </p:nvSpPr>
        <p:spPr>
          <a:xfrm rot="-4592020" flipH="1">
            <a:off x="7848941" y="81971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078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1"/>
          <p:cNvSpPr/>
          <p:nvPr/>
        </p:nvSpPr>
        <p:spPr>
          <a:xfrm rot="1586888">
            <a:off x="7312589" y="4479536"/>
            <a:ext cx="1423615" cy="142357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1"/>
          <p:cNvSpPr/>
          <p:nvPr/>
        </p:nvSpPr>
        <p:spPr>
          <a:xfrm>
            <a:off x="320678" y="42980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1"/>
          <p:cNvSpPr/>
          <p:nvPr/>
        </p:nvSpPr>
        <p:spPr>
          <a:xfrm>
            <a:off x="7720415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1"/>
          <p:cNvSpPr/>
          <p:nvPr/>
        </p:nvSpPr>
        <p:spPr>
          <a:xfrm>
            <a:off x="1061012" y="-9065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1"/>
          <p:cNvSpPr/>
          <p:nvPr/>
        </p:nvSpPr>
        <p:spPr>
          <a:xfrm>
            <a:off x="2451854" y="46917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1"/>
          <p:cNvSpPr/>
          <p:nvPr/>
        </p:nvSpPr>
        <p:spPr>
          <a:xfrm rot="1586888">
            <a:off x="6990750" y="5051613"/>
            <a:ext cx="451692" cy="451731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1"/>
          <p:cNvSpPr/>
          <p:nvPr/>
        </p:nvSpPr>
        <p:spPr>
          <a:xfrm flipH="1">
            <a:off x="8636922" y="162712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71"/>
          <p:cNvGrpSpPr/>
          <p:nvPr/>
        </p:nvGrpSpPr>
        <p:grpSpPr>
          <a:xfrm flipH="1">
            <a:off x="-700240" y="1939232"/>
            <a:ext cx="1265051" cy="1265051"/>
            <a:chOff x="3912750" y="637550"/>
            <a:chExt cx="947533" cy="947533"/>
          </a:xfrm>
        </p:grpSpPr>
        <p:sp>
          <p:nvSpPr>
            <p:cNvPr id="177" name="Google Shape;177;p7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7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7/stock-market-forecasting-using-time-series-analysis-with-arima-model/" TargetMode="External"/><Relationship Id="rId3" Type="http://schemas.openxmlformats.org/officeDocument/2006/relationships/hyperlink" Target="https://www.ibm.com/cloud/blog/announcements/build-investment-management-chatbot" TargetMode="External"/><Relationship Id="rId7" Type="http://schemas.openxmlformats.org/officeDocument/2006/relationships/hyperlink" Target="https://botbot.ai/solutions/banking-investment-chatbo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3390/su13063173" TargetMode="External"/><Relationship Id="rId5" Type="http://schemas.openxmlformats.org/officeDocument/2006/relationships/hyperlink" Target="https://www.investopedia.com/articles/technical/02/010702.asp" TargetMode="External"/><Relationship Id="rId4" Type="http://schemas.openxmlformats.org/officeDocument/2006/relationships/hyperlink" Target="https://www.d3vtech.com/insights/the-ai-behind-google-dialogflow-how-it-differs-from-other-conversational-a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"/>
          <p:cNvSpPr txBox="1">
            <a:spLocks noGrp="1"/>
          </p:cNvSpPr>
          <p:nvPr>
            <p:ph type="ctrTitle"/>
          </p:nvPr>
        </p:nvSpPr>
        <p:spPr>
          <a:xfrm>
            <a:off x="550749" y="1138875"/>
            <a:ext cx="3957017" cy="28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 dirty="0">
                <a:latin typeface="Quicksand"/>
                <a:ea typeface="Quicksand"/>
                <a:cs typeface="Quicksand"/>
                <a:sym typeface="Quicksand"/>
              </a:rPr>
              <a:t>Application of Chatbot to Investment Advising Using </a:t>
            </a:r>
            <a:r>
              <a:rPr lang="en" sz="2400" dirty="0" err="1">
                <a:latin typeface="Quicksand"/>
                <a:ea typeface="Quicksand"/>
                <a:cs typeface="Quicksand"/>
                <a:sym typeface="Quicksand"/>
              </a:rPr>
              <a:t>DialogFlow</a:t>
            </a:r>
            <a:r>
              <a:rPr lang="en" sz="2400" dirty="0"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2400" dirty="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54" name="Google Shape;254;p1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255" name="Google Shape;255;p1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43"/>
          <p:cNvSpPr txBox="1">
            <a:spLocks noGrp="1"/>
          </p:cNvSpPr>
          <p:nvPr>
            <p:ph type="title"/>
          </p:nvPr>
        </p:nvSpPr>
        <p:spPr>
          <a:xfrm>
            <a:off x="683568" y="267494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Stock Price Forecast</a:t>
            </a:r>
            <a:endParaRPr/>
          </a:p>
        </p:txBody>
      </p:sp>
      <p:sp>
        <p:nvSpPr>
          <p:cNvPr id="609" name="Google Shape;609;p143"/>
          <p:cNvSpPr txBox="1"/>
          <p:nvPr/>
        </p:nvSpPr>
        <p:spPr>
          <a:xfrm>
            <a:off x="1927970" y="1709275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Time Series Analysis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10" name="Google Shape;610;p143"/>
          <p:cNvGrpSpPr/>
          <p:nvPr/>
        </p:nvGrpSpPr>
        <p:grpSpPr>
          <a:xfrm>
            <a:off x="827584" y="1582485"/>
            <a:ext cx="814340" cy="788951"/>
            <a:chOff x="-1700225" y="2768875"/>
            <a:chExt cx="291450" cy="292225"/>
          </a:xfrm>
        </p:grpSpPr>
        <p:sp>
          <p:nvSpPr>
            <p:cNvPr id="611" name="Google Shape;611;p143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3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43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43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3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3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143"/>
          <p:cNvSpPr txBox="1"/>
          <p:nvPr/>
        </p:nvSpPr>
        <p:spPr>
          <a:xfrm>
            <a:off x="1927969" y="2898856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Forecast 5 days realtime stock  price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18" name="Google Shape;618;p143"/>
          <p:cNvGrpSpPr/>
          <p:nvPr/>
        </p:nvGrpSpPr>
        <p:grpSpPr>
          <a:xfrm>
            <a:off x="827584" y="2790378"/>
            <a:ext cx="782727" cy="784641"/>
            <a:chOff x="-61783350" y="3743950"/>
            <a:chExt cx="316650" cy="317450"/>
          </a:xfrm>
        </p:grpSpPr>
        <p:sp>
          <p:nvSpPr>
            <p:cNvPr id="619" name="Google Shape;619;p143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3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1" name="Google Shape;621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437" y="938244"/>
            <a:ext cx="4020125" cy="401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143" descr="forecast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0617" y="1394094"/>
            <a:ext cx="1856691" cy="313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43" descr="forecast apple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7614" y="1394094"/>
            <a:ext cx="1817111" cy="316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4"/>
          <p:cNvSpPr txBox="1">
            <a:spLocks noGrp="1"/>
          </p:cNvSpPr>
          <p:nvPr>
            <p:ph type="title"/>
          </p:nvPr>
        </p:nvSpPr>
        <p:spPr>
          <a:xfrm>
            <a:off x="755576" y="123478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Stock Recommendation</a:t>
            </a:r>
            <a:endParaRPr/>
          </a:p>
        </p:txBody>
      </p:sp>
      <p:pic>
        <p:nvPicPr>
          <p:cNvPr id="629" name="Google Shape;629;p144" descr="get recommendation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78" y="627534"/>
            <a:ext cx="1944216" cy="397885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630" name="Google Shape;630;p144" descr="Recommendation Volume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760" y="627534"/>
            <a:ext cx="1939222" cy="396044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631" name="Google Shape;631;p144"/>
          <p:cNvSpPr txBox="1"/>
          <p:nvPr/>
        </p:nvSpPr>
        <p:spPr>
          <a:xfrm>
            <a:off x="6054819" y="1461410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Technical Indicators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144"/>
          <p:cNvSpPr txBox="1"/>
          <p:nvPr/>
        </p:nvSpPr>
        <p:spPr>
          <a:xfrm>
            <a:off x="6126827" y="2655612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Rational Decisions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33" name="Google Shape;633;p144"/>
          <p:cNvGrpSpPr/>
          <p:nvPr/>
        </p:nvGrpSpPr>
        <p:grpSpPr>
          <a:xfrm>
            <a:off x="5319773" y="2571750"/>
            <a:ext cx="650540" cy="708226"/>
            <a:chOff x="-5635200" y="2037975"/>
            <a:chExt cx="293025" cy="291450"/>
          </a:xfrm>
        </p:grpSpPr>
        <p:sp>
          <p:nvSpPr>
            <p:cNvPr id="634" name="Google Shape;634;p144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67000">
                  <a:schemeClr val="accent1"/>
                </a:gs>
                <a:gs pos="83000">
                  <a:schemeClr val="accent1"/>
                </a:gs>
                <a:gs pos="100000">
                  <a:srgbClr val="F1BA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4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67000">
                  <a:schemeClr val="accent1"/>
                </a:gs>
                <a:gs pos="83000">
                  <a:schemeClr val="accent1"/>
                </a:gs>
                <a:gs pos="100000">
                  <a:srgbClr val="F1BA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144"/>
          <p:cNvGrpSpPr/>
          <p:nvPr/>
        </p:nvGrpSpPr>
        <p:grpSpPr>
          <a:xfrm>
            <a:off x="5319773" y="1434003"/>
            <a:ext cx="614535" cy="590184"/>
            <a:chOff x="-50154075" y="1948175"/>
            <a:chExt cx="300100" cy="300900"/>
          </a:xfrm>
        </p:grpSpPr>
        <p:sp>
          <p:nvSpPr>
            <p:cNvPr id="637" name="Google Shape;637;p144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4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 txBox="1">
            <a:spLocks noGrp="1"/>
          </p:cNvSpPr>
          <p:nvPr>
            <p:ph type="title"/>
          </p:nvPr>
        </p:nvSpPr>
        <p:spPr>
          <a:xfrm>
            <a:off x="3568156" y="2150850"/>
            <a:ext cx="5047364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45" name="Google Shape;645;p11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46" name="Google Shape;646;p11"/>
          <p:cNvGrpSpPr/>
          <p:nvPr/>
        </p:nvGrpSpPr>
        <p:grpSpPr>
          <a:xfrm rot="-297410">
            <a:off x="3089815" y="3975507"/>
            <a:ext cx="709261" cy="709313"/>
            <a:chOff x="1074511" y="925228"/>
            <a:chExt cx="709303" cy="709356"/>
          </a:xfrm>
        </p:grpSpPr>
        <p:sp>
          <p:nvSpPr>
            <p:cNvPr id="647" name="Google Shape;647;p11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11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651" name="Google Shape;651;p11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"/>
          <p:cNvSpPr txBox="1">
            <a:spLocks noGrp="1"/>
          </p:cNvSpPr>
          <p:nvPr>
            <p:ph type="body" idx="1"/>
          </p:nvPr>
        </p:nvSpPr>
        <p:spPr>
          <a:xfrm>
            <a:off x="514668" y="1213103"/>
            <a:ext cx="2496753" cy="278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NLP techniques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POS Tagging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Tokenization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Stemming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Stop Words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Term Reinforcement</a:t>
            </a:r>
            <a:endParaRPr/>
          </a:p>
        </p:txBody>
      </p:sp>
      <p:sp>
        <p:nvSpPr>
          <p:cNvPr id="663" name="Google Shape;663;p12"/>
          <p:cNvSpPr txBox="1">
            <a:spLocks noGrp="1"/>
          </p:cNvSpPr>
          <p:nvPr>
            <p:ph type="title"/>
          </p:nvPr>
        </p:nvSpPr>
        <p:spPr>
          <a:xfrm>
            <a:off x="706501" y="534097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Chatbot Development</a:t>
            </a:r>
            <a:endParaRPr/>
          </a:p>
        </p:txBody>
      </p:sp>
      <p:pic>
        <p:nvPicPr>
          <p:cNvPr id="664" name="Google Shape;6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3896" y="1697372"/>
            <a:ext cx="1775885" cy="236363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665" name="Google Shape;665;p12"/>
          <p:cNvSpPr/>
          <p:nvPr/>
        </p:nvSpPr>
        <p:spPr>
          <a:xfrm>
            <a:off x="3134766" y="1474110"/>
            <a:ext cx="2014206" cy="2822225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12" descr="Contact Us - Security Souls | Get In Touch with Us 20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3618" y="2185257"/>
            <a:ext cx="1607618" cy="1205713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12"/>
          <p:cNvSpPr/>
          <p:nvPr/>
        </p:nvSpPr>
        <p:spPr>
          <a:xfrm>
            <a:off x="6969269" y="2665004"/>
            <a:ext cx="349544" cy="3048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CD6FF"/>
              </a:gs>
              <a:gs pos="35000">
                <a:srgbClr val="BAE1FF"/>
              </a:gs>
              <a:gs pos="100000">
                <a:srgbClr val="E2F4FF"/>
              </a:gs>
            </a:gsLst>
            <a:lin ang="16200000" scaled="0"/>
          </a:gradFill>
          <a:ln w="9525" cap="flat" cmpd="sng">
            <a:solidFill>
              <a:srgbClr val="5DA0D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5290768" y="2665004"/>
            <a:ext cx="349544" cy="3048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CD6FF"/>
              </a:gs>
              <a:gs pos="35000">
                <a:srgbClr val="BAE1FF"/>
              </a:gs>
              <a:gs pos="100000">
                <a:srgbClr val="E2F4FF"/>
              </a:gs>
            </a:gsLst>
            <a:lin ang="16200000" scaled="0"/>
          </a:gradFill>
          <a:ln w="9525" cap="flat" cmpd="sng">
            <a:solidFill>
              <a:srgbClr val="5DA0D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12" descr="How to Use Google Assistant to Turn on TV? | Smart Home 20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7926" y="2325230"/>
            <a:ext cx="1464729" cy="93742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12"/>
          <p:cNvSpPr txBox="1"/>
          <p:nvPr/>
        </p:nvSpPr>
        <p:spPr>
          <a:xfrm>
            <a:off x="7347926" y="3267860"/>
            <a:ext cx="1574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Text and Voice based</a:t>
            </a:r>
            <a:endParaRPr sz="10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3"/>
          <p:cNvSpPr txBox="1">
            <a:spLocks noGrp="1"/>
          </p:cNvSpPr>
          <p:nvPr>
            <p:ph type="title"/>
          </p:nvPr>
        </p:nvSpPr>
        <p:spPr>
          <a:xfrm>
            <a:off x="713225" y="401686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Chatbot Fulfillment and Webhook</a:t>
            </a:r>
            <a:endParaRPr/>
          </a:p>
        </p:txBody>
      </p:sp>
      <p:pic>
        <p:nvPicPr>
          <p:cNvPr id="676" name="Google Shape;6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93" y="1188603"/>
            <a:ext cx="8969163" cy="342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"/>
          <p:cNvSpPr txBox="1">
            <a:spLocks noGrp="1"/>
          </p:cNvSpPr>
          <p:nvPr>
            <p:ph type="body" idx="1"/>
          </p:nvPr>
        </p:nvSpPr>
        <p:spPr>
          <a:xfrm>
            <a:off x="403313" y="1525523"/>
            <a:ext cx="3371400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b="1"/>
              <a:t>Web Scraping </a:t>
            </a:r>
            <a:r>
              <a:rPr lang="en"/>
              <a:t>– BeautifulSoup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b="1"/>
              <a:t>Text cleaning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b="1"/>
              <a:t>Text summarization </a:t>
            </a:r>
            <a:r>
              <a:rPr lang="en"/>
              <a:t>- Gensim summarization</a:t>
            </a:r>
            <a:endParaRPr/>
          </a:p>
        </p:txBody>
      </p:sp>
      <p:sp>
        <p:nvSpPr>
          <p:cNvPr id="682" name="Google Shape;682;p14"/>
          <p:cNvSpPr txBox="1">
            <a:spLocks noGrp="1"/>
          </p:cNvSpPr>
          <p:nvPr>
            <p:ph type="title"/>
          </p:nvPr>
        </p:nvSpPr>
        <p:spPr>
          <a:xfrm>
            <a:off x="713225" y="489907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 Summarization</a:t>
            </a:r>
            <a:endParaRPr/>
          </a:p>
        </p:txBody>
      </p:sp>
      <p:pic>
        <p:nvPicPr>
          <p:cNvPr id="683" name="Google Shape;683;p14" descr="Automatic Text Summarization Using TextRank Algorith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4287" y="2768423"/>
            <a:ext cx="4867836" cy="225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4" descr="aakashns/python-web-scraping-and-rest-api - Jovi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287" y="1190849"/>
            <a:ext cx="3096718" cy="134582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4"/>
          <p:cNvSpPr/>
          <p:nvPr/>
        </p:nvSpPr>
        <p:spPr>
          <a:xfrm>
            <a:off x="7147112" y="1734669"/>
            <a:ext cx="914400" cy="948019"/>
          </a:xfrm>
          <a:prstGeom prst="curvedLeftArrow">
            <a:avLst>
              <a:gd name="adj1" fmla="val 22011"/>
              <a:gd name="adj2" fmla="val 50000"/>
              <a:gd name="adj3" fmla="val 29412"/>
            </a:avLst>
          </a:prstGeom>
          <a:gradFill>
            <a:gsLst>
              <a:gs pos="0">
                <a:srgbClr val="51A6E6"/>
              </a:gs>
              <a:gs pos="100000">
                <a:srgbClr val="93D5FF"/>
              </a:gs>
            </a:gsLst>
            <a:lin ang="16200000" scaled="0"/>
          </a:gradFill>
          <a:ln w="9525" cap="flat" cmpd="sng">
            <a:solidFill>
              <a:srgbClr val="5DA0D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5"/>
          <p:cNvSpPr txBox="1">
            <a:spLocks noGrp="1"/>
          </p:cNvSpPr>
          <p:nvPr>
            <p:ph type="title"/>
          </p:nvPr>
        </p:nvSpPr>
        <p:spPr>
          <a:xfrm>
            <a:off x="683568" y="267494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Series Forecasting</a:t>
            </a:r>
            <a:endParaRPr/>
          </a:p>
        </p:txBody>
      </p:sp>
      <p:pic>
        <p:nvPicPr>
          <p:cNvPr id="691" name="Google Shape;691;p145" descr="Examples-for-stationary-and-non-stationary-time-seri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987575"/>
            <a:ext cx="3384376" cy="261592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92" name="Google Shape;692;p145" descr="Understanding Time Series Analysis i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8024" y="2931790"/>
            <a:ext cx="2736304" cy="190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45" descr="How to Invest in S&amp;P 500? | RoboMarkets Blog"/>
          <p:cNvPicPr preferRelativeResize="0"/>
          <p:nvPr/>
        </p:nvPicPr>
        <p:blipFill rotWithShape="1">
          <a:blip r:embed="rId5">
            <a:alphaModFix/>
          </a:blip>
          <a:srcRect l="21160" r="23054"/>
          <a:stretch/>
        </p:blipFill>
        <p:spPr>
          <a:xfrm>
            <a:off x="4716016" y="987574"/>
            <a:ext cx="2736304" cy="150618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4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Recommendation system</a:t>
            </a:r>
            <a:endParaRPr/>
          </a:p>
        </p:txBody>
      </p:sp>
      <p:pic>
        <p:nvPicPr>
          <p:cNvPr id="699" name="Google Shape;699;p146" descr="Relative Strength Index (RSI) Defin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15" y="1275606"/>
            <a:ext cx="3240360" cy="23177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00" name="Google Shape;700;p146"/>
          <p:cNvSpPr txBox="1"/>
          <p:nvPr/>
        </p:nvSpPr>
        <p:spPr>
          <a:xfrm>
            <a:off x="1763688" y="3795886"/>
            <a:ext cx="2664296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Relative Strength Index</a:t>
            </a:r>
            <a:endParaRPr sz="1400" b="1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01" name="Google Shape;701;p146" descr="Volume Analysis in Trading - Volume Price Action Analysis"/>
          <p:cNvPicPr preferRelativeResize="0"/>
          <p:nvPr/>
        </p:nvPicPr>
        <p:blipFill rotWithShape="1">
          <a:blip r:embed="rId4">
            <a:alphaModFix/>
          </a:blip>
          <a:srcRect r="50221"/>
          <a:stretch/>
        </p:blipFill>
        <p:spPr>
          <a:xfrm>
            <a:off x="5364088" y="1186075"/>
            <a:ext cx="2736304" cy="33123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47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47"/>
          <p:cNvSpPr txBox="1">
            <a:spLocks noGrp="1"/>
          </p:cNvSpPr>
          <p:nvPr>
            <p:ph type="title"/>
          </p:nvPr>
        </p:nvSpPr>
        <p:spPr>
          <a:xfrm>
            <a:off x="3195343" y="2150850"/>
            <a:ext cx="562512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00"/>
              <a:t>DEMONSTRATION</a:t>
            </a:r>
            <a:endParaRPr/>
          </a:p>
        </p:txBody>
      </p:sp>
      <p:sp>
        <p:nvSpPr>
          <p:cNvPr id="708" name="Google Shape;708;p147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9" name="Google Shape;709;p147"/>
          <p:cNvGrpSpPr/>
          <p:nvPr/>
        </p:nvGrpSpPr>
        <p:grpSpPr>
          <a:xfrm rot="-297410">
            <a:off x="3089815" y="3975507"/>
            <a:ext cx="709261" cy="709313"/>
            <a:chOff x="1074511" y="925228"/>
            <a:chExt cx="709303" cy="709356"/>
          </a:xfrm>
        </p:grpSpPr>
        <p:sp>
          <p:nvSpPr>
            <p:cNvPr id="710" name="Google Shape;710;p147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47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47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47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714" name="Google Shape;714;p147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47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47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47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7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7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7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5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5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27" name="Google Shape;727;p15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Limitation &amp; Future Scope</a:t>
            </a:r>
            <a:endParaRPr/>
          </a:p>
        </p:txBody>
      </p:sp>
      <p:grpSp>
        <p:nvGrpSpPr>
          <p:cNvPr id="729" name="Google Shape;729;p15"/>
          <p:cNvGrpSpPr/>
          <p:nvPr/>
        </p:nvGrpSpPr>
        <p:grpSpPr>
          <a:xfrm rot="-297410">
            <a:off x="3089815" y="3975507"/>
            <a:ext cx="709261" cy="709313"/>
            <a:chOff x="1074511" y="925228"/>
            <a:chExt cx="709303" cy="709356"/>
          </a:xfrm>
        </p:grpSpPr>
        <p:sp>
          <p:nvSpPr>
            <p:cNvPr id="730" name="Google Shape;730;p15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15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734" name="Google Shape;734;p15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/>
          <p:nvPr/>
        </p:nvSpPr>
        <p:spPr>
          <a:xfrm>
            <a:off x="1054526" y="26488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/>
          <p:nvPr/>
        </p:nvSpPr>
        <p:spPr>
          <a:xfrm>
            <a:off x="4854088" y="26488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"/>
          <p:cNvSpPr/>
          <p:nvPr/>
        </p:nvSpPr>
        <p:spPr>
          <a:xfrm>
            <a:off x="4854101" y="13081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"/>
          <p:cNvSpPr/>
          <p:nvPr/>
        </p:nvSpPr>
        <p:spPr>
          <a:xfrm>
            <a:off x="1054526" y="13081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"/>
          <p:cNvSpPr txBox="1">
            <a:spLocks noGrp="1"/>
          </p:cNvSpPr>
          <p:nvPr>
            <p:ph type="title" idx="4"/>
          </p:nvPr>
        </p:nvSpPr>
        <p:spPr>
          <a:xfrm>
            <a:off x="1977400" y="2853976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7"/>
          </p:nvPr>
        </p:nvSpPr>
        <p:spPr>
          <a:xfrm>
            <a:off x="1054525" y="13994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3"/>
          <p:cNvSpPr txBox="1">
            <a:spLocks noGrp="1"/>
          </p:cNvSpPr>
          <p:nvPr>
            <p:ph type="title"/>
          </p:nvPr>
        </p:nvSpPr>
        <p:spPr>
          <a:xfrm>
            <a:off x="1977400" y="1508952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4" name="Google Shape;374;p3"/>
          <p:cNvSpPr txBox="1">
            <a:spLocks noGrp="1"/>
          </p:cNvSpPr>
          <p:nvPr>
            <p:ph type="title" idx="2"/>
          </p:nvPr>
        </p:nvSpPr>
        <p:spPr>
          <a:xfrm>
            <a:off x="5774492" y="1512253"/>
            <a:ext cx="25803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75" name="Google Shape;375;p3"/>
          <p:cNvSpPr txBox="1">
            <a:spLocks noGrp="1"/>
          </p:cNvSpPr>
          <p:nvPr>
            <p:ph type="title" idx="5"/>
          </p:nvPr>
        </p:nvSpPr>
        <p:spPr>
          <a:xfrm>
            <a:off x="5774492" y="2843045"/>
            <a:ext cx="2965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76" name="Google Shape;376;p3"/>
          <p:cNvSpPr txBox="1">
            <a:spLocks noGrp="1"/>
          </p:cNvSpPr>
          <p:nvPr>
            <p:ph type="title" idx="8"/>
          </p:nvPr>
        </p:nvSpPr>
        <p:spPr>
          <a:xfrm>
            <a:off x="4854075" y="14054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3"/>
          <p:cNvSpPr txBox="1">
            <a:spLocks noGrp="1"/>
          </p:cNvSpPr>
          <p:nvPr>
            <p:ph type="title" idx="9"/>
          </p:nvPr>
        </p:nvSpPr>
        <p:spPr>
          <a:xfrm>
            <a:off x="1054525" y="27401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3"/>
          <p:cNvSpPr txBox="1">
            <a:spLocks noGrp="1"/>
          </p:cNvSpPr>
          <p:nvPr>
            <p:ph type="title" idx="13"/>
          </p:nvPr>
        </p:nvSpPr>
        <p:spPr>
          <a:xfrm>
            <a:off x="4854075" y="27447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9" name="Google Shape;379;p3"/>
          <p:cNvSpPr txBox="1">
            <a:spLocks noGrp="1"/>
          </p:cNvSpPr>
          <p:nvPr>
            <p:ph type="title" idx="15"/>
          </p:nvPr>
        </p:nvSpPr>
        <p:spPr>
          <a:xfrm>
            <a:off x="713225" y="495070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380" name="Google Shape;380;p3"/>
          <p:cNvGrpSpPr/>
          <p:nvPr/>
        </p:nvGrpSpPr>
        <p:grpSpPr>
          <a:xfrm rot="1285550">
            <a:off x="7793867" y="225521"/>
            <a:ext cx="822913" cy="818353"/>
            <a:chOff x="5088175" y="2529243"/>
            <a:chExt cx="822905" cy="818345"/>
          </a:xfrm>
        </p:grpSpPr>
        <p:sp>
          <p:nvSpPr>
            <p:cNvPr id="381" name="Google Shape;381;p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"/>
          <p:cNvSpPr/>
          <p:nvPr/>
        </p:nvSpPr>
        <p:spPr>
          <a:xfrm>
            <a:off x="1054538" y="38922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 txBox="1">
            <a:spLocks noGrp="1"/>
          </p:cNvSpPr>
          <p:nvPr>
            <p:ph type="title" idx="5"/>
          </p:nvPr>
        </p:nvSpPr>
        <p:spPr>
          <a:xfrm>
            <a:off x="1977400" y="4095136"/>
            <a:ext cx="2965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0" name="Google Shape;390;p3"/>
          <p:cNvSpPr txBox="1">
            <a:spLocks noGrp="1"/>
          </p:cNvSpPr>
          <p:nvPr>
            <p:ph type="title" idx="13"/>
          </p:nvPr>
        </p:nvSpPr>
        <p:spPr>
          <a:xfrm>
            <a:off x="1054525" y="398822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7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Does not allow to present graphs or charts </a:t>
            </a:r>
            <a:endParaRPr/>
          </a:p>
        </p:txBody>
      </p:sp>
      <p:sp>
        <p:nvSpPr>
          <p:cNvPr id="746" name="Google Shape;746;p17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Google Assistant does not allow customized/ attractive UI </a:t>
            </a:r>
            <a:endParaRPr/>
          </a:p>
        </p:txBody>
      </p:sp>
      <p:sp>
        <p:nvSpPr>
          <p:cNvPr id="747" name="Google Shape;747;p17"/>
          <p:cNvSpPr txBox="1">
            <a:spLocks noGrp="1"/>
          </p:cNvSpPr>
          <p:nvPr>
            <p:ph type="subTitle" idx="2"/>
          </p:nvPr>
        </p:nvSpPr>
        <p:spPr>
          <a:xfrm>
            <a:off x="989995" y="2727694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Graphs or Charts</a:t>
            </a:r>
            <a:endParaRPr/>
          </a:p>
        </p:txBody>
      </p:sp>
      <p:sp>
        <p:nvSpPr>
          <p:cNvPr id="748" name="Google Shape;748;p17"/>
          <p:cNvSpPr txBox="1">
            <a:spLocks noGrp="1"/>
          </p:cNvSpPr>
          <p:nvPr>
            <p:ph type="subTitle" idx="1"/>
          </p:nvPr>
        </p:nvSpPr>
        <p:spPr>
          <a:xfrm>
            <a:off x="3398449" y="2725082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2000"/>
              <a:t>Attractive UI </a:t>
            </a:r>
            <a:endParaRPr/>
          </a:p>
        </p:txBody>
      </p:sp>
      <p:sp>
        <p:nvSpPr>
          <p:cNvPr id="749" name="Google Shape;749;p17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50" name="Google Shape;750;p17"/>
          <p:cNvSpPr txBox="1">
            <a:spLocks noGrp="1"/>
          </p:cNvSpPr>
          <p:nvPr>
            <p:ph type="subTitle" idx="3"/>
          </p:nvPr>
        </p:nvSpPr>
        <p:spPr>
          <a:xfrm>
            <a:off x="5763400" y="2731670"/>
            <a:ext cx="2331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Language Compatibility </a:t>
            </a:r>
            <a:endParaRPr sz="1800"/>
          </a:p>
        </p:txBody>
      </p:sp>
      <p:sp>
        <p:nvSpPr>
          <p:cNvPr id="751" name="Google Shape;751;p17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Compatible with no other language than English.</a:t>
            </a:r>
            <a:endParaRPr/>
          </a:p>
        </p:txBody>
      </p:sp>
      <p:grpSp>
        <p:nvGrpSpPr>
          <p:cNvPr id="752" name="Google Shape;752;p17"/>
          <p:cNvGrpSpPr/>
          <p:nvPr/>
        </p:nvGrpSpPr>
        <p:grpSpPr>
          <a:xfrm>
            <a:off x="1902781" y="1646831"/>
            <a:ext cx="809152" cy="766800"/>
            <a:chOff x="-61783350" y="3743950"/>
            <a:chExt cx="316650" cy="317450"/>
          </a:xfrm>
        </p:grpSpPr>
        <p:sp>
          <p:nvSpPr>
            <p:cNvPr id="753" name="Google Shape;753;p1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17"/>
          <p:cNvGrpSpPr/>
          <p:nvPr/>
        </p:nvGrpSpPr>
        <p:grpSpPr>
          <a:xfrm>
            <a:off x="4288057" y="1646831"/>
            <a:ext cx="809152" cy="760750"/>
            <a:chOff x="4474850" y="1409325"/>
            <a:chExt cx="2863020" cy="2707636"/>
          </a:xfrm>
        </p:grpSpPr>
        <p:sp>
          <p:nvSpPr>
            <p:cNvPr id="756" name="Google Shape;756;p17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w="120000"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17"/>
          <p:cNvGrpSpPr/>
          <p:nvPr/>
        </p:nvGrpSpPr>
        <p:grpSpPr>
          <a:xfrm>
            <a:off x="6672452" y="1678237"/>
            <a:ext cx="571226" cy="748864"/>
            <a:chOff x="3167275" y="3227275"/>
            <a:chExt cx="225300" cy="295375"/>
          </a:xfrm>
        </p:grpSpPr>
        <p:sp>
          <p:nvSpPr>
            <p:cNvPr id="798" name="Google Shape;798;p17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08" name="Google Shape;808;p18"/>
          <p:cNvSpPr txBox="1"/>
          <p:nvPr/>
        </p:nvSpPr>
        <p:spPr>
          <a:xfrm>
            <a:off x="6786468" y="1472585"/>
            <a:ext cx="1865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&amp; Recommendation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8"/>
          <p:cNvSpPr txBox="1"/>
          <p:nvPr/>
        </p:nvSpPr>
        <p:spPr>
          <a:xfrm>
            <a:off x="6697008" y="1894351"/>
            <a:ext cx="2244981" cy="100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42424"/>
                </a:solidFill>
                <a:latin typeface="Quicksand"/>
                <a:ea typeface="Quicksand"/>
                <a:cs typeface="Quicksand"/>
                <a:sym typeface="Quicksand"/>
              </a:rPr>
              <a:t>EPS, Price-to-Earnings Ratio, Return on Equity (ROE) Money Flow Index (MFI), Simple Moving Average (SMA), and Bollinger Bands</a:t>
            </a:r>
            <a:endParaRPr sz="1100" b="0" i="0" u="none" strike="noStrike" cap="none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18"/>
          <p:cNvSpPr txBox="1"/>
          <p:nvPr/>
        </p:nvSpPr>
        <p:spPr>
          <a:xfrm>
            <a:off x="6729413" y="2991975"/>
            <a:ext cx="197951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Mutual Funds, Bonds &amp; Crypto-by-crypto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8"/>
          <p:cNvSpPr txBox="1"/>
          <p:nvPr/>
        </p:nvSpPr>
        <p:spPr>
          <a:xfrm>
            <a:off x="6729413" y="3368300"/>
            <a:ext cx="1865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42424"/>
                </a:solidFill>
                <a:latin typeface="Quicksand"/>
                <a:ea typeface="Quicksand"/>
                <a:cs typeface="Quicksand"/>
                <a:sym typeface="Quicksand"/>
              </a:rPr>
              <a:t>Price predictions and recommendations also based on Neural Networks</a:t>
            </a:r>
            <a:endParaRPr sz="1100" b="0" i="0" u="none" strike="noStrike" cap="none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2" name="Google Shape;812;p18"/>
          <p:cNvSpPr txBox="1"/>
          <p:nvPr/>
        </p:nvSpPr>
        <p:spPr>
          <a:xfrm>
            <a:off x="420329" y="1716225"/>
            <a:ext cx="2003981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Language Compatibitly</a:t>
            </a:r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8"/>
          <p:cNvSpPr txBox="1"/>
          <p:nvPr/>
        </p:nvSpPr>
        <p:spPr>
          <a:xfrm>
            <a:off x="429507" y="2160710"/>
            <a:ext cx="2007861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73238"/>
                </a:solidFill>
                <a:latin typeface="Quicksand"/>
                <a:ea typeface="Quicksand"/>
                <a:cs typeface="Quicksand"/>
                <a:sym typeface="Quicksand"/>
              </a:rPr>
              <a:t>Other languages like Spanish, Chinese, Hindi, etc </a:t>
            </a:r>
            <a:endParaRPr sz="1100" b="0" i="0" u="none" strike="noStrike" cap="none">
              <a:solidFill>
                <a:srgbClr val="273238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4" name="Google Shape;814;p18"/>
          <p:cNvSpPr txBox="1"/>
          <p:nvPr/>
        </p:nvSpPr>
        <p:spPr>
          <a:xfrm>
            <a:off x="169607" y="2990625"/>
            <a:ext cx="2254704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Trading API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8"/>
          <p:cNvSpPr txBox="1"/>
          <p:nvPr/>
        </p:nvSpPr>
        <p:spPr>
          <a:xfrm>
            <a:off x="558910" y="3366950"/>
            <a:ext cx="1865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273238"/>
                </a:solidFill>
                <a:latin typeface="Quicksand"/>
                <a:ea typeface="Quicksand"/>
                <a:cs typeface="Quicksand"/>
                <a:sym typeface="Quicksand"/>
              </a:rPr>
              <a:t> Places the trading orders after the conversation.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6" name="Google Shape;816;p18"/>
          <p:cNvGrpSpPr/>
          <p:nvPr/>
        </p:nvGrpSpPr>
        <p:grpSpPr>
          <a:xfrm>
            <a:off x="2501679" y="1472585"/>
            <a:ext cx="4195329" cy="2960539"/>
            <a:chOff x="2501679" y="1472585"/>
            <a:chExt cx="4195329" cy="2960539"/>
          </a:xfrm>
        </p:grpSpPr>
        <p:sp>
          <p:nvSpPr>
            <p:cNvPr id="817" name="Google Shape;817;p18"/>
            <p:cNvSpPr/>
            <p:nvPr/>
          </p:nvSpPr>
          <p:spPr>
            <a:xfrm>
              <a:off x="2501679" y="3240722"/>
              <a:ext cx="1371590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465665" y="1472585"/>
              <a:ext cx="947627" cy="614773"/>
            </a:xfrm>
            <a:custGeom>
              <a:avLst/>
              <a:gdLst/>
              <a:ahLst/>
              <a:cxnLst/>
              <a:rect l="l" t="t" r="r" b="b"/>
              <a:pathLst>
                <a:path w="44652" h="28968" fill="none" extrusionOk="0">
                  <a:moveTo>
                    <a:pt x="44652" y="28967"/>
                  </a:moveTo>
                  <a:lnTo>
                    <a:pt x="44652" y="0"/>
                  </a:lnTo>
                  <a:lnTo>
                    <a:pt x="1" y="0"/>
                  </a:lnTo>
                  <a:lnTo>
                    <a:pt x="1" y="990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2501679" y="1962347"/>
              <a:ext cx="1371590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3340034" y="3562259"/>
              <a:ext cx="1125663" cy="539918"/>
            </a:xfrm>
            <a:custGeom>
              <a:avLst/>
              <a:gdLst/>
              <a:ahLst/>
              <a:cxnLst/>
              <a:rect l="l" t="t" r="r" b="b"/>
              <a:pathLst>
                <a:path w="53041" h="50548" fill="none" extrusionOk="0">
                  <a:moveTo>
                    <a:pt x="6535" y="0"/>
                  </a:moveTo>
                  <a:lnTo>
                    <a:pt x="0" y="0"/>
                  </a:lnTo>
                  <a:lnTo>
                    <a:pt x="0" y="50548"/>
                  </a:lnTo>
                  <a:lnTo>
                    <a:pt x="53041" y="50548"/>
                  </a:lnTo>
                  <a:lnTo>
                    <a:pt x="53041" y="4103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5150091" y="3850588"/>
              <a:ext cx="283214" cy="280625"/>
            </a:xfrm>
            <a:custGeom>
              <a:avLst/>
              <a:gdLst/>
              <a:ahLst/>
              <a:cxnLst/>
              <a:rect l="l" t="t" r="r" b="b"/>
              <a:pathLst>
                <a:path w="13345" h="13223" fill="none" extrusionOk="0">
                  <a:moveTo>
                    <a:pt x="13344" y="1"/>
                  </a:moveTo>
                  <a:lnTo>
                    <a:pt x="13344" y="13223"/>
                  </a:lnTo>
                  <a:lnTo>
                    <a:pt x="0" y="1322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526825" y="2547232"/>
              <a:ext cx="434796" cy="1137988"/>
            </a:xfrm>
            <a:custGeom>
              <a:avLst/>
              <a:gdLst/>
              <a:ahLst/>
              <a:cxnLst/>
              <a:rect l="l" t="t" r="r" b="b"/>
              <a:pathLst>
                <a:path w="8603" h="36233" fill="none" extrusionOk="0">
                  <a:moveTo>
                    <a:pt x="0" y="36232"/>
                  </a:moveTo>
                  <a:lnTo>
                    <a:pt x="8602" y="36232"/>
                  </a:lnTo>
                  <a:lnTo>
                    <a:pt x="8602" y="1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3780603" y="1553507"/>
              <a:ext cx="1373372" cy="2879617"/>
            </a:xfrm>
            <a:custGeom>
              <a:avLst/>
              <a:gdLst/>
              <a:ahLst/>
              <a:cxnLst/>
              <a:rect l="l" t="t" r="r" b="b"/>
              <a:pathLst>
                <a:path w="64713" h="135687" extrusionOk="0">
                  <a:moveTo>
                    <a:pt x="60792" y="135686"/>
                  </a:moveTo>
                  <a:lnTo>
                    <a:pt x="3921" y="135686"/>
                  </a:lnTo>
                  <a:cubicBezTo>
                    <a:pt x="1763" y="135686"/>
                    <a:pt x="0" y="133923"/>
                    <a:pt x="0" y="131765"/>
                  </a:cubicBezTo>
                  <a:lnTo>
                    <a:pt x="0" y="3921"/>
                  </a:lnTo>
                  <a:cubicBezTo>
                    <a:pt x="0" y="1763"/>
                    <a:pt x="1763" y="0"/>
                    <a:pt x="3921" y="0"/>
                  </a:cubicBezTo>
                  <a:lnTo>
                    <a:pt x="60792" y="0"/>
                  </a:lnTo>
                  <a:cubicBezTo>
                    <a:pt x="62980" y="0"/>
                    <a:pt x="64713" y="1763"/>
                    <a:pt x="64713" y="3921"/>
                  </a:cubicBezTo>
                  <a:lnTo>
                    <a:pt x="64713" y="131765"/>
                  </a:lnTo>
                  <a:cubicBezTo>
                    <a:pt x="64713" y="133923"/>
                    <a:pt x="62980" y="135686"/>
                    <a:pt x="60792" y="13568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3780603" y="1553507"/>
              <a:ext cx="1373372" cy="2879617"/>
            </a:xfrm>
            <a:custGeom>
              <a:avLst/>
              <a:gdLst/>
              <a:ahLst/>
              <a:cxnLst/>
              <a:rect l="l" t="t" r="r" b="b"/>
              <a:pathLst>
                <a:path w="64713" h="135687" fill="none" extrusionOk="0">
                  <a:moveTo>
                    <a:pt x="60792" y="135686"/>
                  </a:moveTo>
                  <a:lnTo>
                    <a:pt x="3921" y="135686"/>
                  </a:lnTo>
                  <a:cubicBezTo>
                    <a:pt x="1763" y="135686"/>
                    <a:pt x="0" y="133923"/>
                    <a:pt x="0" y="131765"/>
                  </a:cubicBezTo>
                  <a:lnTo>
                    <a:pt x="0" y="3921"/>
                  </a:lnTo>
                  <a:cubicBezTo>
                    <a:pt x="0" y="1763"/>
                    <a:pt x="1763" y="0"/>
                    <a:pt x="3921" y="0"/>
                  </a:cubicBezTo>
                  <a:lnTo>
                    <a:pt x="60792" y="0"/>
                  </a:lnTo>
                  <a:cubicBezTo>
                    <a:pt x="62980" y="0"/>
                    <a:pt x="64713" y="1763"/>
                    <a:pt x="64713" y="3921"/>
                  </a:cubicBezTo>
                  <a:lnTo>
                    <a:pt x="64713" y="131765"/>
                  </a:lnTo>
                  <a:cubicBezTo>
                    <a:pt x="64713" y="133923"/>
                    <a:pt x="62980" y="135686"/>
                    <a:pt x="60792" y="1356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427613" y="1619297"/>
              <a:ext cx="47114" cy="47751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51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51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172236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5023647" y="2668834"/>
              <a:ext cx="8425" cy="8404"/>
            </a:xfrm>
            <a:custGeom>
              <a:avLst/>
              <a:gdLst/>
              <a:ahLst/>
              <a:cxnLst/>
              <a:rect l="l" t="t" r="r" b="b"/>
              <a:pathLst>
                <a:path w="397" h="396" fill="none" extrusionOk="0">
                  <a:moveTo>
                    <a:pt x="396" y="0"/>
                  </a:moveTo>
                  <a:lnTo>
                    <a:pt x="396" y="395"/>
                  </a:lnTo>
                  <a:lnTo>
                    <a:pt x="1" y="39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3923154" y="2677217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3902526" y="2668834"/>
              <a:ext cx="8404" cy="8404"/>
            </a:xfrm>
            <a:custGeom>
              <a:avLst/>
              <a:gdLst/>
              <a:ahLst/>
              <a:cxnLst/>
              <a:rect l="l" t="t" r="r" b="b"/>
              <a:pathLst>
                <a:path w="396" h="396" fill="none" extrusionOk="0">
                  <a:moveTo>
                    <a:pt x="395" y="395"/>
                  </a:move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3902526" y="1812167"/>
              <a:ext cx="21" cy="832813"/>
            </a:xfrm>
            <a:custGeom>
              <a:avLst/>
              <a:gdLst/>
              <a:ahLst/>
              <a:cxnLst/>
              <a:rect l="l" t="t" r="r" b="b"/>
              <a:pathLst>
                <a:path w="1" h="39242" fill="none" extrusionOk="0">
                  <a:moveTo>
                    <a:pt x="0" y="3924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3902526" y="1792175"/>
              <a:ext cx="8404" cy="8404"/>
            </a:xfrm>
            <a:custGeom>
              <a:avLst/>
              <a:gdLst/>
              <a:ahLst/>
              <a:cxnLst/>
              <a:rect l="l" t="t" r="r" b="b"/>
              <a:pathLst>
                <a:path w="396" h="396" fill="none" extrusionOk="0">
                  <a:moveTo>
                    <a:pt x="0" y="396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3934763" y="1792175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5023647" y="1792175"/>
              <a:ext cx="8425" cy="8404"/>
            </a:xfrm>
            <a:custGeom>
              <a:avLst/>
              <a:gdLst/>
              <a:ahLst/>
              <a:cxnLst/>
              <a:rect l="l" t="t" r="r" b="b"/>
              <a:pathLst>
                <a:path w="397" h="396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5032051" y="1824433"/>
              <a:ext cx="21" cy="832813"/>
            </a:xfrm>
            <a:custGeom>
              <a:avLst/>
              <a:gdLst/>
              <a:ahLst/>
              <a:cxnLst/>
              <a:rect l="l" t="t" r="r" b="b"/>
              <a:pathLst>
                <a:path w="1" h="39242" fill="none" extrusionOk="0">
                  <a:moveTo>
                    <a:pt x="0" y="0"/>
                  </a:moveTo>
                  <a:lnTo>
                    <a:pt x="0" y="3924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5023647" y="3471299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396" y="0"/>
                  </a:moveTo>
                  <a:lnTo>
                    <a:pt x="396" y="365"/>
                  </a:lnTo>
                  <a:lnTo>
                    <a:pt x="1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3923154" y="3479046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3902526" y="3471299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395" y="365"/>
                  </a:moveTo>
                  <a:lnTo>
                    <a:pt x="0" y="365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3902526" y="2762362"/>
              <a:ext cx="21" cy="684447"/>
            </a:xfrm>
            <a:custGeom>
              <a:avLst/>
              <a:gdLst/>
              <a:ahLst/>
              <a:cxnLst/>
              <a:rect l="l" t="t" r="r" b="b"/>
              <a:pathLst>
                <a:path w="1" h="32251" fill="none" extrusionOk="0">
                  <a:moveTo>
                    <a:pt x="0" y="32250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3902526" y="2741712"/>
              <a:ext cx="8404" cy="8425"/>
            </a:xfrm>
            <a:custGeom>
              <a:avLst/>
              <a:gdLst/>
              <a:ahLst/>
              <a:cxnLst/>
              <a:rect l="l" t="t" r="r" b="b"/>
              <a:pathLst>
                <a:path w="396" h="397" fill="none" extrusionOk="0">
                  <a:moveTo>
                    <a:pt x="0" y="396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3934763" y="2741712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5023647" y="2741712"/>
              <a:ext cx="8425" cy="8425"/>
            </a:xfrm>
            <a:custGeom>
              <a:avLst/>
              <a:gdLst/>
              <a:ahLst/>
              <a:cxnLst/>
              <a:rect l="l" t="t" r="r" b="b"/>
              <a:pathLst>
                <a:path w="397" h="397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032051" y="2774628"/>
              <a:ext cx="21" cy="684426"/>
            </a:xfrm>
            <a:custGeom>
              <a:avLst/>
              <a:gdLst/>
              <a:ahLst/>
              <a:cxnLst/>
              <a:rect l="l" t="t" r="r" b="b"/>
              <a:pathLst>
                <a:path w="1" h="32250" fill="none" extrusionOk="0">
                  <a:moveTo>
                    <a:pt x="0" y="0"/>
                  </a:moveTo>
                  <a:lnTo>
                    <a:pt x="0" y="3225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5023647" y="4296982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396" y="1"/>
                  </a:moveTo>
                  <a:lnTo>
                    <a:pt x="396" y="365"/>
                  </a:lnTo>
                  <a:lnTo>
                    <a:pt x="1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3923154" y="4304728"/>
              <a:ext cx="1076660" cy="21"/>
            </a:xfrm>
            <a:custGeom>
              <a:avLst/>
              <a:gdLst/>
              <a:ahLst/>
              <a:cxnLst/>
              <a:rect l="l" t="t" r="r" b="b"/>
              <a:pathLst>
                <a:path w="50732" h="1" fill="none" extrusionOk="0">
                  <a:moveTo>
                    <a:pt x="5073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3902526" y="4296982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395" y="365"/>
                  </a:moveTo>
                  <a:lnTo>
                    <a:pt x="0" y="365"/>
                  </a:ln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3902526" y="3956382"/>
              <a:ext cx="21" cy="316109"/>
            </a:xfrm>
            <a:custGeom>
              <a:avLst/>
              <a:gdLst/>
              <a:ahLst/>
              <a:cxnLst/>
              <a:rect l="l" t="t" r="r" b="b"/>
              <a:pathLst>
                <a:path w="1" h="14895" fill="none" extrusionOk="0">
                  <a:moveTo>
                    <a:pt x="0" y="14895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3902526" y="3936390"/>
              <a:ext cx="8404" cy="7767"/>
            </a:xfrm>
            <a:custGeom>
              <a:avLst/>
              <a:gdLst/>
              <a:ahLst/>
              <a:cxnLst/>
              <a:rect l="l" t="t" r="r" b="b"/>
              <a:pathLst>
                <a:path w="396" h="366" fill="none" extrusionOk="0">
                  <a:moveTo>
                    <a:pt x="0" y="365"/>
                  </a:moveTo>
                  <a:lnTo>
                    <a:pt x="0" y="1"/>
                  </a:lnTo>
                  <a:lnTo>
                    <a:pt x="39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3934763" y="3936390"/>
              <a:ext cx="1077297" cy="21"/>
            </a:xfrm>
            <a:custGeom>
              <a:avLst/>
              <a:gdLst/>
              <a:ahLst/>
              <a:cxnLst/>
              <a:rect l="l" t="t" r="r" b="b"/>
              <a:pathLst>
                <a:path w="50762" h="1" fill="none" extrusionOk="0">
                  <a:moveTo>
                    <a:pt x="1" y="1"/>
                  </a:moveTo>
                  <a:lnTo>
                    <a:pt x="50762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023647" y="3936390"/>
              <a:ext cx="8425" cy="7767"/>
            </a:xfrm>
            <a:custGeom>
              <a:avLst/>
              <a:gdLst/>
              <a:ahLst/>
              <a:cxnLst/>
              <a:rect l="l" t="t" r="r" b="b"/>
              <a:pathLst>
                <a:path w="397" h="366" fill="none" extrusionOk="0">
                  <a:moveTo>
                    <a:pt x="1" y="1"/>
                  </a:moveTo>
                  <a:lnTo>
                    <a:pt x="396" y="1"/>
                  </a:lnTo>
                  <a:lnTo>
                    <a:pt x="396" y="36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032051" y="3968649"/>
              <a:ext cx="21" cy="316109"/>
            </a:xfrm>
            <a:custGeom>
              <a:avLst/>
              <a:gdLst/>
              <a:ahLst/>
              <a:cxnLst/>
              <a:rect l="l" t="t" r="r" b="b"/>
              <a:pathLst>
                <a:path w="1" h="14895" fill="none" extrusionOk="0">
                  <a:moveTo>
                    <a:pt x="0" y="0"/>
                  </a:moveTo>
                  <a:lnTo>
                    <a:pt x="0" y="1489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301827" y="3543541"/>
              <a:ext cx="327718" cy="328355"/>
            </a:xfrm>
            <a:custGeom>
              <a:avLst/>
              <a:gdLst/>
              <a:ahLst/>
              <a:cxnLst/>
              <a:rect l="l" t="t" r="r" b="b"/>
              <a:pathLst>
                <a:path w="15442" h="15472" fill="none" extrusionOk="0">
                  <a:moveTo>
                    <a:pt x="0" y="1"/>
                  </a:moveTo>
                  <a:lnTo>
                    <a:pt x="15441" y="1"/>
                  </a:lnTo>
                  <a:lnTo>
                    <a:pt x="15441" y="15472"/>
                  </a:lnTo>
                  <a:lnTo>
                    <a:pt x="0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3902526" y="3543541"/>
              <a:ext cx="328355" cy="328355"/>
            </a:xfrm>
            <a:custGeom>
              <a:avLst/>
              <a:gdLst/>
              <a:ahLst/>
              <a:cxnLst/>
              <a:rect l="l" t="t" r="r" b="b"/>
              <a:pathLst>
                <a:path w="15472" h="15472" fill="none" extrusionOk="0">
                  <a:moveTo>
                    <a:pt x="0" y="1"/>
                  </a:moveTo>
                  <a:lnTo>
                    <a:pt x="15472" y="1"/>
                  </a:lnTo>
                  <a:lnTo>
                    <a:pt x="15472" y="15472"/>
                  </a:lnTo>
                  <a:lnTo>
                    <a:pt x="0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4703696" y="3543541"/>
              <a:ext cx="328376" cy="328355"/>
            </a:xfrm>
            <a:custGeom>
              <a:avLst/>
              <a:gdLst/>
              <a:ahLst/>
              <a:cxnLst/>
              <a:rect l="l" t="t" r="r" b="b"/>
              <a:pathLst>
                <a:path w="15473" h="15472" fill="none" extrusionOk="0">
                  <a:moveTo>
                    <a:pt x="1" y="1"/>
                  </a:moveTo>
                  <a:lnTo>
                    <a:pt x="15472" y="1"/>
                  </a:lnTo>
                  <a:lnTo>
                    <a:pt x="15472" y="15472"/>
                  </a:lnTo>
                  <a:lnTo>
                    <a:pt x="1" y="1547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68192" y="3659012"/>
              <a:ext cx="21" cy="96138"/>
            </a:xfrm>
            <a:custGeom>
              <a:avLst/>
              <a:gdLst/>
              <a:ahLst/>
              <a:cxnLst/>
              <a:rect l="l" t="t" r="r" b="b"/>
              <a:pathLst>
                <a:path w="1" h="4530" fill="none" extrusionOk="0">
                  <a:moveTo>
                    <a:pt x="1" y="0"/>
                  </a:moveTo>
                  <a:lnTo>
                    <a:pt x="1" y="452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4819805" y="3707400"/>
              <a:ext cx="96138" cy="21"/>
            </a:xfrm>
            <a:custGeom>
              <a:avLst/>
              <a:gdLst/>
              <a:ahLst/>
              <a:cxnLst/>
              <a:rect l="l" t="t" r="r" b="b"/>
              <a:pathLst>
                <a:path w="4530" h="1" fill="none" extrusionOk="0">
                  <a:moveTo>
                    <a:pt x="1" y="0"/>
                  </a:moveTo>
                  <a:lnTo>
                    <a:pt x="453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902526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4" y="517"/>
                  </a:moveTo>
                  <a:cubicBezTo>
                    <a:pt x="1064" y="821"/>
                    <a:pt x="851" y="1064"/>
                    <a:pt x="547" y="1064"/>
                  </a:cubicBezTo>
                  <a:cubicBezTo>
                    <a:pt x="243" y="1064"/>
                    <a:pt x="0" y="821"/>
                    <a:pt x="0" y="517"/>
                  </a:cubicBezTo>
                  <a:cubicBezTo>
                    <a:pt x="0" y="213"/>
                    <a:pt x="243" y="0"/>
                    <a:pt x="547" y="0"/>
                  </a:cubicBezTo>
                  <a:cubicBezTo>
                    <a:pt x="851" y="0"/>
                    <a:pt x="1064" y="213"/>
                    <a:pt x="1064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945735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5" y="517"/>
                  </a:moveTo>
                  <a:cubicBezTo>
                    <a:pt x="1065" y="821"/>
                    <a:pt x="852" y="1064"/>
                    <a:pt x="548" y="1064"/>
                  </a:cubicBezTo>
                  <a:cubicBezTo>
                    <a:pt x="244" y="1064"/>
                    <a:pt x="1" y="821"/>
                    <a:pt x="1" y="517"/>
                  </a:cubicBezTo>
                  <a:cubicBezTo>
                    <a:pt x="1" y="213"/>
                    <a:pt x="244" y="0"/>
                    <a:pt x="548" y="0"/>
                  </a:cubicBezTo>
                  <a:cubicBezTo>
                    <a:pt x="852" y="0"/>
                    <a:pt x="1065" y="213"/>
                    <a:pt x="1065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3988965" y="1705099"/>
              <a:ext cx="22602" cy="22602"/>
            </a:xfrm>
            <a:custGeom>
              <a:avLst/>
              <a:gdLst/>
              <a:ahLst/>
              <a:cxnLst/>
              <a:rect l="l" t="t" r="r" b="b"/>
              <a:pathLst>
                <a:path w="1065" h="1065" fill="none" extrusionOk="0">
                  <a:moveTo>
                    <a:pt x="1064" y="517"/>
                  </a:moveTo>
                  <a:cubicBezTo>
                    <a:pt x="1064" y="821"/>
                    <a:pt x="851" y="1064"/>
                    <a:pt x="547" y="1064"/>
                  </a:cubicBezTo>
                  <a:cubicBezTo>
                    <a:pt x="243" y="1064"/>
                    <a:pt x="0" y="821"/>
                    <a:pt x="0" y="517"/>
                  </a:cubicBezTo>
                  <a:cubicBezTo>
                    <a:pt x="0" y="213"/>
                    <a:pt x="243" y="0"/>
                    <a:pt x="547" y="0"/>
                  </a:cubicBezTo>
                  <a:cubicBezTo>
                    <a:pt x="851" y="0"/>
                    <a:pt x="1064" y="213"/>
                    <a:pt x="1064" y="5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220668" y="2167601"/>
              <a:ext cx="1184385" cy="338690"/>
            </a:xfrm>
            <a:custGeom>
              <a:avLst/>
              <a:gdLst/>
              <a:ahLst/>
              <a:cxnLst/>
              <a:rect l="l" t="t" r="r" b="b"/>
              <a:pathLst>
                <a:path w="55808" h="15959" extrusionOk="0">
                  <a:moveTo>
                    <a:pt x="53406" y="15959"/>
                  </a:moveTo>
                  <a:lnTo>
                    <a:pt x="2433" y="15959"/>
                  </a:lnTo>
                  <a:cubicBezTo>
                    <a:pt x="1095" y="15959"/>
                    <a:pt x="1" y="14864"/>
                    <a:pt x="1" y="13527"/>
                  </a:cubicBezTo>
                  <a:lnTo>
                    <a:pt x="1" y="2432"/>
                  </a:lnTo>
                  <a:cubicBezTo>
                    <a:pt x="1" y="1065"/>
                    <a:pt x="1095" y="1"/>
                    <a:pt x="2433" y="1"/>
                  </a:cubicBezTo>
                  <a:lnTo>
                    <a:pt x="53406" y="1"/>
                  </a:lnTo>
                  <a:cubicBezTo>
                    <a:pt x="54744" y="1"/>
                    <a:pt x="55807" y="1065"/>
                    <a:pt x="55807" y="2432"/>
                  </a:cubicBezTo>
                  <a:lnTo>
                    <a:pt x="55807" y="13527"/>
                  </a:lnTo>
                  <a:cubicBezTo>
                    <a:pt x="55807" y="14864"/>
                    <a:pt x="54744" y="15959"/>
                    <a:pt x="53406" y="159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3220668" y="2167601"/>
              <a:ext cx="1184385" cy="338690"/>
            </a:xfrm>
            <a:custGeom>
              <a:avLst/>
              <a:gdLst/>
              <a:ahLst/>
              <a:cxnLst/>
              <a:rect l="l" t="t" r="r" b="b"/>
              <a:pathLst>
                <a:path w="55808" h="15959" fill="none" extrusionOk="0">
                  <a:moveTo>
                    <a:pt x="53406" y="15959"/>
                  </a:moveTo>
                  <a:lnTo>
                    <a:pt x="2433" y="15959"/>
                  </a:lnTo>
                  <a:cubicBezTo>
                    <a:pt x="1095" y="15959"/>
                    <a:pt x="1" y="14864"/>
                    <a:pt x="1" y="13527"/>
                  </a:cubicBezTo>
                  <a:lnTo>
                    <a:pt x="1" y="2432"/>
                  </a:lnTo>
                  <a:cubicBezTo>
                    <a:pt x="1" y="1065"/>
                    <a:pt x="1095" y="1"/>
                    <a:pt x="2433" y="1"/>
                  </a:cubicBezTo>
                  <a:lnTo>
                    <a:pt x="53406" y="1"/>
                  </a:lnTo>
                  <a:cubicBezTo>
                    <a:pt x="54744" y="1"/>
                    <a:pt x="55807" y="1065"/>
                    <a:pt x="55807" y="2432"/>
                  </a:cubicBezTo>
                  <a:lnTo>
                    <a:pt x="55807" y="13527"/>
                  </a:lnTo>
                  <a:cubicBezTo>
                    <a:pt x="55807" y="14864"/>
                    <a:pt x="54744" y="15959"/>
                    <a:pt x="53406" y="1595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3790280" y="2270169"/>
              <a:ext cx="65174" cy="74852"/>
            </a:xfrm>
            <a:custGeom>
              <a:avLst/>
              <a:gdLst/>
              <a:ahLst/>
              <a:cxnLst/>
              <a:rect l="l" t="t" r="r" b="b"/>
              <a:pathLst>
                <a:path w="3071" h="3527" fill="none" extrusionOk="0">
                  <a:moveTo>
                    <a:pt x="3070" y="1764"/>
                  </a:moveTo>
                  <a:lnTo>
                    <a:pt x="0" y="1"/>
                  </a:lnTo>
                  <a:lnTo>
                    <a:pt x="0" y="352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3726422" y="2221145"/>
              <a:ext cx="172900" cy="173558"/>
            </a:xfrm>
            <a:custGeom>
              <a:avLst/>
              <a:gdLst/>
              <a:ahLst/>
              <a:cxnLst/>
              <a:rect l="l" t="t" r="r" b="b"/>
              <a:pathLst>
                <a:path w="8147" h="8178" fill="none" extrusionOk="0">
                  <a:moveTo>
                    <a:pt x="6718" y="1460"/>
                  </a:moveTo>
                  <a:cubicBezTo>
                    <a:pt x="8146" y="2919"/>
                    <a:pt x="8146" y="5259"/>
                    <a:pt x="6718" y="6718"/>
                  </a:cubicBezTo>
                  <a:cubicBezTo>
                    <a:pt x="5259" y="8177"/>
                    <a:pt x="2918" y="8177"/>
                    <a:pt x="1459" y="6718"/>
                  </a:cubicBezTo>
                  <a:cubicBezTo>
                    <a:pt x="0" y="5259"/>
                    <a:pt x="0" y="2919"/>
                    <a:pt x="1459" y="1460"/>
                  </a:cubicBezTo>
                  <a:cubicBezTo>
                    <a:pt x="2918" y="1"/>
                    <a:pt x="5259" y="1"/>
                    <a:pt x="6718" y="14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3946393" y="2283073"/>
              <a:ext cx="42594" cy="49703"/>
            </a:xfrm>
            <a:custGeom>
              <a:avLst/>
              <a:gdLst/>
              <a:ahLst/>
              <a:cxnLst/>
              <a:rect l="l" t="t" r="r" b="b"/>
              <a:pathLst>
                <a:path w="2007" h="2342" fill="none" extrusionOk="0">
                  <a:moveTo>
                    <a:pt x="2006" y="1156"/>
                  </a:moveTo>
                  <a:lnTo>
                    <a:pt x="0" y="1"/>
                  </a:lnTo>
                  <a:lnTo>
                    <a:pt x="0" y="234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3990896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0" y="25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3914771" y="2255335"/>
              <a:ext cx="104521" cy="104521"/>
            </a:xfrm>
            <a:custGeom>
              <a:avLst/>
              <a:gdLst/>
              <a:ahLst/>
              <a:cxnLst/>
              <a:rect l="l" t="t" r="r" b="b"/>
              <a:pathLst>
                <a:path w="4925" h="4925" fill="none" extrusionOk="0">
                  <a:moveTo>
                    <a:pt x="4925" y="2463"/>
                  </a:moveTo>
                  <a:cubicBezTo>
                    <a:pt x="4925" y="3830"/>
                    <a:pt x="3831" y="4925"/>
                    <a:pt x="2463" y="4925"/>
                  </a:cubicBezTo>
                  <a:cubicBezTo>
                    <a:pt x="1095" y="4925"/>
                    <a:pt x="1" y="3830"/>
                    <a:pt x="1" y="2463"/>
                  </a:cubicBezTo>
                  <a:cubicBezTo>
                    <a:pt x="1" y="1125"/>
                    <a:pt x="1095" y="1"/>
                    <a:pt x="2463" y="1"/>
                  </a:cubicBezTo>
                  <a:cubicBezTo>
                    <a:pt x="3831" y="1"/>
                    <a:pt x="4925" y="1125"/>
                    <a:pt x="492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210868" y="2255335"/>
              <a:ext cx="105157" cy="104521"/>
            </a:xfrm>
            <a:custGeom>
              <a:avLst/>
              <a:gdLst/>
              <a:ahLst/>
              <a:cxnLst/>
              <a:rect l="l" t="t" r="r" b="b"/>
              <a:pathLst>
                <a:path w="4955" h="4925" fill="none" extrusionOk="0">
                  <a:moveTo>
                    <a:pt x="4955" y="2463"/>
                  </a:moveTo>
                  <a:cubicBezTo>
                    <a:pt x="4955" y="3830"/>
                    <a:pt x="3830" y="4925"/>
                    <a:pt x="2462" y="4925"/>
                  </a:cubicBezTo>
                  <a:cubicBezTo>
                    <a:pt x="1125" y="4925"/>
                    <a:pt x="0" y="3830"/>
                    <a:pt x="0" y="2463"/>
                  </a:cubicBezTo>
                  <a:cubicBezTo>
                    <a:pt x="0" y="1125"/>
                    <a:pt x="1125" y="1"/>
                    <a:pt x="2462" y="1"/>
                  </a:cubicBezTo>
                  <a:cubicBezTo>
                    <a:pt x="3830" y="1"/>
                    <a:pt x="4955" y="1125"/>
                    <a:pt x="495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33448" y="2285662"/>
              <a:ext cx="29690" cy="44525"/>
            </a:xfrm>
            <a:custGeom>
              <a:avLst/>
              <a:gdLst/>
              <a:ahLst/>
              <a:cxnLst/>
              <a:rect l="l" t="t" r="r" b="b"/>
              <a:pathLst>
                <a:path w="1399" h="2098" fill="none" extrusionOk="0">
                  <a:moveTo>
                    <a:pt x="0" y="578"/>
                  </a:moveTo>
                  <a:lnTo>
                    <a:pt x="0" y="1490"/>
                  </a:lnTo>
                  <a:lnTo>
                    <a:pt x="669" y="1490"/>
                  </a:lnTo>
                  <a:lnTo>
                    <a:pt x="1398" y="2098"/>
                  </a:lnTo>
                  <a:lnTo>
                    <a:pt x="1398" y="0"/>
                  </a:lnTo>
                  <a:lnTo>
                    <a:pt x="699" y="57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4274726" y="2288888"/>
              <a:ext cx="13561" cy="38073"/>
            </a:xfrm>
            <a:custGeom>
              <a:avLst/>
              <a:gdLst/>
              <a:ahLst/>
              <a:cxnLst/>
              <a:rect l="l" t="t" r="r" b="b"/>
              <a:pathLst>
                <a:path w="639" h="1794" fill="none" extrusionOk="0">
                  <a:moveTo>
                    <a:pt x="1" y="0"/>
                  </a:moveTo>
                  <a:cubicBezTo>
                    <a:pt x="1" y="0"/>
                    <a:pt x="639" y="882"/>
                    <a:pt x="1" y="179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4285698" y="2279210"/>
              <a:ext cx="20649" cy="57428"/>
            </a:xfrm>
            <a:custGeom>
              <a:avLst/>
              <a:gdLst/>
              <a:ahLst/>
              <a:cxnLst/>
              <a:rect l="l" t="t" r="r" b="b"/>
              <a:pathLst>
                <a:path w="973" h="2706" fill="none" extrusionOk="0">
                  <a:moveTo>
                    <a:pt x="0" y="0"/>
                  </a:moveTo>
                  <a:cubicBezTo>
                    <a:pt x="0" y="0"/>
                    <a:pt x="973" y="1338"/>
                    <a:pt x="0" y="2705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3340024" y="2283073"/>
              <a:ext cx="43230" cy="49703"/>
            </a:xfrm>
            <a:custGeom>
              <a:avLst/>
              <a:gdLst/>
              <a:ahLst/>
              <a:cxnLst/>
              <a:rect l="l" t="t" r="r" b="b"/>
              <a:pathLst>
                <a:path w="2037" h="2342" fill="none" extrusionOk="0">
                  <a:moveTo>
                    <a:pt x="2037" y="1156"/>
                  </a:moveTo>
                  <a:lnTo>
                    <a:pt x="0" y="1"/>
                  </a:lnTo>
                  <a:lnTo>
                    <a:pt x="0" y="234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3384527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0" y="255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3308402" y="2255335"/>
              <a:ext cx="104521" cy="104521"/>
            </a:xfrm>
            <a:custGeom>
              <a:avLst/>
              <a:gdLst/>
              <a:ahLst/>
              <a:cxnLst/>
              <a:rect l="l" t="t" r="r" b="b"/>
              <a:pathLst>
                <a:path w="4925" h="4925" fill="none" extrusionOk="0">
                  <a:moveTo>
                    <a:pt x="4925" y="2463"/>
                  </a:moveTo>
                  <a:cubicBezTo>
                    <a:pt x="4925" y="3830"/>
                    <a:pt x="3831" y="4925"/>
                    <a:pt x="2463" y="4925"/>
                  </a:cubicBezTo>
                  <a:cubicBezTo>
                    <a:pt x="1095" y="4925"/>
                    <a:pt x="1" y="3830"/>
                    <a:pt x="1" y="2463"/>
                  </a:cubicBezTo>
                  <a:cubicBezTo>
                    <a:pt x="1" y="1125"/>
                    <a:pt x="1095" y="1"/>
                    <a:pt x="2463" y="1"/>
                  </a:cubicBezTo>
                  <a:cubicBezTo>
                    <a:pt x="3831" y="1"/>
                    <a:pt x="4925" y="1125"/>
                    <a:pt x="492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3636757" y="2283073"/>
              <a:ext cx="43230" cy="49703"/>
            </a:xfrm>
            <a:custGeom>
              <a:avLst/>
              <a:gdLst/>
              <a:ahLst/>
              <a:cxnLst/>
              <a:rect l="l" t="t" r="r" b="b"/>
              <a:pathLst>
                <a:path w="2037" h="2342" fill="none" extrusionOk="0">
                  <a:moveTo>
                    <a:pt x="0" y="1156"/>
                  </a:moveTo>
                  <a:lnTo>
                    <a:pt x="2037" y="2341"/>
                  </a:lnTo>
                  <a:lnTo>
                    <a:pt x="203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3634804" y="2280505"/>
              <a:ext cx="21" cy="54202"/>
            </a:xfrm>
            <a:custGeom>
              <a:avLst/>
              <a:gdLst/>
              <a:ahLst/>
              <a:cxnLst/>
              <a:rect l="l" t="t" r="r" b="b"/>
              <a:pathLst>
                <a:path w="1" h="2554" fill="none" extrusionOk="0">
                  <a:moveTo>
                    <a:pt x="1" y="0"/>
                  </a:moveTo>
                  <a:lnTo>
                    <a:pt x="1" y="255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3606430" y="2255335"/>
              <a:ext cx="105179" cy="104521"/>
            </a:xfrm>
            <a:custGeom>
              <a:avLst/>
              <a:gdLst/>
              <a:ahLst/>
              <a:cxnLst/>
              <a:rect l="l" t="t" r="r" b="b"/>
              <a:pathLst>
                <a:path w="4956" h="4925" fill="none" extrusionOk="0">
                  <a:moveTo>
                    <a:pt x="4955" y="2463"/>
                  </a:moveTo>
                  <a:cubicBezTo>
                    <a:pt x="4955" y="3830"/>
                    <a:pt x="3830" y="4925"/>
                    <a:pt x="2493" y="4925"/>
                  </a:cubicBezTo>
                  <a:cubicBezTo>
                    <a:pt x="1125" y="4925"/>
                    <a:pt x="1" y="3830"/>
                    <a:pt x="1" y="2463"/>
                  </a:cubicBezTo>
                  <a:cubicBezTo>
                    <a:pt x="1" y="1125"/>
                    <a:pt x="1125" y="1"/>
                    <a:pt x="2493" y="1"/>
                  </a:cubicBezTo>
                  <a:cubicBezTo>
                    <a:pt x="3830" y="1"/>
                    <a:pt x="4955" y="1125"/>
                    <a:pt x="4955" y="246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3650296" y="2439822"/>
              <a:ext cx="665729" cy="21"/>
            </a:xfrm>
            <a:custGeom>
              <a:avLst/>
              <a:gdLst/>
              <a:ahLst/>
              <a:cxnLst/>
              <a:rect l="l" t="t" r="r" b="b"/>
              <a:pathLst>
                <a:path w="31369" h="1" fill="none" extrusionOk="0">
                  <a:moveTo>
                    <a:pt x="0" y="1"/>
                  </a:moveTo>
                  <a:lnTo>
                    <a:pt x="313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3308402" y="2439822"/>
              <a:ext cx="306432" cy="21"/>
            </a:xfrm>
            <a:custGeom>
              <a:avLst/>
              <a:gdLst/>
              <a:ahLst/>
              <a:cxnLst/>
              <a:rect l="l" t="t" r="r" b="b"/>
              <a:pathLst>
                <a:path w="14439" h="1" fill="none" extrusionOk="0">
                  <a:moveTo>
                    <a:pt x="1" y="1"/>
                  </a:moveTo>
                  <a:lnTo>
                    <a:pt x="1443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3617402" y="2423693"/>
              <a:ext cx="32916" cy="32937"/>
            </a:xfrm>
            <a:custGeom>
              <a:avLst/>
              <a:gdLst/>
              <a:ahLst/>
              <a:cxnLst/>
              <a:rect l="l" t="t" r="r" b="b"/>
              <a:pathLst>
                <a:path w="1551" h="1552" fill="none" extrusionOk="0">
                  <a:moveTo>
                    <a:pt x="1550" y="761"/>
                  </a:moveTo>
                  <a:cubicBezTo>
                    <a:pt x="1550" y="335"/>
                    <a:pt x="1216" y="1"/>
                    <a:pt x="791" y="1"/>
                  </a:cubicBezTo>
                  <a:cubicBezTo>
                    <a:pt x="365" y="1"/>
                    <a:pt x="0" y="335"/>
                    <a:pt x="0" y="761"/>
                  </a:cubicBezTo>
                  <a:cubicBezTo>
                    <a:pt x="0" y="1186"/>
                    <a:pt x="365" y="1551"/>
                    <a:pt x="791" y="1551"/>
                  </a:cubicBezTo>
                  <a:cubicBezTo>
                    <a:pt x="1216" y="1551"/>
                    <a:pt x="1550" y="1186"/>
                    <a:pt x="1550" y="7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252022" y="3488065"/>
              <a:ext cx="362544" cy="362544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2" y="8542"/>
                  </a:moveTo>
                  <a:cubicBezTo>
                    <a:pt x="17082" y="13283"/>
                    <a:pt x="13283" y="17083"/>
                    <a:pt x="8541" y="17083"/>
                  </a:cubicBezTo>
                  <a:cubicBezTo>
                    <a:pt x="3830" y="17083"/>
                    <a:pt x="0" y="13283"/>
                    <a:pt x="0" y="8542"/>
                  </a:cubicBezTo>
                  <a:cubicBezTo>
                    <a:pt x="0" y="3830"/>
                    <a:pt x="3830" y="1"/>
                    <a:pt x="8541" y="1"/>
                  </a:cubicBezTo>
                  <a:cubicBezTo>
                    <a:pt x="13283" y="1"/>
                    <a:pt x="17082" y="3830"/>
                    <a:pt x="17082" y="85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338461" y="3602879"/>
              <a:ext cx="190302" cy="132917"/>
            </a:xfrm>
            <a:custGeom>
              <a:avLst/>
              <a:gdLst/>
              <a:ahLst/>
              <a:cxnLst/>
              <a:rect l="l" t="t" r="r" b="b"/>
              <a:pathLst>
                <a:path w="8967" h="6263" fill="none" extrusionOk="0">
                  <a:moveTo>
                    <a:pt x="0" y="1"/>
                  </a:moveTo>
                  <a:lnTo>
                    <a:pt x="8967" y="1"/>
                  </a:lnTo>
                  <a:lnTo>
                    <a:pt x="8967" y="6262"/>
                  </a:lnTo>
                  <a:lnTo>
                    <a:pt x="0" y="626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5338461" y="3602879"/>
              <a:ext cx="190302" cy="78078"/>
            </a:xfrm>
            <a:custGeom>
              <a:avLst/>
              <a:gdLst/>
              <a:ahLst/>
              <a:cxnLst/>
              <a:rect l="l" t="t" r="r" b="b"/>
              <a:pathLst>
                <a:path w="8967" h="3679" fill="none" extrusionOk="0">
                  <a:moveTo>
                    <a:pt x="0" y="1"/>
                  </a:moveTo>
                  <a:lnTo>
                    <a:pt x="3800" y="3345"/>
                  </a:lnTo>
                  <a:cubicBezTo>
                    <a:pt x="4195" y="3679"/>
                    <a:pt x="4772" y="3679"/>
                    <a:pt x="5167" y="3345"/>
                  </a:cubicBezTo>
                  <a:lnTo>
                    <a:pt x="896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5453912" y="3670621"/>
              <a:ext cx="74852" cy="65174"/>
            </a:xfrm>
            <a:custGeom>
              <a:avLst/>
              <a:gdLst/>
              <a:ahLst/>
              <a:cxnLst/>
              <a:rect l="l" t="t" r="r" b="b"/>
              <a:pathLst>
                <a:path w="3527" h="3071" fill="none" extrusionOk="0">
                  <a:moveTo>
                    <a:pt x="3527" y="3070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5338461" y="3670621"/>
              <a:ext cx="74831" cy="65174"/>
            </a:xfrm>
            <a:custGeom>
              <a:avLst/>
              <a:gdLst/>
              <a:ahLst/>
              <a:cxnLst/>
              <a:rect l="l" t="t" r="r" b="b"/>
              <a:pathLst>
                <a:path w="3526" h="3071" fill="none" extrusionOk="0">
                  <a:moveTo>
                    <a:pt x="0" y="3070"/>
                  </a:moveTo>
                  <a:lnTo>
                    <a:pt x="352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3183911" y="3866080"/>
              <a:ext cx="474790" cy="460592"/>
            </a:xfrm>
            <a:custGeom>
              <a:avLst/>
              <a:gdLst/>
              <a:ahLst/>
              <a:cxnLst/>
              <a:rect l="l" t="t" r="r" b="b"/>
              <a:pathLst>
                <a:path w="22372" h="21703" extrusionOk="0">
                  <a:moveTo>
                    <a:pt x="20457" y="21703"/>
                  </a:moveTo>
                  <a:lnTo>
                    <a:pt x="1885" y="21703"/>
                  </a:lnTo>
                  <a:cubicBezTo>
                    <a:pt x="851" y="21703"/>
                    <a:pt x="0" y="20852"/>
                    <a:pt x="0" y="19818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20457" y="0"/>
                  </a:lnTo>
                  <a:cubicBezTo>
                    <a:pt x="21521" y="0"/>
                    <a:pt x="22372" y="851"/>
                    <a:pt x="22372" y="1915"/>
                  </a:cubicBezTo>
                  <a:lnTo>
                    <a:pt x="22372" y="19818"/>
                  </a:lnTo>
                  <a:cubicBezTo>
                    <a:pt x="22372" y="20852"/>
                    <a:pt x="21521" y="21703"/>
                    <a:pt x="20457" y="217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3263898" y="4242801"/>
              <a:ext cx="314815" cy="21"/>
            </a:xfrm>
            <a:custGeom>
              <a:avLst/>
              <a:gdLst/>
              <a:ahLst/>
              <a:cxnLst/>
              <a:rect l="l" t="t" r="r" b="b"/>
              <a:pathLst>
                <a:path w="14834" h="1" fill="none" extrusionOk="0">
                  <a:moveTo>
                    <a:pt x="0" y="0"/>
                  </a:moveTo>
                  <a:lnTo>
                    <a:pt x="1483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3294225" y="3953814"/>
              <a:ext cx="253524" cy="177399"/>
            </a:xfrm>
            <a:custGeom>
              <a:avLst/>
              <a:gdLst/>
              <a:ahLst/>
              <a:cxnLst/>
              <a:rect l="l" t="t" r="r" b="b"/>
              <a:pathLst>
                <a:path w="11946" h="8359" fill="none" extrusionOk="0">
                  <a:moveTo>
                    <a:pt x="8906" y="2249"/>
                  </a:moveTo>
                  <a:cubicBezTo>
                    <a:pt x="8845" y="2249"/>
                    <a:pt x="8815" y="2249"/>
                    <a:pt x="8784" y="2249"/>
                  </a:cubicBezTo>
                  <a:cubicBezTo>
                    <a:pt x="8268" y="942"/>
                    <a:pt x="6961" y="0"/>
                    <a:pt x="5471" y="0"/>
                  </a:cubicBezTo>
                  <a:cubicBezTo>
                    <a:pt x="3496" y="0"/>
                    <a:pt x="1885" y="1611"/>
                    <a:pt x="1885" y="3587"/>
                  </a:cubicBezTo>
                  <a:cubicBezTo>
                    <a:pt x="1885" y="3800"/>
                    <a:pt x="1915" y="3982"/>
                    <a:pt x="1945" y="4195"/>
                  </a:cubicBezTo>
                  <a:cubicBezTo>
                    <a:pt x="851" y="4286"/>
                    <a:pt x="0" y="5167"/>
                    <a:pt x="0" y="6262"/>
                  </a:cubicBezTo>
                  <a:cubicBezTo>
                    <a:pt x="0" y="7417"/>
                    <a:pt x="942" y="8359"/>
                    <a:pt x="2097" y="8359"/>
                  </a:cubicBezTo>
                  <a:lnTo>
                    <a:pt x="8906" y="8359"/>
                  </a:lnTo>
                  <a:cubicBezTo>
                    <a:pt x="10578" y="8359"/>
                    <a:pt x="11946" y="6991"/>
                    <a:pt x="11946" y="5289"/>
                  </a:cubicBezTo>
                  <a:cubicBezTo>
                    <a:pt x="11946" y="3617"/>
                    <a:pt x="10578" y="2249"/>
                    <a:pt x="8906" y="22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3419353" y="4055088"/>
              <a:ext cx="50998" cy="134827"/>
            </a:xfrm>
            <a:custGeom>
              <a:avLst/>
              <a:gdLst/>
              <a:ahLst/>
              <a:cxnLst/>
              <a:rect l="l" t="t" r="r" b="b"/>
              <a:pathLst>
                <a:path w="2403" h="6353" fill="none" extrusionOk="0">
                  <a:moveTo>
                    <a:pt x="2402" y="2645"/>
                  </a:moveTo>
                  <a:lnTo>
                    <a:pt x="1" y="0"/>
                  </a:lnTo>
                  <a:lnTo>
                    <a:pt x="1" y="63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3371624" y="4055088"/>
              <a:ext cx="47751" cy="55497"/>
            </a:xfrm>
            <a:custGeom>
              <a:avLst/>
              <a:gdLst/>
              <a:ahLst/>
              <a:cxnLst/>
              <a:rect l="l" t="t" r="r" b="b"/>
              <a:pathLst>
                <a:path w="2250" h="2615" fill="none" extrusionOk="0">
                  <a:moveTo>
                    <a:pt x="2250" y="0"/>
                  </a:moveTo>
                  <a:lnTo>
                    <a:pt x="1" y="26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3223257" y="1759893"/>
              <a:ext cx="362544" cy="362544"/>
            </a:xfrm>
            <a:custGeom>
              <a:avLst/>
              <a:gdLst/>
              <a:ahLst/>
              <a:cxnLst/>
              <a:rect l="l" t="t" r="r" b="b"/>
              <a:pathLst>
                <a:path w="17083" h="17083" extrusionOk="0">
                  <a:moveTo>
                    <a:pt x="17083" y="8541"/>
                  </a:moveTo>
                  <a:cubicBezTo>
                    <a:pt x="17083" y="13252"/>
                    <a:pt x="13283" y="17082"/>
                    <a:pt x="8542" y="17082"/>
                  </a:cubicBezTo>
                  <a:cubicBezTo>
                    <a:pt x="3830" y="17082"/>
                    <a:pt x="1" y="13252"/>
                    <a:pt x="1" y="8541"/>
                  </a:cubicBezTo>
                  <a:cubicBezTo>
                    <a:pt x="1" y="3830"/>
                    <a:pt x="3830" y="0"/>
                    <a:pt x="8542" y="0"/>
                  </a:cubicBezTo>
                  <a:cubicBezTo>
                    <a:pt x="13283" y="0"/>
                    <a:pt x="17083" y="3830"/>
                    <a:pt x="17083" y="8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3301950" y="1850194"/>
              <a:ext cx="205816" cy="181919"/>
            </a:xfrm>
            <a:custGeom>
              <a:avLst/>
              <a:gdLst/>
              <a:ahLst/>
              <a:cxnLst/>
              <a:rect l="l" t="t" r="r" b="b"/>
              <a:pathLst>
                <a:path w="9698" h="8572" fill="none" extrusionOk="0">
                  <a:moveTo>
                    <a:pt x="4834" y="0"/>
                  </a:moveTo>
                  <a:cubicBezTo>
                    <a:pt x="2159" y="0"/>
                    <a:pt x="1" y="1794"/>
                    <a:pt x="1" y="3982"/>
                  </a:cubicBezTo>
                  <a:cubicBezTo>
                    <a:pt x="1" y="5502"/>
                    <a:pt x="1004" y="6809"/>
                    <a:pt x="2524" y="7478"/>
                  </a:cubicBezTo>
                  <a:cubicBezTo>
                    <a:pt x="2524" y="7478"/>
                    <a:pt x="2037" y="8420"/>
                    <a:pt x="1612" y="8572"/>
                  </a:cubicBezTo>
                  <a:cubicBezTo>
                    <a:pt x="1612" y="8572"/>
                    <a:pt x="2828" y="8390"/>
                    <a:pt x="3557" y="7812"/>
                  </a:cubicBezTo>
                  <a:cubicBezTo>
                    <a:pt x="3983" y="7903"/>
                    <a:pt x="4408" y="7964"/>
                    <a:pt x="4834" y="7964"/>
                  </a:cubicBezTo>
                  <a:cubicBezTo>
                    <a:pt x="7509" y="7964"/>
                    <a:pt x="9697" y="6171"/>
                    <a:pt x="9697" y="3982"/>
                  </a:cubicBezTo>
                  <a:cubicBezTo>
                    <a:pt x="9697" y="1794"/>
                    <a:pt x="7509" y="0"/>
                    <a:pt x="4834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4529523" y="3052643"/>
              <a:ext cx="1249538" cy="331580"/>
            </a:xfrm>
            <a:custGeom>
              <a:avLst/>
              <a:gdLst/>
              <a:ahLst/>
              <a:cxnLst/>
              <a:rect l="l" t="t" r="r" b="b"/>
              <a:pathLst>
                <a:path w="58878" h="15624" extrusionOk="0">
                  <a:moveTo>
                    <a:pt x="56962" y="15624"/>
                  </a:moveTo>
                  <a:lnTo>
                    <a:pt x="1885" y="15624"/>
                  </a:lnTo>
                  <a:cubicBezTo>
                    <a:pt x="852" y="15624"/>
                    <a:pt x="1" y="14773"/>
                    <a:pt x="1" y="13709"/>
                  </a:cubicBezTo>
                  <a:lnTo>
                    <a:pt x="1" y="1915"/>
                  </a:lnTo>
                  <a:cubicBezTo>
                    <a:pt x="1" y="852"/>
                    <a:pt x="852" y="1"/>
                    <a:pt x="1885" y="1"/>
                  </a:cubicBezTo>
                  <a:lnTo>
                    <a:pt x="56962" y="1"/>
                  </a:lnTo>
                  <a:cubicBezTo>
                    <a:pt x="58026" y="1"/>
                    <a:pt x="58877" y="852"/>
                    <a:pt x="58877" y="1915"/>
                  </a:cubicBezTo>
                  <a:lnTo>
                    <a:pt x="58877" y="13709"/>
                  </a:lnTo>
                  <a:cubicBezTo>
                    <a:pt x="58877" y="14773"/>
                    <a:pt x="58026" y="15624"/>
                    <a:pt x="56962" y="156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529523" y="3052643"/>
              <a:ext cx="1249538" cy="331580"/>
            </a:xfrm>
            <a:custGeom>
              <a:avLst/>
              <a:gdLst/>
              <a:ahLst/>
              <a:cxnLst/>
              <a:rect l="l" t="t" r="r" b="b"/>
              <a:pathLst>
                <a:path w="58878" h="15624" fill="none" extrusionOk="0">
                  <a:moveTo>
                    <a:pt x="56962" y="15624"/>
                  </a:moveTo>
                  <a:lnTo>
                    <a:pt x="1885" y="15624"/>
                  </a:lnTo>
                  <a:cubicBezTo>
                    <a:pt x="852" y="15624"/>
                    <a:pt x="1" y="14773"/>
                    <a:pt x="1" y="13709"/>
                  </a:cubicBezTo>
                  <a:lnTo>
                    <a:pt x="1" y="1915"/>
                  </a:lnTo>
                  <a:cubicBezTo>
                    <a:pt x="1" y="852"/>
                    <a:pt x="852" y="1"/>
                    <a:pt x="1885" y="1"/>
                  </a:cubicBezTo>
                  <a:lnTo>
                    <a:pt x="56962" y="1"/>
                  </a:lnTo>
                  <a:cubicBezTo>
                    <a:pt x="58026" y="1"/>
                    <a:pt x="58877" y="852"/>
                    <a:pt x="58877" y="1915"/>
                  </a:cubicBezTo>
                  <a:lnTo>
                    <a:pt x="58877" y="13709"/>
                  </a:lnTo>
                  <a:cubicBezTo>
                    <a:pt x="58877" y="14773"/>
                    <a:pt x="58026" y="15624"/>
                    <a:pt x="56962" y="156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4881095" y="3052643"/>
              <a:ext cx="21" cy="331580"/>
            </a:xfrm>
            <a:custGeom>
              <a:avLst/>
              <a:gdLst/>
              <a:ahLst/>
              <a:cxnLst/>
              <a:rect l="l" t="t" r="r" b="b"/>
              <a:pathLst>
                <a:path w="1" h="15624" fill="none" extrusionOk="0">
                  <a:moveTo>
                    <a:pt x="0" y="1"/>
                  </a:moveTo>
                  <a:lnTo>
                    <a:pt x="0" y="1562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4963014" y="3174566"/>
              <a:ext cx="727677" cy="21"/>
            </a:xfrm>
            <a:custGeom>
              <a:avLst/>
              <a:gdLst/>
              <a:ahLst/>
              <a:cxnLst/>
              <a:rect l="l" t="t" r="r" b="b"/>
              <a:pathLst>
                <a:path w="34288" h="1" fill="none" extrusionOk="0">
                  <a:moveTo>
                    <a:pt x="1" y="0"/>
                  </a:moveTo>
                  <a:lnTo>
                    <a:pt x="342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4963014" y="3262300"/>
              <a:ext cx="578653" cy="21"/>
            </a:xfrm>
            <a:custGeom>
              <a:avLst/>
              <a:gdLst/>
              <a:ahLst/>
              <a:cxnLst/>
              <a:rect l="l" t="t" r="r" b="b"/>
              <a:pathLst>
                <a:path w="27266" h="1" fill="none" extrusionOk="0">
                  <a:moveTo>
                    <a:pt x="1" y="0"/>
                  </a:moveTo>
                  <a:lnTo>
                    <a:pt x="27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656604" y="3157143"/>
              <a:ext cx="97432" cy="122581"/>
            </a:xfrm>
            <a:custGeom>
              <a:avLst/>
              <a:gdLst/>
              <a:ahLst/>
              <a:cxnLst/>
              <a:rect l="l" t="t" r="r" b="b"/>
              <a:pathLst>
                <a:path w="4591" h="5776" fill="none" extrusionOk="0">
                  <a:moveTo>
                    <a:pt x="4591" y="4742"/>
                  </a:moveTo>
                  <a:cubicBezTo>
                    <a:pt x="4591" y="3709"/>
                    <a:pt x="3891" y="2615"/>
                    <a:pt x="2949" y="2250"/>
                  </a:cubicBezTo>
                  <a:cubicBezTo>
                    <a:pt x="3284" y="2037"/>
                    <a:pt x="3527" y="1642"/>
                    <a:pt x="3527" y="1216"/>
                  </a:cubicBezTo>
                  <a:cubicBezTo>
                    <a:pt x="3527" y="548"/>
                    <a:pt x="2980" y="1"/>
                    <a:pt x="2280" y="1"/>
                  </a:cubicBezTo>
                  <a:cubicBezTo>
                    <a:pt x="1612" y="1"/>
                    <a:pt x="1065" y="548"/>
                    <a:pt x="1065" y="1216"/>
                  </a:cubicBezTo>
                  <a:cubicBezTo>
                    <a:pt x="1065" y="1642"/>
                    <a:pt x="1277" y="2037"/>
                    <a:pt x="1642" y="2250"/>
                  </a:cubicBezTo>
                  <a:cubicBezTo>
                    <a:pt x="669" y="2615"/>
                    <a:pt x="1" y="3709"/>
                    <a:pt x="1" y="4742"/>
                  </a:cubicBezTo>
                  <a:cubicBezTo>
                    <a:pt x="1" y="4742"/>
                    <a:pt x="821" y="5776"/>
                    <a:pt x="2280" y="5776"/>
                  </a:cubicBezTo>
                  <a:cubicBezTo>
                    <a:pt x="3770" y="5776"/>
                    <a:pt x="4591" y="4742"/>
                    <a:pt x="4591" y="474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4598560" y="3111344"/>
              <a:ext cx="213541" cy="214177"/>
            </a:xfrm>
            <a:custGeom>
              <a:avLst/>
              <a:gdLst/>
              <a:ahLst/>
              <a:cxnLst/>
              <a:rect l="l" t="t" r="r" b="b"/>
              <a:pathLst>
                <a:path w="10062" h="10092" fill="none" extrusionOk="0">
                  <a:moveTo>
                    <a:pt x="8268" y="1794"/>
                  </a:moveTo>
                  <a:cubicBezTo>
                    <a:pt x="10061" y="3587"/>
                    <a:pt x="10061" y="6505"/>
                    <a:pt x="8268" y="8299"/>
                  </a:cubicBezTo>
                  <a:cubicBezTo>
                    <a:pt x="6474" y="10092"/>
                    <a:pt x="3556" y="10092"/>
                    <a:pt x="1763" y="8299"/>
                  </a:cubicBezTo>
                  <a:cubicBezTo>
                    <a:pt x="0" y="6505"/>
                    <a:pt x="0" y="3587"/>
                    <a:pt x="1763" y="1794"/>
                  </a:cubicBezTo>
                  <a:cubicBezTo>
                    <a:pt x="3556" y="1"/>
                    <a:pt x="6474" y="1"/>
                    <a:pt x="8268" y="179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3478713" y="2621083"/>
              <a:ext cx="926341" cy="1137929"/>
            </a:xfrm>
            <a:custGeom>
              <a:avLst/>
              <a:gdLst/>
              <a:ahLst/>
              <a:cxnLst/>
              <a:rect l="l" t="t" r="r" b="b"/>
              <a:pathLst>
                <a:path w="43649" h="53619" extrusionOk="0">
                  <a:moveTo>
                    <a:pt x="41764" y="53619"/>
                  </a:moveTo>
                  <a:lnTo>
                    <a:pt x="1885" y="53619"/>
                  </a:lnTo>
                  <a:cubicBezTo>
                    <a:pt x="851" y="53619"/>
                    <a:pt x="0" y="52798"/>
                    <a:pt x="0" y="51734"/>
                  </a:cubicBezTo>
                  <a:lnTo>
                    <a:pt x="0" y="1885"/>
                  </a:lnTo>
                  <a:cubicBezTo>
                    <a:pt x="0" y="852"/>
                    <a:pt x="851" y="1"/>
                    <a:pt x="1885" y="1"/>
                  </a:cubicBezTo>
                  <a:lnTo>
                    <a:pt x="41764" y="1"/>
                  </a:lnTo>
                  <a:cubicBezTo>
                    <a:pt x="42797" y="1"/>
                    <a:pt x="43648" y="852"/>
                    <a:pt x="43648" y="1885"/>
                  </a:cubicBezTo>
                  <a:lnTo>
                    <a:pt x="43648" y="51734"/>
                  </a:lnTo>
                  <a:cubicBezTo>
                    <a:pt x="43648" y="52798"/>
                    <a:pt x="42797" y="53619"/>
                    <a:pt x="41764" y="5361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3478713" y="2621083"/>
              <a:ext cx="926341" cy="1137929"/>
            </a:xfrm>
            <a:custGeom>
              <a:avLst/>
              <a:gdLst/>
              <a:ahLst/>
              <a:cxnLst/>
              <a:rect l="l" t="t" r="r" b="b"/>
              <a:pathLst>
                <a:path w="43649" h="53619" fill="none" extrusionOk="0">
                  <a:moveTo>
                    <a:pt x="41764" y="53619"/>
                  </a:moveTo>
                  <a:lnTo>
                    <a:pt x="1885" y="53619"/>
                  </a:lnTo>
                  <a:cubicBezTo>
                    <a:pt x="851" y="53619"/>
                    <a:pt x="0" y="52798"/>
                    <a:pt x="0" y="51734"/>
                  </a:cubicBezTo>
                  <a:lnTo>
                    <a:pt x="0" y="1885"/>
                  </a:lnTo>
                  <a:cubicBezTo>
                    <a:pt x="0" y="852"/>
                    <a:pt x="851" y="1"/>
                    <a:pt x="1885" y="1"/>
                  </a:cubicBezTo>
                  <a:lnTo>
                    <a:pt x="41764" y="1"/>
                  </a:lnTo>
                  <a:cubicBezTo>
                    <a:pt x="42797" y="1"/>
                    <a:pt x="43648" y="852"/>
                    <a:pt x="43648" y="1885"/>
                  </a:cubicBezTo>
                  <a:lnTo>
                    <a:pt x="43648" y="51734"/>
                  </a:lnTo>
                  <a:cubicBezTo>
                    <a:pt x="43648" y="52798"/>
                    <a:pt x="42797" y="53619"/>
                    <a:pt x="41764" y="53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3554180" y="2998462"/>
              <a:ext cx="775406" cy="166448"/>
            </a:xfrm>
            <a:custGeom>
              <a:avLst/>
              <a:gdLst/>
              <a:ahLst/>
              <a:cxnLst/>
              <a:rect l="l" t="t" r="r" b="b"/>
              <a:pathLst>
                <a:path w="36537" h="7843" fill="none" extrusionOk="0">
                  <a:moveTo>
                    <a:pt x="34621" y="7842"/>
                  </a:moveTo>
                  <a:lnTo>
                    <a:pt x="1915" y="7842"/>
                  </a:lnTo>
                  <a:cubicBezTo>
                    <a:pt x="852" y="7842"/>
                    <a:pt x="1" y="6991"/>
                    <a:pt x="1" y="5927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915" y="0"/>
                  </a:cubicBezTo>
                  <a:lnTo>
                    <a:pt x="34621" y="0"/>
                  </a:lnTo>
                  <a:cubicBezTo>
                    <a:pt x="35685" y="0"/>
                    <a:pt x="36536" y="851"/>
                    <a:pt x="36536" y="1885"/>
                  </a:cubicBezTo>
                  <a:lnTo>
                    <a:pt x="36536" y="5927"/>
                  </a:lnTo>
                  <a:cubicBezTo>
                    <a:pt x="36536" y="6991"/>
                    <a:pt x="35685" y="7842"/>
                    <a:pt x="34621" y="78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3554180" y="3208098"/>
              <a:ext cx="775406" cy="166448"/>
            </a:xfrm>
            <a:custGeom>
              <a:avLst/>
              <a:gdLst/>
              <a:ahLst/>
              <a:cxnLst/>
              <a:rect l="l" t="t" r="r" b="b"/>
              <a:pathLst>
                <a:path w="36537" h="7843" fill="none" extrusionOk="0">
                  <a:moveTo>
                    <a:pt x="34621" y="7843"/>
                  </a:moveTo>
                  <a:lnTo>
                    <a:pt x="1915" y="7843"/>
                  </a:lnTo>
                  <a:cubicBezTo>
                    <a:pt x="852" y="7843"/>
                    <a:pt x="1" y="6992"/>
                    <a:pt x="1" y="5928"/>
                  </a:cubicBezTo>
                  <a:lnTo>
                    <a:pt x="1" y="1916"/>
                  </a:lnTo>
                  <a:cubicBezTo>
                    <a:pt x="1" y="852"/>
                    <a:pt x="852" y="1"/>
                    <a:pt x="1915" y="1"/>
                  </a:cubicBezTo>
                  <a:lnTo>
                    <a:pt x="34621" y="1"/>
                  </a:lnTo>
                  <a:cubicBezTo>
                    <a:pt x="35685" y="1"/>
                    <a:pt x="36536" y="852"/>
                    <a:pt x="36536" y="1916"/>
                  </a:cubicBezTo>
                  <a:lnTo>
                    <a:pt x="36536" y="5928"/>
                  </a:lnTo>
                  <a:cubicBezTo>
                    <a:pt x="36536" y="6992"/>
                    <a:pt x="35685" y="7843"/>
                    <a:pt x="34621" y="78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3686417" y="3479046"/>
              <a:ext cx="510932" cy="166448"/>
            </a:xfrm>
            <a:custGeom>
              <a:avLst/>
              <a:gdLst/>
              <a:ahLst/>
              <a:cxnLst/>
              <a:rect l="l" t="t" r="r" b="b"/>
              <a:pathLst>
                <a:path w="24075" h="7843" fill="none" extrusionOk="0">
                  <a:moveTo>
                    <a:pt x="20183" y="7842"/>
                  </a:moveTo>
                  <a:lnTo>
                    <a:pt x="3891" y="7842"/>
                  </a:lnTo>
                  <a:cubicBezTo>
                    <a:pt x="1764" y="7842"/>
                    <a:pt x="1" y="6079"/>
                    <a:pt x="1" y="3921"/>
                  </a:cubicBezTo>
                  <a:lnTo>
                    <a:pt x="1" y="3921"/>
                  </a:lnTo>
                  <a:cubicBezTo>
                    <a:pt x="1" y="1763"/>
                    <a:pt x="1764" y="0"/>
                    <a:pt x="3891" y="0"/>
                  </a:cubicBezTo>
                  <a:lnTo>
                    <a:pt x="20183" y="0"/>
                  </a:lnTo>
                  <a:cubicBezTo>
                    <a:pt x="22311" y="0"/>
                    <a:pt x="24074" y="1763"/>
                    <a:pt x="24074" y="3921"/>
                  </a:cubicBezTo>
                  <a:lnTo>
                    <a:pt x="24074" y="3921"/>
                  </a:lnTo>
                  <a:cubicBezTo>
                    <a:pt x="24074" y="6079"/>
                    <a:pt x="22311" y="7842"/>
                    <a:pt x="20183" y="78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3825764" y="3562259"/>
              <a:ext cx="232238" cy="21"/>
            </a:xfrm>
            <a:custGeom>
              <a:avLst/>
              <a:gdLst/>
              <a:ahLst/>
              <a:cxnLst/>
              <a:rect l="l" t="t" r="r" b="b"/>
              <a:pathLst>
                <a:path w="10943" h="1" fill="none" extrusionOk="0">
                  <a:moveTo>
                    <a:pt x="0" y="0"/>
                  </a:moveTo>
                  <a:lnTo>
                    <a:pt x="109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3860590" y="2735918"/>
              <a:ext cx="162586" cy="159996"/>
            </a:xfrm>
            <a:custGeom>
              <a:avLst/>
              <a:gdLst/>
              <a:ahLst/>
              <a:cxnLst/>
              <a:rect l="l" t="t" r="r" b="b"/>
              <a:pathLst>
                <a:path w="7661" h="7539" fill="none" extrusionOk="0">
                  <a:moveTo>
                    <a:pt x="730" y="4104"/>
                  </a:moveTo>
                  <a:lnTo>
                    <a:pt x="730" y="7538"/>
                  </a:lnTo>
                  <a:lnTo>
                    <a:pt x="6992" y="7538"/>
                  </a:lnTo>
                  <a:lnTo>
                    <a:pt x="6992" y="4104"/>
                  </a:lnTo>
                  <a:lnTo>
                    <a:pt x="7387" y="4104"/>
                  </a:lnTo>
                  <a:cubicBezTo>
                    <a:pt x="7569" y="4104"/>
                    <a:pt x="7660" y="3921"/>
                    <a:pt x="7539" y="3800"/>
                  </a:cubicBezTo>
                  <a:lnTo>
                    <a:pt x="3891" y="0"/>
                  </a:lnTo>
                  <a:lnTo>
                    <a:pt x="122" y="3800"/>
                  </a:lnTo>
                  <a:cubicBezTo>
                    <a:pt x="0" y="3921"/>
                    <a:pt x="92" y="4104"/>
                    <a:pt x="274" y="41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3886397" y="2749458"/>
              <a:ext cx="24533" cy="40662"/>
            </a:xfrm>
            <a:custGeom>
              <a:avLst/>
              <a:gdLst/>
              <a:ahLst/>
              <a:cxnLst/>
              <a:rect l="l" t="t" r="r" b="b"/>
              <a:pathLst>
                <a:path w="1156" h="1916" fill="none" extrusionOk="0">
                  <a:moveTo>
                    <a:pt x="0" y="1"/>
                  </a:moveTo>
                  <a:lnTo>
                    <a:pt x="0" y="396"/>
                  </a:lnTo>
                  <a:lnTo>
                    <a:pt x="122" y="396"/>
                  </a:lnTo>
                  <a:lnTo>
                    <a:pt x="122" y="1916"/>
                  </a:lnTo>
                  <a:lnTo>
                    <a:pt x="1034" y="1034"/>
                  </a:lnTo>
                  <a:lnTo>
                    <a:pt x="1034" y="396"/>
                  </a:lnTo>
                  <a:lnTo>
                    <a:pt x="1155" y="396"/>
                  </a:lnTo>
                  <a:lnTo>
                    <a:pt x="115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3921881" y="2835261"/>
              <a:ext cx="40641" cy="60654"/>
            </a:xfrm>
            <a:custGeom>
              <a:avLst/>
              <a:gdLst/>
              <a:ahLst/>
              <a:cxnLst/>
              <a:rect l="l" t="t" r="r" b="b"/>
              <a:pathLst>
                <a:path w="1915" h="2858" fill="none" extrusionOk="0">
                  <a:moveTo>
                    <a:pt x="0" y="0"/>
                  </a:moveTo>
                  <a:lnTo>
                    <a:pt x="1915" y="0"/>
                  </a:lnTo>
                  <a:lnTo>
                    <a:pt x="1915" y="2857"/>
                  </a:lnTo>
                  <a:lnTo>
                    <a:pt x="0" y="285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3932832" y="2803003"/>
              <a:ext cx="19376" cy="19376"/>
            </a:xfrm>
            <a:custGeom>
              <a:avLst/>
              <a:gdLst/>
              <a:ahLst/>
              <a:cxnLst/>
              <a:rect l="l" t="t" r="r" b="b"/>
              <a:pathLst>
                <a:path w="913" h="913" fill="none" extrusionOk="0">
                  <a:moveTo>
                    <a:pt x="639" y="912"/>
                  </a:moveTo>
                  <a:lnTo>
                    <a:pt x="244" y="912"/>
                  </a:lnTo>
                  <a:cubicBezTo>
                    <a:pt x="92" y="912"/>
                    <a:pt x="1" y="791"/>
                    <a:pt x="1" y="669"/>
                  </a:cubicBezTo>
                  <a:lnTo>
                    <a:pt x="1" y="244"/>
                  </a:lnTo>
                  <a:cubicBezTo>
                    <a:pt x="1" y="122"/>
                    <a:pt x="92" y="0"/>
                    <a:pt x="244" y="0"/>
                  </a:cubicBezTo>
                  <a:lnTo>
                    <a:pt x="639" y="0"/>
                  </a:lnTo>
                  <a:cubicBezTo>
                    <a:pt x="791" y="0"/>
                    <a:pt x="913" y="122"/>
                    <a:pt x="913" y="244"/>
                  </a:cubicBezTo>
                  <a:lnTo>
                    <a:pt x="913" y="669"/>
                  </a:lnTo>
                  <a:cubicBezTo>
                    <a:pt x="913" y="791"/>
                    <a:pt x="791" y="912"/>
                    <a:pt x="639" y="9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4525661" y="1957965"/>
              <a:ext cx="1249517" cy="977296"/>
            </a:xfrm>
            <a:custGeom>
              <a:avLst/>
              <a:gdLst/>
              <a:ahLst/>
              <a:cxnLst/>
              <a:rect l="l" t="t" r="r" b="b"/>
              <a:pathLst>
                <a:path w="58877" h="46050" extrusionOk="0">
                  <a:moveTo>
                    <a:pt x="56962" y="46050"/>
                  </a:moveTo>
                  <a:lnTo>
                    <a:pt x="1885" y="46050"/>
                  </a:lnTo>
                  <a:cubicBezTo>
                    <a:pt x="852" y="46050"/>
                    <a:pt x="0" y="45198"/>
                    <a:pt x="0" y="44135"/>
                  </a:cubicBezTo>
                  <a:lnTo>
                    <a:pt x="0" y="1915"/>
                  </a:lnTo>
                  <a:cubicBezTo>
                    <a:pt x="0" y="851"/>
                    <a:pt x="852" y="0"/>
                    <a:pt x="1885" y="0"/>
                  </a:cubicBezTo>
                  <a:lnTo>
                    <a:pt x="56962" y="0"/>
                  </a:lnTo>
                  <a:cubicBezTo>
                    <a:pt x="58026" y="0"/>
                    <a:pt x="58877" y="851"/>
                    <a:pt x="58877" y="1915"/>
                  </a:cubicBezTo>
                  <a:lnTo>
                    <a:pt x="58877" y="44135"/>
                  </a:lnTo>
                  <a:cubicBezTo>
                    <a:pt x="58877" y="45198"/>
                    <a:pt x="58026" y="46050"/>
                    <a:pt x="56962" y="4605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4525661" y="1957965"/>
              <a:ext cx="1249517" cy="977296"/>
            </a:xfrm>
            <a:custGeom>
              <a:avLst/>
              <a:gdLst/>
              <a:ahLst/>
              <a:cxnLst/>
              <a:rect l="l" t="t" r="r" b="b"/>
              <a:pathLst>
                <a:path w="58877" h="46050" fill="none" extrusionOk="0">
                  <a:moveTo>
                    <a:pt x="56962" y="46050"/>
                  </a:moveTo>
                  <a:lnTo>
                    <a:pt x="1885" y="46050"/>
                  </a:lnTo>
                  <a:cubicBezTo>
                    <a:pt x="852" y="46050"/>
                    <a:pt x="0" y="45198"/>
                    <a:pt x="0" y="44135"/>
                  </a:cubicBezTo>
                  <a:lnTo>
                    <a:pt x="0" y="1915"/>
                  </a:lnTo>
                  <a:cubicBezTo>
                    <a:pt x="0" y="851"/>
                    <a:pt x="852" y="0"/>
                    <a:pt x="1885" y="0"/>
                  </a:cubicBezTo>
                  <a:lnTo>
                    <a:pt x="56962" y="0"/>
                  </a:lnTo>
                  <a:cubicBezTo>
                    <a:pt x="58026" y="0"/>
                    <a:pt x="58877" y="851"/>
                    <a:pt x="58877" y="1915"/>
                  </a:cubicBezTo>
                  <a:lnTo>
                    <a:pt x="58877" y="44135"/>
                  </a:lnTo>
                  <a:cubicBezTo>
                    <a:pt x="58877" y="45198"/>
                    <a:pt x="58026" y="46050"/>
                    <a:pt x="56962" y="460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4605649" y="2034727"/>
              <a:ext cx="1097288" cy="539943"/>
            </a:xfrm>
            <a:custGeom>
              <a:avLst/>
              <a:gdLst/>
              <a:ahLst/>
              <a:cxnLst/>
              <a:rect l="l" t="t" r="r" b="b"/>
              <a:pathLst>
                <a:path w="51704" h="25442" fill="none" extrusionOk="0">
                  <a:moveTo>
                    <a:pt x="49789" y="25441"/>
                  </a:moveTo>
                  <a:lnTo>
                    <a:pt x="1885" y="25441"/>
                  </a:lnTo>
                  <a:cubicBezTo>
                    <a:pt x="852" y="25441"/>
                    <a:pt x="1" y="24590"/>
                    <a:pt x="1" y="23557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885" y="0"/>
                  </a:cubicBezTo>
                  <a:lnTo>
                    <a:pt x="49789" y="0"/>
                  </a:lnTo>
                  <a:cubicBezTo>
                    <a:pt x="50853" y="0"/>
                    <a:pt x="51704" y="851"/>
                    <a:pt x="51704" y="1885"/>
                  </a:cubicBezTo>
                  <a:lnTo>
                    <a:pt x="51704" y="23557"/>
                  </a:lnTo>
                  <a:cubicBezTo>
                    <a:pt x="51704" y="24590"/>
                    <a:pt x="50853" y="25441"/>
                    <a:pt x="49789" y="25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4932708" y="2200517"/>
              <a:ext cx="434785" cy="196117"/>
            </a:xfrm>
            <a:custGeom>
              <a:avLst/>
              <a:gdLst/>
              <a:ahLst/>
              <a:cxnLst/>
              <a:rect l="l" t="t" r="r" b="b"/>
              <a:pathLst>
                <a:path w="20487" h="9241" fill="none" extrusionOk="0">
                  <a:moveTo>
                    <a:pt x="0" y="9240"/>
                  </a:moveTo>
                  <a:lnTo>
                    <a:pt x="4955" y="3192"/>
                  </a:lnTo>
                  <a:lnTo>
                    <a:pt x="7629" y="6505"/>
                  </a:lnTo>
                  <a:lnTo>
                    <a:pt x="12949" y="0"/>
                  </a:lnTo>
                  <a:lnTo>
                    <a:pt x="20487" y="924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075260" y="2200517"/>
              <a:ext cx="44525" cy="45161"/>
            </a:xfrm>
            <a:custGeom>
              <a:avLst/>
              <a:gdLst/>
              <a:ahLst/>
              <a:cxnLst/>
              <a:rect l="l" t="t" r="r" b="b"/>
              <a:pathLst>
                <a:path w="2098" h="2128" fill="none" extrusionOk="0">
                  <a:moveTo>
                    <a:pt x="2098" y="1064"/>
                  </a:moveTo>
                  <a:cubicBezTo>
                    <a:pt x="2098" y="486"/>
                    <a:pt x="1642" y="0"/>
                    <a:pt x="1064" y="0"/>
                  </a:cubicBezTo>
                  <a:cubicBezTo>
                    <a:pt x="457" y="0"/>
                    <a:pt x="1" y="486"/>
                    <a:pt x="1" y="1064"/>
                  </a:cubicBezTo>
                  <a:cubicBezTo>
                    <a:pt x="1" y="1641"/>
                    <a:pt x="457" y="2128"/>
                    <a:pt x="1064" y="2128"/>
                  </a:cubicBezTo>
                  <a:cubicBezTo>
                    <a:pt x="1642" y="2128"/>
                    <a:pt x="2098" y="1641"/>
                    <a:pt x="2098" y="106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4605649" y="2637870"/>
              <a:ext cx="222582" cy="222560"/>
            </a:xfrm>
            <a:custGeom>
              <a:avLst/>
              <a:gdLst/>
              <a:ahLst/>
              <a:cxnLst/>
              <a:rect l="l" t="t" r="r" b="b"/>
              <a:pathLst>
                <a:path w="10488" h="10487" fill="none" extrusionOk="0">
                  <a:moveTo>
                    <a:pt x="8603" y="10487"/>
                  </a:moveTo>
                  <a:lnTo>
                    <a:pt x="1885" y="10487"/>
                  </a:lnTo>
                  <a:cubicBezTo>
                    <a:pt x="852" y="10487"/>
                    <a:pt x="1" y="9636"/>
                    <a:pt x="1" y="8602"/>
                  </a:cubicBezTo>
                  <a:lnTo>
                    <a:pt x="1" y="1885"/>
                  </a:lnTo>
                  <a:cubicBezTo>
                    <a:pt x="1" y="851"/>
                    <a:pt x="852" y="0"/>
                    <a:pt x="1885" y="0"/>
                  </a:cubicBezTo>
                  <a:lnTo>
                    <a:pt x="8603" y="0"/>
                  </a:lnTo>
                  <a:cubicBezTo>
                    <a:pt x="9636" y="0"/>
                    <a:pt x="10487" y="851"/>
                    <a:pt x="10487" y="1885"/>
                  </a:cubicBezTo>
                  <a:lnTo>
                    <a:pt x="10487" y="8602"/>
                  </a:lnTo>
                  <a:cubicBezTo>
                    <a:pt x="10487" y="9636"/>
                    <a:pt x="9636" y="10487"/>
                    <a:pt x="8603" y="104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4652105" y="2726241"/>
              <a:ext cx="29690" cy="29690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0"/>
                  </a:moveTo>
                  <a:cubicBezTo>
                    <a:pt x="1398" y="304"/>
                    <a:pt x="1094" y="0"/>
                    <a:pt x="699" y="0"/>
                  </a:cubicBezTo>
                  <a:cubicBezTo>
                    <a:pt x="334" y="0"/>
                    <a:pt x="0" y="304"/>
                    <a:pt x="0" y="700"/>
                  </a:cubicBezTo>
                  <a:cubicBezTo>
                    <a:pt x="0" y="1095"/>
                    <a:pt x="334" y="1399"/>
                    <a:pt x="699" y="1399"/>
                  </a:cubicBezTo>
                  <a:cubicBezTo>
                    <a:pt x="1094" y="1399"/>
                    <a:pt x="1398" y="1095"/>
                    <a:pt x="1398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4702402" y="2726241"/>
              <a:ext cx="29711" cy="29690"/>
            </a:xfrm>
            <a:custGeom>
              <a:avLst/>
              <a:gdLst/>
              <a:ahLst/>
              <a:cxnLst/>
              <a:rect l="l" t="t" r="r" b="b"/>
              <a:pathLst>
                <a:path w="1400" h="1399" fill="none" extrusionOk="0">
                  <a:moveTo>
                    <a:pt x="1399" y="700"/>
                  </a:moveTo>
                  <a:cubicBezTo>
                    <a:pt x="1399" y="304"/>
                    <a:pt x="1065" y="0"/>
                    <a:pt x="700" y="0"/>
                  </a:cubicBezTo>
                  <a:cubicBezTo>
                    <a:pt x="305" y="0"/>
                    <a:pt x="1" y="304"/>
                    <a:pt x="1" y="700"/>
                  </a:cubicBezTo>
                  <a:cubicBezTo>
                    <a:pt x="1" y="1095"/>
                    <a:pt x="305" y="1399"/>
                    <a:pt x="700" y="1399"/>
                  </a:cubicBezTo>
                  <a:cubicBezTo>
                    <a:pt x="1065" y="1399"/>
                    <a:pt x="1399" y="109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4752084" y="2726241"/>
              <a:ext cx="29690" cy="29690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0"/>
                  </a:moveTo>
                  <a:cubicBezTo>
                    <a:pt x="1399" y="304"/>
                    <a:pt x="1095" y="0"/>
                    <a:pt x="699" y="0"/>
                  </a:cubicBezTo>
                  <a:cubicBezTo>
                    <a:pt x="304" y="0"/>
                    <a:pt x="0" y="304"/>
                    <a:pt x="0" y="700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70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4905607" y="2661088"/>
              <a:ext cx="797329" cy="21"/>
            </a:xfrm>
            <a:custGeom>
              <a:avLst/>
              <a:gdLst/>
              <a:ahLst/>
              <a:cxnLst/>
              <a:rect l="l" t="t" r="r" b="b"/>
              <a:pathLst>
                <a:path w="37570" h="1" fill="none" extrusionOk="0">
                  <a:moveTo>
                    <a:pt x="1" y="0"/>
                  </a:moveTo>
                  <a:lnTo>
                    <a:pt x="3757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4905607" y="2749458"/>
              <a:ext cx="797329" cy="21"/>
            </a:xfrm>
            <a:custGeom>
              <a:avLst/>
              <a:gdLst/>
              <a:ahLst/>
              <a:cxnLst/>
              <a:rect l="l" t="t" r="r" b="b"/>
              <a:pathLst>
                <a:path w="37570" h="1" fill="none" extrusionOk="0">
                  <a:moveTo>
                    <a:pt x="1" y="1"/>
                  </a:moveTo>
                  <a:lnTo>
                    <a:pt x="3757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4905607" y="2837192"/>
              <a:ext cx="661229" cy="21"/>
            </a:xfrm>
            <a:custGeom>
              <a:avLst/>
              <a:gdLst/>
              <a:ahLst/>
              <a:cxnLst/>
              <a:rect l="l" t="t" r="r" b="b"/>
              <a:pathLst>
                <a:path w="31157" h="1" fill="none" extrusionOk="0">
                  <a:moveTo>
                    <a:pt x="1" y="0"/>
                  </a:moveTo>
                  <a:lnTo>
                    <a:pt x="31156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965501" y="3249609"/>
              <a:ext cx="731507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416843" y="1897502"/>
              <a:ext cx="1280165" cy="21"/>
            </a:xfrm>
            <a:custGeom>
              <a:avLst/>
              <a:gdLst/>
              <a:ahLst/>
              <a:cxnLst/>
              <a:rect l="l" t="t" r="r" b="b"/>
              <a:pathLst>
                <a:path w="11065" h="1" fill="none" extrusionOk="0">
                  <a:moveTo>
                    <a:pt x="0" y="0"/>
                  </a:moveTo>
                  <a:lnTo>
                    <a:pt x="1106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6" name="Google Shape;926;p41"/>
          <p:cNvSpPr txBox="1"/>
          <p:nvPr/>
        </p:nvSpPr>
        <p:spPr>
          <a:xfrm>
            <a:off x="585000" y="1292100"/>
            <a:ext cx="7974000" cy="351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5000" y="1009585"/>
            <a:ext cx="7974000" cy="386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Dasagrandhi, C. S., 2022). 22 reasons why investing in Chatbots is no longer an option. Blog. Retrieved May 1, 2022, from https://blog.vsoftconsulting.com/blog/22-reasons-why-investing-in-chatbots-is-no-longer-an-option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Karnam, M. (2019, September 24). How to build an investment management chatbot. IBM.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https://www.ibm.com/cloud/blog/announcements/build-investment-management-chatbot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Hwang, Sewoong &amp; Kim, Jonghyuk. (2021). Toward a Chatbot for Financial Sustainability. Sustainability. 13. 3173. 10.3390/su13063173.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D3VTech. (2021, August 2). The AI Behind Google Dialogflow - How it Differs from Other Conversational AI | Cloud Insights | D3V Technology Solutions.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https://www.d3vtech.com/insights/the-ai-behind-google-dialogflow-how-it-differs-from-other-conversational-ai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Mitchell, C. (2022, February 10). How to Use Volume to Improve Your Trading. Investopedia.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https://www.investopedia.com/articles/technical/02/010702.asp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Hwang, S.; Kim, J. Toward a Chatbot for Financial Sustainability. Sustainability 2021, 13, 3173.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https://doi.org/10.3390/su13063173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Botbot.AI. (2018, February 2). Banking &amp; Investment - Chatbot for Enterprise Productivity. Botbot.AI.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https://botbot.ai/solutions/banking-investment-chatbot/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Dhaduk, H. (2021, July 18). Stock market forecasting using Time Series analysis With ARIMA model. Analytics Vidhya. </a:t>
            </a: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https://www.analyticsvidhya.com/blog/2021/07/stock-market-forecasting-using-time-series-analysis-with-arima-model/</a:t>
            </a:r>
            <a:endParaRPr sz="950" b="0" i="0" u="sng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Fernando, J. (2022, February 19). Relative Strength Index (RSI). Investopedia. 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•"/>
            </a:pPr>
            <a:r>
              <a:rPr lang="en" sz="950" b="0" i="0" u="sng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Finra. (n.d.). Learn to Invest | FINRA.org. https://www.finra.org/investors/learn-to-invest</a:t>
            </a:r>
            <a:endParaRPr/>
          </a:p>
        </p:txBody>
      </p:sp>
      <p:sp>
        <p:nvSpPr>
          <p:cNvPr id="2" name="矩形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矩形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7" name="Google Shape;397;p4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8" name="Google Shape;398;p4"/>
          <p:cNvGrpSpPr/>
          <p:nvPr/>
        </p:nvGrpSpPr>
        <p:grpSpPr>
          <a:xfrm>
            <a:off x="1414861" y="1148703"/>
            <a:ext cx="709303" cy="709356"/>
            <a:chOff x="1074511" y="925228"/>
            <a:chExt cx="709303" cy="709356"/>
          </a:xfrm>
        </p:grpSpPr>
        <p:sp>
          <p:nvSpPr>
            <p:cNvPr id="399" name="Google Shape;399;p4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6543921" y="843719"/>
            <a:ext cx="851910" cy="781546"/>
            <a:chOff x="7145196" y="889119"/>
            <a:chExt cx="851910" cy="781546"/>
          </a:xfrm>
        </p:grpSpPr>
        <p:sp>
          <p:nvSpPr>
            <p:cNvPr id="403" name="Google Shape;403;p4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5"/>
          <p:cNvGrpSpPr/>
          <p:nvPr/>
        </p:nvGrpSpPr>
        <p:grpSpPr>
          <a:xfrm>
            <a:off x="5487388" y="1718075"/>
            <a:ext cx="2863020" cy="2707636"/>
            <a:chOff x="4474850" y="1409325"/>
            <a:chExt cx="2863020" cy="2707636"/>
          </a:xfrm>
        </p:grpSpPr>
        <p:sp>
          <p:nvSpPr>
            <p:cNvPr id="412" name="Google Shape;412;p5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w="120000"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/>
              <a:t>What is a Chatbot?</a:t>
            </a:r>
            <a:endParaRPr sz="2400"/>
          </a:p>
        </p:txBody>
      </p:sp>
      <p:sp>
        <p:nvSpPr>
          <p:cNvPr id="454" name="Google Shape;454;p5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Appleʹs Siri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Amazonʹs Alexa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Googleʹs Okgoogle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400">
                <a:latin typeface="Quicksand"/>
                <a:ea typeface="Quicksand"/>
                <a:cs typeface="Quicksand"/>
                <a:sym typeface="Quicksand"/>
              </a:rPr>
              <a:t>Samsung Electronicsʹ Bixby 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55" name="Google Shape;455;p5"/>
          <p:cNvGrpSpPr/>
          <p:nvPr/>
        </p:nvGrpSpPr>
        <p:grpSpPr>
          <a:xfrm>
            <a:off x="4765900" y="1319675"/>
            <a:ext cx="2863020" cy="2707636"/>
            <a:chOff x="4474850" y="1409325"/>
            <a:chExt cx="2863020" cy="2707636"/>
          </a:xfrm>
        </p:grpSpPr>
        <p:sp>
          <p:nvSpPr>
            <p:cNvPr id="456" name="Google Shape;456;p5"/>
            <p:cNvSpPr/>
            <p:nvPr/>
          </p:nvSpPr>
          <p:spPr>
            <a:xfrm>
              <a:off x="4474850" y="1409325"/>
              <a:ext cx="2859900" cy="2707500"/>
            </a:xfrm>
            <a:prstGeom prst="roundRect">
              <a:avLst>
                <a:gd name="adj" fmla="val 485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5452870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378162" y="3533575"/>
              <a:ext cx="852000" cy="496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5452100" y="2016250"/>
              <a:ext cx="1764900" cy="1457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475739" y="1675816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475739" y="1939429"/>
              <a:ext cx="2862131" cy="63"/>
            </a:xfrm>
            <a:custGeom>
              <a:avLst/>
              <a:gdLst/>
              <a:ahLst/>
              <a:cxnLst/>
              <a:rect l="l" t="t" r="r" b="b"/>
              <a:pathLst>
                <a:path w="74288" h="1" fill="none" extrusionOk="0">
                  <a:moveTo>
                    <a:pt x="0" y="1"/>
                  </a:moveTo>
                  <a:lnTo>
                    <a:pt x="742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4597962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153"/>
                    <a:pt x="608" y="1"/>
                    <a:pt x="396" y="1"/>
                  </a:cubicBezTo>
                  <a:cubicBezTo>
                    <a:pt x="183" y="1"/>
                    <a:pt x="1" y="153"/>
                    <a:pt x="1" y="396"/>
                  </a:cubicBezTo>
                  <a:cubicBezTo>
                    <a:pt x="1" y="609"/>
                    <a:pt x="183" y="761"/>
                    <a:pt x="396" y="761"/>
                  </a:cubicBezTo>
                  <a:cubicBezTo>
                    <a:pt x="608" y="761"/>
                    <a:pt x="791" y="609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4704916" y="1521103"/>
              <a:ext cx="49706" cy="47821"/>
            </a:xfrm>
            <a:custGeom>
              <a:avLst/>
              <a:gdLst/>
              <a:ahLst/>
              <a:cxnLst/>
              <a:rect l="l" t="t" r="r" b="b"/>
              <a:pathLst>
                <a:path w="791" h="761" fill="none" extrusionOk="0">
                  <a:moveTo>
                    <a:pt x="791" y="396"/>
                  </a:moveTo>
                  <a:cubicBezTo>
                    <a:pt x="791" y="609"/>
                    <a:pt x="609" y="761"/>
                    <a:pt x="396" y="761"/>
                  </a:cubicBezTo>
                  <a:cubicBezTo>
                    <a:pt x="183" y="761"/>
                    <a:pt x="1" y="609"/>
                    <a:pt x="1" y="396"/>
                  </a:cubicBezTo>
                  <a:cubicBezTo>
                    <a:pt x="1" y="153"/>
                    <a:pt x="183" y="1"/>
                    <a:pt x="396" y="1"/>
                  </a:cubicBezTo>
                  <a:cubicBezTo>
                    <a:pt x="609" y="1"/>
                    <a:pt x="791" y="153"/>
                    <a:pt x="79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4813818" y="1521103"/>
              <a:ext cx="47821" cy="47821"/>
            </a:xfrm>
            <a:custGeom>
              <a:avLst/>
              <a:gdLst/>
              <a:ahLst/>
              <a:cxnLst/>
              <a:rect l="l" t="t" r="r" b="b"/>
              <a:pathLst>
                <a:path w="761" h="761" fill="none" extrusionOk="0">
                  <a:moveTo>
                    <a:pt x="760" y="396"/>
                  </a:moveTo>
                  <a:cubicBezTo>
                    <a:pt x="760" y="609"/>
                    <a:pt x="608" y="761"/>
                    <a:pt x="395" y="761"/>
                  </a:cubicBezTo>
                  <a:cubicBezTo>
                    <a:pt x="183" y="761"/>
                    <a:pt x="0" y="609"/>
                    <a:pt x="0" y="396"/>
                  </a:cubicBezTo>
                  <a:cubicBezTo>
                    <a:pt x="0" y="153"/>
                    <a:pt x="183" y="1"/>
                    <a:pt x="395" y="1"/>
                  </a:cubicBezTo>
                  <a:cubicBezTo>
                    <a:pt x="608" y="1"/>
                    <a:pt x="760" y="153"/>
                    <a:pt x="760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4603681" y="1807654"/>
              <a:ext cx="340090" cy="63"/>
            </a:xfrm>
            <a:custGeom>
              <a:avLst/>
              <a:gdLst/>
              <a:ahLst/>
              <a:cxnLst/>
              <a:rect l="l" t="t" r="r" b="b"/>
              <a:pathLst>
                <a:path w="5412" h="1" fill="none" extrusionOk="0">
                  <a:moveTo>
                    <a:pt x="1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117523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629418" y="1807654"/>
              <a:ext cx="338142" cy="63"/>
            </a:xfrm>
            <a:custGeom>
              <a:avLst/>
              <a:gdLst/>
              <a:ahLst/>
              <a:cxnLst/>
              <a:rect l="l" t="t" r="r" b="b"/>
              <a:pathLst>
                <a:path w="5381" h="1" fill="none" extrusionOk="0">
                  <a:moveTo>
                    <a:pt x="0" y="0"/>
                  </a:moveTo>
                  <a:lnTo>
                    <a:pt x="538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141313" y="1807654"/>
              <a:ext cx="340027" cy="63"/>
            </a:xfrm>
            <a:custGeom>
              <a:avLst/>
              <a:gdLst/>
              <a:ahLst/>
              <a:cxnLst/>
              <a:rect l="l" t="t" r="r" b="b"/>
              <a:pathLst>
                <a:path w="5411" h="1" fill="none" extrusionOk="0">
                  <a:moveTo>
                    <a:pt x="0" y="0"/>
                  </a:moveTo>
                  <a:lnTo>
                    <a:pt x="541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377304" y="1939429"/>
              <a:ext cx="0" cy="2177532"/>
            </a:xfrm>
            <a:custGeom>
              <a:avLst/>
              <a:gdLst/>
              <a:ahLst/>
              <a:cxnLst/>
              <a:rect l="l" t="t" r="r" b="b"/>
              <a:pathLst>
                <a:path w="120000" h="34652" fill="none" extrusionOk="0">
                  <a:moveTo>
                    <a:pt x="0" y="1"/>
                  </a:moveTo>
                  <a:lnTo>
                    <a:pt x="0" y="3465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4475739" y="2327152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1"/>
                  </a:moveTo>
                  <a:lnTo>
                    <a:pt x="1434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475739" y="271493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475739" y="3100775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4475739" y="3488498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475739" y="3874336"/>
              <a:ext cx="901565" cy="63"/>
            </a:xfrm>
            <a:custGeom>
              <a:avLst/>
              <a:gdLst/>
              <a:ahLst/>
              <a:cxnLst/>
              <a:rect l="l" t="t" r="r" b="b"/>
              <a:pathLst>
                <a:path w="14347" h="1" fill="none" extrusionOk="0">
                  <a:moveTo>
                    <a:pt x="0" y="0"/>
                  </a:moveTo>
                  <a:lnTo>
                    <a:pt x="14347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808099" y="2101808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4808099" y="2164836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0"/>
                  </a:moveTo>
                  <a:lnTo>
                    <a:pt x="577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4808099" y="248953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0"/>
                  </a:moveTo>
                  <a:lnTo>
                    <a:pt x="7204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4808099" y="2552559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4808099" y="2877253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08099" y="2938397"/>
              <a:ext cx="301821" cy="63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08099" y="3263091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808099" y="3326120"/>
              <a:ext cx="225407" cy="63"/>
            </a:xfrm>
            <a:custGeom>
              <a:avLst/>
              <a:gdLst/>
              <a:ahLst/>
              <a:cxnLst/>
              <a:rect l="l" t="t" r="r" b="b"/>
              <a:pathLst>
                <a:path w="3587" h="1" fill="none" extrusionOk="0">
                  <a:moveTo>
                    <a:pt x="0" y="1"/>
                  </a:moveTo>
                  <a:lnTo>
                    <a:pt x="358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08099" y="3650814"/>
              <a:ext cx="452699" cy="63"/>
            </a:xfrm>
            <a:custGeom>
              <a:avLst/>
              <a:gdLst/>
              <a:ahLst/>
              <a:cxnLst/>
              <a:rect l="l" t="t" r="r" b="b"/>
              <a:pathLst>
                <a:path w="7204" h="1" fill="none" extrusionOk="0">
                  <a:moveTo>
                    <a:pt x="0" y="1"/>
                  </a:moveTo>
                  <a:lnTo>
                    <a:pt x="7204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08099" y="3711957"/>
              <a:ext cx="362964" cy="63"/>
            </a:xfrm>
            <a:custGeom>
              <a:avLst/>
              <a:gdLst/>
              <a:ahLst/>
              <a:cxnLst/>
              <a:rect l="l" t="t" r="r" b="b"/>
              <a:pathLst>
                <a:path w="5776" h="1" fill="none" extrusionOk="0">
                  <a:moveTo>
                    <a:pt x="0" y="1"/>
                  </a:moveTo>
                  <a:lnTo>
                    <a:pt x="577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452877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706" y="2372"/>
                  </a:lnTo>
                  <a:lnTo>
                    <a:pt x="5259" y="4803"/>
                  </a:lnTo>
                  <a:lnTo>
                    <a:pt x="1048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575941" y="3650814"/>
              <a:ext cx="89798" cy="89861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30"/>
                  </a:moveTo>
                  <a:cubicBezTo>
                    <a:pt x="142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29" y="1126"/>
                    <a:pt x="142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378169" y="3664199"/>
              <a:ext cx="851985" cy="301883"/>
            </a:xfrm>
            <a:custGeom>
              <a:avLst/>
              <a:gdLst/>
              <a:ahLst/>
              <a:cxnLst/>
              <a:rect l="l" t="t" r="r" b="b"/>
              <a:pathLst>
                <a:path w="13558" h="4804" fill="none" extrusionOk="0">
                  <a:moveTo>
                    <a:pt x="1" y="4803"/>
                  </a:moveTo>
                  <a:lnTo>
                    <a:pt x="2675" y="2372"/>
                  </a:lnTo>
                  <a:lnTo>
                    <a:pt x="5259" y="4803"/>
                  </a:lnTo>
                  <a:lnTo>
                    <a:pt x="10457" y="1"/>
                  </a:lnTo>
                  <a:lnTo>
                    <a:pt x="13557" y="304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494662" y="3650814"/>
              <a:ext cx="91746" cy="89861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30"/>
                  </a:moveTo>
                  <a:cubicBezTo>
                    <a:pt x="1459" y="335"/>
                    <a:pt x="1125" y="1"/>
                    <a:pt x="730" y="1"/>
                  </a:cubicBez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168020" y="2506749"/>
              <a:ext cx="341975" cy="341912"/>
            </a:xfrm>
            <a:custGeom>
              <a:avLst/>
              <a:gdLst/>
              <a:ahLst/>
              <a:cxnLst/>
              <a:rect l="l" t="t" r="r" b="b"/>
              <a:pathLst>
                <a:path w="5442" h="5441" fill="none" extrusionOk="0">
                  <a:moveTo>
                    <a:pt x="5442" y="2705"/>
                  </a:moveTo>
                  <a:cubicBezTo>
                    <a:pt x="5442" y="1216"/>
                    <a:pt x="4226" y="0"/>
                    <a:pt x="2736" y="0"/>
                  </a:cubicBezTo>
                  <a:cubicBezTo>
                    <a:pt x="1217" y="0"/>
                    <a:pt x="1" y="1216"/>
                    <a:pt x="1" y="2705"/>
                  </a:cubicBezTo>
                  <a:cubicBezTo>
                    <a:pt x="1" y="4225"/>
                    <a:pt x="1217" y="5441"/>
                    <a:pt x="2736" y="5441"/>
                  </a:cubicBezTo>
                  <a:cubicBezTo>
                    <a:pt x="4226" y="5441"/>
                    <a:pt x="5442" y="4225"/>
                    <a:pt x="5442" y="27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39620" y="2101808"/>
              <a:ext cx="762186" cy="63"/>
            </a:xfrm>
            <a:custGeom>
              <a:avLst/>
              <a:gdLst/>
              <a:ahLst/>
              <a:cxnLst/>
              <a:rect l="l" t="t" r="r" b="b"/>
              <a:pathLst>
                <a:path w="12129" h="1" fill="none" extrusionOk="0">
                  <a:moveTo>
                    <a:pt x="1" y="0"/>
                  </a:moveTo>
                  <a:lnTo>
                    <a:pt x="1212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279376" y="2595839"/>
              <a:ext cx="150124" cy="163731"/>
            </a:xfrm>
            <a:custGeom>
              <a:avLst/>
              <a:gdLst/>
              <a:ahLst/>
              <a:cxnLst/>
              <a:rect l="l" t="t" r="r" b="b"/>
              <a:pathLst>
                <a:path w="2372" h="2587" extrusionOk="0">
                  <a:moveTo>
                    <a:pt x="70" y="0"/>
                  </a:moveTo>
                  <a:cubicBezTo>
                    <a:pt x="31" y="0"/>
                    <a:pt x="0" y="43"/>
                    <a:pt x="0" y="86"/>
                  </a:cubicBezTo>
                  <a:lnTo>
                    <a:pt x="0" y="2488"/>
                  </a:lnTo>
                  <a:cubicBezTo>
                    <a:pt x="0" y="2537"/>
                    <a:pt x="41" y="2587"/>
                    <a:pt x="89" y="2587"/>
                  </a:cubicBezTo>
                  <a:cubicBezTo>
                    <a:pt x="100" y="2587"/>
                    <a:pt x="111" y="2584"/>
                    <a:pt x="122" y="2579"/>
                  </a:cubicBezTo>
                  <a:lnTo>
                    <a:pt x="2310" y="1363"/>
                  </a:lnTo>
                  <a:cubicBezTo>
                    <a:pt x="2371" y="1332"/>
                    <a:pt x="2371" y="1241"/>
                    <a:pt x="2310" y="1211"/>
                  </a:cubicBezTo>
                  <a:lnTo>
                    <a:pt x="122" y="25"/>
                  </a:lnTo>
                  <a:cubicBezTo>
                    <a:pt x="104" y="8"/>
                    <a:pt x="86" y="0"/>
                    <a:pt x="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596475" y="2052561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4596475" y="24460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4596475" y="283283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4596475" y="3219624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4596475" y="3606386"/>
              <a:ext cx="150125" cy="15010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1946" y="0"/>
                  </a:moveTo>
                  <a:cubicBezTo>
                    <a:pt x="851" y="0"/>
                    <a:pt x="0" y="882"/>
                    <a:pt x="0" y="1945"/>
                  </a:cubicBezTo>
                  <a:cubicBezTo>
                    <a:pt x="0" y="3009"/>
                    <a:pt x="851" y="3891"/>
                    <a:pt x="1946" y="3891"/>
                  </a:cubicBezTo>
                  <a:cubicBezTo>
                    <a:pt x="3009" y="3891"/>
                    <a:pt x="3891" y="3009"/>
                    <a:pt x="3891" y="1945"/>
                  </a:cubicBezTo>
                  <a:cubicBezTo>
                    <a:pt x="3891" y="882"/>
                    <a:pt x="3009" y="0"/>
                    <a:pt x="1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7" name="Google Shape;497;p5" descr="Apple Siri | Logopedia | Fand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049" y="4183086"/>
            <a:ext cx="858393" cy="85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" descr="Amazon Alexa App Icon, HD Png Download , Transparent Png Image - PNGite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3" y="3477166"/>
            <a:ext cx="613559" cy="6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8574" y="1984566"/>
            <a:ext cx="1058002" cy="10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" descr="Download Bixby Logo in SVG Vector or PNG File Format - Logo.w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15103" y="3921590"/>
            <a:ext cx="2332859" cy="155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"/>
          <p:cNvSpPr txBox="1">
            <a:spLocks noGrp="1"/>
          </p:cNvSpPr>
          <p:nvPr>
            <p:ph type="body" idx="1"/>
          </p:nvPr>
        </p:nvSpPr>
        <p:spPr>
          <a:xfrm>
            <a:off x="5335123" y="1519362"/>
            <a:ext cx="3204836" cy="2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600" b="0" i="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 interface that communicates with financial services to give information and advice to users or any investor.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Retail Banking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Investment Management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Wealth management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Investment Portfolio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6"/>
          <p:cNvSpPr txBox="1">
            <a:spLocks noGrp="1"/>
          </p:cNvSpPr>
          <p:nvPr>
            <p:ph type="title"/>
          </p:nvPr>
        </p:nvSpPr>
        <p:spPr>
          <a:xfrm>
            <a:off x="2603089" y="657995"/>
            <a:ext cx="5827635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An Investment Chatbot?</a:t>
            </a:r>
            <a:endParaRPr/>
          </a:p>
        </p:txBody>
      </p:sp>
      <p:pic>
        <p:nvPicPr>
          <p:cNvPr id="507" name="Google Shape;507;p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788" y="305882"/>
            <a:ext cx="1650185" cy="325040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508" name="Google Shape;508;p6" descr="A screenshot of a video gam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4973" y="1176835"/>
            <a:ext cx="1579965" cy="317085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12700" dist="50800" dir="5400000" algn="ctr" rotWithShape="0">
              <a:srgbClr val="000000">
                <a:alpha val="42352"/>
              </a:srgbClr>
            </a:outerShdw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"/>
          <p:cNvSpPr txBox="1">
            <a:spLocks noGrp="1"/>
          </p:cNvSpPr>
          <p:nvPr>
            <p:ph type="subTitle" idx="1"/>
          </p:nvPr>
        </p:nvSpPr>
        <p:spPr>
          <a:xfrm>
            <a:off x="713225" y="285894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Internet Research on Investment</a:t>
            </a:r>
            <a:endParaRPr/>
          </a:p>
        </p:txBody>
      </p:sp>
      <p:sp>
        <p:nvSpPr>
          <p:cNvPr id="514" name="Google Shape;514;p7"/>
          <p:cNvSpPr txBox="1">
            <a:spLocks noGrp="1"/>
          </p:cNvSpPr>
          <p:nvPr>
            <p:ph type="subTitle" idx="5"/>
          </p:nvPr>
        </p:nvSpPr>
        <p:spPr>
          <a:xfrm>
            <a:off x="2664882" y="285894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Guide for Investment</a:t>
            </a:r>
            <a:endParaRPr/>
          </a:p>
        </p:txBody>
      </p:sp>
      <p:sp>
        <p:nvSpPr>
          <p:cNvPr id="515" name="Google Shape;515;p7"/>
          <p:cNvSpPr txBox="1">
            <a:spLocks noGrp="1"/>
          </p:cNvSpPr>
          <p:nvPr>
            <p:ph type="subTitle" idx="6"/>
          </p:nvPr>
        </p:nvSpPr>
        <p:spPr>
          <a:xfrm>
            <a:off x="4493382" y="285418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Forecasting Stock Prices</a:t>
            </a:r>
            <a:endParaRPr sz="1400" b="1"/>
          </a:p>
        </p:txBody>
      </p:sp>
      <p:sp>
        <p:nvSpPr>
          <p:cNvPr id="516" name="Google Shape;516;p7"/>
          <p:cNvSpPr txBox="1">
            <a:spLocks noGrp="1"/>
          </p:cNvSpPr>
          <p:nvPr>
            <p:ph type="subTitle" idx="7"/>
          </p:nvPr>
        </p:nvSpPr>
        <p:spPr>
          <a:xfrm>
            <a:off x="6445039" y="2854182"/>
            <a:ext cx="18285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/>
              <a:t>Recommendation based on Current Market</a:t>
            </a:r>
            <a:endParaRPr/>
          </a:p>
        </p:txBody>
      </p:sp>
      <p:sp>
        <p:nvSpPr>
          <p:cNvPr id="517" name="Google Shape;517;p7"/>
          <p:cNvSpPr txBox="1">
            <a:spLocks noGrp="1"/>
          </p:cNvSpPr>
          <p:nvPr>
            <p:ph type="title" idx="8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Why our Investment Chatbot is important?</a:t>
            </a:r>
            <a:endParaRPr/>
          </a:p>
        </p:txBody>
      </p:sp>
      <p:grpSp>
        <p:nvGrpSpPr>
          <p:cNvPr id="518" name="Google Shape;518;p7"/>
          <p:cNvGrpSpPr/>
          <p:nvPr/>
        </p:nvGrpSpPr>
        <p:grpSpPr>
          <a:xfrm>
            <a:off x="7102684" y="1896134"/>
            <a:ext cx="694431" cy="687064"/>
            <a:chOff x="-1182750" y="3962900"/>
            <a:chExt cx="294575" cy="291450"/>
          </a:xfrm>
        </p:grpSpPr>
        <p:sp>
          <p:nvSpPr>
            <p:cNvPr id="519" name="Google Shape;519;p7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7"/>
          <p:cNvGrpSpPr/>
          <p:nvPr/>
        </p:nvGrpSpPr>
        <p:grpSpPr>
          <a:xfrm>
            <a:off x="1307337" y="1899097"/>
            <a:ext cx="696317" cy="687064"/>
            <a:chOff x="-1951475" y="3597450"/>
            <a:chExt cx="295375" cy="291450"/>
          </a:xfrm>
        </p:grpSpPr>
        <p:sp>
          <p:nvSpPr>
            <p:cNvPr id="527" name="Google Shape;527;p7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"/>
          <p:cNvGrpSpPr/>
          <p:nvPr/>
        </p:nvGrpSpPr>
        <p:grpSpPr>
          <a:xfrm>
            <a:off x="3441725" y="1853376"/>
            <a:ext cx="692604" cy="690777"/>
            <a:chOff x="-2670575" y="3956600"/>
            <a:chExt cx="293800" cy="293025"/>
          </a:xfrm>
        </p:grpSpPr>
        <p:sp>
          <p:nvSpPr>
            <p:cNvPr id="532" name="Google Shape;532;p7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7"/>
          <p:cNvGrpSpPr/>
          <p:nvPr/>
        </p:nvGrpSpPr>
        <p:grpSpPr>
          <a:xfrm>
            <a:off x="5154800" y="1850361"/>
            <a:ext cx="809152" cy="766800"/>
            <a:chOff x="-61783350" y="3743950"/>
            <a:chExt cx="316650" cy="317450"/>
          </a:xfrm>
        </p:grpSpPr>
        <p:sp>
          <p:nvSpPr>
            <p:cNvPr id="537" name="Google Shape;537;p7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8"/>
          <p:cNvGrpSpPr/>
          <p:nvPr/>
        </p:nvGrpSpPr>
        <p:grpSpPr>
          <a:xfrm>
            <a:off x="6251969" y="1301233"/>
            <a:ext cx="1607085" cy="2906683"/>
            <a:chOff x="7176300" y="708700"/>
            <a:chExt cx="1820647" cy="3292946"/>
          </a:xfrm>
        </p:grpSpPr>
        <p:sp>
          <p:nvSpPr>
            <p:cNvPr id="544" name="Google Shape;544;p8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6" name="Google Shape;546;p8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547" name="Google Shape;547;p8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8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8"/>
          <p:cNvSpPr/>
          <p:nvPr/>
        </p:nvSpPr>
        <p:spPr>
          <a:xfrm>
            <a:off x="1487338" y="70869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60" name="Google Shape;560;p8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61" name="Google Shape;561;p8"/>
          <p:cNvGrpSpPr/>
          <p:nvPr/>
        </p:nvGrpSpPr>
        <p:grpSpPr>
          <a:xfrm>
            <a:off x="5289424" y="930910"/>
            <a:ext cx="1607085" cy="2906683"/>
            <a:chOff x="7176300" y="708700"/>
            <a:chExt cx="1820647" cy="3292946"/>
          </a:xfrm>
        </p:grpSpPr>
        <p:sp>
          <p:nvSpPr>
            <p:cNvPr id="562" name="Google Shape;562;p8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8"/>
          <p:cNvGrpSpPr/>
          <p:nvPr/>
        </p:nvGrpSpPr>
        <p:grpSpPr>
          <a:xfrm>
            <a:off x="5409558" y="1061197"/>
            <a:ext cx="1391583" cy="1551591"/>
            <a:chOff x="8120350" y="1757700"/>
            <a:chExt cx="1394425" cy="1335150"/>
          </a:xfrm>
        </p:grpSpPr>
        <p:sp>
          <p:nvSpPr>
            <p:cNvPr id="567" name="Google Shape;567;p8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"/>
          <p:cNvSpPr txBox="1">
            <a:spLocks noGrp="1"/>
          </p:cNvSpPr>
          <p:nvPr>
            <p:ph type="body" idx="1"/>
          </p:nvPr>
        </p:nvSpPr>
        <p:spPr>
          <a:xfrm>
            <a:off x="659437" y="1741394"/>
            <a:ext cx="3371400" cy="136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Provide definitions and information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Mutual Funds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Bonds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Stocks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Cryptocurrency</a:t>
            </a:r>
            <a:endParaRPr/>
          </a:p>
        </p:txBody>
      </p:sp>
      <p:sp>
        <p:nvSpPr>
          <p:cNvPr id="584" name="Google Shape;584;p9"/>
          <p:cNvSpPr txBox="1">
            <a:spLocks noGrp="1"/>
          </p:cNvSpPr>
          <p:nvPr>
            <p:ph type="title"/>
          </p:nvPr>
        </p:nvSpPr>
        <p:spPr>
          <a:xfrm>
            <a:off x="659437" y="325486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Investment Education</a:t>
            </a:r>
            <a:endParaRPr/>
          </a:p>
        </p:txBody>
      </p:sp>
      <p:pic>
        <p:nvPicPr>
          <p:cNvPr id="585" name="Google Shape;5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4050" y="956400"/>
            <a:ext cx="4020125" cy="40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"/>
          <p:cNvSpPr txBox="1">
            <a:spLocks noGrp="1"/>
          </p:cNvSpPr>
          <p:nvPr>
            <p:ph type="body" idx="1"/>
          </p:nvPr>
        </p:nvSpPr>
        <p:spPr>
          <a:xfrm>
            <a:off x="6371303" y="1846650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Investment tools</a:t>
            </a:r>
            <a:endParaRPr/>
          </a:p>
        </p:txBody>
      </p:sp>
      <p:sp>
        <p:nvSpPr>
          <p:cNvPr id="591" name="Google Shape;591;p10"/>
          <p:cNvSpPr txBox="1">
            <a:spLocks noGrp="1"/>
          </p:cNvSpPr>
          <p:nvPr>
            <p:ph type="title"/>
          </p:nvPr>
        </p:nvSpPr>
        <p:spPr>
          <a:xfrm>
            <a:off x="659437" y="325486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Information Retrieval</a:t>
            </a:r>
            <a:endParaRPr/>
          </a:p>
        </p:txBody>
      </p:sp>
      <p:pic>
        <p:nvPicPr>
          <p:cNvPr id="592" name="Google Shape;592;p10" descr="A screenshot of a phon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569" y="1131590"/>
            <a:ext cx="1527578" cy="3136106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593" name="Google Shape;593;p10" descr="A screenshot of a video gam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44" y="743904"/>
            <a:ext cx="1549077" cy="317085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12700" dist="50800" dir="5400000" algn="ctr" rotWithShape="0">
              <a:srgbClr val="000000">
                <a:alpha val="42352"/>
              </a:srgbClr>
            </a:outerShdw>
            <a:reflection stA="38000" endPos="28000" dist="5000" dir="5400000" sy="-100000" algn="bl" rotWithShape="0"/>
          </a:effectLst>
        </p:spPr>
      </p:pic>
      <p:sp>
        <p:nvSpPr>
          <p:cNvPr id="594" name="Google Shape;594;p10"/>
          <p:cNvSpPr txBox="1"/>
          <p:nvPr/>
        </p:nvSpPr>
        <p:spPr>
          <a:xfrm>
            <a:off x="6371303" y="3024609"/>
            <a:ext cx="2165349" cy="53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Real-time stock chart and price query</a:t>
            </a:r>
            <a:endParaRPr sz="1400" b="0" i="0" u="none" strike="noStrike" cap="non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95" name="Google Shape;595;p10"/>
          <p:cNvPicPr preferRelativeResize="0"/>
          <p:nvPr/>
        </p:nvPicPr>
        <p:blipFill rotWithShape="1">
          <a:blip r:embed="rId5">
            <a:alphaModFix/>
          </a:blip>
          <a:srcRect t="1570"/>
          <a:stretch/>
        </p:blipFill>
        <p:spPr>
          <a:xfrm>
            <a:off x="3258147" y="1419623"/>
            <a:ext cx="1591024" cy="3091573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grpSp>
        <p:nvGrpSpPr>
          <p:cNvPr id="596" name="Google Shape;596;p10"/>
          <p:cNvGrpSpPr/>
          <p:nvPr/>
        </p:nvGrpSpPr>
        <p:grpSpPr>
          <a:xfrm>
            <a:off x="5464548" y="1730674"/>
            <a:ext cx="782727" cy="767322"/>
            <a:chOff x="-65131525" y="1914325"/>
            <a:chExt cx="316650" cy="316625"/>
          </a:xfrm>
        </p:grpSpPr>
        <p:sp>
          <p:nvSpPr>
            <p:cNvPr id="597" name="Google Shape;597;p10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4000">
                  <a:schemeClr val="accent1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10"/>
          <p:cNvGrpSpPr/>
          <p:nvPr/>
        </p:nvGrpSpPr>
        <p:grpSpPr>
          <a:xfrm>
            <a:off x="5464548" y="2842638"/>
            <a:ext cx="835644" cy="772205"/>
            <a:chOff x="5159450" y="1919950"/>
            <a:chExt cx="1541050" cy="862500"/>
          </a:xfrm>
        </p:grpSpPr>
        <p:sp>
          <p:nvSpPr>
            <p:cNvPr id="600" name="Google Shape;600;p10"/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p10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602" name="Google Shape;602;p10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p10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622</Words>
  <Application>Microsoft Macintosh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 Black</vt:lpstr>
      <vt:lpstr>Arial</vt:lpstr>
      <vt:lpstr>Times New Roman</vt:lpstr>
      <vt:lpstr>Quicksand</vt:lpstr>
      <vt:lpstr>Montserrat</vt:lpstr>
      <vt:lpstr>World Usability Day by Slidesgo</vt:lpstr>
      <vt:lpstr>Application of Chatbot to Investment Advising Using DialogFlow </vt:lpstr>
      <vt:lpstr>METHODOLOGY</vt:lpstr>
      <vt:lpstr>INTRODUCTION</vt:lpstr>
      <vt:lpstr>What is a Chatbot?</vt:lpstr>
      <vt:lpstr>What Is An Investment Chatbot?</vt:lpstr>
      <vt:lpstr>Why our Investment Chatbot is important?</vt:lpstr>
      <vt:lpstr>FEATURES</vt:lpstr>
      <vt:lpstr>Investment Education</vt:lpstr>
      <vt:lpstr>Information Retrieval</vt:lpstr>
      <vt:lpstr>Stock Price Forecast</vt:lpstr>
      <vt:lpstr>Stock Recommendation</vt:lpstr>
      <vt:lpstr>METHODOLOGY</vt:lpstr>
      <vt:lpstr>Chatbot Development</vt:lpstr>
      <vt:lpstr>Chatbot Fulfillment and Webhook</vt:lpstr>
      <vt:lpstr>Text Summarization</vt:lpstr>
      <vt:lpstr>Time Series Forecasting</vt:lpstr>
      <vt:lpstr>Recommendation system</vt:lpstr>
      <vt:lpstr>DEMONSTRATION</vt:lpstr>
      <vt:lpstr>CONCLUSION</vt:lpstr>
      <vt:lpstr>LIMITATIONS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Chatbot to Investment Advising Using DialogFlow </dc:title>
  <dc:creator>Shikha Patel</dc:creator>
  <cp:lastModifiedBy>Neha Nooka</cp:lastModifiedBy>
  <cp:revision>2</cp:revision>
  <dcterms:modified xsi:type="dcterms:W3CDTF">2023-07-03T02:15:37Z</dcterms:modified>
</cp:coreProperties>
</file>