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71" r:id="rId6"/>
    <p:sldId id="261" r:id="rId7"/>
    <p:sldId id="262" r:id="rId8"/>
    <p:sldId id="273" r:id="rId9"/>
    <p:sldId id="263" r:id="rId10"/>
    <p:sldId id="270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>
        <p:scale>
          <a:sx n="70" d="100"/>
          <a:sy n="70" d="100"/>
        </p:scale>
        <p:origin x="44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026FF-DB4C-4E4D-B361-FBD1F44966FE}" type="doc">
      <dgm:prSet loTypeId="urn:microsoft.com/office/officeart/2005/8/layout/h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EFDEE4C-0AED-44C1-9B2E-6CD2D2F9B3FB}">
      <dgm:prSet phldrT="[Text]" custT="1"/>
      <dgm:spPr/>
      <dgm:t>
        <a:bodyPr/>
        <a:lstStyle/>
        <a:p>
          <a:r>
            <a:rPr lang="en-US" sz="2000"/>
            <a:t>Dataset 1</a:t>
          </a:r>
          <a:endParaRPr lang="en-US" sz="2000" dirty="0"/>
        </a:p>
      </dgm:t>
    </dgm:pt>
    <dgm:pt modelId="{AE969460-C6AE-4DC6-9F8A-700160596304}" type="parTrans" cxnId="{FE523105-2C95-4594-ABCF-0157245E88AD}">
      <dgm:prSet/>
      <dgm:spPr/>
      <dgm:t>
        <a:bodyPr/>
        <a:lstStyle/>
        <a:p>
          <a:endParaRPr lang="en-US" sz="1400"/>
        </a:p>
      </dgm:t>
    </dgm:pt>
    <dgm:pt modelId="{126BCE28-3E16-4762-B8D2-3E23BD191905}" type="sibTrans" cxnId="{FE523105-2C95-4594-ABCF-0157245E88AD}">
      <dgm:prSet/>
      <dgm:spPr/>
      <dgm:t>
        <a:bodyPr/>
        <a:lstStyle/>
        <a:p>
          <a:endParaRPr lang="en-US" sz="1400"/>
        </a:p>
      </dgm:t>
    </dgm:pt>
    <dgm:pt modelId="{C855EFE9-7C81-4227-B271-F2848F41A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2000" dirty="0"/>
            <a:t>COVID-19</a:t>
          </a:r>
        </a:p>
      </dgm:t>
    </dgm:pt>
    <dgm:pt modelId="{C52E2F32-2BF3-4515-A74B-68D07FCB5388}" type="parTrans" cxnId="{4CE80EAC-2257-4352-84D2-D3B5819F08F3}">
      <dgm:prSet/>
      <dgm:spPr/>
      <dgm:t>
        <a:bodyPr/>
        <a:lstStyle/>
        <a:p>
          <a:endParaRPr lang="en-US" sz="1400"/>
        </a:p>
      </dgm:t>
    </dgm:pt>
    <dgm:pt modelId="{C486AEDF-6428-4DED-836C-4DDCC7EE6D82}" type="sibTrans" cxnId="{4CE80EAC-2257-4352-84D2-D3B5819F08F3}">
      <dgm:prSet/>
      <dgm:spPr/>
      <dgm:t>
        <a:bodyPr/>
        <a:lstStyle/>
        <a:p>
          <a:endParaRPr lang="en-US" sz="1400"/>
        </a:p>
      </dgm:t>
    </dgm:pt>
    <dgm:pt modelId="{1BEF3E19-3466-4DB1-B168-EE6DB561E10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2000" dirty="0"/>
            <a:t>Viral Pneumonia</a:t>
          </a:r>
        </a:p>
      </dgm:t>
    </dgm:pt>
    <dgm:pt modelId="{DE6DECE1-B345-49E5-979A-93AD608B5FFC}" type="parTrans" cxnId="{8D4EDDFB-CD7F-4EED-BE64-6A010D1823E5}">
      <dgm:prSet/>
      <dgm:spPr/>
      <dgm:t>
        <a:bodyPr/>
        <a:lstStyle/>
        <a:p>
          <a:endParaRPr lang="en-US" sz="1400"/>
        </a:p>
      </dgm:t>
    </dgm:pt>
    <dgm:pt modelId="{70E57233-DC1A-46DD-9D1E-7796884F7AAE}" type="sibTrans" cxnId="{8D4EDDFB-CD7F-4EED-BE64-6A010D1823E5}">
      <dgm:prSet/>
      <dgm:spPr/>
      <dgm:t>
        <a:bodyPr/>
        <a:lstStyle/>
        <a:p>
          <a:endParaRPr lang="en-US" sz="1400"/>
        </a:p>
      </dgm:t>
    </dgm:pt>
    <dgm:pt modelId="{F40905D6-33A4-43B6-9981-C529C2DF8672}">
      <dgm:prSet phldrT="[Text]" custT="1"/>
      <dgm:spPr/>
      <dgm:t>
        <a:bodyPr/>
        <a:lstStyle/>
        <a:p>
          <a:r>
            <a:rPr lang="en-US" sz="2000" dirty="0"/>
            <a:t>Dataset 2</a:t>
          </a:r>
        </a:p>
      </dgm:t>
    </dgm:pt>
    <dgm:pt modelId="{C3F2250D-1034-4998-8B06-C4C1FFB241A2}" type="parTrans" cxnId="{BBE35F16-96C2-4627-B57E-AA9890CDF318}">
      <dgm:prSet/>
      <dgm:spPr/>
      <dgm:t>
        <a:bodyPr/>
        <a:lstStyle/>
        <a:p>
          <a:endParaRPr lang="en-US" sz="1400"/>
        </a:p>
      </dgm:t>
    </dgm:pt>
    <dgm:pt modelId="{2881C020-BF4B-40A5-B107-8F7513E5A27B}" type="sibTrans" cxnId="{BBE35F16-96C2-4627-B57E-AA9890CDF318}">
      <dgm:prSet/>
      <dgm:spPr/>
      <dgm:t>
        <a:bodyPr/>
        <a:lstStyle/>
        <a:p>
          <a:endParaRPr lang="en-US" sz="1400"/>
        </a:p>
      </dgm:t>
    </dgm:pt>
    <dgm:pt modelId="{51A037D8-D746-405B-A690-C4AF0D753988}">
      <dgm:prSet phldrT="[Text]" custT="1"/>
      <dgm:spPr>
        <a:noFill/>
      </dgm:spPr>
      <dgm:t>
        <a:bodyPr/>
        <a:lstStyle/>
        <a:p>
          <a:r>
            <a:rPr lang="en-US" sz="2000" dirty="0"/>
            <a:t>Tuberculosis, China</a:t>
          </a:r>
        </a:p>
      </dgm:t>
    </dgm:pt>
    <dgm:pt modelId="{A471710B-5BF3-4940-90CB-234FB647DFFB}" type="parTrans" cxnId="{BE17DC22-5889-4100-AEC6-8AD522605BEA}">
      <dgm:prSet/>
      <dgm:spPr/>
      <dgm:t>
        <a:bodyPr/>
        <a:lstStyle/>
        <a:p>
          <a:endParaRPr lang="en-US" sz="1400"/>
        </a:p>
      </dgm:t>
    </dgm:pt>
    <dgm:pt modelId="{602160D0-C63B-48B7-B319-11923BC80848}" type="sibTrans" cxnId="{BE17DC22-5889-4100-AEC6-8AD522605BEA}">
      <dgm:prSet/>
      <dgm:spPr/>
      <dgm:t>
        <a:bodyPr/>
        <a:lstStyle/>
        <a:p>
          <a:endParaRPr lang="en-US" sz="1400"/>
        </a:p>
      </dgm:t>
    </dgm:pt>
    <dgm:pt modelId="{63D4B853-8EA5-4130-B63D-8344AE4E780C}">
      <dgm:prSet phldrT="[Text]" custT="1"/>
      <dgm:spPr>
        <a:noFill/>
      </dgm:spPr>
      <dgm:t>
        <a:bodyPr/>
        <a:lstStyle/>
        <a:p>
          <a:r>
            <a:rPr lang="en-US" sz="2000" dirty="0"/>
            <a:t>Normal, China</a:t>
          </a:r>
        </a:p>
      </dgm:t>
    </dgm:pt>
    <dgm:pt modelId="{B67CDA23-8BAE-4043-A910-A444540B1459}" type="parTrans" cxnId="{1F849561-FF67-49B6-8E2B-5991F57DE4C8}">
      <dgm:prSet/>
      <dgm:spPr/>
      <dgm:t>
        <a:bodyPr/>
        <a:lstStyle/>
        <a:p>
          <a:endParaRPr lang="en-US" sz="1400"/>
        </a:p>
      </dgm:t>
    </dgm:pt>
    <dgm:pt modelId="{0A3A4B5E-ECF1-435C-87E1-EA9670FA50CF}" type="sibTrans" cxnId="{1F849561-FF67-49B6-8E2B-5991F57DE4C8}">
      <dgm:prSet/>
      <dgm:spPr/>
      <dgm:t>
        <a:bodyPr/>
        <a:lstStyle/>
        <a:p>
          <a:endParaRPr lang="en-US" sz="1400"/>
        </a:p>
      </dgm:t>
    </dgm:pt>
    <dgm:pt modelId="{0690199D-0889-451E-8A07-3B82EC92C930}">
      <dgm:prSet phldrT="[Text]" custT="1"/>
      <dgm:spPr>
        <a:noFill/>
      </dgm:spPr>
      <dgm:t>
        <a:bodyPr/>
        <a:lstStyle/>
        <a:p>
          <a:r>
            <a:rPr lang="en-US" sz="2000" dirty="0"/>
            <a:t>Normal, Montgomery</a:t>
          </a:r>
        </a:p>
      </dgm:t>
    </dgm:pt>
    <dgm:pt modelId="{08CEA5EE-41C6-4F72-AFCA-40FEE15279E4}" type="sibTrans" cxnId="{CB1E067F-B321-41BC-9DDE-164A524A0AE9}">
      <dgm:prSet/>
      <dgm:spPr/>
      <dgm:t>
        <a:bodyPr/>
        <a:lstStyle/>
        <a:p>
          <a:endParaRPr lang="en-US" sz="1400"/>
        </a:p>
      </dgm:t>
    </dgm:pt>
    <dgm:pt modelId="{21EEAB29-2D58-43F9-853E-A22B00D5F939}" type="parTrans" cxnId="{CB1E067F-B321-41BC-9DDE-164A524A0AE9}">
      <dgm:prSet/>
      <dgm:spPr/>
      <dgm:t>
        <a:bodyPr/>
        <a:lstStyle/>
        <a:p>
          <a:endParaRPr lang="en-US" sz="1400"/>
        </a:p>
      </dgm:t>
    </dgm:pt>
    <dgm:pt modelId="{74027CF2-2E73-45A7-BEF7-1D196FE059FA}">
      <dgm:prSet phldrT="[Text]" custT="1"/>
      <dgm:spPr>
        <a:noFill/>
      </dgm:spPr>
      <dgm:t>
        <a:bodyPr/>
        <a:lstStyle/>
        <a:p>
          <a:r>
            <a:rPr lang="en-US" sz="2000" dirty="0"/>
            <a:t>Tuberculosis, Montgomery</a:t>
          </a:r>
        </a:p>
      </dgm:t>
    </dgm:pt>
    <dgm:pt modelId="{DFB92E4A-5C42-410D-B805-0E0E8D1420DD}" type="sibTrans" cxnId="{4D4FBE8F-0351-418B-A338-A184B83D958F}">
      <dgm:prSet/>
      <dgm:spPr/>
      <dgm:t>
        <a:bodyPr/>
        <a:lstStyle/>
        <a:p>
          <a:endParaRPr lang="en-US" sz="1400"/>
        </a:p>
      </dgm:t>
    </dgm:pt>
    <dgm:pt modelId="{6E609582-A95D-4C51-8C60-A5C717921783}" type="parTrans" cxnId="{4D4FBE8F-0351-418B-A338-A184B83D958F}">
      <dgm:prSet/>
      <dgm:spPr/>
      <dgm:t>
        <a:bodyPr/>
        <a:lstStyle/>
        <a:p>
          <a:endParaRPr lang="en-US" sz="1400"/>
        </a:p>
      </dgm:t>
    </dgm:pt>
    <dgm:pt modelId="{1CC56765-C58C-4D6D-8AF3-D3A6924AE1F9}">
      <dgm:prSet phldrT="[Text]" custT="1"/>
      <dgm:spPr/>
      <dgm:t>
        <a:bodyPr/>
        <a:lstStyle/>
        <a:p>
          <a:r>
            <a:rPr lang="en-US" sz="2000" dirty="0"/>
            <a:t>Dataset 3</a:t>
          </a:r>
        </a:p>
      </dgm:t>
    </dgm:pt>
    <dgm:pt modelId="{F8A58A5B-A7E1-4FE9-8916-8325795C1A4A}" type="sibTrans" cxnId="{6629B07B-91E0-4470-B916-59C9FCB4F176}">
      <dgm:prSet/>
      <dgm:spPr/>
      <dgm:t>
        <a:bodyPr/>
        <a:lstStyle/>
        <a:p>
          <a:endParaRPr lang="en-US" sz="1400"/>
        </a:p>
      </dgm:t>
    </dgm:pt>
    <dgm:pt modelId="{0965DB9D-EA88-4BCE-82CF-AA3241B7C402}" type="parTrans" cxnId="{6629B07B-91E0-4470-B916-59C9FCB4F176}">
      <dgm:prSet/>
      <dgm:spPr/>
      <dgm:t>
        <a:bodyPr/>
        <a:lstStyle/>
        <a:p>
          <a:endParaRPr lang="en-US" sz="1400"/>
        </a:p>
      </dgm:t>
    </dgm:pt>
    <dgm:pt modelId="{EAB5234D-5E4F-485C-8D7F-94A7DACC312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sz="2000" dirty="0"/>
            <a:t>Normal</a:t>
          </a:r>
        </a:p>
      </dgm:t>
    </dgm:pt>
    <dgm:pt modelId="{D05D1BD6-9E0D-4CAD-A46D-A15F1F03B966}" type="parTrans" cxnId="{79669513-E818-4E26-AC74-6071BB2FFE94}">
      <dgm:prSet/>
      <dgm:spPr/>
      <dgm:t>
        <a:bodyPr/>
        <a:lstStyle/>
        <a:p>
          <a:endParaRPr lang="en-US" sz="1400"/>
        </a:p>
      </dgm:t>
    </dgm:pt>
    <dgm:pt modelId="{12AD8440-7C29-4895-AC94-DA04CA69A9B6}" type="sibTrans" cxnId="{79669513-E818-4E26-AC74-6071BB2FFE94}">
      <dgm:prSet/>
      <dgm:spPr/>
      <dgm:t>
        <a:bodyPr/>
        <a:lstStyle/>
        <a:p>
          <a:endParaRPr lang="en-US" sz="1400"/>
        </a:p>
      </dgm:t>
    </dgm:pt>
    <dgm:pt modelId="{D9AC6FC8-5C7B-49A4-8582-3E3E8508841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endParaRPr lang="en-US" sz="2000" dirty="0"/>
        </a:p>
      </dgm:t>
    </dgm:pt>
    <dgm:pt modelId="{F5008795-CC47-4021-B4D7-EC5FD83D8333}" type="parTrans" cxnId="{55AA54B0-CB86-4CF4-96EB-ABE8413C31FE}">
      <dgm:prSet/>
      <dgm:spPr/>
      <dgm:t>
        <a:bodyPr/>
        <a:lstStyle/>
        <a:p>
          <a:endParaRPr lang="en-US"/>
        </a:p>
      </dgm:t>
    </dgm:pt>
    <dgm:pt modelId="{AD399982-B9D7-48B2-A71B-0B37FA94DD69}" type="sibTrans" cxnId="{55AA54B0-CB86-4CF4-96EB-ABE8413C31FE}">
      <dgm:prSet/>
      <dgm:spPr/>
      <dgm:t>
        <a:bodyPr/>
        <a:lstStyle/>
        <a:p>
          <a:endParaRPr lang="en-US"/>
        </a:p>
      </dgm:t>
    </dgm:pt>
    <dgm:pt modelId="{3128EB0A-7E71-4330-AA91-F6D62D3AF2CA}">
      <dgm:prSet phldrT="[Text]" custT="1"/>
      <dgm:spPr>
        <a:noFill/>
      </dgm:spPr>
      <dgm:t>
        <a:bodyPr/>
        <a:lstStyle/>
        <a:p>
          <a:endParaRPr lang="en-US" sz="2000" dirty="0"/>
        </a:p>
      </dgm:t>
    </dgm:pt>
    <dgm:pt modelId="{B7FB48C7-6AF1-49E6-90EB-EF0D40F4DD9C}" type="parTrans" cxnId="{F9069FA9-062D-44ED-92EF-18134A465C2D}">
      <dgm:prSet/>
      <dgm:spPr/>
      <dgm:t>
        <a:bodyPr/>
        <a:lstStyle/>
        <a:p>
          <a:endParaRPr lang="en-US"/>
        </a:p>
      </dgm:t>
    </dgm:pt>
    <dgm:pt modelId="{B28EDCA7-01F5-4B1A-9D6B-AFB29D60D96E}" type="sibTrans" cxnId="{F9069FA9-062D-44ED-92EF-18134A465C2D}">
      <dgm:prSet/>
      <dgm:spPr/>
      <dgm:t>
        <a:bodyPr/>
        <a:lstStyle/>
        <a:p>
          <a:endParaRPr lang="en-US"/>
        </a:p>
      </dgm:t>
    </dgm:pt>
    <dgm:pt modelId="{498A4155-8426-4F71-9C5C-E740449E702E}">
      <dgm:prSet phldrT="[Text]" custT="1"/>
      <dgm:spPr>
        <a:noFill/>
      </dgm:spPr>
      <dgm:t>
        <a:bodyPr/>
        <a:lstStyle/>
        <a:p>
          <a:endParaRPr lang="en-US" sz="2000" dirty="0"/>
        </a:p>
      </dgm:t>
    </dgm:pt>
    <dgm:pt modelId="{49B9A4AD-3C83-411B-8B58-799B37764920}" type="parTrans" cxnId="{AADCD84E-7439-44DC-814A-BAE4983906CE}">
      <dgm:prSet/>
      <dgm:spPr/>
      <dgm:t>
        <a:bodyPr/>
        <a:lstStyle/>
        <a:p>
          <a:endParaRPr lang="en-US"/>
        </a:p>
      </dgm:t>
    </dgm:pt>
    <dgm:pt modelId="{ADD9FAA7-06F1-4ECC-883D-94DF3ACB2261}" type="sibTrans" cxnId="{AADCD84E-7439-44DC-814A-BAE4983906CE}">
      <dgm:prSet/>
      <dgm:spPr/>
      <dgm:t>
        <a:bodyPr/>
        <a:lstStyle/>
        <a:p>
          <a:endParaRPr lang="en-US"/>
        </a:p>
      </dgm:t>
    </dgm:pt>
    <dgm:pt modelId="{5CDAE313-C27C-4563-8D42-268BBC816F3F}" type="pres">
      <dgm:prSet presAssocID="{854026FF-DB4C-4E4D-B361-FBD1F44966FE}" presName="linearFlow" presStyleCnt="0">
        <dgm:presLayoutVars>
          <dgm:dir/>
          <dgm:animLvl val="lvl"/>
          <dgm:resizeHandles/>
        </dgm:presLayoutVars>
      </dgm:prSet>
      <dgm:spPr/>
    </dgm:pt>
    <dgm:pt modelId="{04AF391F-806F-4300-A558-E1F89DFAC046}" type="pres">
      <dgm:prSet presAssocID="{9EFDEE4C-0AED-44C1-9B2E-6CD2D2F9B3FB}" presName="compositeNode" presStyleCnt="0">
        <dgm:presLayoutVars>
          <dgm:bulletEnabled val="1"/>
        </dgm:presLayoutVars>
      </dgm:prSet>
      <dgm:spPr/>
    </dgm:pt>
    <dgm:pt modelId="{D9ED32F5-DE9A-4A33-B01F-5DF1E906DA26}" type="pres">
      <dgm:prSet presAssocID="{9EFDEE4C-0AED-44C1-9B2E-6CD2D2F9B3FB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963A19BB-270E-426D-8E37-CBD6D9D1F264}" type="pres">
      <dgm:prSet presAssocID="{9EFDEE4C-0AED-44C1-9B2E-6CD2D2F9B3FB}" presName="childNode" presStyleLbl="node1" presStyleIdx="0" presStyleCnt="3">
        <dgm:presLayoutVars>
          <dgm:bulletEnabled val="1"/>
        </dgm:presLayoutVars>
      </dgm:prSet>
      <dgm:spPr/>
    </dgm:pt>
    <dgm:pt modelId="{42ECA629-A0A6-4B37-891A-310B7876B0A1}" type="pres">
      <dgm:prSet presAssocID="{9EFDEE4C-0AED-44C1-9B2E-6CD2D2F9B3FB}" presName="parentNode" presStyleLbl="revTx" presStyleIdx="0" presStyleCnt="3" custScaleY="80641" custLinFactNeighborY="4224">
        <dgm:presLayoutVars>
          <dgm:chMax val="0"/>
          <dgm:bulletEnabled val="1"/>
        </dgm:presLayoutVars>
      </dgm:prSet>
      <dgm:spPr/>
    </dgm:pt>
    <dgm:pt modelId="{E30262E2-39C2-4D90-ADBC-70F9B46D8044}" type="pres">
      <dgm:prSet presAssocID="{126BCE28-3E16-4762-B8D2-3E23BD191905}" presName="sibTrans" presStyleCnt="0"/>
      <dgm:spPr/>
    </dgm:pt>
    <dgm:pt modelId="{03306483-30CB-412C-AE12-49E7EBF4DFCE}" type="pres">
      <dgm:prSet presAssocID="{F40905D6-33A4-43B6-9981-C529C2DF8672}" presName="compositeNode" presStyleCnt="0">
        <dgm:presLayoutVars>
          <dgm:bulletEnabled val="1"/>
        </dgm:presLayoutVars>
      </dgm:prSet>
      <dgm:spPr/>
    </dgm:pt>
    <dgm:pt modelId="{91F632FB-3C0A-4EBB-A8E7-C4D0B82AF08C}" type="pres">
      <dgm:prSet presAssocID="{F40905D6-33A4-43B6-9981-C529C2DF8672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FB1A6DEF-D0FC-4BCD-B8D2-7EDEF990157B}" type="pres">
      <dgm:prSet presAssocID="{F40905D6-33A4-43B6-9981-C529C2DF8672}" presName="childNode" presStyleLbl="node1" presStyleIdx="1" presStyleCnt="3">
        <dgm:presLayoutVars>
          <dgm:bulletEnabled val="1"/>
        </dgm:presLayoutVars>
      </dgm:prSet>
      <dgm:spPr/>
    </dgm:pt>
    <dgm:pt modelId="{6F4A90D3-3DFD-4555-925B-2E894E78A21E}" type="pres">
      <dgm:prSet presAssocID="{F40905D6-33A4-43B6-9981-C529C2DF8672}" presName="parentNode" presStyleLbl="revTx" presStyleIdx="1" presStyleCnt="3" custScaleY="71187">
        <dgm:presLayoutVars>
          <dgm:chMax val="0"/>
          <dgm:bulletEnabled val="1"/>
        </dgm:presLayoutVars>
      </dgm:prSet>
      <dgm:spPr/>
    </dgm:pt>
    <dgm:pt modelId="{3EB55F67-3BCA-4932-A6A1-76371F3DFAE3}" type="pres">
      <dgm:prSet presAssocID="{2881C020-BF4B-40A5-B107-8F7513E5A27B}" presName="sibTrans" presStyleCnt="0"/>
      <dgm:spPr/>
    </dgm:pt>
    <dgm:pt modelId="{DA4F972F-3471-4A05-8A5E-DEBCF3300DCC}" type="pres">
      <dgm:prSet presAssocID="{1CC56765-C58C-4D6D-8AF3-D3A6924AE1F9}" presName="compositeNode" presStyleCnt="0">
        <dgm:presLayoutVars>
          <dgm:bulletEnabled val="1"/>
        </dgm:presLayoutVars>
      </dgm:prSet>
      <dgm:spPr/>
    </dgm:pt>
    <dgm:pt modelId="{3B4825E6-BCEA-4DD5-B564-8AFF41CA9F6B}" type="pres">
      <dgm:prSet presAssocID="{1CC56765-C58C-4D6D-8AF3-D3A6924AE1F9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62114A31-E7C5-4366-A2F7-12C939D4A939}" type="pres">
      <dgm:prSet presAssocID="{1CC56765-C58C-4D6D-8AF3-D3A6924AE1F9}" presName="childNode" presStyleLbl="node1" presStyleIdx="2" presStyleCnt="3">
        <dgm:presLayoutVars>
          <dgm:bulletEnabled val="1"/>
        </dgm:presLayoutVars>
      </dgm:prSet>
      <dgm:spPr/>
    </dgm:pt>
    <dgm:pt modelId="{C3831FFE-0537-4C32-91F1-6D165E5069E4}" type="pres">
      <dgm:prSet presAssocID="{1CC56765-C58C-4D6D-8AF3-D3A6924AE1F9}" presName="parentNode" presStyleLbl="revTx" presStyleIdx="2" presStyleCnt="3" custScaleY="71187">
        <dgm:presLayoutVars>
          <dgm:chMax val="0"/>
          <dgm:bulletEnabled val="1"/>
        </dgm:presLayoutVars>
      </dgm:prSet>
      <dgm:spPr/>
    </dgm:pt>
  </dgm:ptLst>
  <dgm:cxnLst>
    <dgm:cxn modelId="{FE523105-2C95-4594-ABCF-0157245E88AD}" srcId="{854026FF-DB4C-4E4D-B361-FBD1F44966FE}" destId="{9EFDEE4C-0AED-44C1-9B2E-6CD2D2F9B3FB}" srcOrd="0" destOrd="0" parTransId="{AE969460-C6AE-4DC6-9F8A-700160596304}" sibTransId="{126BCE28-3E16-4762-B8D2-3E23BD191905}"/>
    <dgm:cxn modelId="{79669513-E818-4E26-AC74-6071BB2FFE94}" srcId="{9EFDEE4C-0AED-44C1-9B2E-6CD2D2F9B3FB}" destId="{EAB5234D-5E4F-485C-8D7F-94A7DACC3128}" srcOrd="3" destOrd="0" parTransId="{D05D1BD6-9E0D-4CAD-A46D-A15F1F03B966}" sibTransId="{12AD8440-7C29-4895-AC94-DA04CA69A9B6}"/>
    <dgm:cxn modelId="{BBE35F16-96C2-4627-B57E-AA9890CDF318}" srcId="{854026FF-DB4C-4E4D-B361-FBD1F44966FE}" destId="{F40905D6-33A4-43B6-9981-C529C2DF8672}" srcOrd="1" destOrd="0" parTransId="{C3F2250D-1034-4998-8B06-C4C1FFB241A2}" sibTransId="{2881C020-BF4B-40A5-B107-8F7513E5A27B}"/>
    <dgm:cxn modelId="{2B949118-329A-4F32-B06E-5C201E93F3A6}" type="presOf" srcId="{F40905D6-33A4-43B6-9981-C529C2DF8672}" destId="{6F4A90D3-3DFD-4555-925B-2E894E78A21E}" srcOrd="0" destOrd="0" presId="urn:microsoft.com/office/officeart/2005/8/layout/hList2"/>
    <dgm:cxn modelId="{BE17DC22-5889-4100-AEC6-8AD522605BEA}" srcId="{F40905D6-33A4-43B6-9981-C529C2DF8672}" destId="{51A037D8-D746-405B-A690-C4AF0D753988}" srcOrd="1" destOrd="0" parTransId="{A471710B-5BF3-4940-90CB-234FB647DFFB}" sibTransId="{602160D0-C63B-48B7-B319-11923BC80848}"/>
    <dgm:cxn modelId="{12720C37-E0FF-4EAD-930D-13D5AA065FC6}" type="presOf" srcId="{0690199D-0889-451E-8A07-3B82EC92C930}" destId="{62114A31-E7C5-4366-A2F7-12C939D4A939}" srcOrd="0" destOrd="2" presId="urn:microsoft.com/office/officeart/2005/8/layout/hList2"/>
    <dgm:cxn modelId="{1F849561-FF67-49B6-8E2B-5991F57DE4C8}" srcId="{F40905D6-33A4-43B6-9981-C529C2DF8672}" destId="{63D4B853-8EA5-4130-B63D-8344AE4E780C}" srcOrd="2" destOrd="0" parTransId="{B67CDA23-8BAE-4043-A910-A444540B1459}" sibTransId="{0A3A4B5E-ECF1-435C-87E1-EA9670FA50CF}"/>
    <dgm:cxn modelId="{0F68B066-EBA8-4759-9655-7EB3F55CD989}" type="presOf" srcId="{74027CF2-2E73-45A7-BEF7-1D196FE059FA}" destId="{62114A31-E7C5-4366-A2F7-12C939D4A939}" srcOrd="0" destOrd="1" presId="urn:microsoft.com/office/officeart/2005/8/layout/hList2"/>
    <dgm:cxn modelId="{D428A24D-1C22-4292-A6F2-9B518CB93477}" type="presOf" srcId="{1BEF3E19-3466-4DB1-B168-EE6DB561E103}" destId="{963A19BB-270E-426D-8E37-CBD6D9D1F264}" srcOrd="0" destOrd="2" presId="urn:microsoft.com/office/officeart/2005/8/layout/hList2"/>
    <dgm:cxn modelId="{AADCD84E-7439-44DC-814A-BAE4983906CE}" srcId="{1CC56765-C58C-4D6D-8AF3-D3A6924AE1F9}" destId="{498A4155-8426-4F71-9C5C-E740449E702E}" srcOrd="0" destOrd="0" parTransId="{49B9A4AD-3C83-411B-8B58-799B37764920}" sibTransId="{ADD9FAA7-06F1-4ECC-883D-94DF3ACB2261}"/>
    <dgm:cxn modelId="{9E407355-3341-4125-B9C9-4E810B609B0E}" type="presOf" srcId="{D9AC6FC8-5C7B-49A4-8582-3E3E85088410}" destId="{963A19BB-270E-426D-8E37-CBD6D9D1F264}" srcOrd="0" destOrd="0" presId="urn:microsoft.com/office/officeart/2005/8/layout/hList2"/>
    <dgm:cxn modelId="{6629B07B-91E0-4470-B916-59C9FCB4F176}" srcId="{854026FF-DB4C-4E4D-B361-FBD1F44966FE}" destId="{1CC56765-C58C-4D6D-8AF3-D3A6924AE1F9}" srcOrd="2" destOrd="0" parTransId="{0965DB9D-EA88-4BCE-82CF-AA3241B7C402}" sibTransId="{F8A58A5B-A7E1-4FE9-8916-8325795C1A4A}"/>
    <dgm:cxn modelId="{CB1E067F-B321-41BC-9DDE-164A524A0AE9}" srcId="{1CC56765-C58C-4D6D-8AF3-D3A6924AE1F9}" destId="{0690199D-0889-451E-8A07-3B82EC92C930}" srcOrd="2" destOrd="0" parTransId="{21EEAB29-2D58-43F9-853E-A22B00D5F939}" sibTransId="{08CEA5EE-41C6-4F72-AFCA-40FEE15279E4}"/>
    <dgm:cxn modelId="{4F44CB85-AFDC-46F2-A645-1692D5C4F6AA}" type="presOf" srcId="{854026FF-DB4C-4E4D-B361-FBD1F44966FE}" destId="{5CDAE313-C27C-4563-8D42-268BBC816F3F}" srcOrd="0" destOrd="0" presId="urn:microsoft.com/office/officeart/2005/8/layout/hList2"/>
    <dgm:cxn modelId="{DF62D68A-740D-4659-9C90-193908847255}" type="presOf" srcId="{3128EB0A-7E71-4330-AA91-F6D62D3AF2CA}" destId="{FB1A6DEF-D0FC-4BCD-B8D2-7EDEF990157B}" srcOrd="0" destOrd="0" presId="urn:microsoft.com/office/officeart/2005/8/layout/hList2"/>
    <dgm:cxn modelId="{4D4FBE8F-0351-418B-A338-A184B83D958F}" srcId="{1CC56765-C58C-4D6D-8AF3-D3A6924AE1F9}" destId="{74027CF2-2E73-45A7-BEF7-1D196FE059FA}" srcOrd="1" destOrd="0" parTransId="{6E609582-A95D-4C51-8C60-A5C717921783}" sibTransId="{DFB92E4A-5C42-410D-B805-0E0E8D1420DD}"/>
    <dgm:cxn modelId="{4D9F81A7-1099-4F19-B954-3E33A8E1F7AB}" type="presOf" srcId="{9EFDEE4C-0AED-44C1-9B2E-6CD2D2F9B3FB}" destId="{42ECA629-A0A6-4B37-891A-310B7876B0A1}" srcOrd="0" destOrd="0" presId="urn:microsoft.com/office/officeart/2005/8/layout/hList2"/>
    <dgm:cxn modelId="{F9069FA9-062D-44ED-92EF-18134A465C2D}" srcId="{F40905D6-33A4-43B6-9981-C529C2DF8672}" destId="{3128EB0A-7E71-4330-AA91-F6D62D3AF2CA}" srcOrd="0" destOrd="0" parTransId="{B7FB48C7-6AF1-49E6-90EB-EF0D40F4DD9C}" sibTransId="{B28EDCA7-01F5-4B1A-9D6B-AFB29D60D96E}"/>
    <dgm:cxn modelId="{4CE80EAC-2257-4352-84D2-D3B5819F08F3}" srcId="{9EFDEE4C-0AED-44C1-9B2E-6CD2D2F9B3FB}" destId="{C855EFE9-7C81-4227-B271-F2848F41AC7F}" srcOrd="1" destOrd="0" parTransId="{C52E2F32-2BF3-4515-A74B-68D07FCB5388}" sibTransId="{C486AEDF-6428-4DED-836C-4DDCC7EE6D82}"/>
    <dgm:cxn modelId="{55AA54B0-CB86-4CF4-96EB-ABE8413C31FE}" srcId="{9EFDEE4C-0AED-44C1-9B2E-6CD2D2F9B3FB}" destId="{D9AC6FC8-5C7B-49A4-8582-3E3E85088410}" srcOrd="0" destOrd="0" parTransId="{F5008795-CC47-4021-B4D7-EC5FD83D8333}" sibTransId="{AD399982-B9D7-48B2-A71B-0B37FA94DD69}"/>
    <dgm:cxn modelId="{549A1AC3-BE24-4620-AF74-673AE76249C7}" type="presOf" srcId="{498A4155-8426-4F71-9C5C-E740449E702E}" destId="{62114A31-E7C5-4366-A2F7-12C939D4A939}" srcOrd="0" destOrd="0" presId="urn:microsoft.com/office/officeart/2005/8/layout/hList2"/>
    <dgm:cxn modelId="{E2B185CA-1B5F-40BB-8AA3-68DB9272D82C}" type="presOf" srcId="{1CC56765-C58C-4D6D-8AF3-D3A6924AE1F9}" destId="{C3831FFE-0537-4C32-91F1-6D165E5069E4}" srcOrd="0" destOrd="0" presId="urn:microsoft.com/office/officeart/2005/8/layout/hList2"/>
    <dgm:cxn modelId="{93AF48F8-F7D4-4F10-B9A3-E32236ED7751}" type="presOf" srcId="{63D4B853-8EA5-4130-B63D-8344AE4E780C}" destId="{FB1A6DEF-D0FC-4BCD-B8D2-7EDEF990157B}" srcOrd="0" destOrd="2" presId="urn:microsoft.com/office/officeart/2005/8/layout/hList2"/>
    <dgm:cxn modelId="{FED980FB-6FDD-4A7B-85EC-E62007A2C240}" type="presOf" srcId="{C855EFE9-7C81-4227-B271-F2848F41AC7F}" destId="{963A19BB-270E-426D-8E37-CBD6D9D1F264}" srcOrd="0" destOrd="1" presId="urn:microsoft.com/office/officeart/2005/8/layout/hList2"/>
    <dgm:cxn modelId="{8D4EDDFB-CD7F-4EED-BE64-6A010D1823E5}" srcId="{9EFDEE4C-0AED-44C1-9B2E-6CD2D2F9B3FB}" destId="{1BEF3E19-3466-4DB1-B168-EE6DB561E103}" srcOrd="2" destOrd="0" parTransId="{DE6DECE1-B345-49E5-979A-93AD608B5FFC}" sibTransId="{70E57233-DC1A-46DD-9D1E-7796884F7AAE}"/>
    <dgm:cxn modelId="{3F85D2FD-BDC8-4F0E-AAF7-A90DFF550B9B}" type="presOf" srcId="{EAB5234D-5E4F-485C-8D7F-94A7DACC3128}" destId="{963A19BB-270E-426D-8E37-CBD6D9D1F264}" srcOrd="0" destOrd="3" presId="urn:microsoft.com/office/officeart/2005/8/layout/hList2"/>
    <dgm:cxn modelId="{48D031FE-E8CB-4958-B9A0-AA815B19845B}" type="presOf" srcId="{51A037D8-D746-405B-A690-C4AF0D753988}" destId="{FB1A6DEF-D0FC-4BCD-B8D2-7EDEF990157B}" srcOrd="0" destOrd="1" presId="urn:microsoft.com/office/officeart/2005/8/layout/hList2"/>
    <dgm:cxn modelId="{DE7154A3-35A2-4A25-834A-718BC764B0A3}" type="presParOf" srcId="{5CDAE313-C27C-4563-8D42-268BBC816F3F}" destId="{04AF391F-806F-4300-A558-E1F89DFAC046}" srcOrd="0" destOrd="0" presId="urn:microsoft.com/office/officeart/2005/8/layout/hList2"/>
    <dgm:cxn modelId="{920C60C5-D37E-4E01-8DFB-EE37F96CCC1F}" type="presParOf" srcId="{04AF391F-806F-4300-A558-E1F89DFAC046}" destId="{D9ED32F5-DE9A-4A33-B01F-5DF1E906DA26}" srcOrd="0" destOrd="0" presId="urn:microsoft.com/office/officeart/2005/8/layout/hList2"/>
    <dgm:cxn modelId="{EE21F789-4E68-42C0-9140-036649689B93}" type="presParOf" srcId="{04AF391F-806F-4300-A558-E1F89DFAC046}" destId="{963A19BB-270E-426D-8E37-CBD6D9D1F264}" srcOrd="1" destOrd="0" presId="urn:microsoft.com/office/officeart/2005/8/layout/hList2"/>
    <dgm:cxn modelId="{C078773B-CC61-4B6E-A9DF-4141A032F989}" type="presParOf" srcId="{04AF391F-806F-4300-A558-E1F89DFAC046}" destId="{42ECA629-A0A6-4B37-891A-310B7876B0A1}" srcOrd="2" destOrd="0" presId="urn:microsoft.com/office/officeart/2005/8/layout/hList2"/>
    <dgm:cxn modelId="{E108CF0C-161C-4A45-930A-403C4E00058E}" type="presParOf" srcId="{5CDAE313-C27C-4563-8D42-268BBC816F3F}" destId="{E30262E2-39C2-4D90-ADBC-70F9B46D8044}" srcOrd="1" destOrd="0" presId="urn:microsoft.com/office/officeart/2005/8/layout/hList2"/>
    <dgm:cxn modelId="{28622ED4-6607-47D1-B023-4057E1E95273}" type="presParOf" srcId="{5CDAE313-C27C-4563-8D42-268BBC816F3F}" destId="{03306483-30CB-412C-AE12-49E7EBF4DFCE}" srcOrd="2" destOrd="0" presId="urn:microsoft.com/office/officeart/2005/8/layout/hList2"/>
    <dgm:cxn modelId="{3952FCAB-8BC5-47EB-8994-38A8115ED2B2}" type="presParOf" srcId="{03306483-30CB-412C-AE12-49E7EBF4DFCE}" destId="{91F632FB-3C0A-4EBB-A8E7-C4D0B82AF08C}" srcOrd="0" destOrd="0" presId="urn:microsoft.com/office/officeart/2005/8/layout/hList2"/>
    <dgm:cxn modelId="{D59039C6-1026-4FDB-8472-C4BE91B609DA}" type="presParOf" srcId="{03306483-30CB-412C-AE12-49E7EBF4DFCE}" destId="{FB1A6DEF-D0FC-4BCD-B8D2-7EDEF990157B}" srcOrd="1" destOrd="0" presId="urn:microsoft.com/office/officeart/2005/8/layout/hList2"/>
    <dgm:cxn modelId="{B1BE2FFA-48C9-4285-946B-AB15EEFA49B9}" type="presParOf" srcId="{03306483-30CB-412C-AE12-49E7EBF4DFCE}" destId="{6F4A90D3-3DFD-4555-925B-2E894E78A21E}" srcOrd="2" destOrd="0" presId="urn:microsoft.com/office/officeart/2005/8/layout/hList2"/>
    <dgm:cxn modelId="{15A08EBD-A671-4DE6-A75C-C6854CD2EEC3}" type="presParOf" srcId="{5CDAE313-C27C-4563-8D42-268BBC816F3F}" destId="{3EB55F67-3BCA-4932-A6A1-76371F3DFAE3}" srcOrd="3" destOrd="0" presId="urn:microsoft.com/office/officeart/2005/8/layout/hList2"/>
    <dgm:cxn modelId="{8C814EE5-22E4-486E-98ED-554C85CA4F8F}" type="presParOf" srcId="{5CDAE313-C27C-4563-8D42-268BBC816F3F}" destId="{DA4F972F-3471-4A05-8A5E-DEBCF3300DCC}" srcOrd="4" destOrd="0" presId="urn:microsoft.com/office/officeart/2005/8/layout/hList2"/>
    <dgm:cxn modelId="{923DE5A2-53BF-4721-BE3C-4451EBD65D86}" type="presParOf" srcId="{DA4F972F-3471-4A05-8A5E-DEBCF3300DCC}" destId="{3B4825E6-BCEA-4DD5-B564-8AFF41CA9F6B}" srcOrd="0" destOrd="0" presId="urn:microsoft.com/office/officeart/2005/8/layout/hList2"/>
    <dgm:cxn modelId="{60485B5C-D8D2-47B3-846B-CC613C67F01A}" type="presParOf" srcId="{DA4F972F-3471-4A05-8A5E-DEBCF3300DCC}" destId="{62114A31-E7C5-4366-A2F7-12C939D4A939}" srcOrd="1" destOrd="0" presId="urn:microsoft.com/office/officeart/2005/8/layout/hList2"/>
    <dgm:cxn modelId="{3FE47310-09BE-4422-BDA1-F7BA27704227}" type="presParOf" srcId="{DA4F972F-3471-4A05-8A5E-DEBCF3300DCC}" destId="{C3831FFE-0537-4C32-91F1-6D165E5069E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A629-A0A6-4B37-891A-310B7876B0A1}">
      <dsp:nvSpPr>
        <dsp:cNvPr id="0" name=""/>
        <dsp:cNvSpPr/>
      </dsp:nvSpPr>
      <dsp:spPr>
        <a:xfrm rot="16200000">
          <a:off x="-648825" y="1667914"/>
          <a:ext cx="1880321" cy="467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1929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Dataset 1</a:t>
          </a:r>
          <a:endParaRPr lang="en-US" sz="2000" kern="1200" dirty="0"/>
        </a:p>
      </dsp:txBody>
      <dsp:txXfrm>
        <a:off x="-648825" y="1667914"/>
        <a:ext cx="1880321" cy="467068"/>
      </dsp:txXfrm>
    </dsp:sp>
    <dsp:sp modelId="{963A19BB-270E-426D-8E37-CBD6D9D1F264}">
      <dsp:nvSpPr>
        <dsp:cNvPr id="0" name=""/>
        <dsp:cNvSpPr/>
      </dsp:nvSpPr>
      <dsp:spPr>
        <a:xfrm>
          <a:off x="524869" y="637097"/>
          <a:ext cx="2326497" cy="2331718"/>
        </a:xfrm>
        <a:prstGeom prst="rect">
          <a:avLst/>
        </a:pr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411929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COVID-19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Viral Pneumonia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Normal</a:t>
          </a:r>
        </a:p>
      </dsp:txBody>
      <dsp:txXfrm>
        <a:off x="524869" y="637097"/>
        <a:ext cx="2326497" cy="2331718"/>
      </dsp:txXfrm>
    </dsp:sp>
    <dsp:sp modelId="{D9ED32F5-DE9A-4A33-B01F-5DF1E906DA26}">
      <dsp:nvSpPr>
        <dsp:cNvPr id="0" name=""/>
        <dsp:cNvSpPr/>
      </dsp:nvSpPr>
      <dsp:spPr>
        <a:xfrm>
          <a:off x="57800" y="20566"/>
          <a:ext cx="934137" cy="9341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A90D3-3DFD-4555-925B-2E894E78A21E}">
      <dsp:nvSpPr>
        <dsp:cNvPr id="0" name=""/>
        <dsp:cNvSpPr/>
      </dsp:nvSpPr>
      <dsp:spPr>
        <a:xfrm rot="16200000">
          <a:off x="2883610" y="1569422"/>
          <a:ext cx="1659880" cy="467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1929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Dataset 2</a:t>
          </a:r>
        </a:p>
      </dsp:txBody>
      <dsp:txXfrm>
        <a:off x="2883610" y="1569422"/>
        <a:ext cx="1659880" cy="467068"/>
      </dsp:txXfrm>
    </dsp:sp>
    <dsp:sp modelId="{FB1A6DEF-D0FC-4BCD-B8D2-7EDEF990157B}">
      <dsp:nvSpPr>
        <dsp:cNvPr id="0" name=""/>
        <dsp:cNvSpPr/>
      </dsp:nvSpPr>
      <dsp:spPr>
        <a:xfrm>
          <a:off x="3947085" y="637097"/>
          <a:ext cx="2326497" cy="2331718"/>
        </a:xfrm>
        <a:prstGeom prst="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11929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Tuberculosis, China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Normal, China</a:t>
          </a:r>
        </a:p>
      </dsp:txBody>
      <dsp:txXfrm>
        <a:off x="3947085" y="637097"/>
        <a:ext cx="2326497" cy="2331718"/>
      </dsp:txXfrm>
    </dsp:sp>
    <dsp:sp modelId="{91F632FB-3C0A-4EBB-A8E7-C4D0B82AF08C}">
      <dsp:nvSpPr>
        <dsp:cNvPr id="0" name=""/>
        <dsp:cNvSpPr/>
      </dsp:nvSpPr>
      <dsp:spPr>
        <a:xfrm>
          <a:off x="3480016" y="20566"/>
          <a:ext cx="934137" cy="9341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31FFE-0537-4C32-91F1-6D165E5069E4}">
      <dsp:nvSpPr>
        <dsp:cNvPr id="0" name=""/>
        <dsp:cNvSpPr/>
      </dsp:nvSpPr>
      <dsp:spPr>
        <a:xfrm rot="16200000">
          <a:off x="6305827" y="1569422"/>
          <a:ext cx="1659880" cy="467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1929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Dataset 3</a:t>
          </a:r>
        </a:p>
      </dsp:txBody>
      <dsp:txXfrm>
        <a:off x="6305827" y="1569422"/>
        <a:ext cx="1659880" cy="467068"/>
      </dsp:txXfrm>
    </dsp:sp>
    <dsp:sp modelId="{62114A31-E7C5-4366-A2F7-12C939D4A939}">
      <dsp:nvSpPr>
        <dsp:cNvPr id="0" name=""/>
        <dsp:cNvSpPr/>
      </dsp:nvSpPr>
      <dsp:spPr>
        <a:xfrm>
          <a:off x="7369301" y="637097"/>
          <a:ext cx="2326497" cy="2331718"/>
        </a:xfrm>
        <a:prstGeom prst="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11929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Tuberculosis, Montgomery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Normal, Montgomery</a:t>
          </a:r>
        </a:p>
      </dsp:txBody>
      <dsp:txXfrm>
        <a:off x="7369301" y="637097"/>
        <a:ext cx="2326497" cy="2331718"/>
      </dsp:txXfrm>
    </dsp:sp>
    <dsp:sp modelId="{3B4825E6-BCEA-4DD5-B564-8AFF41CA9F6B}">
      <dsp:nvSpPr>
        <dsp:cNvPr id="0" name=""/>
        <dsp:cNvSpPr/>
      </dsp:nvSpPr>
      <dsp:spPr>
        <a:xfrm>
          <a:off x="6902233" y="20566"/>
          <a:ext cx="934137" cy="9341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FBA7-34A9-4378-9382-5BA0413B71F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88C5C-CB65-45F0-B0A0-CD4B933B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Data for this project has been generated by combining the X-Ray Images from 2 sources. One dataset consisted of the X-ray Images differentiating COVID, Viral Pneumonia and Normal Chest X-rays, while the other data set had chest x-rays for TB and normal. The normal x-rays from each data set were not combined since there could be a possibility that the X-rays not showing pneumonia could have TB and vis-a-versa.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8C5C-CB65-45F0-B0A0-CD4B933B55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8C5C-CB65-45F0-B0A0-CD4B933B55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3C8E-C57D-49E8-9BA7-EDF7AD4F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38D3-1F88-45A6-AF0F-EE4A24D3A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327DA-7196-4375-9E25-45CDAAC3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A528-B751-4939-9808-CEB8EEB5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29E76-7C29-4427-A6AF-9CC62BD4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9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EE78-6340-477E-BD43-3690C03F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1C9E-66E6-441B-81D5-4B59F062F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FF95-D084-4631-B997-BE4B7FEC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6A27-A048-4500-A25A-9C49C746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97A8F-02C5-4FC9-9A43-24D89184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EF9ED-C8CB-4C7A-8898-63AE5077C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FC6C-332A-4588-A593-91437B50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ED3C4-5D34-418D-83DD-09F38E45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5A1B-BE82-4887-BF08-9AC5639C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B145-B0B9-45FE-AAE0-3B9DC8B2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49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B019-4AE5-4FCB-909D-DB14D65E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6F57-EEC3-43DA-AC9E-6697E8089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B3412-763F-40ED-AAA5-2E670359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6DB62-62EC-4655-B270-A1E61E8E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8501A-7C90-4C90-9422-E18430D8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080-332E-4836-919E-65A04511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21ED5-D6D6-42BE-A34B-2FCF4481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25640-F1A9-4992-9C35-54CB713C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651E-CDA1-47E4-90B9-A42EE59C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689A8-BEDE-4787-B24C-C825944F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2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3560-3399-4509-9A59-5545FEE5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D2ED-8557-4C42-A9D5-B4216ECD5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C2035-38CE-46EF-AB35-400989B6A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F5DC-ABC5-4A28-AC64-EE736EC9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ACE8E-166B-43A4-8F01-61B9B82F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D7446-77C1-4977-83DA-9D7DB9D0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2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04BB-33DC-4CCD-8D50-728E5AE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EF368-47B7-4F72-9EE6-3770DA67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C87CD-9B17-419F-A580-F44F31516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667F2-9847-4DDF-A1B7-02EAFC95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D36B2-8A65-4199-87E5-DFD6C2B54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D236F-AF79-4B1B-83EF-362D531E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99E12-58C2-4746-A600-2734F58E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C25FE-5C65-498D-BF49-BBEBCFE1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4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716F-3636-41E7-B769-F7449900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779B8-9CAA-4D78-B8AF-19014F9A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45537-6412-40A2-BE57-BF3A9BCC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6756-D143-4FBC-A643-0BDABF6B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1A149-9C63-4568-A39A-F230790B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78DC8-F4B1-468A-8EC7-6FA60FC8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0EA67-F6C3-4818-82CD-72DDF85D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1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3DB-D826-44C9-AD60-0D02BE4C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2692-A95C-4C0A-967C-5AAE9C9F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FBE3-C9C1-4849-89C1-2E7E5E6F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04826-9B16-4F2A-963F-0C15C496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63D26-4946-4911-BCBB-0AA05BB9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D061-C0CC-42A9-B51B-B44E0C4D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0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AE59-C5EB-4134-AF9A-A466FE1E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8F5D3-877B-4A32-9828-911222006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EB071-FC85-482E-A976-B26C52F6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5EF5F-20E2-4B03-AE68-27ABDEED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8530-89F5-4868-9AE8-0BE2AB8D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AD55D-2305-493D-BF8F-9557721D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4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70DB7-F76D-4272-9441-FA15C342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62931-41DD-4792-A561-E64D4D842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09A5-6200-4790-9373-42997CC4D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4D8C-C453-400F-8954-56CFAE7B29C4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5B22-3045-4847-96DF-D12A05492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C0FC-0FFC-485C-AE2B-0603CBE5E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9369-2702-476B-A91C-63A9EF6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fif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jellyfish&#10;&#10;Description automatically generated with low confidence">
            <a:extLst>
              <a:ext uri="{FF2B5EF4-FFF2-40B4-BE49-F238E27FC236}">
                <a16:creationId xmlns:a16="http://schemas.microsoft.com/office/drawing/2014/main" id="{D46E2088-CE66-4998-A47C-6E0EAF4BA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1" r="204"/>
          <a:stretch/>
        </p:blipFill>
        <p:spPr>
          <a:xfrm>
            <a:off x="11723" y="-2296"/>
            <a:ext cx="12180277" cy="68602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82F10F-448B-4617-A635-E4A96E51D7E3}"/>
              </a:ext>
            </a:extLst>
          </p:cNvPr>
          <p:cNvSpPr/>
          <p:nvPr/>
        </p:nvSpPr>
        <p:spPr>
          <a:xfrm>
            <a:off x="0" y="-2296"/>
            <a:ext cx="12180277" cy="686029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490F8-9694-4502-8410-CC078D7D3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Deep Learning – Chest X-Rays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D32DC-862F-4AF6-AF65-74E811DD8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5112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Differential Diagnosis of COVID-19, Viral Pneumonia, TB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Neha Patel</a:t>
            </a:r>
          </a:p>
          <a:p>
            <a:r>
              <a:rPr lang="en-US" sz="1800" dirty="0">
                <a:solidFill>
                  <a:schemeClr val="bg2"/>
                </a:solidFill>
              </a:rPr>
              <a:t>Student, Flatiron School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D2BA3-6081-4FFB-90C2-BBC39EEC1A5E}"/>
              </a:ext>
            </a:extLst>
          </p:cNvPr>
          <p:cNvCxnSpPr>
            <a:cxnSpLocks/>
          </p:cNvCxnSpPr>
          <p:nvPr/>
        </p:nvCxnSpPr>
        <p:spPr>
          <a:xfrm>
            <a:off x="3868615" y="3645877"/>
            <a:ext cx="44547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77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162D-F096-4E0F-8932-12D28D2D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/>
              <a:t>RECOMMENDATIONS</a:t>
            </a:r>
          </a:p>
        </p:txBody>
      </p:sp>
      <p:pic>
        <p:nvPicPr>
          <p:cNvPr id="4" name="Picture 3" descr="A picture containing wheel, gear&#10;&#10;Description automatically generated">
            <a:extLst>
              <a:ext uri="{FF2B5EF4-FFF2-40B4-BE49-F238E27FC236}">
                <a16:creationId xmlns:a16="http://schemas.microsoft.com/office/drawing/2014/main" id="{8F812241-4914-492C-A4D5-6E6CAE312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1690688"/>
            <a:ext cx="3891732" cy="43794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229936-9E85-4BBA-AFEB-F458F7A5F809}"/>
              </a:ext>
            </a:extLst>
          </p:cNvPr>
          <p:cNvSpPr/>
          <p:nvPr/>
        </p:nvSpPr>
        <p:spPr>
          <a:xfrm>
            <a:off x="304800" y="2004646"/>
            <a:ext cx="11512062" cy="373966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4E0EB-05D1-4765-9B50-4225A32CB1DC}"/>
              </a:ext>
            </a:extLst>
          </p:cNvPr>
          <p:cNvSpPr txBox="1"/>
          <p:nvPr/>
        </p:nvSpPr>
        <p:spPr>
          <a:xfrm>
            <a:off x="4179109" y="2309828"/>
            <a:ext cx="739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Recommended to use AI based model to distinguish COVID-19 from Viral Pneumonia and Normal: </a:t>
            </a:r>
            <a:r>
              <a:rPr lang="en-US" sz="2400" spc="300" dirty="0"/>
              <a:t>95% </a:t>
            </a:r>
            <a:r>
              <a:rPr lang="en-US" spc="300" dirty="0"/>
              <a:t>ACCURACY, HIGH PRECISION </a:t>
            </a:r>
            <a:r>
              <a:rPr lang="en-US" sz="1600" dirty="0"/>
              <a:t>and</a:t>
            </a:r>
            <a:r>
              <a:rPr lang="en-US" sz="1600" spc="300" dirty="0"/>
              <a:t> </a:t>
            </a:r>
            <a:r>
              <a:rPr lang="en-US" spc="300" dirty="0"/>
              <a:t>RECALL</a:t>
            </a:r>
            <a:endParaRPr lang="en-US" sz="1600" spc="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BF7FB-7E03-4563-9BD2-B0F4CC95768C}"/>
              </a:ext>
            </a:extLst>
          </p:cNvPr>
          <p:cNvSpPr txBox="1"/>
          <p:nvPr/>
        </p:nvSpPr>
        <p:spPr>
          <a:xfrm>
            <a:off x="4179111" y="3727758"/>
            <a:ext cx="7397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Recommended to invest in research in gathering more data and building on the model to be able to use it to detect TB</a:t>
            </a:r>
            <a:endParaRPr lang="en-US" sz="1600" spc="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B30C0-A722-470E-8DE8-49FE4D7DF481}"/>
              </a:ext>
            </a:extLst>
          </p:cNvPr>
          <p:cNvSpPr txBox="1"/>
          <p:nvPr/>
        </p:nvSpPr>
        <p:spPr>
          <a:xfrm>
            <a:off x="4179110" y="4714799"/>
            <a:ext cx="73972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a </a:t>
            </a:r>
            <a:r>
              <a:rPr lang="en-US" spc="300" dirty="0"/>
              <a:t>COMBINATION OF SYMPTOMS </a:t>
            </a:r>
            <a:r>
              <a:rPr lang="en-US" sz="1600" dirty="0"/>
              <a:t>either by knowledge or integrating with the model for better and reliable diagnosis</a:t>
            </a:r>
            <a:endParaRPr lang="en-US" sz="1600" spc="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40183-1ECE-4C17-832D-10CFBF7F8552}"/>
              </a:ext>
            </a:extLst>
          </p:cNvPr>
          <p:cNvSpPr txBox="1"/>
          <p:nvPr/>
        </p:nvSpPr>
        <p:spPr>
          <a:xfrm>
            <a:off x="0" y="669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Diagnosis of COVID-19, Viral Pneumonia, TB</a:t>
            </a:r>
          </a:p>
        </p:txBody>
      </p:sp>
    </p:spTree>
    <p:extLst>
      <p:ext uri="{BB962C8B-B14F-4D97-AF65-F5344CB8AC3E}">
        <p14:creationId xmlns:p14="http://schemas.microsoft.com/office/powerpoint/2010/main" val="4006853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vertebrate, coelenterate, close&#10;&#10;Description automatically generated">
            <a:extLst>
              <a:ext uri="{FF2B5EF4-FFF2-40B4-BE49-F238E27FC236}">
                <a16:creationId xmlns:a16="http://schemas.microsoft.com/office/drawing/2014/main" id="{15A491F5-1D22-4A7A-A2EC-ED11EF6C5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7" r="18182"/>
          <a:stretch/>
        </p:blipFill>
        <p:spPr>
          <a:xfrm>
            <a:off x="8300268" y="1690688"/>
            <a:ext cx="3891732" cy="4379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A876B-6270-429E-9814-7CA86A30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/>
              <a:t>FUTURE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BCEA0-CA73-4774-8ED1-DE85AD523620}"/>
              </a:ext>
            </a:extLst>
          </p:cNvPr>
          <p:cNvSpPr/>
          <p:nvPr/>
        </p:nvSpPr>
        <p:spPr>
          <a:xfrm>
            <a:off x="304800" y="2004646"/>
            <a:ext cx="11512062" cy="373966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07AB4-47C0-44A9-A31D-B46E2E2E102F}"/>
              </a:ext>
            </a:extLst>
          </p:cNvPr>
          <p:cNvSpPr txBox="1"/>
          <p:nvPr/>
        </p:nvSpPr>
        <p:spPr>
          <a:xfrm>
            <a:off x="591848" y="2482560"/>
            <a:ext cx="7397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Building a Dashboard/Application that would accept any Xray, preprocess and use the model for diagnosis, and explanation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4E354-E319-4EAB-9AE8-6CA90DD9094A}"/>
              </a:ext>
            </a:extLst>
          </p:cNvPr>
          <p:cNvSpPr txBox="1"/>
          <p:nvPr/>
        </p:nvSpPr>
        <p:spPr>
          <a:xfrm>
            <a:off x="591850" y="3727758"/>
            <a:ext cx="7397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Explore other models by building by scratch, and including image augmentation, and adding masks to improve the predictability of the model</a:t>
            </a:r>
            <a:endParaRPr lang="en-US" sz="1600" spc="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5EC59-A53C-4F77-889D-994F92F2C752}"/>
              </a:ext>
            </a:extLst>
          </p:cNvPr>
          <p:cNvSpPr txBox="1"/>
          <p:nvPr/>
        </p:nvSpPr>
        <p:spPr>
          <a:xfrm>
            <a:off x="591848" y="4972956"/>
            <a:ext cx="7397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+mj-lt"/>
              </a:rPr>
              <a:t>Include other symptoms in the model to aid in better diagnosis.</a:t>
            </a:r>
            <a:endParaRPr lang="en-US" sz="1600" spc="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D9506-4BFF-44DC-9C29-7BCCC17EC98F}"/>
              </a:ext>
            </a:extLst>
          </p:cNvPr>
          <p:cNvSpPr txBox="1"/>
          <p:nvPr/>
        </p:nvSpPr>
        <p:spPr>
          <a:xfrm>
            <a:off x="0" y="669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Diagnosis of COVID-19, Viral Pneumonia, TB</a:t>
            </a:r>
          </a:p>
        </p:txBody>
      </p:sp>
    </p:spTree>
    <p:extLst>
      <p:ext uri="{BB962C8B-B14F-4D97-AF65-F5344CB8AC3E}">
        <p14:creationId xmlns:p14="http://schemas.microsoft.com/office/powerpoint/2010/main" val="2859299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jellyfish&#10;&#10;Description automatically generated with low confidence">
            <a:extLst>
              <a:ext uri="{FF2B5EF4-FFF2-40B4-BE49-F238E27FC236}">
                <a16:creationId xmlns:a16="http://schemas.microsoft.com/office/drawing/2014/main" id="{D46E2088-CE66-4998-A47C-6E0EAF4BA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1" r="204"/>
          <a:stretch/>
        </p:blipFill>
        <p:spPr>
          <a:xfrm>
            <a:off x="11723" y="-2296"/>
            <a:ext cx="12180277" cy="68602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82F10F-448B-4617-A635-E4A96E51D7E3}"/>
              </a:ext>
            </a:extLst>
          </p:cNvPr>
          <p:cNvSpPr/>
          <p:nvPr/>
        </p:nvSpPr>
        <p:spPr>
          <a:xfrm>
            <a:off x="0" y="-2296"/>
            <a:ext cx="12180277" cy="686029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490F8-9694-4502-8410-CC078D7D3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D32DC-862F-4AF6-AF65-74E811DD8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5112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QUESTIONS?</a:t>
            </a:r>
            <a:endParaRPr lang="en-US" sz="1800" dirty="0">
              <a:solidFill>
                <a:schemeClr val="bg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D2BA3-6081-4FFB-90C2-BBC39EEC1A5E}"/>
              </a:ext>
            </a:extLst>
          </p:cNvPr>
          <p:cNvCxnSpPr>
            <a:cxnSpLocks/>
          </p:cNvCxnSpPr>
          <p:nvPr/>
        </p:nvCxnSpPr>
        <p:spPr>
          <a:xfrm>
            <a:off x="3868615" y="3645877"/>
            <a:ext cx="44547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0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picture containing wheel, gear&#10;&#10;Description automatically generated">
            <a:extLst>
              <a:ext uri="{FF2B5EF4-FFF2-40B4-BE49-F238E27FC236}">
                <a16:creationId xmlns:a16="http://schemas.microsoft.com/office/drawing/2014/main" id="{B696FCA3-31CA-4969-921A-053230AD4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6" r="11505" b="3317"/>
          <a:stretch>
            <a:fillRect/>
          </a:stretch>
        </p:blipFill>
        <p:spPr>
          <a:xfrm>
            <a:off x="6963423" y="-9328"/>
            <a:ext cx="3397014" cy="2866490"/>
          </a:xfrm>
          <a:custGeom>
            <a:avLst/>
            <a:gdLst>
              <a:gd name="connsiteX0" fmla="*/ 2335962 w 3397014"/>
              <a:gd name="connsiteY0" fmla="*/ 0 h 2866490"/>
              <a:gd name="connsiteX1" fmla="*/ 3397014 w 3397014"/>
              <a:gd name="connsiteY1" fmla="*/ 0 h 2866490"/>
              <a:gd name="connsiteX2" fmla="*/ 905664 w 3397014"/>
              <a:gd name="connsiteY2" fmla="*/ 2491350 h 2866490"/>
              <a:gd name="connsiteX3" fmla="*/ 905665 w 3397014"/>
              <a:gd name="connsiteY3" fmla="*/ 2491351 h 2866490"/>
              <a:gd name="connsiteX4" fmla="*/ 640402 w 3397014"/>
              <a:gd name="connsiteY4" fmla="*/ 2756615 h 2866490"/>
              <a:gd name="connsiteX5" fmla="*/ 109876 w 3397014"/>
              <a:gd name="connsiteY5" fmla="*/ 2756615 h 2866490"/>
              <a:gd name="connsiteX6" fmla="*/ 109876 w 3397014"/>
              <a:gd name="connsiteY6" fmla="*/ 2226088 h 2866490"/>
              <a:gd name="connsiteX7" fmla="*/ 375139 w 3397014"/>
              <a:gd name="connsiteY7" fmla="*/ 1960825 h 2866490"/>
              <a:gd name="connsiteX8" fmla="*/ 375138 w 3397014"/>
              <a:gd name="connsiteY8" fmla="*/ 1960824 h 286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7014" h="2866490">
                <a:moveTo>
                  <a:pt x="2335962" y="0"/>
                </a:moveTo>
                <a:lnTo>
                  <a:pt x="3397014" y="0"/>
                </a:lnTo>
                <a:lnTo>
                  <a:pt x="905664" y="2491350"/>
                </a:lnTo>
                <a:lnTo>
                  <a:pt x="905665" y="2491351"/>
                </a:lnTo>
                <a:lnTo>
                  <a:pt x="640402" y="2756615"/>
                </a:lnTo>
                <a:cubicBezTo>
                  <a:pt x="493901" y="2903116"/>
                  <a:pt x="256377" y="2903116"/>
                  <a:pt x="109876" y="2756615"/>
                </a:cubicBezTo>
                <a:cubicBezTo>
                  <a:pt x="-36625" y="2610114"/>
                  <a:pt x="-36625" y="2372589"/>
                  <a:pt x="109876" y="2226088"/>
                </a:cubicBezTo>
                <a:lnTo>
                  <a:pt x="375139" y="1960825"/>
                </a:lnTo>
                <a:lnTo>
                  <a:pt x="375138" y="1960824"/>
                </a:lnTo>
                <a:close/>
              </a:path>
            </a:pathLst>
          </a:custGeom>
        </p:spPr>
      </p:pic>
      <p:pic>
        <p:nvPicPr>
          <p:cNvPr id="35" name="Picture 3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93C9E561-D84B-4B9B-A06A-9B8D4F369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4" t="2925" r="29903"/>
          <a:stretch>
            <a:fillRect/>
          </a:stretch>
        </p:blipFill>
        <p:spPr>
          <a:xfrm>
            <a:off x="251565" y="4087916"/>
            <a:ext cx="3300612" cy="2770084"/>
          </a:xfrm>
          <a:custGeom>
            <a:avLst/>
            <a:gdLst>
              <a:gd name="connsiteX0" fmla="*/ 2925474 w 3300612"/>
              <a:gd name="connsiteY0" fmla="*/ 0 h 2770084"/>
              <a:gd name="connsiteX1" fmla="*/ 3190736 w 3300612"/>
              <a:gd name="connsiteY1" fmla="*/ 109876 h 2770084"/>
              <a:gd name="connsiteX2" fmla="*/ 3190736 w 3300612"/>
              <a:gd name="connsiteY2" fmla="*/ 640403 h 2770084"/>
              <a:gd name="connsiteX3" fmla="*/ 2925472 w 3300612"/>
              <a:gd name="connsiteY3" fmla="*/ 905665 h 2770084"/>
              <a:gd name="connsiteX4" fmla="*/ 2925472 w 3300612"/>
              <a:gd name="connsiteY4" fmla="*/ 905665 h 2770084"/>
              <a:gd name="connsiteX5" fmla="*/ 1061052 w 3300612"/>
              <a:gd name="connsiteY5" fmla="*/ 2770084 h 2770084"/>
              <a:gd name="connsiteX6" fmla="*/ 0 w 3300612"/>
              <a:gd name="connsiteY6" fmla="*/ 2770084 h 2770084"/>
              <a:gd name="connsiteX7" fmla="*/ 2394946 w 3300612"/>
              <a:gd name="connsiteY7" fmla="*/ 375139 h 2770084"/>
              <a:gd name="connsiteX8" fmla="*/ 2394946 w 3300612"/>
              <a:gd name="connsiteY8" fmla="*/ 375139 h 2770084"/>
              <a:gd name="connsiteX9" fmla="*/ 2660210 w 3300612"/>
              <a:gd name="connsiteY9" fmla="*/ 109876 h 2770084"/>
              <a:gd name="connsiteX10" fmla="*/ 2925474 w 3300612"/>
              <a:gd name="connsiteY10" fmla="*/ 0 h 277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00612" h="2770084">
                <a:moveTo>
                  <a:pt x="2925474" y="0"/>
                </a:moveTo>
                <a:cubicBezTo>
                  <a:pt x="3021479" y="0"/>
                  <a:pt x="3117486" y="36625"/>
                  <a:pt x="3190736" y="109876"/>
                </a:cubicBezTo>
                <a:cubicBezTo>
                  <a:pt x="3337238" y="256377"/>
                  <a:pt x="3337238" y="493902"/>
                  <a:pt x="3190736" y="640403"/>
                </a:cubicBezTo>
                <a:lnTo>
                  <a:pt x="2925472" y="905665"/>
                </a:lnTo>
                <a:lnTo>
                  <a:pt x="2925472" y="905665"/>
                </a:lnTo>
                <a:lnTo>
                  <a:pt x="1061052" y="2770084"/>
                </a:lnTo>
                <a:lnTo>
                  <a:pt x="0" y="2770084"/>
                </a:lnTo>
                <a:lnTo>
                  <a:pt x="2394946" y="375139"/>
                </a:lnTo>
                <a:lnTo>
                  <a:pt x="2394946" y="375139"/>
                </a:lnTo>
                <a:lnTo>
                  <a:pt x="2660210" y="109876"/>
                </a:lnTo>
                <a:cubicBezTo>
                  <a:pt x="2733460" y="36625"/>
                  <a:pt x="2829467" y="0"/>
                  <a:pt x="2925474" y="0"/>
                </a:cubicBezTo>
                <a:close/>
              </a:path>
            </a:pathLst>
          </a:custGeom>
        </p:spPr>
      </p:pic>
      <p:pic>
        <p:nvPicPr>
          <p:cNvPr id="30" name="Picture 29" descr="A picture containing invertebrate, coelenterate, close&#10;&#10;Description automatically generated">
            <a:extLst>
              <a:ext uri="{FF2B5EF4-FFF2-40B4-BE49-F238E27FC236}">
                <a16:creationId xmlns:a16="http://schemas.microsoft.com/office/drawing/2014/main" id="{2DEB328C-1357-4EF2-A387-747663D8F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" t="2028" r="24718"/>
          <a:stretch>
            <a:fillRect/>
          </a:stretch>
        </p:blipFill>
        <p:spPr>
          <a:xfrm>
            <a:off x="1766917" y="4087916"/>
            <a:ext cx="3300610" cy="2770083"/>
          </a:xfrm>
          <a:custGeom>
            <a:avLst/>
            <a:gdLst>
              <a:gd name="connsiteX0" fmla="*/ 2925471 w 3300610"/>
              <a:gd name="connsiteY0" fmla="*/ 1 h 2770083"/>
              <a:gd name="connsiteX1" fmla="*/ 3190735 w 3300610"/>
              <a:gd name="connsiteY1" fmla="*/ 109876 h 2770083"/>
              <a:gd name="connsiteX2" fmla="*/ 3190735 w 3300610"/>
              <a:gd name="connsiteY2" fmla="*/ 640403 h 2770083"/>
              <a:gd name="connsiteX3" fmla="*/ 2925471 w 3300610"/>
              <a:gd name="connsiteY3" fmla="*/ 905665 h 2770083"/>
              <a:gd name="connsiteX4" fmla="*/ 2925470 w 3300610"/>
              <a:gd name="connsiteY4" fmla="*/ 905665 h 2770083"/>
              <a:gd name="connsiteX5" fmla="*/ 1061051 w 3300610"/>
              <a:gd name="connsiteY5" fmla="*/ 2770083 h 2770083"/>
              <a:gd name="connsiteX6" fmla="*/ 0 w 3300610"/>
              <a:gd name="connsiteY6" fmla="*/ 2770083 h 2770083"/>
              <a:gd name="connsiteX7" fmla="*/ 2394944 w 3300610"/>
              <a:gd name="connsiteY7" fmla="*/ 375139 h 2770083"/>
              <a:gd name="connsiteX8" fmla="*/ 2394944 w 3300610"/>
              <a:gd name="connsiteY8" fmla="*/ 375139 h 2770083"/>
              <a:gd name="connsiteX9" fmla="*/ 2660208 w 3300610"/>
              <a:gd name="connsiteY9" fmla="*/ 109876 h 2770083"/>
              <a:gd name="connsiteX10" fmla="*/ 2925471 w 3300610"/>
              <a:gd name="connsiteY10" fmla="*/ 1 h 277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00610" h="2770083">
                <a:moveTo>
                  <a:pt x="2925471" y="1"/>
                </a:moveTo>
                <a:cubicBezTo>
                  <a:pt x="3021477" y="0"/>
                  <a:pt x="3117484" y="36625"/>
                  <a:pt x="3190735" y="109876"/>
                </a:cubicBezTo>
                <a:cubicBezTo>
                  <a:pt x="3337236" y="256377"/>
                  <a:pt x="3337236" y="493902"/>
                  <a:pt x="3190735" y="640403"/>
                </a:cubicBezTo>
                <a:lnTo>
                  <a:pt x="2925471" y="905665"/>
                </a:lnTo>
                <a:lnTo>
                  <a:pt x="2925470" y="905665"/>
                </a:lnTo>
                <a:lnTo>
                  <a:pt x="1061051" y="2770083"/>
                </a:lnTo>
                <a:lnTo>
                  <a:pt x="0" y="2770083"/>
                </a:lnTo>
                <a:lnTo>
                  <a:pt x="2394944" y="375139"/>
                </a:lnTo>
                <a:lnTo>
                  <a:pt x="2394944" y="375139"/>
                </a:lnTo>
                <a:lnTo>
                  <a:pt x="2660208" y="109876"/>
                </a:lnTo>
                <a:cubicBezTo>
                  <a:pt x="2733458" y="36625"/>
                  <a:pt x="2829465" y="0"/>
                  <a:pt x="2925471" y="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D36F9-C5B7-4C3E-B0E8-189B5F2C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70899-A1D7-41F2-9E2B-0D6C3B754C6D}"/>
              </a:ext>
            </a:extLst>
          </p:cNvPr>
          <p:cNvSpPr txBox="1"/>
          <p:nvPr/>
        </p:nvSpPr>
        <p:spPr>
          <a:xfrm>
            <a:off x="838200" y="1917729"/>
            <a:ext cx="4695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the importance of the differences and similarities of various diseases and viral infections like COVID, Viral Pneumonia, and Tuberculosis.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F71F8-E752-4CE4-97D2-335D5352C415}"/>
              </a:ext>
            </a:extLst>
          </p:cNvPr>
          <p:cNvSpPr txBox="1"/>
          <p:nvPr/>
        </p:nvSpPr>
        <p:spPr>
          <a:xfrm>
            <a:off x="6346566" y="3402549"/>
            <a:ext cx="5007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a model that would accurately diagnose whether a person is infected and if so, diagnoses the underlying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A4A77-E555-475D-9C2D-5E99964D2C80}"/>
              </a:ext>
            </a:extLst>
          </p:cNvPr>
          <p:cNvSpPr txBox="1"/>
          <p:nvPr/>
        </p:nvSpPr>
        <p:spPr>
          <a:xfrm>
            <a:off x="6346567" y="5040241"/>
            <a:ext cx="5007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the positives and shortcomings of using an AI-based model and recommend the best use of and modifications to this model for appropriate diagnosis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A90C6D-0889-4C81-A8A2-AB05525C02BD}"/>
              </a:ext>
            </a:extLst>
          </p:cNvPr>
          <p:cNvSpPr/>
          <p:nvPr/>
        </p:nvSpPr>
        <p:spPr>
          <a:xfrm rot="18900000" flipH="1">
            <a:off x="7942878" y="918626"/>
            <a:ext cx="4409598" cy="750279"/>
          </a:xfrm>
          <a:custGeom>
            <a:avLst/>
            <a:gdLst>
              <a:gd name="connsiteX0" fmla="*/ 750277 w 4409598"/>
              <a:gd name="connsiteY0" fmla="*/ 0 h 750279"/>
              <a:gd name="connsiteX1" fmla="*/ 0 w 4409598"/>
              <a:gd name="connsiteY1" fmla="*/ 750277 h 750279"/>
              <a:gd name="connsiteX2" fmla="*/ 3659320 w 4409598"/>
              <a:gd name="connsiteY2" fmla="*/ 750277 h 750279"/>
              <a:gd name="connsiteX3" fmla="*/ 3659320 w 4409598"/>
              <a:gd name="connsiteY3" fmla="*/ 750278 h 750279"/>
              <a:gd name="connsiteX4" fmla="*/ 4034459 w 4409598"/>
              <a:gd name="connsiteY4" fmla="*/ 750279 h 750279"/>
              <a:gd name="connsiteX5" fmla="*/ 4409598 w 4409598"/>
              <a:gd name="connsiteY5" fmla="*/ 375140 h 750279"/>
              <a:gd name="connsiteX6" fmla="*/ 4034459 w 4409598"/>
              <a:gd name="connsiteY6" fmla="*/ 1 h 750279"/>
              <a:gd name="connsiteX7" fmla="*/ 3659320 w 4409598"/>
              <a:gd name="connsiteY7" fmla="*/ 1 h 750279"/>
              <a:gd name="connsiteX8" fmla="*/ 3659320 w 4409598"/>
              <a:gd name="connsiteY8" fmla="*/ 0 h 75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9598" h="750279">
                <a:moveTo>
                  <a:pt x="750277" y="0"/>
                </a:moveTo>
                <a:lnTo>
                  <a:pt x="0" y="750277"/>
                </a:lnTo>
                <a:lnTo>
                  <a:pt x="3659320" y="750277"/>
                </a:lnTo>
                <a:lnTo>
                  <a:pt x="3659320" y="750278"/>
                </a:lnTo>
                <a:lnTo>
                  <a:pt x="4034459" y="750279"/>
                </a:lnTo>
                <a:cubicBezTo>
                  <a:pt x="4241643" y="750279"/>
                  <a:pt x="4409598" y="582324"/>
                  <a:pt x="4409598" y="375140"/>
                </a:cubicBezTo>
                <a:cubicBezTo>
                  <a:pt x="4409598" y="167956"/>
                  <a:pt x="4241643" y="1"/>
                  <a:pt x="4034459" y="1"/>
                </a:cubicBezTo>
                <a:lnTo>
                  <a:pt x="3659320" y="1"/>
                </a:lnTo>
                <a:lnTo>
                  <a:pt x="365932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" name="Picture 42" descr="A picture containing close, several&#10;&#10;Description automatically generated">
            <a:extLst>
              <a:ext uri="{FF2B5EF4-FFF2-40B4-BE49-F238E27FC236}">
                <a16:creationId xmlns:a16="http://schemas.microsoft.com/office/drawing/2014/main" id="{737D7B5D-D750-4A33-A75D-AE5EE4338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426" r="24654" b="3534"/>
          <a:stretch>
            <a:fillRect/>
          </a:stretch>
        </p:blipFill>
        <p:spPr>
          <a:xfrm>
            <a:off x="8478774" y="-2"/>
            <a:ext cx="3493195" cy="2962671"/>
          </a:xfrm>
          <a:custGeom>
            <a:avLst/>
            <a:gdLst>
              <a:gd name="connsiteX0" fmla="*/ 2432143 w 3493195"/>
              <a:gd name="connsiteY0" fmla="*/ 0 h 2962671"/>
              <a:gd name="connsiteX1" fmla="*/ 3493195 w 3493195"/>
              <a:gd name="connsiteY1" fmla="*/ 0 h 2962671"/>
              <a:gd name="connsiteX2" fmla="*/ 905665 w 3493195"/>
              <a:gd name="connsiteY2" fmla="*/ 2587531 h 2962671"/>
              <a:gd name="connsiteX3" fmla="*/ 905665 w 3493195"/>
              <a:gd name="connsiteY3" fmla="*/ 2587531 h 2962671"/>
              <a:gd name="connsiteX4" fmla="*/ 640403 w 3493195"/>
              <a:gd name="connsiteY4" fmla="*/ 2852795 h 2962671"/>
              <a:gd name="connsiteX5" fmla="*/ 109876 w 3493195"/>
              <a:gd name="connsiteY5" fmla="*/ 2852795 h 2962671"/>
              <a:gd name="connsiteX6" fmla="*/ 109876 w 3493195"/>
              <a:gd name="connsiteY6" fmla="*/ 2322269 h 2962671"/>
              <a:gd name="connsiteX7" fmla="*/ 375139 w 3493195"/>
              <a:gd name="connsiteY7" fmla="*/ 2057005 h 2962671"/>
              <a:gd name="connsiteX8" fmla="*/ 375139 w 3493195"/>
              <a:gd name="connsiteY8" fmla="*/ 2057005 h 296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3195" h="2962671">
                <a:moveTo>
                  <a:pt x="2432143" y="0"/>
                </a:moveTo>
                <a:lnTo>
                  <a:pt x="3493195" y="0"/>
                </a:lnTo>
                <a:lnTo>
                  <a:pt x="905665" y="2587531"/>
                </a:lnTo>
                <a:lnTo>
                  <a:pt x="905665" y="2587531"/>
                </a:lnTo>
                <a:lnTo>
                  <a:pt x="640403" y="2852795"/>
                </a:lnTo>
                <a:cubicBezTo>
                  <a:pt x="493901" y="2999297"/>
                  <a:pt x="256377" y="2999297"/>
                  <a:pt x="109876" y="2852795"/>
                </a:cubicBezTo>
                <a:cubicBezTo>
                  <a:pt x="-36625" y="2706294"/>
                  <a:pt x="-36625" y="2468770"/>
                  <a:pt x="109876" y="2322269"/>
                </a:cubicBezTo>
                <a:lnTo>
                  <a:pt x="375139" y="2057005"/>
                </a:lnTo>
                <a:lnTo>
                  <a:pt x="375139" y="2057005"/>
                </a:lnTo>
                <a:close/>
              </a:path>
            </a:pathLst>
          </a:cu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F6D6065-8FF1-4467-8436-D29A8D79D1DC}"/>
              </a:ext>
            </a:extLst>
          </p:cNvPr>
          <p:cNvSpPr txBox="1"/>
          <p:nvPr/>
        </p:nvSpPr>
        <p:spPr>
          <a:xfrm>
            <a:off x="0" y="669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Diagnosis of COVID-19, Viral Pneumonia, TB</a:t>
            </a:r>
          </a:p>
        </p:txBody>
      </p:sp>
    </p:spTree>
    <p:extLst>
      <p:ext uri="{BB962C8B-B14F-4D97-AF65-F5344CB8AC3E}">
        <p14:creationId xmlns:p14="http://schemas.microsoft.com/office/powerpoint/2010/main" val="2557118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71A3-0729-497E-B891-3DA82B3E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B57F6-96C7-41F6-8E73-E4218EC77AD6}"/>
              </a:ext>
            </a:extLst>
          </p:cNvPr>
          <p:cNvSpPr txBox="1"/>
          <p:nvPr/>
        </p:nvSpPr>
        <p:spPr>
          <a:xfrm>
            <a:off x="838199" y="1808819"/>
            <a:ext cx="69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Outbreak of COVID-19 has taken over all our lives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7B466-9DF2-497C-A9F1-0CB593A5EAB0}"/>
              </a:ext>
            </a:extLst>
          </p:cNvPr>
          <p:cNvSpPr txBox="1"/>
          <p:nvPr/>
        </p:nvSpPr>
        <p:spPr>
          <a:xfrm>
            <a:off x="838199" y="2293915"/>
            <a:ext cx="8833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 to </a:t>
            </a:r>
            <a:r>
              <a:rPr lang="en-US" sz="2400" dirty="0"/>
              <a:t>detect and differentiate </a:t>
            </a:r>
            <a:r>
              <a:rPr lang="en-US" dirty="0"/>
              <a:t>from other common diseases and infections</a:t>
            </a:r>
          </a:p>
          <a:p>
            <a:r>
              <a:rPr lang="en-US" sz="1400" dirty="0"/>
              <a:t>	- Share common symptoms</a:t>
            </a:r>
          </a:p>
          <a:p>
            <a:r>
              <a:rPr lang="en-US" sz="1400" dirty="0"/>
              <a:t>	- Example </a:t>
            </a:r>
            <a:r>
              <a:rPr lang="en-US" dirty="0"/>
              <a:t>Pneumonia</a:t>
            </a:r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AEB0C-CB0A-42E0-B652-8C85910402EF}"/>
              </a:ext>
            </a:extLst>
          </p:cNvPr>
          <p:cNvSpPr txBox="1"/>
          <p:nvPr/>
        </p:nvSpPr>
        <p:spPr>
          <a:xfrm>
            <a:off x="838200" y="3363786"/>
            <a:ext cx="8446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models in the past – about </a:t>
            </a:r>
            <a:r>
              <a:rPr lang="en-US" sz="2400" dirty="0"/>
              <a:t>90% Accuracy </a:t>
            </a:r>
            <a:r>
              <a:rPr lang="en-US" dirty="0"/>
              <a:t>in detecting pneumonia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E58FE-3241-4C21-A676-D3024F3E7FA5}"/>
              </a:ext>
            </a:extLst>
          </p:cNvPr>
          <p:cNvSpPr txBox="1"/>
          <p:nvPr/>
        </p:nvSpPr>
        <p:spPr>
          <a:xfrm>
            <a:off x="838200" y="3941215"/>
            <a:ext cx="69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Pneumonia often misdiagnosed as Tuberculosis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3AD04-AF69-4BA5-A5B7-3868FAFCFAE8}"/>
              </a:ext>
            </a:extLst>
          </p:cNvPr>
          <p:cNvSpPr txBox="1"/>
          <p:nvPr/>
        </p:nvSpPr>
        <p:spPr>
          <a:xfrm>
            <a:off x="838200" y="4426311"/>
            <a:ext cx="782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trained to accurately diagnose COVID, Pneumonia, TB, and Healthy</a:t>
            </a:r>
          </a:p>
          <a:p>
            <a:r>
              <a:rPr lang="en-US" dirty="0"/>
              <a:t>	</a:t>
            </a:r>
            <a:r>
              <a:rPr lang="en-US" sz="1400" dirty="0"/>
              <a:t>Also visualizes explanations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03B9F-2F78-4AAE-AF08-CC5B43DBFD4C}"/>
              </a:ext>
            </a:extLst>
          </p:cNvPr>
          <p:cNvSpPr txBox="1"/>
          <p:nvPr/>
        </p:nvSpPr>
        <p:spPr>
          <a:xfrm>
            <a:off x="838199" y="5188404"/>
            <a:ext cx="7989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measures:</a:t>
            </a:r>
          </a:p>
          <a:p>
            <a:r>
              <a:rPr lang="en-US" dirty="0"/>
              <a:t>	</a:t>
            </a:r>
            <a:r>
              <a:rPr lang="en-US" sz="2400" dirty="0"/>
              <a:t>Accuracy</a:t>
            </a:r>
          </a:p>
          <a:p>
            <a:r>
              <a:rPr lang="en-US" sz="1400" dirty="0"/>
              <a:t>	</a:t>
            </a:r>
            <a:r>
              <a:rPr lang="en-US" sz="2400" dirty="0"/>
              <a:t>Precision </a:t>
            </a:r>
            <a:r>
              <a:rPr lang="en-US" sz="1400" dirty="0"/>
              <a:t>(Important when differentiating between various diagnosis</a:t>
            </a:r>
          </a:p>
          <a:p>
            <a:r>
              <a:rPr lang="en-US" sz="1400" dirty="0"/>
              <a:t>	</a:t>
            </a:r>
            <a:r>
              <a:rPr lang="en-US" sz="2400" dirty="0"/>
              <a:t>Recall </a:t>
            </a:r>
            <a:r>
              <a:rPr lang="en-US" sz="1400" dirty="0"/>
              <a:t>(Important when detecting if a patient is healthy)</a:t>
            </a:r>
          </a:p>
        </p:txBody>
      </p:sp>
      <p:pic>
        <p:nvPicPr>
          <p:cNvPr id="16" name="Picture 15" descr="A picture containing coelenterate, coral, several&#10;&#10;Description automatically generated">
            <a:extLst>
              <a:ext uri="{FF2B5EF4-FFF2-40B4-BE49-F238E27FC236}">
                <a16:creationId xmlns:a16="http://schemas.microsoft.com/office/drawing/2014/main" id="{B6F9947B-2002-4587-99A1-A0CAD3D89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3" b="10574"/>
          <a:stretch>
            <a:fillRect/>
          </a:stretch>
        </p:blipFill>
        <p:spPr>
          <a:xfrm>
            <a:off x="9436374" y="-4840"/>
            <a:ext cx="2769928" cy="2780817"/>
          </a:xfrm>
          <a:custGeom>
            <a:avLst/>
            <a:gdLst>
              <a:gd name="connsiteX0" fmla="*/ 164201 w 2769928"/>
              <a:gd name="connsiteY0" fmla="*/ 0 h 2780817"/>
              <a:gd name="connsiteX1" fmla="*/ 2769928 w 2769928"/>
              <a:gd name="connsiteY1" fmla="*/ 0 h 2780817"/>
              <a:gd name="connsiteX2" fmla="*/ 2769928 w 2769928"/>
              <a:gd name="connsiteY2" fmla="*/ 2621861 h 2780817"/>
              <a:gd name="connsiteX3" fmla="*/ 2764588 w 2769928"/>
              <a:gd name="connsiteY3" fmla="*/ 2624434 h 2780817"/>
              <a:gd name="connsiteX4" fmla="*/ 1989993 w 2769928"/>
              <a:gd name="connsiteY4" fmla="*/ 2780817 h 2780817"/>
              <a:gd name="connsiteX5" fmla="*/ 0 w 2769928"/>
              <a:gd name="connsiteY5" fmla="*/ 790824 h 2780817"/>
              <a:gd name="connsiteX6" fmla="*/ 156384 w 2769928"/>
              <a:gd name="connsiteY6" fmla="*/ 16229 h 278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9928" h="2780817">
                <a:moveTo>
                  <a:pt x="164201" y="0"/>
                </a:moveTo>
                <a:lnTo>
                  <a:pt x="2769928" y="0"/>
                </a:lnTo>
                <a:lnTo>
                  <a:pt x="2769928" y="2621861"/>
                </a:lnTo>
                <a:lnTo>
                  <a:pt x="2764588" y="2624434"/>
                </a:lnTo>
                <a:cubicBezTo>
                  <a:pt x="2526509" y="2725133"/>
                  <a:pt x="2264754" y="2780817"/>
                  <a:pt x="1989993" y="2780817"/>
                </a:cubicBezTo>
                <a:cubicBezTo>
                  <a:pt x="890950" y="2780817"/>
                  <a:pt x="0" y="1889867"/>
                  <a:pt x="0" y="790824"/>
                </a:cubicBezTo>
                <a:cubicBezTo>
                  <a:pt x="0" y="516063"/>
                  <a:pt x="55684" y="254308"/>
                  <a:pt x="156384" y="16229"/>
                </a:cubicBez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8F61A9-6CA9-4BCA-B84B-B16B0A7C68F7}"/>
              </a:ext>
            </a:extLst>
          </p:cNvPr>
          <p:cNvSpPr txBox="1"/>
          <p:nvPr/>
        </p:nvSpPr>
        <p:spPr>
          <a:xfrm>
            <a:off x="0" y="669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Diagnosis of COVID-19, Viral Pneumonia, TB</a:t>
            </a:r>
          </a:p>
        </p:txBody>
      </p:sp>
    </p:spTree>
    <p:extLst>
      <p:ext uri="{BB962C8B-B14F-4D97-AF65-F5344CB8AC3E}">
        <p14:creationId xmlns:p14="http://schemas.microsoft.com/office/powerpoint/2010/main" val="1540697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8922-04FA-440C-8EED-A565C98E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600" dirty="0"/>
              <a:t>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0EA687-2570-435C-A12D-4300E8D51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867123"/>
              </p:ext>
            </p:extLst>
          </p:nvPr>
        </p:nvGraphicFramePr>
        <p:xfrm>
          <a:off x="1219200" y="2379786"/>
          <a:ext cx="9753600" cy="298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CCFADD-22C9-4ECA-BEA4-043E7791FAE0}"/>
              </a:ext>
            </a:extLst>
          </p:cNvPr>
          <p:cNvSpPr txBox="1"/>
          <p:nvPr/>
        </p:nvSpPr>
        <p:spPr>
          <a:xfrm>
            <a:off x="0" y="669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Diagnosis of COVID-19, Viral Pneumonia, TB</a:t>
            </a:r>
          </a:p>
        </p:txBody>
      </p:sp>
    </p:spTree>
    <p:extLst>
      <p:ext uri="{BB962C8B-B14F-4D97-AF65-F5344CB8AC3E}">
        <p14:creationId xmlns:p14="http://schemas.microsoft.com/office/powerpoint/2010/main" val="1118299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CA33B-50BD-4538-A2F4-DC61D6C63305}"/>
              </a:ext>
            </a:extLst>
          </p:cNvPr>
          <p:cNvSpPr/>
          <p:nvPr/>
        </p:nvSpPr>
        <p:spPr>
          <a:xfrm>
            <a:off x="0" y="0"/>
            <a:ext cx="62952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C8922-04FA-440C-8EED-A565C98E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62" y="365125"/>
            <a:ext cx="11711353" cy="1325563"/>
          </a:xfrm>
        </p:spPr>
        <p:txBody>
          <a:bodyPr/>
          <a:lstStyle/>
          <a:p>
            <a:r>
              <a:rPr lang="en-US" spc="600" dirty="0"/>
              <a:t>CLASS IMBALANCE | 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4E61F-A67E-4EC5-9B96-D4856C5E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1" y="2048739"/>
            <a:ext cx="4724839" cy="335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BB3B6-5A1E-4AC9-9B8D-805C25AA7E35}"/>
              </a:ext>
            </a:extLst>
          </p:cNvPr>
          <p:cNvSpPr txBox="1"/>
          <p:nvPr/>
        </p:nvSpPr>
        <p:spPr>
          <a:xfrm>
            <a:off x="879231" y="5623945"/>
            <a:ext cx="4630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weights included in the model to incorporate the class imbalance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DF991-F10C-44A2-8881-9D4843068383}"/>
              </a:ext>
            </a:extLst>
          </p:cNvPr>
          <p:cNvSpPr txBox="1"/>
          <p:nvPr/>
        </p:nvSpPr>
        <p:spPr>
          <a:xfrm>
            <a:off x="6928338" y="1830765"/>
            <a:ext cx="4560277" cy="46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Data Pre-processing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Explore and optimize various pre-trained models to use as base model to build on.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Finalize  the best model based on performance measures (Accuracy, Precision, Recall) and model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171D6-C0C3-47F7-8984-8393CD5598E5}"/>
              </a:ext>
            </a:extLst>
          </p:cNvPr>
          <p:cNvSpPr txBox="1"/>
          <p:nvPr/>
        </p:nvSpPr>
        <p:spPr>
          <a:xfrm>
            <a:off x="0" y="669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Diagnosis of COVID-19, Viral Pneumonia, TB</a:t>
            </a:r>
          </a:p>
        </p:txBody>
      </p:sp>
    </p:spTree>
    <p:extLst>
      <p:ext uri="{BB962C8B-B14F-4D97-AF65-F5344CB8AC3E}">
        <p14:creationId xmlns:p14="http://schemas.microsoft.com/office/powerpoint/2010/main" val="2208563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EC23-9F4E-48C9-8746-1A525C5B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/>
              <a:t>BEST MODEL</a:t>
            </a:r>
            <a:endParaRPr lang="en-US" spc="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212C6-091B-4092-A2EF-41231B6B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46" y="1690688"/>
            <a:ext cx="3711262" cy="4732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43A8F1-72CA-49D8-A939-D876B2A46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56" y="4367058"/>
            <a:ext cx="4122777" cy="1851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1C4F4-392B-4B4D-AE9C-09378EFB4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097" y="1676965"/>
            <a:ext cx="3429297" cy="269009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EE6FB15-836B-49ED-A48B-F8BC1C3B5272}"/>
              </a:ext>
            </a:extLst>
          </p:cNvPr>
          <p:cNvSpPr txBox="1"/>
          <p:nvPr/>
        </p:nvSpPr>
        <p:spPr>
          <a:xfrm rot="16200000">
            <a:off x="215649" y="2617186"/>
            <a:ext cx="1160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924B55-EC0A-4836-B37E-3DE141C14E54}"/>
              </a:ext>
            </a:extLst>
          </p:cNvPr>
          <p:cNvSpPr txBox="1"/>
          <p:nvPr/>
        </p:nvSpPr>
        <p:spPr>
          <a:xfrm rot="16200000">
            <a:off x="215649" y="4963149"/>
            <a:ext cx="1160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pic>
        <p:nvPicPr>
          <p:cNvPr id="11" name="Picture 10" descr="A picture containing coelenterate, coral, several&#10;&#10;Description automatically generated">
            <a:extLst>
              <a:ext uri="{FF2B5EF4-FFF2-40B4-BE49-F238E27FC236}">
                <a16:creationId xmlns:a16="http://schemas.microsoft.com/office/drawing/2014/main" id="{AA5FC63E-0F14-401A-9E68-878F67EB89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38"/>
          <a:stretch/>
        </p:blipFill>
        <p:spPr>
          <a:xfrm>
            <a:off x="9745135" y="0"/>
            <a:ext cx="2446865" cy="685720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908EC77-1D2C-4D31-81EE-26A2841B89A2}"/>
              </a:ext>
            </a:extLst>
          </p:cNvPr>
          <p:cNvSpPr txBox="1"/>
          <p:nvPr/>
        </p:nvSpPr>
        <p:spPr>
          <a:xfrm>
            <a:off x="0" y="669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Diagnosis of COVID-19, Viral Pneumonia, TB</a:t>
            </a:r>
          </a:p>
        </p:txBody>
      </p:sp>
    </p:spTree>
    <p:extLst>
      <p:ext uri="{BB962C8B-B14F-4D97-AF65-F5344CB8AC3E}">
        <p14:creationId xmlns:p14="http://schemas.microsoft.com/office/powerpoint/2010/main" val="1084201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4765-9EAE-4979-8FAF-8528A9AE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" y="346075"/>
            <a:ext cx="10515600" cy="1325563"/>
          </a:xfrm>
        </p:spPr>
        <p:txBody>
          <a:bodyPr/>
          <a:lstStyle/>
          <a:p>
            <a:r>
              <a:rPr lang="en-US" spc="300" dirty="0"/>
              <a:t>EXPLANATION</a:t>
            </a:r>
          </a:p>
        </p:txBody>
      </p:sp>
      <p:pic>
        <p:nvPicPr>
          <p:cNvPr id="3" name="Picture 2" descr="A picture containing window, outdoor&#10;&#10;Description automatically generated">
            <a:extLst>
              <a:ext uri="{FF2B5EF4-FFF2-40B4-BE49-F238E27FC236}">
                <a16:creationId xmlns:a16="http://schemas.microsoft.com/office/drawing/2014/main" id="{2BE27D76-22EF-4E2E-8DCA-8B91AF455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86" y="276226"/>
            <a:ext cx="8090413" cy="6362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10E6B-A704-4068-AAF8-E0C048A4D223}"/>
              </a:ext>
            </a:extLst>
          </p:cNvPr>
          <p:cNvSpPr txBox="1"/>
          <p:nvPr/>
        </p:nvSpPr>
        <p:spPr>
          <a:xfrm>
            <a:off x="952500" y="1830159"/>
            <a:ext cx="2276475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Total Bad Predictions: 25/422</a:t>
            </a:r>
          </a:p>
        </p:txBody>
      </p:sp>
      <p:pic>
        <p:nvPicPr>
          <p:cNvPr id="10" name="Picture 9" descr="A picture containing invertebrate, coelenterate, close&#10;&#10;Description automatically generated">
            <a:extLst>
              <a:ext uri="{FF2B5EF4-FFF2-40B4-BE49-F238E27FC236}">
                <a16:creationId xmlns:a16="http://schemas.microsoft.com/office/drawing/2014/main" id="{89C5A0F6-FDB4-4DB0-8E9D-845C675CA3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4" t="7143" r="32188" b="16565"/>
          <a:stretch/>
        </p:blipFill>
        <p:spPr>
          <a:xfrm>
            <a:off x="0" y="4125686"/>
            <a:ext cx="2884714" cy="2732314"/>
          </a:xfrm>
          <a:custGeom>
            <a:avLst/>
            <a:gdLst>
              <a:gd name="connsiteX0" fmla="*/ 882404 w 2884714"/>
              <a:gd name="connsiteY0" fmla="*/ 0 h 2732314"/>
              <a:gd name="connsiteX1" fmla="*/ 2884714 w 2884714"/>
              <a:gd name="connsiteY1" fmla="*/ 2002310 h 2732314"/>
              <a:gd name="connsiteX2" fmla="*/ 2794694 w 2884714"/>
              <a:gd name="connsiteY2" fmla="*/ 2597736 h 2732314"/>
              <a:gd name="connsiteX3" fmla="*/ 2745438 w 2884714"/>
              <a:gd name="connsiteY3" fmla="*/ 2732314 h 2732314"/>
              <a:gd name="connsiteX4" fmla="*/ 0 w 2884714"/>
              <a:gd name="connsiteY4" fmla="*/ 2732314 h 2732314"/>
              <a:gd name="connsiteX5" fmla="*/ 0 w 2884714"/>
              <a:gd name="connsiteY5" fmla="*/ 206977 h 2732314"/>
              <a:gd name="connsiteX6" fmla="*/ 103015 w 2884714"/>
              <a:gd name="connsiteY6" fmla="*/ 157352 h 2732314"/>
              <a:gd name="connsiteX7" fmla="*/ 882404 w 2884714"/>
              <a:gd name="connsiteY7" fmla="*/ 0 h 273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4714" h="2732314">
                <a:moveTo>
                  <a:pt x="882404" y="0"/>
                </a:moveTo>
                <a:cubicBezTo>
                  <a:pt x="1988249" y="0"/>
                  <a:pt x="2884714" y="896465"/>
                  <a:pt x="2884714" y="2002310"/>
                </a:cubicBezTo>
                <a:cubicBezTo>
                  <a:pt x="2884714" y="2209656"/>
                  <a:pt x="2853198" y="2409641"/>
                  <a:pt x="2794694" y="2597736"/>
                </a:cubicBezTo>
                <a:lnTo>
                  <a:pt x="2745438" y="2732314"/>
                </a:lnTo>
                <a:lnTo>
                  <a:pt x="0" y="2732314"/>
                </a:lnTo>
                <a:lnTo>
                  <a:pt x="0" y="206977"/>
                </a:lnTo>
                <a:lnTo>
                  <a:pt x="103015" y="157352"/>
                </a:lnTo>
                <a:cubicBezTo>
                  <a:pt x="342568" y="56029"/>
                  <a:pt x="605943" y="0"/>
                  <a:pt x="882404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01BF06-75EF-48D8-97C6-632BA421A120}"/>
              </a:ext>
            </a:extLst>
          </p:cNvPr>
          <p:cNvSpPr txBox="1"/>
          <p:nvPr/>
        </p:nvSpPr>
        <p:spPr>
          <a:xfrm>
            <a:off x="0" y="669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Diagnosis of COVID-19, Viral Pneumonia, TB</a:t>
            </a:r>
          </a:p>
        </p:txBody>
      </p:sp>
    </p:spTree>
    <p:extLst>
      <p:ext uri="{BB962C8B-B14F-4D97-AF65-F5344CB8AC3E}">
        <p14:creationId xmlns:p14="http://schemas.microsoft.com/office/powerpoint/2010/main" val="3080210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window, high&#10;&#10;Description automatically generated">
            <a:extLst>
              <a:ext uri="{FF2B5EF4-FFF2-40B4-BE49-F238E27FC236}">
                <a16:creationId xmlns:a16="http://schemas.microsoft.com/office/drawing/2014/main" id="{9F8282E4-5CA1-4407-8F29-5B6152995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40" y="0"/>
            <a:ext cx="8720205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7FC564-D99D-4197-B899-683789D0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" y="838204"/>
            <a:ext cx="2231571" cy="58193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1800" spc="300" dirty="0">
                <a:solidFill>
                  <a:schemeClr val="bg2"/>
                </a:solidFill>
              </a:rPr>
              <a:t>EXPLANATION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FF2F3-D7F8-4539-B5B7-A1CF3D2020B2}"/>
              </a:ext>
            </a:extLst>
          </p:cNvPr>
          <p:cNvSpPr txBox="1"/>
          <p:nvPr/>
        </p:nvSpPr>
        <p:spPr>
          <a:xfrm>
            <a:off x="575208" y="2494188"/>
            <a:ext cx="2276475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Explanation for 5 Random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AA449-0F34-47CA-9848-790CAC106105}"/>
              </a:ext>
            </a:extLst>
          </p:cNvPr>
          <p:cNvSpPr txBox="1"/>
          <p:nvPr/>
        </p:nvSpPr>
        <p:spPr>
          <a:xfrm>
            <a:off x="0" y="669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Diagnosis of COVID-19, Viral Pneumonia, TB</a:t>
            </a:r>
          </a:p>
        </p:txBody>
      </p:sp>
    </p:spTree>
    <p:extLst>
      <p:ext uri="{BB962C8B-B14F-4D97-AF65-F5344CB8AC3E}">
        <p14:creationId xmlns:p14="http://schemas.microsoft.com/office/powerpoint/2010/main" val="1172727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74A9-71FE-4545-9CA5-E692BB6B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/>
              <a:t>DASHBOARD/APP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C7F98-160C-4A4A-BCE9-00596D4F0DA5}"/>
              </a:ext>
            </a:extLst>
          </p:cNvPr>
          <p:cNvSpPr txBox="1"/>
          <p:nvPr/>
        </p:nvSpPr>
        <p:spPr>
          <a:xfrm>
            <a:off x="0" y="669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Diagnosis of COVID-19, Viral Pneumonia, TB</a:t>
            </a:r>
          </a:p>
        </p:txBody>
      </p:sp>
    </p:spTree>
    <p:extLst>
      <p:ext uri="{BB962C8B-B14F-4D97-AF65-F5344CB8AC3E}">
        <p14:creationId xmlns:p14="http://schemas.microsoft.com/office/powerpoint/2010/main" val="427251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DengXian Light"/>
        <a:ea typeface=""/>
        <a:cs typeface=""/>
      </a:majorFont>
      <a:minorFont>
        <a:latin typeface="DengXian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569</Words>
  <Application>Microsoft Office PowerPoint</Application>
  <PresentationFormat>Widescreen</PresentationFormat>
  <Paragraphs>69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DengXian Light</vt:lpstr>
      <vt:lpstr>Arial</vt:lpstr>
      <vt:lpstr>Calibri</vt:lpstr>
      <vt:lpstr>Office Theme</vt:lpstr>
      <vt:lpstr>Deep Learning – Chest X-Rays</vt:lpstr>
      <vt:lpstr>OBJECTIVES</vt:lpstr>
      <vt:lpstr>INTRODUCTION</vt:lpstr>
      <vt:lpstr>DATA</vt:lpstr>
      <vt:lpstr>CLASS IMBALANCE | METHODOLOGY</vt:lpstr>
      <vt:lpstr>BEST MODEL</vt:lpstr>
      <vt:lpstr>EXPLANATION</vt:lpstr>
      <vt:lpstr>EXPLANATION</vt:lpstr>
      <vt:lpstr>DASHBOARD/APP</vt:lpstr>
      <vt:lpstr>RECOMMENDATIONS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Patel</dc:creator>
  <cp:lastModifiedBy>Neha Patel</cp:lastModifiedBy>
  <cp:revision>53</cp:revision>
  <dcterms:created xsi:type="dcterms:W3CDTF">2021-02-17T01:16:27Z</dcterms:created>
  <dcterms:modified xsi:type="dcterms:W3CDTF">2021-02-18T07:09:54Z</dcterms:modified>
</cp:coreProperties>
</file>