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3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3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25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1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0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553E-2AC5-4A5B-A515-84DD029AAAAC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B1BF88-FDA3-44A9-9461-CD5D0A1B0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h_(graph_theory)" TargetMode="External"/><Relationship Id="rId2" Type="http://schemas.openxmlformats.org/officeDocument/2006/relationships/hyperlink" Target="https://en.wikipedia.org/wiki/Graph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lossary_of_graph_theory_terms#weighted_graph" TargetMode="External"/><Relationship Id="rId5" Type="http://schemas.openxmlformats.org/officeDocument/2006/relationships/hyperlink" Target="https://en.wikipedia.org/wiki/Graph_(discrete_mathematics)" TargetMode="External"/><Relationship Id="rId4" Type="http://schemas.openxmlformats.org/officeDocument/2006/relationships/hyperlink" Target="https://en.wikipedia.org/wiki/Vertex_(graph_theor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87E32-F9BB-4C54-A93D-643C001E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367"/>
            <a:ext cx="12192000" cy="6802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9EDF0-5938-4D5C-92AD-145139A71395}"/>
              </a:ext>
            </a:extLst>
          </p:cNvPr>
          <p:cNvSpPr txBox="1"/>
          <p:nvPr/>
        </p:nvSpPr>
        <p:spPr>
          <a:xfrm flipH="1">
            <a:off x="4681329" y="5375082"/>
            <a:ext cx="323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: Neha Pallavi . M</a:t>
            </a:r>
          </a:p>
          <a:p>
            <a:r>
              <a:rPr lang="en-US" sz="2000" b="1" dirty="0" err="1"/>
              <a:t>Reg_no</a:t>
            </a:r>
            <a:r>
              <a:rPr lang="en-US" sz="2000" b="1" dirty="0"/>
              <a:t> : 18030141CSE007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657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62D89-5489-4D5D-974C-71033AB458A2}"/>
              </a:ext>
            </a:extLst>
          </p:cNvPr>
          <p:cNvSpPr txBox="1"/>
          <p:nvPr/>
        </p:nvSpPr>
        <p:spPr>
          <a:xfrm>
            <a:off x="3578087" y="341907"/>
            <a:ext cx="287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CONTENT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EF24F-D502-4B1A-997C-308FDF4B33CA}"/>
              </a:ext>
            </a:extLst>
          </p:cNvPr>
          <p:cNvSpPr txBox="1"/>
          <p:nvPr/>
        </p:nvSpPr>
        <p:spPr>
          <a:xfrm>
            <a:off x="699714" y="1407380"/>
            <a:ext cx="6273579" cy="36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IN" sz="2400" b="1" u="sng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Traversal:</a:t>
            </a:r>
            <a:r>
              <a:rPr lang="en-IN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  		         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IN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Euler graphs</a:t>
            </a: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Chinese Postman Problem</a:t>
            </a: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Hamilton cycles</a:t>
            </a: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Properties of Hamiltonian graphs</a:t>
            </a: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finding a Hamilton cycle</a:t>
            </a:r>
            <a:endParaRPr lang="en-IN" sz="2000" dirty="0">
              <a:solidFill>
                <a:srgbClr val="0C0C0C"/>
              </a:solidFill>
              <a:latin typeface="URWPalladioL-Rom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n-IN" sz="2000" dirty="0">
                <a:solidFill>
                  <a:srgbClr val="0C0C0C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 Hamilton cycles</a:t>
            </a:r>
            <a:endParaRPr lang="en-IN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IN" sz="1800" dirty="0">
                <a:effectLst/>
                <a:latin typeface="URWPalladioL-Rom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B1B7AA1-5CD0-43AC-B7ED-9C743C668906}"/>
              </a:ext>
            </a:extLst>
          </p:cNvPr>
          <p:cNvSpPr txBox="1"/>
          <p:nvPr/>
        </p:nvSpPr>
        <p:spPr>
          <a:xfrm>
            <a:off x="0" y="60132"/>
            <a:ext cx="1197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Euler graph :</a:t>
            </a:r>
          </a:p>
          <a:p>
            <a:endParaRPr lang="en-US" dirty="0"/>
          </a:p>
          <a:p>
            <a:r>
              <a:rPr lang="en-US" b="1" dirty="0"/>
              <a:t>Euler Circuit : </a:t>
            </a:r>
            <a:r>
              <a:rPr lang="en-US" dirty="0"/>
              <a:t>An Euler Circuit in a graph is a circuit which uses every edges of the graph exactly once </a:t>
            </a:r>
            <a:endParaRPr lang="en-IN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7E0B7AC-802B-46B7-A266-C02EDCDC529C}"/>
              </a:ext>
            </a:extLst>
          </p:cNvPr>
          <p:cNvCxnSpPr>
            <a:cxnSpLocks/>
          </p:cNvCxnSpPr>
          <p:nvPr/>
        </p:nvCxnSpPr>
        <p:spPr>
          <a:xfrm>
            <a:off x="5693134" y="3788470"/>
            <a:ext cx="323618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AA0855-DEFC-406D-9F47-B32C19544BFA}"/>
              </a:ext>
            </a:extLst>
          </p:cNvPr>
          <p:cNvCxnSpPr>
            <a:cxnSpLocks/>
          </p:cNvCxnSpPr>
          <p:nvPr/>
        </p:nvCxnSpPr>
        <p:spPr>
          <a:xfrm>
            <a:off x="5653377" y="3784821"/>
            <a:ext cx="3196425" cy="17174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5D2738B-1804-4F2C-8C0F-2E83EE948CAB}"/>
              </a:ext>
            </a:extLst>
          </p:cNvPr>
          <p:cNvCxnSpPr>
            <a:cxnSpLocks/>
          </p:cNvCxnSpPr>
          <p:nvPr/>
        </p:nvCxnSpPr>
        <p:spPr>
          <a:xfrm flipH="1" flipV="1">
            <a:off x="5693134" y="5438692"/>
            <a:ext cx="3156669" cy="636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4">
            <a:extLst>
              <a:ext uri="{FF2B5EF4-FFF2-40B4-BE49-F238E27FC236}">
                <a16:creationId xmlns:a16="http://schemas.microsoft.com/office/drawing/2014/main" id="{277D5DA6-F352-4DB9-91C7-FA610E2C0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10791" r="70616" b="68123"/>
          <a:stretch/>
        </p:blipFill>
        <p:spPr bwMode="auto">
          <a:xfrm>
            <a:off x="3946663" y="3264926"/>
            <a:ext cx="1746471" cy="6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22991DC-BC7E-4D66-B90C-CC725BC84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2" t="65562" r="5968" b="7589"/>
          <a:stretch/>
        </p:blipFill>
        <p:spPr bwMode="auto">
          <a:xfrm>
            <a:off x="8889559" y="5128595"/>
            <a:ext cx="1499980" cy="8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1A04ED6C-C5CF-4A8E-81E5-768DD01D3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5" t="6462" r="14037" b="65194"/>
          <a:stretch/>
        </p:blipFill>
        <p:spPr bwMode="auto">
          <a:xfrm>
            <a:off x="8969072" y="3146697"/>
            <a:ext cx="1359673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AFFBFE1C-A2D4-4A8B-8AD3-7CC4DC6DD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" t="73249" r="72346" b="-73249"/>
          <a:stretch/>
        </p:blipFill>
        <p:spPr bwMode="auto">
          <a:xfrm>
            <a:off x="3792771" y="5229225"/>
            <a:ext cx="190036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9A69FB23-20E5-45B0-A38D-650A44FABF21}"/>
              </a:ext>
            </a:extLst>
          </p:cNvPr>
          <p:cNvSpPr txBox="1"/>
          <p:nvPr/>
        </p:nvSpPr>
        <p:spPr>
          <a:xfrm>
            <a:off x="3665551" y="37053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EDFAEB5A-9C20-4B4E-9E2B-F12E4C17C5A9}"/>
              </a:ext>
            </a:extLst>
          </p:cNvPr>
          <p:cNvSpPr txBox="1"/>
          <p:nvPr/>
        </p:nvSpPr>
        <p:spPr>
          <a:xfrm>
            <a:off x="10556516" y="5381251"/>
            <a:ext cx="3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0A62FA3-8D26-421F-8AA6-9F2535A7F764}"/>
              </a:ext>
            </a:extLst>
          </p:cNvPr>
          <p:cNvSpPr txBox="1"/>
          <p:nvPr/>
        </p:nvSpPr>
        <p:spPr>
          <a:xfrm>
            <a:off x="10556516" y="36083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55DCF24-8C45-4896-A7A2-3C0D01C413DB}"/>
              </a:ext>
            </a:extLst>
          </p:cNvPr>
          <p:cNvSpPr txBox="1"/>
          <p:nvPr/>
        </p:nvSpPr>
        <p:spPr>
          <a:xfrm>
            <a:off x="0" y="1226671"/>
            <a:ext cx="9986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: </a:t>
            </a:r>
            <a:r>
              <a:rPr lang="en-IN" sz="1800" b="1" u="sng" dirty="0">
                <a:effectLst/>
              </a:rPr>
              <a:t>TRAVELING SALESMAN</a:t>
            </a:r>
            <a:endParaRPr lang="en-IN" sz="1800" dirty="0">
              <a:effectLst/>
            </a:endParaRPr>
          </a:p>
          <a:p>
            <a:r>
              <a:rPr lang="en-US" sz="1800" dirty="0">
                <a:effectLst/>
              </a:rPr>
              <a:t>From home, the traveling salesman must visit different destinations to sell goods and return home. This is essentially finding a Euler Circuit. </a:t>
            </a:r>
          </a:p>
          <a:p>
            <a:endParaRPr lang="en-US" sz="18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</a:rPr>
              <a:t> </a:t>
            </a:r>
            <a:r>
              <a:rPr lang="en-US" sz="1800" dirty="0">
                <a:effectLst/>
              </a:rPr>
              <a:t>Pradeep, he has to run  at the Kwik-E-Mart, the Retirement Home and Moe`s.  Assuming that he wants to begin and end his day at home find the route that will allow him to get back to home as soon as possible.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 </a:t>
            </a:r>
          </a:p>
          <a:p>
            <a:endParaRPr lang="en-US" sz="1800" dirty="0">
              <a:effectLst/>
            </a:endParaRPr>
          </a:p>
          <a:p>
            <a:endParaRPr lang="en-IN" dirty="0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123AAEC-1086-4105-997E-10B5EAB9E155}"/>
              </a:ext>
            </a:extLst>
          </p:cNvPr>
          <p:cNvCxnSpPr/>
          <p:nvPr/>
        </p:nvCxnSpPr>
        <p:spPr>
          <a:xfrm flipV="1">
            <a:off x="5693133" y="3784821"/>
            <a:ext cx="3275939" cy="16538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CEFF03B-9477-4FC1-9B2B-77746BF6F6DD}"/>
              </a:ext>
            </a:extLst>
          </p:cNvPr>
          <p:cNvSpPr txBox="1"/>
          <p:nvPr/>
        </p:nvSpPr>
        <p:spPr>
          <a:xfrm>
            <a:off x="672215" y="4474443"/>
            <a:ext cx="215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: A-C-B-D-A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FC636-57E3-43A5-BC58-56CC60F0403E}"/>
              </a:ext>
            </a:extLst>
          </p:cNvPr>
          <p:cNvSpPr txBox="1"/>
          <p:nvPr/>
        </p:nvSpPr>
        <p:spPr>
          <a:xfrm flipH="1">
            <a:off x="141136" y="35665"/>
            <a:ext cx="4971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Chinese Postman Problem</a:t>
            </a:r>
            <a:endParaRPr lang="en-IN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A6412-F77F-44E8-8D5F-D52B17F017C4}"/>
              </a:ext>
            </a:extLst>
          </p:cNvPr>
          <p:cNvSpPr txBox="1"/>
          <p:nvPr/>
        </p:nvSpPr>
        <p:spPr>
          <a:xfrm>
            <a:off x="141135" y="649964"/>
            <a:ext cx="96341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Hamiltonian path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also called 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 path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is a graph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between two vertices of a graph that visits each vertex exactly once.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: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Glocery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Shopping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Result : A-B-C-D-E-A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Hamiltonian path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exists whose endpoints are adjacent, then the resulting graph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cycle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called 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Hamiltonian cycle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Hamiltonian cycle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: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04DCE-7797-45B6-9A0F-BF365565CE14}"/>
              </a:ext>
            </a:extLst>
          </p:cNvPr>
          <p:cNvSpPr/>
          <p:nvPr/>
        </p:nvSpPr>
        <p:spPr>
          <a:xfrm>
            <a:off x="4353339" y="1689652"/>
            <a:ext cx="978010" cy="596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(B)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Vegetable section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371EB-B3AC-4CBB-9205-3D27A5A5E4D0}"/>
              </a:ext>
            </a:extLst>
          </p:cNvPr>
          <p:cNvSpPr/>
          <p:nvPr/>
        </p:nvSpPr>
        <p:spPr>
          <a:xfrm>
            <a:off x="7887694" y="2289976"/>
            <a:ext cx="882595" cy="588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D(c</a:t>
            </a:r>
            <a:r>
              <a:rPr lang="en-US" sz="1200" dirty="0">
                <a:solidFill>
                  <a:schemeClr val="tx1"/>
                </a:solidFill>
              </a:rPr>
              <a:t>(C)</a:t>
            </a:r>
          </a:p>
          <a:p>
            <a:pPr algn="ctr"/>
            <a:r>
              <a:rPr lang="en-US" sz="1200" dirty="0"/>
              <a:t>((</a:t>
            </a:r>
            <a:r>
              <a:rPr lang="en-US" sz="1200" dirty="0">
                <a:solidFill>
                  <a:schemeClr val="tx1"/>
                </a:solidFill>
              </a:rPr>
              <a:t>Diary products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2FDB6-721E-42E2-9166-98E8B4945C4B}"/>
              </a:ext>
            </a:extLst>
          </p:cNvPr>
          <p:cNvSpPr/>
          <p:nvPr/>
        </p:nvSpPr>
        <p:spPr>
          <a:xfrm>
            <a:off x="5851164" y="3931915"/>
            <a:ext cx="842839" cy="675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</a:t>
            </a:r>
            <a:r>
              <a:rPr lang="en-US" sz="1200" dirty="0">
                <a:solidFill>
                  <a:schemeClr val="tx1"/>
                </a:solidFill>
              </a:rPr>
              <a:t>(D)</a:t>
            </a:r>
          </a:p>
          <a:p>
            <a:pPr algn="ctr"/>
            <a:r>
              <a:rPr lang="en-US" sz="1200" dirty="0" err="1"/>
              <a:t>f</a:t>
            </a:r>
            <a:r>
              <a:rPr lang="en-US" sz="1200" dirty="0" err="1">
                <a:solidFill>
                  <a:schemeClr val="tx1"/>
                </a:solidFill>
              </a:rPr>
              <a:t>Fruits</a:t>
            </a:r>
            <a:r>
              <a:rPr lang="en-US" sz="1200" dirty="0">
                <a:solidFill>
                  <a:schemeClr val="tx1"/>
                </a:solidFill>
              </a:rPr>
              <a:t> section</a:t>
            </a:r>
            <a:endParaRPr lang="en-IN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E7606B-E3BF-4F8D-A9CA-4B397815315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7252" y="2107097"/>
            <a:ext cx="1982112" cy="38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7BBF6D-7F1F-431B-BA0A-C04E9F5219E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31349" y="1987826"/>
            <a:ext cx="2556345" cy="60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066BF-B134-45DD-84BB-591842E13A1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272584" y="2878372"/>
            <a:ext cx="2056408" cy="105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A74213E-50FE-4639-B253-13CFF43A5639}"/>
              </a:ext>
            </a:extLst>
          </p:cNvPr>
          <p:cNvSpPr/>
          <p:nvPr/>
        </p:nvSpPr>
        <p:spPr>
          <a:xfrm>
            <a:off x="1691391" y="2194562"/>
            <a:ext cx="675861" cy="596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7177B-DA88-4900-A3DD-1399E20FE8B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59500" y="2790904"/>
            <a:ext cx="0" cy="78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56262-41BC-430B-B73C-25B7510189C7}"/>
              </a:ext>
            </a:extLst>
          </p:cNvPr>
          <p:cNvSpPr/>
          <p:nvPr/>
        </p:nvSpPr>
        <p:spPr>
          <a:xfrm>
            <a:off x="6671144" y="-47708"/>
            <a:ext cx="45719" cy="4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16F387-FC65-4593-8EB1-D642CE10F7C3}"/>
              </a:ext>
            </a:extLst>
          </p:cNvPr>
          <p:cNvSpPr/>
          <p:nvPr/>
        </p:nvSpPr>
        <p:spPr>
          <a:xfrm>
            <a:off x="1502300" y="3578090"/>
            <a:ext cx="914399" cy="596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(E)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Home appliances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80C3EA-E2E5-4F2E-A861-251801626B5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16699" y="3876261"/>
            <a:ext cx="3434465" cy="48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2A8858E-5A19-48B7-A13C-D01B1404ABA4}"/>
              </a:ext>
            </a:extLst>
          </p:cNvPr>
          <p:cNvSpPr/>
          <p:nvPr/>
        </p:nvSpPr>
        <p:spPr>
          <a:xfrm>
            <a:off x="2250218" y="5605166"/>
            <a:ext cx="1653871" cy="1050074"/>
          </a:xfrm>
          <a:prstGeom prst="triangle">
            <a:avLst>
              <a:gd name="adj" fmla="val 484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7DBF9C-D5AE-4CB5-9CAB-BEA299153227}"/>
              </a:ext>
            </a:extLst>
          </p:cNvPr>
          <p:cNvCxnSpPr>
            <a:cxnSpLocks/>
            <a:stCxn id="53" idx="2"/>
            <a:endCxn id="53" idx="5"/>
          </p:cNvCxnSpPr>
          <p:nvPr/>
        </p:nvCxnSpPr>
        <p:spPr>
          <a:xfrm flipV="1">
            <a:off x="2250218" y="6130203"/>
            <a:ext cx="1227685" cy="52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4F17CD-F99F-47EE-A6E0-1A4EF799C42E}"/>
              </a:ext>
            </a:extLst>
          </p:cNvPr>
          <p:cNvSpPr txBox="1"/>
          <p:nvPr/>
        </p:nvSpPr>
        <p:spPr>
          <a:xfrm>
            <a:off x="2750281" y="5321612"/>
            <a:ext cx="3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89CCC6-E657-400C-9C82-4B1F3D3B4E37}"/>
              </a:ext>
            </a:extLst>
          </p:cNvPr>
          <p:cNvSpPr txBox="1"/>
          <p:nvPr/>
        </p:nvSpPr>
        <p:spPr>
          <a:xfrm flipH="1">
            <a:off x="3530378" y="58680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1EBD24-01DE-4CAE-8625-AFCABEFF2767}"/>
              </a:ext>
            </a:extLst>
          </p:cNvPr>
          <p:cNvSpPr txBox="1"/>
          <p:nvPr/>
        </p:nvSpPr>
        <p:spPr>
          <a:xfrm>
            <a:off x="3904089" y="6422721"/>
            <a:ext cx="12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9D15EC-F6CF-4B9D-A96E-CDD37847D36B}"/>
              </a:ext>
            </a:extLst>
          </p:cNvPr>
          <p:cNvSpPr txBox="1"/>
          <p:nvPr/>
        </p:nvSpPr>
        <p:spPr>
          <a:xfrm>
            <a:off x="2019632" y="6422721"/>
            <a:ext cx="6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EB22E2-2293-4CE4-948D-CBC3082197EB}"/>
              </a:ext>
            </a:extLst>
          </p:cNvPr>
          <p:cNvSpPr txBox="1"/>
          <p:nvPr/>
        </p:nvSpPr>
        <p:spPr>
          <a:xfrm>
            <a:off x="4831408" y="5635944"/>
            <a:ext cx="194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1-2-3-4-1</a:t>
            </a:r>
          </a:p>
          <a:p>
            <a:r>
              <a:rPr lang="en-US" dirty="0"/>
              <a:t>1-4-3-2-1</a:t>
            </a:r>
          </a:p>
          <a:p>
            <a:r>
              <a:rPr lang="en-US" dirty="0"/>
              <a:t>1-3-4-2-1</a:t>
            </a:r>
            <a:endParaRPr lang="en-IN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4D390373-7901-449E-9306-A9FF3EAA35EB}"/>
              </a:ext>
            </a:extLst>
          </p:cNvPr>
          <p:cNvSpPr/>
          <p:nvPr/>
        </p:nvSpPr>
        <p:spPr>
          <a:xfrm>
            <a:off x="2250217" y="5605166"/>
            <a:ext cx="1653871" cy="20598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B292AF5-0644-4444-B422-24DA5667A7C4}"/>
              </a:ext>
            </a:extLst>
          </p:cNvPr>
          <p:cNvCxnSpPr>
            <a:stCxn id="7" idx="2"/>
          </p:cNvCxnSpPr>
          <p:nvPr/>
        </p:nvCxnSpPr>
        <p:spPr>
          <a:xfrm>
            <a:off x="4842344" y="2286000"/>
            <a:ext cx="1008820" cy="164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2BFB9-7C9D-40A4-9A35-D75AB01827B2}"/>
              </a:ext>
            </a:extLst>
          </p:cNvPr>
          <p:cNvSpPr txBox="1"/>
          <p:nvPr/>
        </p:nvSpPr>
        <p:spPr>
          <a:xfrm>
            <a:off x="63609" y="222636"/>
            <a:ext cx="12153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APPLICATIONS : </a:t>
            </a:r>
            <a:r>
              <a:rPr lang="en-US" dirty="0"/>
              <a:t>Garbage collection , clearing snow</a:t>
            </a:r>
          </a:p>
          <a:p>
            <a:endParaRPr lang="en-US" b="1" dirty="0"/>
          </a:p>
          <a:p>
            <a:r>
              <a:rPr lang="en-US" b="1" u="sng" dirty="0"/>
              <a:t>Sufficient Condition : </a:t>
            </a:r>
          </a:p>
          <a:p>
            <a:endParaRPr lang="en-US" b="1" u="sng" dirty="0"/>
          </a:p>
          <a:p>
            <a:pPr marL="342900" indent="-342900">
              <a:buAutoNum type="arabicParenR"/>
            </a:pPr>
            <a:r>
              <a:rPr lang="en-US" b="1" u="sng" dirty="0"/>
              <a:t>Dirac’s Theorem :</a:t>
            </a:r>
            <a:r>
              <a:rPr lang="en-IN" dirty="0"/>
              <a:t> If G is a simple graph with n vertices (n&gt;=3) such that every vertex degree in G is </a:t>
            </a:r>
            <a:r>
              <a:rPr lang="en-IN" dirty="0" err="1"/>
              <a:t>atleast</a:t>
            </a:r>
            <a:r>
              <a:rPr lang="en-IN" dirty="0"/>
              <a:t> n/2</a:t>
            </a:r>
          </a:p>
          <a:p>
            <a:r>
              <a:rPr lang="en-IN" dirty="0"/>
              <a:t>Then G has Hamiltonian cycle.</a:t>
            </a:r>
          </a:p>
          <a:p>
            <a:endParaRPr lang="en-IN" dirty="0"/>
          </a:p>
          <a:p>
            <a:r>
              <a:rPr lang="en-IN" dirty="0"/>
              <a:t>Example : 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7CF4246-464E-4AF8-9D04-9B788B76026C}"/>
              </a:ext>
            </a:extLst>
          </p:cNvPr>
          <p:cNvSpPr/>
          <p:nvPr/>
        </p:nvSpPr>
        <p:spPr>
          <a:xfrm>
            <a:off x="1486894" y="2164743"/>
            <a:ext cx="1264257" cy="126425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C5383-EF77-4CEA-BEB3-D9E0DB42A465}"/>
              </a:ext>
            </a:extLst>
          </p:cNvPr>
          <p:cNvSpPr txBox="1"/>
          <p:nvPr/>
        </p:nvSpPr>
        <p:spPr>
          <a:xfrm>
            <a:off x="2119022" y="1882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0BED0-980B-4D8A-A66A-D03F1058AC82}"/>
              </a:ext>
            </a:extLst>
          </p:cNvPr>
          <p:cNvSpPr txBox="1"/>
          <p:nvPr/>
        </p:nvSpPr>
        <p:spPr>
          <a:xfrm>
            <a:off x="2751151" y="2610648"/>
            <a:ext cx="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CB28F-9BE7-4633-8ABE-E6BCA27BEAD5}"/>
              </a:ext>
            </a:extLst>
          </p:cNvPr>
          <p:cNvSpPr txBox="1"/>
          <p:nvPr/>
        </p:nvSpPr>
        <p:spPr>
          <a:xfrm>
            <a:off x="1995777" y="3375329"/>
            <a:ext cx="1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2D1F9-5676-47CF-8CDA-98DB692CD132}"/>
              </a:ext>
            </a:extLst>
          </p:cNvPr>
          <p:cNvSpPr txBox="1"/>
          <p:nvPr/>
        </p:nvSpPr>
        <p:spPr>
          <a:xfrm>
            <a:off x="1321906" y="26106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2EA60-521B-4799-8732-52522C48AFA7}"/>
              </a:ext>
            </a:extLst>
          </p:cNvPr>
          <p:cNvSpPr txBox="1"/>
          <p:nvPr/>
        </p:nvSpPr>
        <p:spPr>
          <a:xfrm flipH="1">
            <a:off x="3631756" y="2321781"/>
            <a:ext cx="27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, then n/2 =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C809-BD24-4F19-8A75-095124BF79D0}"/>
              </a:ext>
            </a:extLst>
          </p:cNvPr>
          <p:cNvSpPr txBox="1"/>
          <p:nvPr/>
        </p:nvSpPr>
        <p:spPr>
          <a:xfrm flipH="1">
            <a:off x="63607" y="3949758"/>
            <a:ext cx="1205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2) ORE’S Theorem : </a:t>
            </a:r>
            <a:r>
              <a:rPr lang="en-US" dirty="0"/>
              <a:t>If G is a simple graph with n vertices (n&gt;=3) such that deg(u) + deg(v) &gt;=n for every pair of non-adjacent vertices u and v in G then G has a </a:t>
            </a:r>
            <a:r>
              <a:rPr lang="en-US" dirty="0" err="1"/>
              <a:t>Hamiltoninan</a:t>
            </a:r>
            <a:r>
              <a:rPr lang="en-US" dirty="0"/>
              <a:t> Cycle.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 : </a:t>
            </a:r>
            <a:endParaRPr lang="en-IN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D6FF9B6-C657-4919-B0B3-90DB0EBD41E6}"/>
              </a:ext>
            </a:extLst>
          </p:cNvPr>
          <p:cNvSpPr/>
          <p:nvPr/>
        </p:nvSpPr>
        <p:spPr>
          <a:xfrm>
            <a:off x="1685677" y="5041127"/>
            <a:ext cx="1311965" cy="1264257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7A50-DA30-4325-A695-02AE78C821BD}"/>
              </a:ext>
            </a:extLst>
          </p:cNvPr>
          <p:cNvSpPr txBox="1"/>
          <p:nvPr/>
        </p:nvSpPr>
        <p:spPr>
          <a:xfrm>
            <a:off x="2242269" y="4687645"/>
            <a:ext cx="1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5FDAE-929C-4681-A830-5DD3EEBED1E0}"/>
              </a:ext>
            </a:extLst>
          </p:cNvPr>
          <p:cNvSpPr txBox="1"/>
          <p:nvPr/>
        </p:nvSpPr>
        <p:spPr>
          <a:xfrm>
            <a:off x="2997642" y="5358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F6E3-9EB5-4FC6-8812-573D9357F1F0}"/>
              </a:ext>
            </a:extLst>
          </p:cNvPr>
          <p:cNvSpPr txBox="1"/>
          <p:nvPr/>
        </p:nvSpPr>
        <p:spPr>
          <a:xfrm flipH="1">
            <a:off x="2691148" y="62414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DA0A2-1F16-4324-9D87-BCB8A41D2E0B}"/>
              </a:ext>
            </a:extLst>
          </p:cNvPr>
          <p:cNvSpPr txBox="1"/>
          <p:nvPr/>
        </p:nvSpPr>
        <p:spPr>
          <a:xfrm>
            <a:off x="1765190" y="6290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C7D55-E06C-4C1A-A179-D31A67FBA50B}"/>
              </a:ext>
            </a:extLst>
          </p:cNvPr>
          <p:cNvSpPr txBox="1"/>
          <p:nvPr/>
        </p:nvSpPr>
        <p:spPr>
          <a:xfrm>
            <a:off x="1379183" y="53189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5B828-A814-4A6F-8BDC-CEDA6576DEC1}"/>
              </a:ext>
            </a:extLst>
          </p:cNvPr>
          <p:cNvSpPr txBox="1"/>
          <p:nvPr/>
        </p:nvSpPr>
        <p:spPr>
          <a:xfrm>
            <a:off x="180890" y="182880"/>
            <a:ext cx="10519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OPTIMAL PATH :</a:t>
            </a:r>
          </a:p>
          <a:p>
            <a:endParaRPr lang="en-US" sz="2000" b="1" i="0" u="sng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Graph theory"/>
              </a:rPr>
              <a:t>graph theory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shortest path problem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problem of finding a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ath (graph theory)"/>
              </a:rPr>
              <a:t>path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 two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Vertex (graph theory)"/>
              </a:rPr>
              <a:t>vertices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 nodes) in a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Graph (discrete mathematics)"/>
              </a:rPr>
              <a:t>graph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such that the sum of the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Glossary of graph theory terms"/>
              </a:rPr>
              <a:t>weights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its constituent edges is minimized.</a:t>
            </a:r>
          </a:p>
          <a:p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000" b="1" dirty="0"/>
              <a:t>ALGORITHM</a:t>
            </a:r>
            <a:endParaRPr lang="en-IN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8A9F402-7B7C-44D4-A864-F74B9A116509}"/>
              </a:ext>
            </a:extLst>
          </p:cNvPr>
          <p:cNvSpPr txBox="1"/>
          <p:nvPr/>
        </p:nvSpPr>
        <p:spPr>
          <a:xfrm flipH="1">
            <a:off x="93426" y="2576223"/>
            <a:ext cx="9042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List all odd vertices.</a:t>
            </a:r>
          </a:p>
          <a:p>
            <a:r>
              <a:rPr lang="en-US" dirty="0"/>
              <a:t>Step 2 : List all possible pairing of odd vertices.</a:t>
            </a:r>
          </a:p>
          <a:p>
            <a:r>
              <a:rPr lang="en-IN" dirty="0"/>
              <a:t>Step 3 : For each pairing find the edges that connect with minimum weights</a:t>
            </a:r>
          </a:p>
          <a:p>
            <a:r>
              <a:rPr lang="en-IN" dirty="0"/>
              <a:t>Step 4 : For each pairings such that the sum of the weights is minimised.</a:t>
            </a:r>
          </a:p>
          <a:p>
            <a:r>
              <a:rPr lang="en-IN" dirty="0"/>
              <a:t>Step 5 : On the Original graph add the edges that have been found in Step 4.</a:t>
            </a:r>
          </a:p>
          <a:p>
            <a:r>
              <a:rPr lang="en-IN" dirty="0"/>
              <a:t>Step 6 : The length = sum of the weights of all the edges.</a:t>
            </a:r>
          </a:p>
          <a:p>
            <a:r>
              <a:rPr lang="en-IN" dirty="0"/>
              <a:t>Step 7 : A route Corresponds to this minimum weight can be easily found.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62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F994D-6C4E-4D82-AEFF-90DC1EDB7EC1}"/>
              </a:ext>
            </a:extLst>
          </p:cNvPr>
          <p:cNvSpPr txBox="1"/>
          <p:nvPr/>
        </p:nvSpPr>
        <p:spPr>
          <a:xfrm>
            <a:off x="-71562" y="71563"/>
            <a:ext cx="95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: Choose the optimal path for the given graph using Chinese postman problem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F4EF-EB9D-4615-876C-8417D380CB9C}"/>
              </a:ext>
            </a:extLst>
          </p:cNvPr>
          <p:cNvSpPr txBox="1"/>
          <p:nvPr/>
        </p:nvSpPr>
        <p:spPr>
          <a:xfrm>
            <a:off x="2654382" y="437306"/>
            <a:ext cx="723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1 : </a:t>
            </a:r>
            <a:r>
              <a:rPr lang="en-US" dirty="0"/>
              <a:t>The two odd vertices are A and C</a:t>
            </a:r>
          </a:p>
          <a:p>
            <a:r>
              <a:rPr lang="en-US" dirty="0">
                <a:solidFill>
                  <a:srgbClr val="0070C0"/>
                </a:solidFill>
              </a:rPr>
              <a:t>Step 2 : </a:t>
            </a:r>
            <a:r>
              <a:rPr lang="en-US" dirty="0"/>
              <a:t>AC</a:t>
            </a:r>
          </a:p>
          <a:p>
            <a:r>
              <a:rPr lang="en-IN" dirty="0"/>
              <a:t>             Path : 1) A-B-C = 6</a:t>
            </a:r>
          </a:p>
          <a:p>
            <a:r>
              <a:rPr lang="en-IN" dirty="0"/>
              <a:t>                       2) A-C = 4</a:t>
            </a:r>
          </a:p>
          <a:p>
            <a:r>
              <a:rPr lang="en-IN" dirty="0"/>
              <a:t>                       3) A-D-C = 11</a:t>
            </a:r>
          </a:p>
          <a:p>
            <a:r>
              <a:rPr lang="en-IN" dirty="0">
                <a:solidFill>
                  <a:srgbClr val="0070C0"/>
                </a:solidFill>
              </a:rPr>
              <a:t>Step 3 : </a:t>
            </a:r>
            <a:r>
              <a:rPr lang="en-IN" dirty="0"/>
              <a:t>A-C = 4         Minimum Path</a:t>
            </a:r>
          </a:p>
          <a:p>
            <a:r>
              <a:rPr lang="en-IN" dirty="0">
                <a:solidFill>
                  <a:srgbClr val="0070C0"/>
                </a:solidFill>
              </a:rPr>
              <a:t>Step 4 : </a:t>
            </a:r>
            <a:r>
              <a:rPr lang="en-IN" dirty="0"/>
              <a:t>The minimum path from A to C   </a:t>
            </a:r>
          </a:p>
          <a:p>
            <a:r>
              <a:rPr lang="en-IN" dirty="0"/>
              <a:t>             A-C = 4</a:t>
            </a:r>
          </a:p>
          <a:p>
            <a:r>
              <a:rPr lang="en-IN" dirty="0">
                <a:solidFill>
                  <a:srgbClr val="0070C0"/>
                </a:solidFill>
              </a:rPr>
              <a:t>Step 5 :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E10C7-8877-465F-AD46-1E184D20D12B}"/>
              </a:ext>
            </a:extLst>
          </p:cNvPr>
          <p:cNvSpPr/>
          <p:nvPr/>
        </p:nvSpPr>
        <p:spPr>
          <a:xfrm>
            <a:off x="246489" y="644057"/>
            <a:ext cx="492981" cy="4647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7C9E7-CC25-40F0-8D13-E0789700166F}"/>
              </a:ext>
            </a:extLst>
          </p:cNvPr>
          <p:cNvSpPr/>
          <p:nvPr/>
        </p:nvSpPr>
        <p:spPr>
          <a:xfrm>
            <a:off x="1892410" y="644056"/>
            <a:ext cx="540689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6AD0A7-E4B6-4A2A-AC92-45D60B28545A}"/>
              </a:ext>
            </a:extLst>
          </p:cNvPr>
          <p:cNvSpPr/>
          <p:nvPr/>
        </p:nvSpPr>
        <p:spPr>
          <a:xfrm>
            <a:off x="286246" y="2003729"/>
            <a:ext cx="492981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E3BC5D-3529-4E45-9234-4DFB3CCD6C88}"/>
              </a:ext>
            </a:extLst>
          </p:cNvPr>
          <p:cNvSpPr/>
          <p:nvPr/>
        </p:nvSpPr>
        <p:spPr>
          <a:xfrm>
            <a:off x="1900362" y="2003728"/>
            <a:ext cx="532737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09CCBC-91F7-46E7-B6EA-09A22BD4913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39470" y="876430"/>
            <a:ext cx="115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1C791-0C6B-4BA6-A799-8213A69C653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92980" y="1108803"/>
            <a:ext cx="39757" cy="894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3341E-6039-4A89-A9D4-F0B239256FF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79227" y="2236102"/>
            <a:ext cx="11211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A68FCE-CFD0-4D75-8184-3C05F4EFC2CE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H="1" flipV="1">
            <a:off x="2162755" y="1108803"/>
            <a:ext cx="3976" cy="89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B1DFB4-868A-4A09-AF7E-DB10082F69F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67275" y="1040743"/>
            <a:ext cx="1311105" cy="103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Box 2071">
            <a:extLst>
              <a:ext uri="{FF2B5EF4-FFF2-40B4-BE49-F238E27FC236}">
                <a16:creationId xmlns:a16="http://schemas.microsoft.com/office/drawing/2014/main" id="{73CF912B-BA3E-4654-B8E3-349C47049FCA}"/>
              </a:ext>
            </a:extLst>
          </p:cNvPr>
          <p:cNvSpPr txBox="1"/>
          <p:nvPr/>
        </p:nvSpPr>
        <p:spPr>
          <a:xfrm flipH="1">
            <a:off x="1222512" y="5486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6E48D70C-7CA3-4278-A2D5-B34CA25D33EC}"/>
              </a:ext>
            </a:extLst>
          </p:cNvPr>
          <p:cNvSpPr txBox="1"/>
          <p:nvPr/>
        </p:nvSpPr>
        <p:spPr>
          <a:xfrm flipH="1">
            <a:off x="1429246" y="12731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CED6ACC3-7498-49E5-AEC9-EFC6ED600A32}"/>
              </a:ext>
            </a:extLst>
          </p:cNvPr>
          <p:cNvSpPr txBox="1"/>
          <p:nvPr/>
        </p:nvSpPr>
        <p:spPr>
          <a:xfrm>
            <a:off x="2305387" y="15027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3DDD7F11-0F14-4539-A880-D620E552A078}"/>
              </a:ext>
            </a:extLst>
          </p:cNvPr>
          <p:cNvSpPr txBox="1"/>
          <p:nvPr/>
        </p:nvSpPr>
        <p:spPr>
          <a:xfrm flipH="1">
            <a:off x="1222512" y="23730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736C9B2-0D6B-475B-85E7-D1C95BAC4DDA}"/>
              </a:ext>
            </a:extLst>
          </p:cNvPr>
          <p:cNvSpPr txBox="1"/>
          <p:nvPr/>
        </p:nvSpPr>
        <p:spPr>
          <a:xfrm>
            <a:off x="166977" y="1596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077" name="Arrow: Right 2076">
            <a:extLst>
              <a:ext uri="{FF2B5EF4-FFF2-40B4-BE49-F238E27FC236}">
                <a16:creationId xmlns:a16="http://schemas.microsoft.com/office/drawing/2014/main" id="{04A9B280-2479-4C44-BE9A-A41AD3EF86E5}"/>
              </a:ext>
            </a:extLst>
          </p:cNvPr>
          <p:cNvSpPr/>
          <p:nvPr/>
        </p:nvSpPr>
        <p:spPr>
          <a:xfrm>
            <a:off x="4444721" y="1966062"/>
            <a:ext cx="333954" cy="9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E7E828-AF46-4FB6-B611-4F1A33A2F2EB}"/>
              </a:ext>
            </a:extLst>
          </p:cNvPr>
          <p:cNvSpPr txBox="1"/>
          <p:nvPr/>
        </p:nvSpPr>
        <p:spPr>
          <a:xfrm flipH="1">
            <a:off x="4888035" y="28697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8962F4-3A9F-4DE5-B87A-8EB83062D837}"/>
              </a:ext>
            </a:extLst>
          </p:cNvPr>
          <p:cNvSpPr txBox="1"/>
          <p:nvPr/>
        </p:nvSpPr>
        <p:spPr>
          <a:xfrm>
            <a:off x="4717153" y="4639112"/>
            <a:ext cx="6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DF236F0-9654-42D0-B718-C60374BD9A66}"/>
              </a:ext>
            </a:extLst>
          </p:cNvPr>
          <p:cNvSpPr/>
          <p:nvPr/>
        </p:nvSpPr>
        <p:spPr>
          <a:xfrm>
            <a:off x="2802778" y="3361886"/>
            <a:ext cx="3029475" cy="1941634"/>
          </a:xfrm>
          <a:prstGeom prst="arc">
            <a:avLst>
              <a:gd name="adj1" fmla="val 16311929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E8C9051-A873-4B6D-9AEC-0DD6C1CEB88E}"/>
              </a:ext>
            </a:extLst>
          </p:cNvPr>
          <p:cNvSpPr/>
          <p:nvPr/>
        </p:nvSpPr>
        <p:spPr>
          <a:xfrm>
            <a:off x="3912012" y="2965200"/>
            <a:ext cx="492981" cy="4647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69D643-5C13-407A-8816-63F3978D2357}"/>
              </a:ext>
            </a:extLst>
          </p:cNvPr>
          <p:cNvSpPr/>
          <p:nvPr/>
        </p:nvSpPr>
        <p:spPr>
          <a:xfrm>
            <a:off x="5557933" y="2965199"/>
            <a:ext cx="540689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BAD239-BE30-4C09-95F9-CC0B9088A28C}"/>
              </a:ext>
            </a:extLst>
          </p:cNvPr>
          <p:cNvSpPr/>
          <p:nvPr/>
        </p:nvSpPr>
        <p:spPr>
          <a:xfrm>
            <a:off x="3951769" y="4324872"/>
            <a:ext cx="492981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C7C51E3-47AA-4230-903A-AB025AB66787}"/>
              </a:ext>
            </a:extLst>
          </p:cNvPr>
          <p:cNvSpPr/>
          <p:nvPr/>
        </p:nvSpPr>
        <p:spPr>
          <a:xfrm>
            <a:off x="5565885" y="4324871"/>
            <a:ext cx="532737" cy="464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FCB8195-BCCD-4D77-85A5-093CB000A602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4404993" y="3197573"/>
            <a:ext cx="115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0AC83B-BBB3-4B76-98FF-C004C1FF6F5F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4158503" y="3429946"/>
            <a:ext cx="39757" cy="894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33309EB-B054-462A-8184-6AD37926631A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 flipV="1">
            <a:off x="4444750" y="4557245"/>
            <a:ext cx="11211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4F1950-ECD8-4726-BBA1-89C510F81A20}"/>
              </a:ext>
            </a:extLst>
          </p:cNvPr>
          <p:cNvCxnSpPr>
            <a:stCxn id="89" idx="0"/>
            <a:endCxn id="87" idx="4"/>
          </p:cNvCxnSpPr>
          <p:nvPr/>
        </p:nvCxnSpPr>
        <p:spPr>
          <a:xfrm flipH="1" flipV="1">
            <a:off x="5828278" y="3429946"/>
            <a:ext cx="3976" cy="89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F17471-965B-4EEB-AA3F-21B7D1A8C4F4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4332798" y="3361886"/>
            <a:ext cx="1311105" cy="103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C3C9770-6D3D-41C6-888F-68132F5E40B6}"/>
              </a:ext>
            </a:extLst>
          </p:cNvPr>
          <p:cNvSpPr txBox="1"/>
          <p:nvPr/>
        </p:nvSpPr>
        <p:spPr>
          <a:xfrm flipH="1">
            <a:off x="4717153" y="3823940"/>
            <a:ext cx="16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95108F-EF66-4CC4-8CCF-BB14FB172260}"/>
              </a:ext>
            </a:extLst>
          </p:cNvPr>
          <p:cNvSpPr txBox="1"/>
          <p:nvPr/>
        </p:nvSpPr>
        <p:spPr>
          <a:xfrm>
            <a:off x="5970910" y="38239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C6FBD7-666F-4C73-A7D6-5AA6C60D08DA}"/>
              </a:ext>
            </a:extLst>
          </p:cNvPr>
          <p:cNvSpPr txBox="1"/>
          <p:nvPr/>
        </p:nvSpPr>
        <p:spPr>
          <a:xfrm>
            <a:off x="3832500" y="39178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6890D5-8995-4E61-BC86-D96DB1D2E785}"/>
              </a:ext>
            </a:extLst>
          </p:cNvPr>
          <p:cNvSpPr txBox="1"/>
          <p:nvPr/>
        </p:nvSpPr>
        <p:spPr>
          <a:xfrm>
            <a:off x="5328340" y="33277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77EC73-B74A-403E-9059-7D1F1CF8E876}"/>
              </a:ext>
            </a:extLst>
          </p:cNvPr>
          <p:cNvSpPr txBox="1"/>
          <p:nvPr/>
        </p:nvSpPr>
        <p:spPr>
          <a:xfrm>
            <a:off x="6638645" y="2653297"/>
            <a:ext cx="250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6 : </a:t>
            </a:r>
            <a:r>
              <a:rPr lang="en-US" dirty="0"/>
              <a:t>weight = 22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FE1EA2-23A5-4315-AF09-90CCCE6F24B2}"/>
              </a:ext>
            </a:extLst>
          </p:cNvPr>
          <p:cNvSpPr txBox="1"/>
          <p:nvPr/>
        </p:nvSpPr>
        <p:spPr>
          <a:xfrm flipH="1">
            <a:off x="413710" y="5008444"/>
            <a:ext cx="305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7 : </a:t>
            </a:r>
            <a:r>
              <a:rPr lang="en-US" dirty="0"/>
              <a:t>A-B-C-A-D-C-A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Total weight = 22 + 4 = 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20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DFD59-C4BA-4E93-BF8C-7F4C86CB20F0}"/>
              </a:ext>
            </a:extLst>
          </p:cNvPr>
          <p:cNvSpPr txBox="1"/>
          <p:nvPr/>
        </p:nvSpPr>
        <p:spPr>
          <a:xfrm>
            <a:off x="381663" y="166976"/>
            <a:ext cx="57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POSA  Algorithm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378527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630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Trebuchet MS</vt:lpstr>
      <vt:lpstr>URWPalladioL-Roma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PALLAVI M</dc:creator>
  <cp:lastModifiedBy>NEHA PALLAVI M</cp:lastModifiedBy>
  <cp:revision>26</cp:revision>
  <dcterms:created xsi:type="dcterms:W3CDTF">2020-10-16T08:16:22Z</dcterms:created>
  <dcterms:modified xsi:type="dcterms:W3CDTF">2020-10-27T17:49:20Z</dcterms:modified>
</cp:coreProperties>
</file>