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sldIdLst>
    <p:sldId id="256" r:id="rId2"/>
    <p:sldId id="265" r:id="rId3"/>
    <p:sldId id="257" r:id="rId4"/>
    <p:sldId id="269" r:id="rId5"/>
    <p:sldId id="258" r:id="rId6"/>
    <p:sldId id="259" r:id="rId7"/>
    <p:sldId id="260" r:id="rId8"/>
    <p:sldId id="261" r:id="rId9"/>
    <p:sldId id="264" r:id="rId10"/>
    <p:sldId id="262" r:id="rId11"/>
    <p:sldId id="263" r:id="rId12"/>
    <p:sldId id="268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38B3-2C9C-4EFE-8AF6-C04E89A0B1E9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1B73-D7B0-4119-8D2D-74AC1DEF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4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38B3-2C9C-4EFE-8AF6-C04E89A0B1E9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1B73-D7B0-4119-8D2D-74AC1DEF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0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38B3-2C9C-4EFE-8AF6-C04E89A0B1E9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1B73-D7B0-4119-8D2D-74AC1DEF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38B3-2C9C-4EFE-8AF6-C04E89A0B1E9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1B73-D7B0-4119-8D2D-74AC1DEF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1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38B3-2C9C-4EFE-8AF6-C04E89A0B1E9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1B73-D7B0-4119-8D2D-74AC1DEF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9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38B3-2C9C-4EFE-8AF6-C04E89A0B1E9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1B73-D7B0-4119-8D2D-74AC1DEF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7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38B3-2C9C-4EFE-8AF6-C04E89A0B1E9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1B73-D7B0-4119-8D2D-74AC1DEF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0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38B3-2C9C-4EFE-8AF6-C04E89A0B1E9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1B73-D7B0-4119-8D2D-74AC1DEF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3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38B3-2C9C-4EFE-8AF6-C04E89A0B1E9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1B73-D7B0-4119-8D2D-74AC1DEF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2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38B3-2C9C-4EFE-8AF6-C04E89A0B1E9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1B73-D7B0-4119-8D2D-74AC1DEF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38B3-2C9C-4EFE-8AF6-C04E89A0B1E9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1B73-D7B0-4119-8D2D-74AC1DEF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9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38B3-2C9C-4EFE-8AF6-C04E89A0B1E9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1B73-D7B0-4119-8D2D-74AC1DEF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15803" y="777868"/>
            <a:ext cx="10609120" cy="1514908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dirty="0" smtClean="0">
                <a:solidFill>
                  <a:srgbClr val="00CCFF"/>
                </a:solidFill>
                <a:latin typeface="Comic Sans MS" panose="030F0702030302020204" pitchFamily="66" charset="0"/>
              </a:rPr>
              <a:t>BUILDING A WEB SERVICE FRAMEWORK (STOW-RS) FOR MEDICAL IMAGING</a:t>
            </a:r>
            <a:endParaRPr lang="en-US" sz="4000" dirty="0">
              <a:solidFill>
                <a:srgbClr val="00CCFF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4608" y="3531941"/>
            <a:ext cx="630035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              </a:t>
            </a:r>
            <a:r>
              <a:rPr lang="en-US" sz="2000" b="1" dirty="0" smtClean="0">
                <a:latin typeface="Comic Sans MS" panose="030F0702030302020204" pitchFamily="66" charset="0"/>
              </a:rPr>
              <a:t>NAME:</a:t>
            </a:r>
            <a:r>
              <a:rPr lang="en-US" sz="2000" dirty="0" smtClean="0">
                <a:latin typeface="Comic Sans MS" panose="030F0702030302020204" pitchFamily="66" charset="0"/>
              </a:rPr>
              <a:t> Neha Pathapati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Comic Sans MS" panose="030F0702030302020204" pitchFamily="66" charset="0"/>
              </a:rPr>
              <a:t>                    USN:</a:t>
            </a:r>
            <a:r>
              <a:rPr lang="en-US" sz="2000" dirty="0" smtClean="0">
                <a:latin typeface="Comic Sans MS" panose="030F0702030302020204" pitchFamily="66" charset="0"/>
              </a:rPr>
              <a:t> 1MS12CS143</a:t>
            </a:r>
            <a:r>
              <a:rPr lang="en-US" sz="2000" b="1" dirty="0" smtClean="0">
                <a:latin typeface="Comic Sans MS" panose="030F0702030302020204" pitchFamily="66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Comic Sans MS" panose="030F0702030302020204" pitchFamily="66" charset="0"/>
              </a:rPr>
              <a:t>              COMPANY: </a:t>
            </a:r>
            <a:r>
              <a:rPr lang="en-US" sz="2000" dirty="0" smtClean="0">
                <a:latin typeface="Comic Sans MS" panose="030F0702030302020204" pitchFamily="66" charset="0"/>
              </a:rPr>
              <a:t>Philips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Comic Sans MS" panose="030F0702030302020204" pitchFamily="66" charset="0"/>
              </a:rPr>
              <a:t>      BUSINESS UNIT: </a:t>
            </a:r>
            <a:r>
              <a:rPr lang="en-US" sz="2000" dirty="0" smtClean="0">
                <a:latin typeface="Comic Sans MS" panose="030F0702030302020204" pitchFamily="66" charset="0"/>
              </a:rPr>
              <a:t>Health Systems     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Comic Sans MS" panose="030F0702030302020204" pitchFamily="66" charset="0"/>
              </a:rPr>
              <a:t>     INTERNAL GUIDE: </a:t>
            </a:r>
            <a:r>
              <a:rPr lang="en-US" sz="2000" dirty="0" smtClean="0">
                <a:latin typeface="Comic Sans MS" panose="030F0702030302020204" pitchFamily="66" charset="0"/>
              </a:rPr>
              <a:t>Prof. Srinidhi .H</a:t>
            </a:r>
          </a:p>
          <a:p>
            <a:pPr algn="ctr"/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(Assistant Professor, Dept. of Computer Science    and Engineering, MSRIT)</a:t>
            </a:r>
          </a:p>
        </p:txBody>
      </p:sp>
    </p:spTree>
    <p:extLst>
      <p:ext uri="{BB962C8B-B14F-4D97-AF65-F5344CB8AC3E}">
        <p14:creationId xmlns:p14="http://schemas.microsoft.com/office/powerpoint/2010/main" val="19728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323" y="363671"/>
            <a:ext cx="5521038" cy="87139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CCFF"/>
                </a:solidFill>
                <a:latin typeface="Comic Sans MS" panose="030F0702030302020204" pitchFamily="66" charset="0"/>
              </a:rPr>
              <a:t>LITERATURE SURVEY</a:t>
            </a:r>
            <a:endParaRPr lang="en-US" sz="3600" dirty="0">
              <a:solidFill>
                <a:srgbClr val="00CCFF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323" y="1123667"/>
            <a:ext cx="111613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Reference is Digital </a:t>
            </a:r>
            <a:r>
              <a:rPr lang="en-US" dirty="0">
                <a:latin typeface="Comic Sans MS" panose="030F0702030302020204" pitchFamily="66" charset="0"/>
              </a:rPr>
              <a:t>Imaging and Communication in Medicine (DICOM) Standard.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This </a:t>
            </a:r>
            <a:r>
              <a:rPr lang="en-US" dirty="0">
                <a:latin typeface="Comic Sans MS" panose="030F0702030302020204" pitchFamily="66" charset="0"/>
              </a:rPr>
              <a:t>standard was established by the National Electrical Manufacturers Association (NEMA) which recognized the emerging need for a standard method for transferring images and associated information between devices manufactured by various vendors.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The </a:t>
            </a:r>
            <a:r>
              <a:rPr lang="en-US" dirty="0">
                <a:latin typeface="Comic Sans MS" panose="030F0702030302020204" pitchFamily="66" charset="0"/>
              </a:rPr>
              <a:t>DICOM Standard is an evolving standard and it is maintained in accordance with the Procedures of the DICOM Standards Committee.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omic Sans MS" panose="030F0702030302020204" pitchFamily="66" charset="0"/>
              </a:rPr>
              <a:t>The DICOM standard specifies a web-based service i.e. STOW-RS for storing DICOM persistent objects (e.g., images, medical imaging reports).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A </a:t>
            </a:r>
            <a:r>
              <a:rPr lang="en-US" dirty="0">
                <a:latin typeface="Comic Sans MS" panose="030F0702030302020204" pitchFamily="66" charset="0"/>
              </a:rPr>
              <a:t>simple mechanism for storing a DICOM persistent object, through HTTP/HTTPS protocol, using DICOM UIDs (Unique Identifiers</a:t>
            </a:r>
            <a:r>
              <a:rPr lang="en-US" dirty="0" smtClean="0">
                <a:latin typeface="Comic Sans MS" panose="030F0702030302020204" pitchFamily="66" charset="0"/>
              </a:rPr>
              <a:t>) is described.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omic Sans MS" panose="030F0702030302020204" pitchFamily="66" charset="0"/>
              </a:rPr>
              <a:t>The HTTP Request field Content-Type is used in the header lines by the client in an HTTP/1.1 transaction to indicate the type of data being sent to the STOW-RS.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All </a:t>
            </a:r>
            <a:r>
              <a:rPr lang="en-US" dirty="0">
                <a:latin typeface="Comic Sans MS" panose="030F0702030302020204" pitchFamily="66" charset="0"/>
              </a:rPr>
              <a:t>HTTP header fields whose use is not defined by STOW-RS are assumed to have the meaning defined by the HTTP standard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The </a:t>
            </a:r>
            <a:r>
              <a:rPr lang="en-US" dirty="0">
                <a:latin typeface="Comic Sans MS" panose="030F0702030302020204" pitchFamily="66" charset="0"/>
              </a:rPr>
              <a:t>format of the DICOM request message body for DICOM </a:t>
            </a:r>
            <a:r>
              <a:rPr lang="en-US" dirty="0" smtClean="0">
                <a:latin typeface="Comic Sans MS" panose="030F0702030302020204" pitchFamily="66" charset="0"/>
              </a:rPr>
              <a:t>instances including </a:t>
            </a:r>
            <a:r>
              <a:rPr lang="en-US" dirty="0">
                <a:latin typeface="Comic Sans MS" panose="030F0702030302020204" pitchFamily="66" charset="0"/>
              </a:rPr>
              <a:t>the </a:t>
            </a:r>
            <a:r>
              <a:rPr lang="en-US" dirty="0" smtClean="0">
                <a:latin typeface="Comic Sans MS" panose="030F0702030302020204" pitchFamily="66" charset="0"/>
              </a:rPr>
              <a:t>content-type.</a:t>
            </a: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The </a:t>
            </a:r>
            <a:r>
              <a:rPr lang="en-US" dirty="0">
                <a:latin typeface="Comic Sans MS" panose="030F0702030302020204" pitchFamily="66" charset="0"/>
              </a:rPr>
              <a:t>response </a:t>
            </a:r>
            <a:r>
              <a:rPr lang="en-US" dirty="0" smtClean="0">
                <a:latin typeface="Comic Sans MS" panose="030F0702030302020204" pitchFamily="66" charset="0"/>
              </a:rPr>
              <a:t>of </a:t>
            </a:r>
            <a:r>
              <a:rPr lang="en-US" dirty="0">
                <a:latin typeface="Comic Sans MS" panose="030F0702030302020204" pitchFamily="66" charset="0"/>
              </a:rPr>
              <a:t>the RESTful Service as a HTTP status </a:t>
            </a:r>
            <a:r>
              <a:rPr lang="en-US" dirty="0" smtClean="0">
                <a:latin typeface="Comic Sans MS" panose="030F0702030302020204" pitchFamily="66" charset="0"/>
              </a:rPr>
              <a:t>line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546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4003" y="197427"/>
            <a:ext cx="3046068" cy="87139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CCFF"/>
                </a:solidFill>
                <a:latin typeface="Comic Sans MS" panose="030F0702030302020204" pitchFamily="66" charset="0"/>
              </a:rPr>
              <a:t>DESIGN</a:t>
            </a:r>
            <a:endParaRPr lang="en-US" sz="3600" dirty="0">
              <a:solidFill>
                <a:srgbClr val="00CCFF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Content Placeholder 3"/>
          <p:cNvSpPr txBox="1">
            <a:spLocks noGrp="1"/>
          </p:cNvSpPr>
          <p:nvPr>
            <p:ph idx="1"/>
          </p:nvPr>
        </p:nvSpPr>
        <p:spPr>
          <a:xfrm>
            <a:off x="294003" y="1068820"/>
            <a:ext cx="1125029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mic Sans MS" panose="030F0702030302020204" pitchFamily="66" charset="0"/>
              </a:rPr>
              <a:t>ALGORITHM </a:t>
            </a:r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DESIGN</a:t>
            </a:r>
            <a:endParaRPr lang="en-US" sz="20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omic Sans MS" panose="030F0702030302020204" pitchFamily="66" charset="0"/>
              </a:rPr>
              <a:t>Initialization </a:t>
            </a:r>
            <a:r>
              <a:rPr lang="en-US" sz="1800" dirty="0">
                <a:latin typeface="Comic Sans MS" panose="030F0702030302020204" pitchFamily="66" charset="0"/>
              </a:rPr>
              <a:t>of DICOM </a:t>
            </a:r>
            <a:r>
              <a:rPr lang="en-US" sz="1800" dirty="0" smtClean="0">
                <a:latin typeface="Comic Sans MS" panose="030F0702030302020204" pitchFamily="66" charset="0"/>
              </a:rPr>
              <a:t>toolkit.</a:t>
            </a:r>
            <a:endParaRPr lang="en-US" sz="1800" dirty="0"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omic Sans MS" panose="030F0702030302020204" pitchFamily="66" charset="0"/>
              </a:rPr>
              <a:t>Initialization </a:t>
            </a:r>
            <a:r>
              <a:rPr lang="en-US" sz="1800" dirty="0">
                <a:latin typeface="Comic Sans MS" panose="030F0702030302020204" pitchFamily="66" charset="0"/>
              </a:rPr>
              <a:t>of logging mechanism.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omic Sans MS" panose="030F0702030302020204" pitchFamily="66" charset="0"/>
              </a:rPr>
              <a:t>Host </a:t>
            </a:r>
            <a:r>
              <a:rPr lang="en-US" sz="1800" dirty="0">
                <a:latin typeface="Comic Sans MS" panose="030F0702030302020204" pitchFamily="66" charset="0"/>
              </a:rPr>
              <a:t>STOW-RS service on port 443 to listen for incoming STOW-RS requests.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omic Sans MS" panose="030F0702030302020204" pitchFamily="66" charset="0"/>
              </a:rPr>
              <a:t>A </a:t>
            </a:r>
            <a:r>
              <a:rPr lang="en-US" sz="1800" dirty="0">
                <a:latin typeface="Comic Sans MS" panose="030F0702030302020204" pitchFamily="66" charset="0"/>
              </a:rPr>
              <a:t>STOW-RS request arrives</a:t>
            </a:r>
            <a:r>
              <a:rPr lang="en-US" sz="1800" dirty="0" smtClean="0">
                <a:latin typeface="Comic Sans MS" panose="030F0702030302020204" pitchFamily="66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omic Sans MS" panose="030F0702030302020204" pitchFamily="66" charset="0"/>
              </a:rPr>
              <a:t>Authorize client. If authorization is successful, accept request. Else, reject request.</a:t>
            </a:r>
            <a:endParaRPr lang="en-US" sz="1800" dirty="0"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omic Sans MS" panose="030F0702030302020204" pitchFamily="66" charset="0"/>
              </a:rPr>
              <a:t>Validate </a:t>
            </a:r>
            <a:r>
              <a:rPr lang="en-US" sz="1800" dirty="0">
                <a:latin typeface="Comic Sans MS" panose="030F0702030302020204" pitchFamily="66" charset="0"/>
              </a:rPr>
              <a:t>format of Study Instance ID from STOW-RS request </a:t>
            </a:r>
            <a:r>
              <a:rPr lang="en-US" sz="1800" dirty="0" smtClean="0">
                <a:latin typeface="Comic Sans MS" panose="030F0702030302020204" pitchFamily="66" charset="0"/>
              </a:rPr>
              <a:t>URL, check consistency of Study UID with DICOM file header tag, and validate format of input DICOM file. </a:t>
            </a:r>
            <a:r>
              <a:rPr lang="en-US" sz="1800" dirty="0">
                <a:latin typeface="Comic Sans MS" panose="030F0702030302020204" pitchFamily="66" charset="0"/>
              </a:rPr>
              <a:t>If </a:t>
            </a:r>
            <a:r>
              <a:rPr lang="en-US" sz="1800" dirty="0" smtClean="0">
                <a:latin typeface="Comic Sans MS" panose="030F0702030302020204" pitchFamily="66" charset="0"/>
              </a:rPr>
              <a:t>any validation </a:t>
            </a:r>
            <a:r>
              <a:rPr lang="en-US" sz="1800" dirty="0">
                <a:latin typeface="Comic Sans MS" panose="030F0702030302020204" pitchFamily="66" charset="0"/>
              </a:rPr>
              <a:t>is invalid, abort STOW-RS service.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omic Sans MS" panose="030F0702030302020204" pitchFamily="66" charset="0"/>
              </a:rPr>
              <a:t>Retrieve </a:t>
            </a:r>
            <a:r>
              <a:rPr lang="en-US" sz="1800" dirty="0">
                <a:latin typeface="Comic Sans MS" panose="030F0702030302020204" pitchFamily="66" charset="0"/>
              </a:rPr>
              <a:t>Study Instance ID, Series Instance ID, and SOP Instance ID from DICOM file header (inputted by client to store). 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omic Sans MS" panose="030F0702030302020204" pitchFamily="66" charset="0"/>
              </a:rPr>
              <a:t>Store </a:t>
            </a:r>
            <a:r>
              <a:rPr lang="en-US" sz="1800" dirty="0">
                <a:latin typeface="Comic Sans MS" panose="030F0702030302020204" pitchFamily="66" charset="0"/>
              </a:rPr>
              <a:t>the DICOM file at a predefined location in the hierarchy of the form: StudyUID/SeriesID/SopUID.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Comic Sans MS" panose="030F0702030302020204" pitchFamily="66" charset="0"/>
              </a:rPr>
              <a:t>Construct </a:t>
            </a:r>
            <a:r>
              <a:rPr lang="en-US" sz="1800" dirty="0">
                <a:latin typeface="Comic Sans MS" panose="030F0702030302020204" pitchFamily="66" charset="0"/>
              </a:rPr>
              <a:t>appropriate HTTP Response Message (status code + status message) and return to client</a:t>
            </a:r>
            <a:r>
              <a:rPr lang="en-US" sz="1800" dirty="0" smtClean="0">
                <a:latin typeface="Comic Sans MS" panose="030F0702030302020204" pitchFamily="66" charset="0"/>
              </a:rPr>
              <a:t>.</a:t>
            </a:r>
            <a:endParaRPr 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9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/>
          <a:srcRect l="309" t="2422" r="2238" b="4249"/>
          <a:stretch/>
        </p:blipFill>
        <p:spPr>
          <a:xfrm>
            <a:off x="222751" y="882239"/>
            <a:ext cx="6369628" cy="3283528"/>
          </a:xfrm>
          <a:prstGeom prst="rect">
            <a:avLst/>
          </a:prstGeom>
        </p:spPr>
      </p:pic>
      <p:pic>
        <p:nvPicPr>
          <p:cNvPr id="7" name="Picture 6" descr="https://api.genmymodel.com/projects/_bOTzsPJEEeWQJr9tIyoRLg/diagrams/_bOVB0fJEEeWQJr9tIyoRLg/jpe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4360" b="13962"/>
          <a:stretch/>
        </p:blipFill>
        <p:spPr bwMode="auto">
          <a:xfrm>
            <a:off x="2625088" y="4634740"/>
            <a:ext cx="5947410" cy="19081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957" t="2771"/>
          <a:stretch/>
        </p:blipFill>
        <p:spPr>
          <a:xfrm>
            <a:off x="7003474" y="854483"/>
            <a:ext cx="4838829" cy="33844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1657" y="6457890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CLASS DIAGRAM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40031" y="4165767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SEQUENCE DIAGRAM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8153" y="4054250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DATA FLOW DIAGRAM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375119" y="218209"/>
            <a:ext cx="3046068" cy="561109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CCFF"/>
                </a:solidFill>
                <a:latin typeface="Comic Sans MS" panose="030F0702030302020204" pitchFamily="66" charset="0"/>
              </a:rPr>
              <a:t>DESIGN</a:t>
            </a:r>
            <a:endParaRPr lang="en-US" sz="4000" dirty="0">
              <a:solidFill>
                <a:srgbClr val="00CCF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20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395" y="272088"/>
            <a:ext cx="3199008" cy="871393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CCFF"/>
                </a:solidFill>
                <a:latin typeface="Comic Sans MS" panose="030F0702030302020204" pitchFamily="66" charset="0"/>
              </a:rPr>
              <a:t>PROJECT PLAN</a:t>
            </a:r>
            <a:endParaRPr lang="en-US" sz="3600" dirty="0">
              <a:solidFill>
                <a:srgbClr val="00CC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516" r="11204" b="18917"/>
          <a:stretch/>
        </p:blipFill>
        <p:spPr>
          <a:xfrm>
            <a:off x="3392885" y="403485"/>
            <a:ext cx="7479293" cy="2140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8319"/>
          <a:stretch/>
        </p:blipFill>
        <p:spPr>
          <a:xfrm>
            <a:off x="1125475" y="2670654"/>
            <a:ext cx="9750628" cy="2249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0955" b="9933"/>
          <a:stretch/>
        </p:blipFill>
        <p:spPr>
          <a:xfrm>
            <a:off x="1125475" y="4788448"/>
            <a:ext cx="9746703" cy="16850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7395" y="1012083"/>
            <a:ext cx="31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The schedule for the remaining component of STOW-RS:</a:t>
            </a:r>
          </a:p>
        </p:txBody>
      </p:sp>
    </p:spTree>
    <p:extLst>
      <p:ext uri="{BB962C8B-B14F-4D97-AF65-F5344CB8AC3E}">
        <p14:creationId xmlns:p14="http://schemas.microsoft.com/office/powerpoint/2010/main" val="4124553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1946" y="259763"/>
            <a:ext cx="4196536" cy="87139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CCFF"/>
                </a:solidFill>
                <a:latin typeface="Comic Sans MS" panose="030F0702030302020204" pitchFamily="66" charset="0"/>
              </a:rPr>
              <a:t>CONCLUSION</a:t>
            </a:r>
            <a:endParaRPr lang="en-US" sz="3600" dirty="0">
              <a:solidFill>
                <a:srgbClr val="00CCFF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2392" y="4894706"/>
            <a:ext cx="4196536" cy="871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00CCFF"/>
                </a:solidFill>
                <a:latin typeface="Comic Sans MS" panose="030F0702030302020204" pitchFamily="66" charset="0"/>
              </a:rPr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392" y="5630610"/>
            <a:ext cx="1134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Digital Imaging and Communication (DICOM) standard 2015 published by National Electrical Manufacturers Association.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92" y="983111"/>
            <a:ext cx="11161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We are building a STOW-RS web service to allow third party clients to store DICOM files over the PACS.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The successful development of STOW-RS will yield the following benefits: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Easy migration of medical exams across health organizations.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Eliminates the need to manually transfer paper reports from the health organization where the patient has undertaken an exam to his host hospital (i.e. the hospital hosting his general physician).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Saves time, as patient does not have to wait for the exam reports and carry it back to his general/referring physician for diagnosis.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Saves money, as the patient will not need to pay consultation fees twice.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Patient can get diagnosed from his referring physician who is well versed with his medical history, even if he gets a medical exam from another health organization.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All of the patient’s medical </a:t>
            </a:r>
            <a:r>
              <a:rPr lang="en-US" dirty="0">
                <a:latin typeface="Comic Sans MS" panose="030F0702030302020204" pitchFamily="66" charset="0"/>
              </a:rPr>
              <a:t>exams reports can be consolidated and stored at a single location – his host hospital, for a quick reference in the future. 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49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3900" y="448252"/>
            <a:ext cx="2632363" cy="87139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CCFF"/>
                </a:solidFill>
                <a:latin typeface="Comic Sans MS" panose="030F0702030302020204" pitchFamily="66" charset="0"/>
              </a:rPr>
              <a:t>AGENDA</a:t>
            </a:r>
            <a:endParaRPr lang="en-US" sz="4000" dirty="0">
              <a:solidFill>
                <a:srgbClr val="00CCFF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949" y="1756183"/>
            <a:ext cx="52266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omic Sans MS" panose="030F0702030302020204" pitchFamily="66" charset="0"/>
              </a:rPr>
              <a:t>A BRIEF OVERVIEW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omic Sans MS" panose="030F0702030302020204" pitchFamily="66" charset="0"/>
              </a:rPr>
              <a:t>MOTIVATION FOR STOW-RS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omic Sans MS" panose="030F0702030302020204" pitchFamily="66" charset="0"/>
              </a:rPr>
              <a:t>THE DICOM STANDARD</a:t>
            </a:r>
            <a:endParaRPr lang="en-US" b="1" dirty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omic Sans MS" panose="030F0702030302020204" pitchFamily="66" charset="0"/>
              </a:rPr>
              <a:t>PROBLEM </a:t>
            </a:r>
            <a:r>
              <a:rPr lang="en-US" b="1" dirty="0">
                <a:latin typeface="Comic Sans MS" panose="030F0702030302020204" pitchFamily="66" charset="0"/>
              </a:rPr>
              <a:t>DEFINITION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Comic Sans MS" panose="030F0702030302020204" pitchFamily="66" charset="0"/>
              </a:rPr>
              <a:t>SYSTEM </a:t>
            </a:r>
            <a:r>
              <a:rPr lang="en-US" b="1" dirty="0" smtClean="0">
                <a:latin typeface="Comic Sans MS" panose="030F0702030302020204" pitchFamily="66" charset="0"/>
              </a:rPr>
              <a:t>REQUIREMENTS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9016" y="1719755"/>
            <a:ext cx="2991525" cy="2781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prstClr val="black"/>
                </a:solidFill>
                <a:latin typeface="Comic Sans MS" panose="030F0702030302020204" pitchFamily="66" charset="0"/>
              </a:rPr>
              <a:t>LITERATURE SURVEY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prstClr val="black"/>
                </a:solidFill>
                <a:latin typeface="Comic Sans MS" panose="030F0702030302020204" pitchFamily="66" charset="0"/>
              </a:rPr>
              <a:t>DESIGN 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prstClr val="black"/>
                </a:solidFill>
                <a:latin typeface="Comic Sans MS" panose="030F0702030302020204" pitchFamily="66" charset="0"/>
              </a:rPr>
              <a:t>PROJECT PLAN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prstClr val="black"/>
                </a:solidFill>
                <a:latin typeface="Comic Sans MS" panose="030F0702030302020204" pitchFamily="66" charset="0"/>
              </a:rPr>
              <a:t>CONCLUSION 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prstClr val="black"/>
                </a:solidFill>
                <a:latin typeface="Comic Sans MS" panose="030F0702030302020204" pitchFamily="66" charset="0"/>
              </a:rP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900" y="1319645"/>
            <a:ext cx="6490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The following topics of STOW-RS will be covered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3711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481" y="199284"/>
            <a:ext cx="10515600" cy="87139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CCFF"/>
                </a:solidFill>
                <a:latin typeface="Comic Sans MS" panose="030F0702030302020204" pitchFamily="66" charset="0"/>
              </a:rPr>
              <a:t>A BRIEF OVERVIEW</a:t>
            </a:r>
            <a:endParaRPr lang="en-US" sz="4000" dirty="0">
              <a:solidFill>
                <a:srgbClr val="00CCFF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7005" y="978301"/>
            <a:ext cx="11214390" cy="69463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mic Sans MS" panose="030F0702030302020204" pitchFamily="66" charset="0"/>
              </a:rPr>
              <a:t>S</a:t>
            </a:r>
            <a:r>
              <a:rPr lang="en-US" sz="1800" dirty="0" smtClean="0">
                <a:latin typeface="Comic Sans MS" panose="030F0702030302020204" pitchFamily="66" charset="0"/>
              </a:rPr>
              <a:t>ystems responsible for handling medical and patient related information in n healthcare organization are: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800" b="1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654" y="1496403"/>
            <a:ext cx="52266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HOSPITAL INFORMATION SYSTEM </a:t>
            </a:r>
            <a:r>
              <a:rPr lang="en-US" b="1" dirty="0">
                <a:solidFill>
                  <a:srgbClr val="002060"/>
                </a:solidFill>
                <a:latin typeface="Comic Sans MS" panose="030F0702030302020204" pitchFamily="66" charset="0"/>
              </a:rPr>
              <a:t>(HIS)</a:t>
            </a:r>
            <a:endParaRPr lang="en-US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Administrational, medical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smtClean="0">
                <a:latin typeface="Comic Sans MS" panose="030F0702030302020204" pitchFamily="66" charset="0"/>
              </a:rPr>
              <a:t>financial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smtClean="0">
                <a:latin typeface="Comic Sans MS" panose="030F0702030302020204" pitchFamily="66" charset="0"/>
              </a:rPr>
              <a:t>legal issues, and </a:t>
            </a:r>
            <a:r>
              <a:rPr lang="en-US" dirty="0">
                <a:latin typeface="Comic Sans MS" panose="030F0702030302020204" pitchFamily="66" charset="0"/>
              </a:rPr>
              <a:t>the corresponding processing of services.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Patient ID, admitting/registration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smtClean="0">
                <a:latin typeface="Comic Sans MS" panose="030F0702030302020204" pitchFamily="66" charset="0"/>
              </a:rPr>
              <a:t>billing.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Common </a:t>
            </a:r>
            <a:r>
              <a:rPr lang="en-US" dirty="0">
                <a:latin typeface="Comic Sans MS" panose="030F0702030302020204" pitchFamily="66" charset="0"/>
              </a:rPr>
              <a:t>source of information of a patient’s health history.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Maintaining confidentiality.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Termed “MASTER SYSTEM”.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8654" y="4173731"/>
            <a:ext cx="5372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RADIOLOGY INFORMATION SYSTEM (RIS)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Subset </a:t>
            </a:r>
            <a:r>
              <a:rPr lang="en-US" dirty="0">
                <a:latin typeface="Comic Sans MS" panose="030F0702030302020204" pitchFamily="66" charset="0"/>
              </a:rPr>
              <a:t>of the HIS.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Computerized database to </a:t>
            </a:r>
            <a:r>
              <a:rPr lang="en-US" dirty="0">
                <a:latin typeface="Comic Sans MS" panose="030F0702030302020204" pitchFamily="66" charset="0"/>
              </a:rPr>
              <a:t>store, manipulate, and distribute patient radiological data and imagery.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Scheduling, execution, completion patient exams.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39294" y="1397392"/>
            <a:ext cx="5372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MODALITY/PERFORMING RESOURCE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Equipment providing </a:t>
            </a:r>
            <a:r>
              <a:rPr lang="en-US" dirty="0">
                <a:latin typeface="Comic Sans MS" panose="030F0702030302020204" pitchFamily="66" charset="0"/>
              </a:rPr>
              <a:t>an imaging </a:t>
            </a:r>
            <a:r>
              <a:rPr lang="en-US" dirty="0" smtClean="0">
                <a:latin typeface="Comic Sans MS" panose="030F0702030302020204" pitchFamily="66" charset="0"/>
              </a:rPr>
              <a:t>service.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Ex: CT, MRI, Angiography.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39294" y="2548131"/>
            <a:ext cx="57496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PICTURE ARCHIVAL AND COMMUNICATION SYSTEM (PACS)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Electronic </a:t>
            </a:r>
            <a:r>
              <a:rPr lang="en-US" dirty="0">
                <a:latin typeface="Comic Sans MS" panose="030F0702030302020204" pitchFamily="66" charset="0"/>
              </a:rPr>
              <a:t>management of images and related information.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Long-term </a:t>
            </a:r>
            <a:r>
              <a:rPr lang="en-US" dirty="0">
                <a:latin typeface="Comic Sans MS" panose="030F0702030302020204" pitchFamily="66" charset="0"/>
              </a:rPr>
              <a:t>storage of medical </a:t>
            </a:r>
            <a:r>
              <a:rPr lang="en-US" dirty="0" smtClean="0">
                <a:latin typeface="Comic Sans MS" panose="030F0702030302020204" pitchFamily="66" charset="0"/>
              </a:rPr>
              <a:t>images.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Facilitates </a:t>
            </a:r>
            <a:r>
              <a:rPr lang="en-US" dirty="0">
                <a:latin typeface="Comic Sans MS" panose="030F0702030302020204" pitchFamily="66" charset="0"/>
              </a:rPr>
              <a:t>sharing of images between </a:t>
            </a:r>
            <a:r>
              <a:rPr lang="en-US" dirty="0" smtClean="0">
                <a:latin typeface="Comic Sans MS" panose="030F0702030302020204" pitchFamily="66" charset="0"/>
              </a:rPr>
              <a:t>physicians/radiologists.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39294" y="4733157"/>
            <a:ext cx="5602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REVIEW WORKSTATION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>adiologist </a:t>
            </a:r>
            <a:r>
              <a:rPr lang="en-US" dirty="0">
                <a:latin typeface="Comic Sans MS" panose="030F0702030302020204" pitchFamily="66" charset="0"/>
              </a:rPr>
              <a:t>dictates a report for the patient based on – a review of the patient’s history, the patient’s radiological history, and the images of the current exam.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4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slidesharecdn.com/1005-genereaux-dicomweb-140828090930-phpapp02/95/dicomweb-21-638.jpg?cb=140921707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073" y="1836016"/>
            <a:ext cx="57957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16" y="1836016"/>
            <a:ext cx="4562475" cy="3476625"/>
          </a:xfrm>
          <a:prstGeom prst="rect">
            <a:avLst/>
          </a:prstGeom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87481" y="199284"/>
            <a:ext cx="10515600" cy="87139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CCFF"/>
                </a:solidFill>
                <a:latin typeface="Comic Sans MS" panose="030F0702030302020204" pitchFamily="66" charset="0"/>
              </a:rPr>
              <a:t>A BRIEF OVERVIEW</a:t>
            </a:r>
            <a:endParaRPr lang="en-US" sz="4000" dirty="0">
              <a:solidFill>
                <a:srgbClr val="00CCFF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481" y="1070677"/>
            <a:ext cx="68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RELATION BETWEEN STUDY, SERIES, AND INSTANCE</a:t>
            </a:r>
            <a:endParaRPr lang="en-US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65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337" y="224783"/>
            <a:ext cx="10515600" cy="87139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CCFF"/>
                </a:solidFill>
                <a:latin typeface="Comic Sans MS" panose="030F0702030302020204" pitchFamily="66" charset="0"/>
              </a:rPr>
              <a:t>A BRIEF OVERVIEW</a:t>
            </a:r>
            <a:endParaRPr lang="en-US" sz="4000" dirty="0">
              <a:solidFill>
                <a:srgbClr val="00CC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" r="5660"/>
          <a:stretch/>
        </p:blipFill>
        <p:spPr bwMode="auto">
          <a:xfrm>
            <a:off x="341168" y="1936912"/>
            <a:ext cx="5631872" cy="43703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41168" y="1145897"/>
            <a:ext cx="570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RELATION B/W HIS, RIS, MODALITY, PACS, AND REVIEW WORKSTATION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3373" y="454715"/>
            <a:ext cx="523701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PACS is the most critical system to a healthcare organization!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73040" y="1388784"/>
            <a:ext cx="59124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SIGNIFICANCE OF PACS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omic Sans MS" panose="030F0702030302020204" pitchFamily="66" charset="0"/>
              </a:rPr>
              <a:t>B</a:t>
            </a:r>
            <a:r>
              <a:rPr lang="en-US" dirty="0" smtClean="0">
                <a:latin typeface="Comic Sans MS" panose="030F0702030302020204" pitchFamily="66" charset="0"/>
              </a:rPr>
              <a:t>ring </a:t>
            </a:r>
            <a:r>
              <a:rPr lang="en-US" dirty="0">
                <a:latin typeface="Comic Sans MS" panose="030F0702030302020204" pitchFamily="66" charset="0"/>
              </a:rPr>
              <a:t>an end to the use of film as the legal mode of archiving medical images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omic Sans MS" panose="030F0702030302020204" pitchFamily="66" charset="0"/>
              </a:rPr>
              <a:t>Serves as “hub” to provide </a:t>
            </a:r>
            <a:r>
              <a:rPr lang="en-US" dirty="0" smtClean="0">
                <a:latin typeface="Comic Sans MS" panose="030F0702030302020204" pitchFamily="66" charset="0"/>
              </a:rPr>
              <a:t>images.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Ends manual relay of medical documents.</a:t>
            </a: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omic Sans MS" panose="030F0702030302020204" pitchFamily="66" charset="0"/>
              </a:rPr>
              <a:t>S</a:t>
            </a:r>
            <a:r>
              <a:rPr lang="en-US" dirty="0" smtClean="0">
                <a:latin typeface="Comic Sans MS" panose="030F0702030302020204" pitchFamily="66" charset="0"/>
              </a:rPr>
              <a:t>imultaneous </a:t>
            </a:r>
            <a:r>
              <a:rPr lang="en-US" dirty="0">
                <a:latin typeface="Comic Sans MS" panose="030F0702030302020204" pitchFamily="66" charset="0"/>
              </a:rPr>
              <a:t>access to images and related information, by authorized personnel </a:t>
            </a:r>
            <a:r>
              <a:rPr lang="en-US" dirty="0" smtClean="0">
                <a:latin typeface="Comic Sans MS" panose="030F0702030302020204" pitchFamily="66" charset="0"/>
              </a:rPr>
              <a:t>at any </a:t>
            </a:r>
            <a:r>
              <a:rPr lang="en-US" dirty="0">
                <a:latin typeface="Comic Sans MS" panose="030F0702030302020204" pitchFamily="66" charset="0"/>
              </a:rPr>
              <a:t>time and from any location.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Computer </a:t>
            </a:r>
            <a:r>
              <a:rPr lang="en-US" dirty="0">
                <a:latin typeface="Comic Sans MS" panose="030F0702030302020204" pitchFamily="66" charset="0"/>
              </a:rPr>
              <a:t>Aided </a:t>
            </a:r>
            <a:r>
              <a:rPr lang="en-US" dirty="0" smtClean="0">
                <a:latin typeface="Comic Sans MS" panose="030F0702030302020204" pitchFamily="66" charset="0"/>
              </a:rPr>
              <a:t>Diagnostics </a:t>
            </a:r>
            <a:r>
              <a:rPr lang="en-US" dirty="0">
                <a:latin typeface="Comic Sans MS" panose="030F0702030302020204" pitchFamily="66" charset="0"/>
              </a:rPr>
              <a:t>- Diagnostic and Physician workstations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ccelerated </a:t>
            </a:r>
            <a:r>
              <a:rPr lang="en-US" dirty="0">
                <a:latin typeface="Comic Sans MS" panose="030F0702030302020204" pitchFamily="66" charset="0"/>
              </a:rPr>
              <a:t>access to </a:t>
            </a:r>
            <a:r>
              <a:rPr lang="en-US" dirty="0" smtClean="0">
                <a:latin typeface="Comic Sans MS" panose="030F0702030302020204" pitchFamily="66" charset="0"/>
              </a:rPr>
              <a:t>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Increase productivity.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Reduce </a:t>
            </a:r>
            <a:r>
              <a:rPr lang="en-US" dirty="0">
                <a:latin typeface="Comic Sans MS" panose="030F0702030302020204" pitchFamily="66" charset="0"/>
              </a:rPr>
              <a:t>patient stay.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Reduce </a:t>
            </a:r>
            <a:r>
              <a:rPr lang="en-US" dirty="0">
                <a:latin typeface="Comic Sans MS" panose="030F0702030302020204" pitchFamily="66" charset="0"/>
              </a:rPr>
              <a:t>the need for retakes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Digital is the future.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Additional scenarios where PACS plays an important role: On-call doctor care, obtaining of 2</a:t>
            </a:r>
            <a:r>
              <a:rPr lang="en-US" baseline="30000" dirty="0" smtClean="0">
                <a:latin typeface="Comic Sans MS" panose="030F0702030302020204" pitchFamily="66" charset="0"/>
              </a:rPr>
              <a:t>nd</a:t>
            </a:r>
            <a:r>
              <a:rPr lang="en-US" dirty="0" smtClean="0">
                <a:latin typeface="Comic Sans MS" panose="030F0702030302020204" pitchFamily="66" charset="0"/>
              </a:rPr>
              <a:t> opinion, physician distribution, ICU application.</a:t>
            </a:r>
          </a:p>
        </p:txBody>
      </p:sp>
    </p:spTree>
    <p:extLst>
      <p:ext uri="{BB962C8B-B14F-4D97-AF65-F5344CB8AC3E}">
        <p14:creationId xmlns:p14="http://schemas.microsoft.com/office/powerpoint/2010/main" val="382206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745" y="191288"/>
            <a:ext cx="10515600" cy="87139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CCFF"/>
                </a:solidFill>
                <a:latin typeface="Comic Sans MS" panose="030F0702030302020204" pitchFamily="66" charset="0"/>
              </a:rPr>
              <a:t>MOTIVATION FOR STOW-RS</a:t>
            </a:r>
            <a:endParaRPr lang="en-US" sz="3600" dirty="0">
              <a:solidFill>
                <a:srgbClr val="00CCFF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854" y="979554"/>
            <a:ext cx="56630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CONSIDER THE FOLLOWING SCENARIOS: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Cases when it would be beneficial for external entities to store images on PACS: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Modality not available.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Lack of expertise of doctors.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Diagnostic centers.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2</a:t>
            </a:r>
            <a:r>
              <a:rPr lang="en-US" baseline="30000" dirty="0" smtClean="0">
                <a:latin typeface="Comic Sans MS" panose="030F0702030302020204" pitchFamily="66" charset="0"/>
              </a:rPr>
              <a:t>nd</a:t>
            </a:r>
            <a:r>
              <a:rPr lang="en-US" dirty="0" smtClean="0">
                <a:latin typeface="Comic Sans MS" panose="030F0702030302020204" pitchFamily="66" charset="0"/>
              </a:rPr>
              <a:t> medical opinion.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Patient prefers a physician.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Consolidation of reports.</a:t>
            </a:r>
          </a:p>
          <a:p>
            <a:endParaRPr lang="en-US" b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SOLUTION: </a:t>
            </a:r>
            <a:r>
              <a:rPr lang="en-US" dirty="0" smtClean="0">
                <a:latin typeface="Comic Sans MS" panose="030F0702030302020204" pitchFamily="66" charset="0"/>
              </a:rPr>
              <a:t>STOW-RS (Store Over the Web – Restful Service).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854" y="4486860"/>
            <a:ext cx="5975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WHAT IS STOW-RS?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STOW </a:t>
            </a:r>
            <a:r>
              <a:rPr lang="en-US" dirty="0">
                <a:latin typeface="Comic Sans MS" panose="030F0702030302020204" pitchFamily="66" charset="0"/>
              </a:rPr>
              <a:t>– RS service </a:t>
            </a:r>
            <a:r>
              <a:rPr lang="en-US" dirty="0" smtClean="0">
                <a:latin typeface="Comic Sans MS" panose="030F0702030302020204" pitchFamily="66" charset="0"/>
              </a:rPr>
              <a:t>facilitates </a:t>
            </a:r>
            <a:r>
              <a:rPr lang="en-US" dirty="0">
                <a:latin typeface="Comic Sans MS" panose="030F0702030302020204" pitchFamily="66" charset="0"/>
              </a:rPr>
              <a:t>third party clients to post DICOM files (all scans are in compliance with the DICOM standard) to the PACS.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Stores </a:t>
            </a:r>
            <a:r>
              <a:rPr lang="en-US" dirty="0">
                <a:latin typeface="Comic Sans MS" panose="030F0702030302020204" pitchFamily="66" charset="0"/>
              </a:rPr>
              <a:t>a DICOM file in PACS using RESTful Services. </a:t>
            </a:r>
            <a:endParaRPr lang="en-US" dirty="0" smtClean="0">
              <a:latin typeface="Comic Sans MS" panose="030F0702030302020204" pitchFamily="66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289965" y="1257300"/>
            <a:ext cx="5202382" cy="44161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84027" y="5509552"/>
            <a:ext cx="374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ARCHITECTURE OF STOW - RS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14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871393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CCFF"/>
                </a:solidFill>
                <a:latin typeface="Comic Sans MS" panose="030F0702030302020204" pitchFamily="66" charset="0"/>
              </a:rPr>
              <a:t>NEED FOR A STANDARD FOR MEDICAL IMAGING</a:t>
            </a:r>
            <a:endParaRPr lang="en-US" sz="3600" dirty="0">
              <a:solidFill>
                <a:srgbClr val="00CCFF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054" y="667113"/>
            <a:ext cx="1106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DICOM (DIGITAL IMAGING AND COMMUNICATION IN MEDICINE)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4354" y="1050712"/>
            <a:ext cx="11758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omic Sans MS" panose="030F0702030302020204" pitchFamily="66" charset="0"/>
              </a:rPr>
              <a:t>DICOM is a standard for handling, storing, printing, and transmitting information in medical imaging.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It </a:t>
            </a:r>
            <a:r>
              <a:rPr lang="en-US" dirty="0">
                <a:latin typeface="Comic Sans MS" panose="030F0702030302020204" pitchFamily="66" charset="0"/>
              </a:rPr>
              <a:t>includes a file format definition and a network communications protocol.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The </a:t>
            </a:r>
            <a:r>
              <a:rPr lang="en-US" dirty="0">
                <a:latin typeface="Comic Sans MS" panose="030F0702030302020204" pitchFamily="66" charset="0"/>
              </a:rPr>
              <a:t>storage and retrieval of images in PACS occurs in DICOM.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Third party storage using STOW-RS also has to be DICOM compliant.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44928" y="6330497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DICOM FILE FORMAT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47" b="4345"/>
          <a:stretch/>
        </p:blipFill>
        <p:spPr>
          <a:xfrm>
            <a:off x="2722418" y="2781361"/>
            <a:ext cx="9077829" cy="34804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2117" t="2392" r="71266" b="14334"/>
          <a:stretch/>
        </p:blipFill>
        <p:spPr>
          <a:xfrm>
            <a:off x="286071" y="2795628"/>
            <a:ext cx="2436347" cy="34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0587" y="290935"/>
            <a:ext cx="5521038" cy="87139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CCFF"/>
                </a:solidFill>
                <a:latin typeface="Comic Sans MS" panose="030F0702030302020204" pitchFamily="66" charset="0"/>
              </a:rPr>
              <a:t>PROBLEM DEFINITION</a:t>
            </a:r>
            <a:endParaRPr lang="en-US" sz="3600" dirty="0">
              <a:solidFill>
                <a:srgbClr val="00CCFF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587" y="1071713"/>
            <a:ext cx="60802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omic Sans MS" panose="030F0702030302020204" pitchFamily="66" charset="0"/>
              </a:rPr>
              <a:t>The goal of our project is to build a STOW – RS service to facilitate third party clients </a:t>
            </a:r>
            <a:r>
              <a:rPr lang="en-US" dirty="0" smtClean="0">
                <a:latin typeface="Comic Sans MS" panose="030F0702030302020204" pitchFamily="66" charset="0"/>
              </a:rPr>
              <a:t>to post </a:t>
            </a:r>
            <a:r>
              <a:rPr lang="en-US" dirty="0">
                <a:latin typeface="Comic Sans MS" panose="030F0702030302020204" pitchFamily="66" charset="0"/>
              </a:rPr>
              <a:t>DICOM files (all scans are in compliance with the DICOM standard) to the PACS.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omic Sans MS" panose="030F0702030302020204" pitchFamily="66" charset="0"/>
              </a:rPr>
              <a:t>Stores a DICOM file in PACS using RESTful Services.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omic Sans MS" panose="030F0702030302020204" pitchFamily="66" charset="0"/>
              </a:rPr>
              <a:t>STOW-RS is intended for distribution of results and images to healthcare professionals.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omic Sans MS" panose="030F0702030302020204" pitchFamily="66" charset="0"/>
              </a:rPr>
              <a:t>This action creates new resources for the given SOP Instances on the Server or appends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    to </a:t>
            </a:r>
            <a:r>
              <a:rPr lang="en-US" dirty="0">
                <a:latin typeface="Comic Sans MS" panose="030F0702030302020204" pitchFamily="66" charset="0"/>
              </a:rPr>
              <a:t>existing resources on the Server.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A </a:t>
            </a:r>
            <a:r>
              <a:rPr lang="en-US" dirty="0">
                <a:latin typeface="Comic Sans MS" panose="030F0702030302020204" pitchFamily="66" charset="0"/>
              </a:rPr>
              <a:t>brief overview of the architecture of STOW is as follows</a:t>
            </a:r>
            <a:r>
              <a:rPr lang="en-US" dirty="0" smtClean="0">
                <a:latin typeface="Comic Sans MS" panose="030F0702030302020204" pitchFamily="66" charset="0"/>
              </a:rPr>
              <a:t>: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    The </a:t>
            </a:r>
            <a:r>
              <a:rPr lang="en-US" dirty="0">
                <a:latin typeface="Comic Sans MS" panose="030F0702030302020204" pitchFamily="66" charset="0"/>
              </a:rPr>
              <a:t>Security Layer </a:t>
            </a:r>
            <a:r>
              <a:rPr lang="en-US" dirty="0" smtClean="0">
                <a:latin typeface="Comic Sans MS" panose="030F0702030302020204" pitchFamily="66" charset="0"/>
              </a:rPr>
              <a:t>- authenticating.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    The </a:t>
            </a:r>
            <a:r>
              <a:rPr lang="en-US" dirty="0">
                <a:latin typeface="Comic Sans MS" panose="030F0702030302020204" pitchFamily="66" charset="0"/>
              </a:rPr>
              <a:t>REST </a:t>
            </a:r>
            <a:r>
              <a:rPr lang="en-US" dirty="0" smtClean="0">
                <a:latin typeface="Comic Sans MS" panose="030F0702030302020204" pitchFamily="66" charset="0"/>
              </a:rPr>
              <a:t>layer - client to access service.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    The </a:t>
            </a:r>
            <a:r>
              <a:rPr lang="en-US" dirty="0">
                <a:latin typeface="Comic Sans MS" panose="030F0702030302020204" pitchFamily="66" charset="0"/>
              </a:rPr>
              <a:t>DICOM Library </a:t>
            </a:r>
            <a:r>
              <a:rPr lang="en-US" dirty="0" smtClean="0">
                <a:latin typeface="Comic Sans MS" panose="030F0702030302020204" pitchFamily="66" charset="0"/>
              </a:rPr>
              <a:t>– validation.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    Storage </a:t>
            </a:r>
            <a:r>
              <a:rPr lang="en-US" dirty="0">
                <a:latin typeface="Comic Sans MS" panose="030F0702030302020204" pitchFamily="66" charset="0"/>
              </a:rPr>
              <a:t>Library </a:t>
            </a:r>
            <a:r>
              <a:rPr lang="en-US" dirty="0" smtClean="0">
                <a:latin typeface="Comic Sans MS" panose="030F0702030302020204" pitchFamily="66" charset="0"/>
              </a:rPr>
              <a:t>- physical storage.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540817" y="1271074"/>
            <a:ext cx="5202382" cy="44161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71945" y="5583300"/>
            <a:ext cx="374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ARCHITECTURE OF STOW - RS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34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7122" y="145462"/>
            <a:ext cx="7441422" cy="87139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CCFF"/>
                </a:solidFill>
                <a:latin typeface="Comic Sans MS" panose="030F0702030302020204" pitchFamily="66" charset="0"/>
              </a:rPr>
              <a:t>SYSTEM REQUIREMENTS</a:t>
            </a:r>
            <a:endParaRPr lang="en-US" sz="4000" dirty="0">
              <a:solidFill>
                <a:srgbClr val="00CCFF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104" y="1016855"/>
            <a:ext cx="2297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SERVER SIDE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32 GB RAM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1 TB hard disk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122" y="2467630"/>
            <a:ext cx="427566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SOFTWARE REQUIREMENTS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.NET Framework 4.5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Internet Information Server (IIS)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DICOM Toolkit license (C#)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104" y="4411176"/>
            <a:ext cx="427566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STORAGE REQUIREMENTS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NFS (Network File System)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SAN (Storage Area Networks)</a:t>
            </a: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Comic Sans MS" panose="030F0702030302020204" pitchFamily="66" charset="0"/>
              </a:rPr>
              <a:t>NAS (Network Attached Storage)</a:t>
            </a:r>
          </a:p>
        </p:txBody>
      </p:sp>
    </p:spTree>
    <p:extLst>
      <p:ext uri="{BB962C8B-B14F-4D97-AF65-F5344CB8AC3E}">
        <p14:creationId xmlns:p14="http://schemas.microsoft.com/office/powerpoint/2010/main" val="40830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4905</TotalTime>
  <Words>1324</Words>
  <Application>Microsoft Office PowerPoint</Application>
  <PresentationFormat>Widescreen</PresentationFormat>
  <Paragraphs>142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Comic Sans MS</vt:lpstr>
      <vt:lpstr>Wingdings</vt:lpstr>
      <vt:lpstr>Office Theme</vt:lpstr>
      <vt:lpstr>PowerPoint Presentation</vt:lpstr>
      <vt:lpstr>AGENDA</vt:lpstr>
      <vt:lpstr>A BRIEF OVERVIEW</vt:lpstr>
      <vt:lpstr>A BRIEF OVERVIEW</vt:lpstr>
      <vt:lpstr>A BRIEF OVERVIEW</vt:lpstr>
      <vt:lpstr>MOTIVATION FOR STOW-RS</vt:lpstr>
      <vt:lpstr>NEED FOR A STANDARD FOR MEDICAL IMAGING</vt:lpstr>
      <vt:lpstr>PROBLEM DEFINITION</vt:lpstr>
      <vt:lpstr>SYSTEM REQUIREMENTS</vt:lpstr>
      <vt:lpstr>LITERATURE SURVEY</vt:lpstr>
      <vt:lpstr>DESIGN</vt:lpstr>
      <vt:lpstr>DESIGN</vt:lpstr>
      <vt:lpstr>PROJECT PLAN</vt:lpstr>
      <vt:lpstr>CONCLUSION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Pathapati, Neha</dc:creator>
  <cp:lastModifiedBy>Neah_New</cp:lastModifiedBy>
  <cp:revision>421</cp:revision>
  <dcterms:created xsi:type="dcterms:W3CDTF">2016-03-16T08:12:17Z</dcterms:created>
  <dcterms:modified xsi:type="dcterms:W3CDTF">2016-03-26T03:50:22Z</dcterms:modified>
</cp:coreProperties>
</file>