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9" r:id="rId3"/>
    <p:sldId id="257" r:id="rId4"/>
    <p:sldId id="258" r:id="rId5"/>
    <p:sldId id="260" r:id="rId6"/>
    <p:sldId id="261" r:id="rId7"/>
    <p:sldId id="264" r:id="rId8"/>
    <p:sldId id="265" r:id="rId9"/>
    <p:sldId id="266" r:id="rId10"/>
    <p:sldId id="267" r:id="rId11"/>
    <p:sldId id="262" r:id="rId12"/>
    <p:sldId id="263"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9C500-CE1D-2529-3E2D-98829FB761B2}" v="1650" dt="2024-06-07T21:03:09.182"/>
    <p1510:client id="{B6C681A4-F261-9415-5793-243911E536BA}" v="2" dt="2024-06-07T16:12:42.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465EF5-13ED-4FBB-A0A6-DE49E31C389E}" type="doc">
      <dgm:prSet loTypeId="urn:microsoft.com/office/officeart/2005/8/layout/venn3" loCatId="relationship" qsTypeId="urn:microsoft.com/office/officeart/2005/8/quickstyle/simple1" qsCatId="simple" csTypeId="urn:microsoft.com/office/officeart/2005/8/colors/accent0_1" csCatId="mainScheme" phldr="1"/>
      <dgm:spPr/>
      <dgm:t>
        <a:bodyPr/>
        <a:lstStyle/>
        <a:p>
          <a:endParaRPr lang="en-US"/>
        </a:p>
      </dgm:t>
    </dgm:pt>
    <dgm:pt modelId="{A7758D62-562C-4F12-8598-D11698DCE418}">
      <dgm:prSet phldrT="[Text]" phldr="0"/>
      <dgm:spPr/>
      <dgm:t>
        <a:bodyPr/>
        <a:lstStyle/>
        <a:p>
          <a:pPr rtl="0"/>
          <a:r>
            <a:rPr lang="en-US" dirty="0">
              <a:latin typeface="Sagona Book"/>
            </a:rPr>
            <a:t>RM's: 296</a:t>
          </a:r>
          <a:endParaRPr lang="en-US" dirty="0"/>
        </a:p>
      </dgm:t>
    </dgm:pt>
    <dgm:pt modelId="{C3D97F68-37C7-4686-B432-3C5A48956D72}" type="parTrans" cxnId="{61B1CA25-F0EE-4A3A-BD39-DFDB42B203EB}">
      <dgm:prSet/>
      <dgm:spPr/>
      <dgm:t>
        <a:bodyPr/>
        <a:lstStyle/>
        <a:p>
          <a:endParaRPr lang="en-US"/>
        </a:p>
      </dgm:t>
    </dgm:pt>
    <dgm:pt modelId="{357F1958-0976-4248-9D47-EEA81DBAFB60}" type="sibTrans" cxnId="{61B1CA25-F0EE-4A3A-BD39-DFDB42B203EB}">
      <dgm:prSet/>
      <dgm:spPr/>
      <dgm:t>
        <a:bodyPr/>
        <a:lstStyle/>
        <a:p>
          <a:endParaRPr lang="en-US"/>
        </a:p>
      </dgm:t>
    </dgm:pt>
    <dgm:pt modelId="{5DEC3923-F3AA-4456-8C22-71227CE82340}">
      <dgm:prSet phldrT="[Text]" phldr="0"/>
      <dgm:spPr/>
      <dgm:t>
        <a:bodyPr/>
        <a:lstStyle/>
        <a:p>
          <a:pPr rtl="0"/>
          <a:r>
            <a:rPr lang="en-US" dirty="0">
              <a:latin typeface="Sagona Book"/>
            </a:rPr>
            <a:t>Years: 2002 to 2023</a:t>
          </a:r>
          <a:endParaRPr lang="en-US" dirty="0"/>
        </a:p>
      </dgm:t>
    </dgm:pt>
    <dgm:pt modelId="{5BAC7CDB-519D-46F4-BCA0-9FCC76D155C3}" type="parTrans" cxnId="{F133BD6E-6E5A-41E3-832E-4B3E0B389334}">
      <dgm:prSet/>
      <dgm:spPr/>
      <dgm:t>
        <a:bodyPr/>
        <a:lstStyle/>
        <a:p>
          <a:endParaRPr lang="en-US"/>
        </a:p>
      </dgm:t>
    </dgm:pt>
    <dgm:pt modelId="{F7FE6259-B4DB-4F31-9BD8-C4F94C49ABBA}" type="sibTrans" cxnId="{F133BD6E-6E5A-41E3-832E-4B3E0B389334}">
      <dgm:prSet/>
      <dgm:spPr/>
      <dgm:t>
        <a:bodyPr/>
        <a:lstStyle/>
        <a:p>
          <a:endParaRPr lang="en-US"/>
        </a:p>
      </dgm:t>
    </dgm:pt>
    <dgm:pt modelId="{E20329B4-437A-4E94-B25F-4BED6CF5BAE2}">
      <dgm:prSet phldrT="[Text]" phldr="0"/>
      <dgm:spPr/>
      <dgm:t>
        <a:bodyPr/>
        <a:lstStyle/>
        <a:p>
          <a:pPr rtl="0"/>
          <a:r>
            <a:rPr lang="en-US" dirty="0">
              <a:latin typeface="Sagona Book"/>
            </a:rPr>
            <a:t>Source: SK Government Website</a:t>
          </a:r>
          <a:endParaRPr lang="en-US" dirty="0"/>
        </a:p>
      </dgm:t>
    </dgm:pt>
    <dgm:pt modelId="{19FBBE00-D8C7-48A0-9429-2EBA72C7348E}" type="parTrans" cxnId="{F8B6B334-A805-4BD6-9B0F-43FB9B58F315}">
      <dgm:prSet/>
      <dgm:spPr/>
      <dgm:t>
        <a:bodyPr/>
        <a:lstStyle/>
        <a:p>
          <a:endParaRPr lang="en-US"/>
        </a:p>
      </dgm:t>
    </dgm:pt>
    <dgm:pt modelId="{7029987E-0D0E-4B72-819C-30F7EB04FF5D}" type="sibTrans" cxnId="{F8B6B334-A805-4BD6-9B0F-43FB9B58F315}">
      <dgm:prSet/>
      <dgm:spPr/>
      <dgm:t>
        <a:bodyPr/>
        <a:lstStyle/>
        <a:p>
          <a:endParaRPr lang="en-US"/>
        </a:p>
      </dgm:t>
    </dgm:pt>
    <dgm:pt modelId="{3B76920A-885D-4D0B-B2ED-BBCD7B5AA3A9}" type="pres">
      <dgm:prSet presAssocID="{FA465EF5-13ED-4FBB-A0A6-DE49E31C389E}" presName="Name0" presStyleCnt="0">
        <dgm:presLayoutVars>
          <dgm:dir/>
          <dgm:resizeHandles val="exact"/>
        </dgm:presLayoutVars>
      </dgm:prSet>
      <dgm:spPr/>
    </dgm:pt>
    <dgm:pt modelId="{DDC4BA63-B500-4B96-8E13-D4D42CB56076}" type="pres">
      <dgm:prSet presAssocID="{A7758D62-562C-4F12-8598-D11698DCE418}" presName="Name5" presStyleLbl="vennNode1" presStyleIdx="0" presStyleCnt="3">
        <dgm:presLayoutVars>
          <dgm:bulletEnabled val="1"/>
        </dgm:presLayoutVars>
      </dgm:prSet>
      <dgm:spPr/>
    </dgm:pt>
    <dgm:pt modelId="{2FEFD137-C134-43C0-B80C-76480F8DD3CB}" type="pres">
      <dgm:prSet presAssocID="{357F1958-0976-4248-9D47-EEA81DBAFB60}" presName="space" presStyleCnt="0"/>
      <dgm:spPr/>
    </dgm:pt>
    <dgm:pt modelId="{59EC646D-C365-4BA9-9A3D-58C5568185ED}" type="pres">
      <dgm:prSet presAssocID="{5DEC3923-F3AA-4456-8C22-71227CE82340}" presName="Name5" presStyleLbl="vennNode1" presStyleIdx="1" presStyleCnt="3">
        <dgm:presLayoutVars>
          <dgm:bulletEnabled val="1"/>
        </dgm:presLayoutVars>
      </dgm:prSet>
      <dgm:spPr/>
    </dgm:pt>
    <dgm:pt modelId="{A5DEC991-5C9C-4883-ACC0-4B73163A819B}" type="pres">
      <dgm:prSet presAssocID="{F7FE6259-B4DB-4F31-9BD8-C4F94C49ABBA}" presName="space" presStyleCnt="0"/>
      <dgm:spPr/>
    </dgm:pt>
    <dgm:pt modelId="{60D1B1F0-6B45-41F8-B101-285B64F22F8E}" type="pres">
      <dgm:prSet presAssocID="{E20329B4-437A-4E94-B25F-4BED6CF5BAE2}" presName="Name5" presStyleLbl="vennNode1" presStyleIdx="2" presStyleCnt="3">
        <dgm:presLayoutVars>
          <dgm:bulletEnabled val="1"/>
        </dgm:presLayoutVars>
      </dgm:prSet>
      <dgm:spPr/>
    </dgm:pt>
  </dgm:ptLst>
  <dgm:cxnLst>
    <dgm:cxn modelId="{779DE40F-BE16-4E73-907D-5CBB187D0FE5}" type="presOf" srcId="{FA465EF5-13ED-4FBB-A0A6-DE49E31C389E}" destId="{3B76920A-885D-4D0B-B2ED-BBCD7B5AA3A9}" srcOrd="0" destOrd="0" presId="urn:microsoft.com/office/officeart/2005/8/layout/venn3"/>
    <dgm:cxn modelId="{7C56331C-0910-4177-AD29-BB8DF902C777}" type="presOf" srcId="{5DEC3923-F3AA-4456-8C22-71227CE82340}" destId="{59EC646D-C365-4BA9-9A3D-58C5568185ED}" srcOrd="0" destOrd="0" presId="urn:microsoft.com/office/officeart/2005/8/layout/venn3"/>
    <dgm:cxn modelId="{61B1CA25-F0EE-4A3A-BD39-DFDB42B203EB}" srcId="{FA465EF5-13ED-4FBB-A0A6-DE49E31C389E}" destId="{A7758D62-562C-4F12-8598-D11698DCE418}" srcOrd="0" destOrd="0" parTransId="{C3D97F68-37C7-4686-B432-3C5A48956D72}" sibTransId="{357F1958-0976-4248-9D47-EEA81DBAFB60}"/>
    <dgm:cxn modelId="{F8B6B334-A805-4BD6-9B0F-43FB9B58F315}" srcId="{FA465EF5-13ED-4FBB-A0A6-DE49E31C389E}" destId="{E20329B4-437A-4E94-B25F-4BED6CF5BAE2}" srcOrd="2" destOrd="0" parTransId="{19FBBE00-D8C7-48A0-9429-2EBA72C7348E}" sibTransId="{7029987E-0D0E-4B72-819C-30F7EB04FF5D}"/>
    <dgm:cxn modelId="{F133BD6E-6E5A-41E3-832E-4B3E0B389334}" srcId="{FA465EF5-13ED-4FBB-A0A6-DE49E31C389E}" destId="{5DEC3923-F3AA-4456-8C22-71227CE82340}" srcOrd="1" destOrd="0" parTransId="{5BAC7CDB-519D-46F4-BCA0-9FCC76D155C3}" sibTransId="{F7FE6259-B4DB-4F31-9BD8-C4F94C49ABBA}"/>
    <dgm:cxn modelId="{EFF10799-182B-40DA-8DEA-CA650ADBBE93}" type="presOf" srcId="{E20329B4-437A-4E94-B25F-4BED6CF5BAE2}" destId="{60D1B1F0-6B45-41F8-B101-285B64F22F8E}" srcOrd="0" destOrd="0" presId="urn:microsoft.com/office/officeart/2005/8/layout/venn3"/>
    <dgm:cxn modelId="{95A4E5E2-900F-4807-AFB0-9843A5CFB1DE}" type="presOf" srcId="{A7758D62-562C-4F12-8598-D11698DCE418}" destId="{DDC4BA63-B500-4B96-8E13-D4D42CB56076}" srcOrd="0" destOrd="0" presId="urn:microsoft.com/office/officeart/2005/8/layout/venn3"/>
    <dgm:cxn modelId="{CD3BEF5A-0355-46CB-BA92-BA11FDCABE3B}" type="presParOf" srcId="{3B76920A-885D-4D0B-B2ED-BBCD7B5AA3A9}" destId="{DDC4BA63-B500-4B96-8E13-D4D42CB56076}" srcOrd="0" destOrd="0" presId="urn:microsoft.com/office/officeart/2005/8/layout/venn3"/>
    <dgm:cxn modelId="{F393BC1A-6A8F-4BBE-80A4-B990ED81B09C}" type="presParOf" srcId="{3B76920A-885D-4D0B-B2ED-BBCD7B5AA3A9}" destId="{2FEFD137-C134-43C0-B80C-76480F8DD3CB}" srcOrd="1" destOrd="0" presId="urn:microsoft.com/office/officeart/2005/8/layout/venn3"/>
    <dgm:cxn modelId="{D6CBB6F0-4C93-4492-98FD-CB5FD45949CB}" type="presParOf" srcId="{3B76920A-885D-4D0B-B2ED-BBCD7B5AA3A9}" destId="{59EC646D-C365-4BA9-9A3D-58C5568185ED}" srcOrd="2" destOrd="0" presId="urn:microsoft.com/office/officeart/2005/8/layout/venn3"/>
    <dgm:cxn modelId="{F073C773-3991-49BD-88A9-9E05CB895A6A}" type="presParOf" srcId="{3B76920A-885D-4D0B-B2ED-BBCD7B5AA3A9}" destId="{A5DEC991-5C9C-4883-ACC0-4B73163A819B}" srcOrd="3" destOrd="0" presId="urn:microsoft.com/office/officeart/2005/8/layout/venn3"/>
    <dgm:cxn modelId="{BE2F598E-1F57-4745-BF23-729AD6999178}" type="presParOf" srcId="{3B76920A-885D-4D0B-B2ED-BBCD7B5AA3A9}" destId="{60D1B1F0-6B45-41F8-B101-285B64F22F8E}"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4BA63-B500-4B96-8E13-D4D42CB56076}">
      <dsp:nvSpPr>
        <dsp:cNvPr id="0" name=""/>
        <dsp:cNvSpPr/>
      </dsp:nvSpPr>
      <dsp:spPr>
        <a:xfrm>
          <a:off x="2642" y="978089"/>
          <a:ext cx="2311019" cy="231101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183" tIns="22860" rIns="127183"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Sagona Book"/>
            </a:rPr>
            <a:t>RM's: 296</a:t>
          </a:r>
          <a:endParaRPr lang="en-US" sz="1800" kern="1200" dirty="0"/>
        </a:p>
      </dsp:txBody>
      <dsp:txXfrm>
        <a:off x="341083" y="1316530"/>
        <a:ext cx="1634137" cy="1634137"/>
      </dsp:txXfrm>
    </dsp:sp>
    <dsp:sp modelId="{59EC646D-C365-4BA9-9A3D-58C5568185ED}">
      <dsp:nvSpPr>
        <dsp:cNvPr id="0" name=""/>
        <dsp:cNvSpPr/>
      </dsp:nvSpPr>
      <dsp:spPr>
        <a:xfrm>
          <a:off x="1851458" y="978089"/>
          <a:ext cx="2311019" cy="231101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183" tIns="22860" rIns="127183"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Sagona Book"/>
            </a:rPr>
            <a:t>Years: 2002 to 2023</a:t>
          </a:r>
          <a:endParaRPr lang="en-US" sz="1800" kern="1200" dirty="0"/>
        </a:p>
      </dsp:txBody>
      <dsp:txXfrm>
        <a:off x="2189899" y="1316530"/>
        <a:ext cx="1634137" cy="1634137"/>
      </dsp:txXfrm>
    </dsp:sp>
    <dsp:sp modelId="{60D1B1F0-6B45-41F8-B101-285B64F22F8E}">
      <dsp:nvSpPr>
        <dsp:cNvPr id="0" name=""/>
        <dsp:cNvSpPr/>
      </dsp:nvSpPr>
      <dsp:spPr>
        <a:xfrm>
          <a:off x="3700274" y="978089"/>
          <a:ext cx="2311019" cy="231101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183" tIns="22860" rIns="127183"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Sagona Book"/>
            </a:rPr>
            <a:t>Source: SK Government Website</a:t>
          </a:r>
          <a:endParaRPr lang="en-US" sz="1800" kern="1200" dirty="0"/>
        </a:p>
      </dsp:txBody>
      <dsp:txXfrm>
        <a:off x="4038715" y="1316530"/>
        <a:ext cx="1634137" cy="1634137"/>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6/7/2024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r>
              <a:rPr lang="en-US"/>
              <a:t>Palette Skills</a:t>
            </a:r>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752941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r>
              <a:rPr lang="en-US"/>
              <a:t>Palette Skills</a:t>
            </a:r>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982424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r>
              <a:rPr lang="en-US"/>
              <a:t>Palette Skills</a:t>
            </a:r>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197791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r>
              <a:rPr lang="en-US"/>
              <a:t>Palette Skills</a:t>
            </a:r>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31262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r>
              <a:rPr lang="en-US"/>
              <a:t>Palette Skills</a:t>
            </a:r>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943728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r>
              <a:rPr lang="en-US"/>
              <a:t>Palette Skills</a:t>
            </a:r>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616888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r>
              <a:rPr lang="en-US"/>
              <a:t>Palette Skills</a:t>
            </a:r>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300554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r>
              <a:rPr lang="en-US"/>
              <a:t>Palette Skills</a:t>
            </a:r>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329955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r>
              <a:rPr lang="en-US"/>
              <a:t>Palette Skills</a:t>
            </a:r>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4887090"/>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r>
              <a:rPr lang="en-US"/>
              <a:t>Palette Skills</a:t>
            </a:r>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81386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r>
              <a:rPr lang="en-US"/>
              <a:t>Palette Skills</a:t>
            </a:r>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0541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6/7/2024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r>
              <a:rPr lang="en-US"/>
              <a:t>Palette Skills</a:t>
            </a:r>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1987210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sldNum="0"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saskatchewan.ca/business/agriculture-natural-resources-and-industry/agribusiness-farmers-and-ranchers/crops-and-irrigation/field-crops/cereals-barley-wheat-oats-triticale/wheat-canada-prairie-spring-wheat"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dashboard.saskatchewan.ca/business-economy/business-industry-trade/crop-production#by-commodity-ta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Rectangle 96">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wheat&#10;&#10;Description automatically generated">
            <a:extLst>
              <a:ext uri="{FF2B5EF4-FFF2-40B4-BE49-F238E27FC236}">
                <a16:creationId xmlns:a16="http://schemas.microsoft.com/office/drawing/2014/main" id="{7B120919-D06E-222B-3618-F231DE911CED}"/>
              </a:ext>
            </a:extLst>
          </p:cNvPr>
          <p:cNvPicPr>
            <a:picLocks noChangeAspect="1"/>
          </p:cNvPicPr>
          <p:nvPr/>
        </p:nvPicPr>
        <p:blipFill rotWithShape="1">
          <a:blip r:embed="rId2">
            <a:alphaModFix amt="70000"/>
          </a:blip>
          <a:srcRect t="14461" r="-1" b="1264"/>
          <a:stretch/>
        </p:blipFill>
        <p:spPr>
          <a:xfrm>
            <a:off x="20" y="1"/>
            <a:ext cx="12191979" cy="6858000"/>
          </a:xfrm>
          <a:prstGeom prst="rect">
            <a:avLst/>
          </a:prstGeom>
        </p:spPr>
      </p:pic>
      <p:grpSp>
        <p:nvGrpSpPr>
          <p:cNvPr id="98"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99" name="Freeform: Shape 98">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104"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52" name="Freeform: Shape 51">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40" name="Freeform: Shape 39">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113"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0"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3990203" y="740211"/>
            <a:ext cx="7911684" cy="3163864"/>
          </a:xfrm>
        </p:spPr>
        <p:txBody>
          <a:bodyPr>
            <a:normAutofit/>
          </a:bodyPr>
          <a:lstStyle/>
          <a:p>
            <a:pPr algn="l"/>
            <a:r>
              <a:rPr lang="en-GB" sz="5400" b="1" dirty="0">
                <a:solidFill>
                  <a:srgbClr val="FFFFFF"/>
                </a:solidFill>
              </a:rPr>
              <a:t>Spring Wheat Yield Clustering &amp; Analysis </a:t>
            </a:r>
          </a:p>
        </p:txBody>
      </p:sp>
      <p:sp>
        <p:nvSpPr>
          <p:cNvPr id="3" name="Subtitle 2"/>
          <p:cNvSpPr>
            <a:spLocks noGrp="1"/>
          </p:cNvSpPr>
          <p:nvPr>
            <p:ph type="subTitle" idx="1"/>
          </p:nvPr>
        </p:nvSpPr>
        <p:spPr>
          <a:xfrm>
            <a:off x="4010490" y="4074515"/>
            <a:ext cx="6666674" cy="1279124"/>
          </a:xfrm>
        </p:spPr>
        <p:txBody>
          <a:bodyPr vert="horz" lIns="91440" tIns="45720" rIns="91440" bIns="45720" rtlCol="0" anchor="t">
            <a:normAutofit/>
          </a:bodyPr>
          <a:lstStyle/>
          <a:p>
            <a:pPr algn="l"/>
            <a:r>
              <a:rPr lang="en-GB" sz="2200" dirty="0">
                <a:solidFill>
                  <a:srgbClr val="FFFFFF"/>
                </a:solidFill>
              </a:rPr>
              <a:t>RM Level and yearly crop analysis on Spring Wheat                                                         – By Neha</a:t>
            </a:r>
          </a:p>
        </p:txBody>
      </p:sp>
      <p:grpSp>
        <p:nvGrpSpPr>
          <p:cNvPr id="114"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71" name="Straight Connector 70">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6" name="Footer Placeholder 5">
            <a:extLst>
              <a:ext uri="{FF2B5EF4-FFF2-40B4-BE49-F238E27FC236}">
                <a16:creationId xmlns:a16="http://schemas.microsoft.com/office/drawing/2014/main" id="{DCF951D4-B61F-332A-1C7D-3D4A709E5D6C}"/>
              </a:ext>
            </a:extLst>
          </p:cNvPr>
          <p:cNvSpPr>
            <a:spLocks noGrp="1"/>
          </p:cNvSpPr>
          <p:nvPr>
            <p:ph type="ftr" sz="quarter" idx="11"/>
          </p:nvPr>
        </p:nvSpPr>
        <p:spPr>
          <a:xfrm>
            <a:off x="10144898" y="6119513"/>
            <a:ext cx="2045043" cy="735827"/>
          </a:xfrm>
        </p:spPr>
        <p:txBody>
          <a:bodyPr/>
          <a:lstStyle/>
          <a:p>
            <a:r>
              <a:rPr lang="en-US" sz="1200" b="1" dirty="0">
                <a:solidFill>
                  <a:schemeClr val="bg1"/>
                </a:solidFill>
                <a:cs typeface="Segoe UI Semilight"/>
              </a:rPr>
              <a:t>Palette Skills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1107932" y="6379795"/>
            <a:ext cx="1164071" cy="487268"/>
          </a:xfrm>
        </p:spPr>
        <p:txBody>
          <a:bodyPr vert="horz" lIns="91440" tIns="45720" rIns="91440" bIns="45720" rtlCol="0">
            <a:normAutofit lnSpcReduction="10000"/>
          </a:bodyPr>
          <a:lstStyle/>
          <a:p>
            <a:r>
              <a:rPr lang="en-US" sz="1300" b="1" dirty="0">
                <a:solidFill>
                  <a:schemeClr val="bg1"/>
                </a:solidFill>
                <a:cs typeface="Arial"/>
              </a:rPr>
              <a:t>PALETTE SKILLS</a:t>
            </a:r>
            <a:endParaRPr lang="en-US" sz="1300" dirty="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642470" y="112577"/>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Yearly Yield Data and Forecast Analysis</a:t>
            </a:r>
            <a:endParaRPr lang="en-US" dirty="0">
              <a:solidFill>
                <a:schemeClr val="bg1"/>
              </a:solidFill>
            </a:endParaRPr>
          </a:p>
        </p:txBody>
      </p:sp>
      <p:pic>
        <p:nvPicPr>
          <p:cNvPr id="8" name="Picture 7" descr="A graph showing the growth of a company&#10;&#10;Description automatically generated">
            <a:extLst>
              <a:ext uri="{FF2B5EF4-FFF2-40B4-BE49-F238E27FC236}">
                <a16:creationId xmlns:a16="http://schemas.microsoft.com/office/drawing/2014/main" id="{9DD22DF1-314E-508F-CDE6-F9F6754FA290}"/>
              </a:ext>
            </a:extLst>
          </p:cNvPr>
          <p:cNvPicPr>
            <a:picLocks noChangeAspect="1"/>
          </p:cNvPicPr>
          <p:nvPr/>
        </p:nvPicPr>
        <p:blipFill>
          <a:blip r:embed="rId3"/>
          <a:stretch>
            <a:fillRect/>
          </a:stretch>
        </p:blipFill>
        <p:spPr>
          <a:xfrm>
            <a:off x="175053" y="588739"/>
            <a:ext cx="10935731" cy="6143899"/>
          </a:xfrm>
          <a:prstGeom prst="rect">
            <a:avLst/>
          </a:prstGeom>
        </p:spPr>
      </p:pic>
    </p:spTree>
    <p:extLst>
      <p:ext uri="{BB962C8B-B14F-4D97-AF65-F5344CB8AC3E}">
        <p14:creationId xmlns:p14="http://schemas.microsoft.com/office/powerpoint/2010/main" val="20894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1" name="Freeform: Shape 12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23" name="Freeform: Shape 12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25" name="Freeform: Shape 12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28" name="Freeform: Shape 12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3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37" name="Freeform: Shape 13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45" name="Rectangle 1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7" name="Rectangle 14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9" name="Rectangle 14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2" name="Freeform: Shape 151">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pic>
        <p:nvPicPr>
          <p:cNvPr id="5" name="Picture 4" descr="A close up of wheat&#10;&#10;Description automatically generated">
            <a:extLst>
              <a:ext uri="{FF2B5EF4-FFF2-40B4-BE49-F238E27FC236}">
                <a16:creationId xmlns:a16="http://schemas.microsoft.com/office/drawing/2014/main" id="{7B120919-D06E-222B-3618-F231DE911CED}"/>
              </a:ext>
            </a:extLst>
          </p:cNvPr>
          <p:cNvPicPr>
            <a:picLocks noChangeAspect="1"/>
          </p:cNvPicPr>
          <p:nvPr/>
        </p:nvPicPr>
        <p:blipFill rotWithShape="1">
          <a:blip r:embed="rId2">
            <a:alphaModFix amt="60000"/>
          </a:blip>
          <a:srcRect l="13516" r="27149" b="-1"/>
          <a:stretch/>
        </p:blipFill>
        <p:spPr>
          <a:xfrm>
            <a:off x="-1118" y="10"/>
            <a:ext cx="6094937" cy="6856614"/>
          </a:xfrm>
          <a:prstGeom prst="rect">
            <a:avLst/>
          </a:prstGeom>
        </p:spPr>
      </p:pic>
      <p:sp>
        <p:nvSpPr>
          <p:cNvPr id="2" name="Title 1"/>
          <p:cNvSpPr>
            <a:spLocks noGrp="1"/>
          </p:cNvSpPr>
          <p:nvPr>
            <p:ph type="ctrTitle"/>
          </p:nvPr>
        </p:nvSpPr>
        <p:spPr>
          <a:xfrm>
            <a:off x="1198181" y="726066"/>
            <a:ext cx="4795282" cy="5018227"/>
          </a:xfrm>
        </p:spPr>
        <p:txBody>
          <a:bodyPr vert="horz" lIns="91440" tIns="45720" rIns="91440" bIns="45720" rtlCol="0" anchor="ctr">
            <a:normAutofit/>
          </a:bodyPr>
          <a:lstStyle/>
          <a:p>
            <a:pPr algn="l"/>
            <a:r>
              <a:rPr lang="en-US" sz="5400" b="1" kern="1200" dirty="0">
                <a:solidFill>
                  <a:srgbClr val="FFFFFF"/>
                </a:solidFill>
                <a:latin typeface="+mj-lt"/>
                <a:ea typeface="+mj-ea"/>
                <a:cs typeface="+mj-cs"/>
              </a:rPr>
              <a:t>Conclusion</a:t>
            </a:r>
            <a:endParaRPr lang="en-US" sz="5400" b="1" kern="1200" dirty="0">
              <a:solidFill>
                <a:srgbClr val="FFFFFF"/>
              </a:solidFill>
              <a:latin typeface="+mj-lt"/>
            </a:endParaRPr>
          </a:p>
        </p:txBody>
      </p:sp>
      <p:grpSp>
        <p:nvGrpSpPr>
          <p:cNvPr id="160"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1"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63" name="Freeform: Shape 162">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69" name="Freeform: Shape 168">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62" name="Freeform: Shape 161">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descr="A field of wheat with the sun setting behind it&#10;&#10;Description automatically generated">
            <a:extLst>
              <a:ext uri="{FF2B5EF4-FFF2-40B4-BE49-F238E27FC236}">
                <a16:creationId xmlns:a16="http://schemas.microsoft.com/office/drawing/2014/main" id="{66254609-5337-25FE-9321-8849A31C535D}"/>
              </a:ext>
            </a:extLst>
          </p:cNvPr>
          <p:cNvPicPr>
            <a:picLocks noChangeAspect="1"/>
          </p:cNvPicPr>
          <p:nvPr/>
        </p:nvPicPr>
        <p:blipFill rotWithShape="1">
          <a:blip r:embed="rId3">
            <a:alphaModFix amt="60000"/>
          </a:blip>
          <a:srcRect l="29466" r="20755"/>
          <a:stretch/>
        </p:blipFill>
        <p:spPr>
          <a:xfrm>
            <a:off x="6097063" y="10"/>
            <a:ext cx="6094937" cy="6856614"/>
          </a:xfrm>
          <a:prstGeom prst="rect">
            <a:avLst/>
          </a:prstGeom>
        </p:spPr>
      </p:pic>
      <p:sp>
        <p:nvSpPr>
          <p:cNvPr id="4" name="TextBox 3">
            <a:extLst>
              <a:ext uri="{FF2B5EF4-FFF2-40B4-BE49-F238E27FC236}">
                <a16:creationId xmlns:a16="http://schemas.microsoft.com/office/drawing/2014/main" id="{791027EC-E36D-9296-01BC-7C2B3FC1D3FF}"/>
              </a:ext>
            </a:extLst>
          </p:cNvPr>
          <p:cNvSpPr txBox="1"/>
          <p:nvPr/>
        </p:nvSpPr>
        <p:spPr>
          <a:xfrm>
            <a:off x="6123291" y="860402"/>
            <a:ext cx="5657526" cy="50170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342900" indent="-228600">
              <a:lnSpc>
                <a:spcPct val="110000"/>
              </a:lnSpc>
              <a:spcAft>
                <a:spcPts val="600"/>
              </a:spcAft>
              <a:buClr>
                <a:schemeClr val="accent5"/>
              </a:buClr>
              <a:buFont typeface="Avenir Next LT Pro" panose="020B0504020202020204" pitchFamily="34" charset="0"/>
              <a:buChar char="+"/>
            </a:pPr>
            <a:endParaRPr lang="en-US">
              <a:solidFill>
                <a:srgbClr val="FFFFFF"/>
              </a:solidFill>
            </a:endParaRPr>
          </a:p>
          <a:p>
            <a:pPr marL="342900" indent="-228600">
              <a:lnSpc>
                <a:spcPct val="110000"/>
              </a:lnSpc>
              <a:spcAft>
                <a:spcPts val="600"/>
              </a:spcAft>
              <a:buClr>
                <a:schemeClr val="accent5"/>
              </a:buClr>
              <a:buFont typeface="Avenir Next LT Pro" panose="020B0504020202020204" pitchFamily="34" charset="0"/>
              <a:buChar char="+"/>
            </a:pPr>
            <a:r>
              <a:rPr lang="en-US" sz="2000" dirty="0">
                <a:solidFill>
                  <a:srgbClr val="FFFFFF"/>
                </a:solidFill>
                <a:latin typeface="Sagona Book"/>
              </a:rPr>
              <a:t>As per analysis, only few of the regions are growing the Wheat crop so other areas should also take that opportunity as it can lead to crop rotation also.</a:t>
            </a:r>
          </a:p>
          <a:p>
            <a:pPr marL="342900" indent="-228600">
              <a:lnSpc>
                <a:spcPct val="110000"/>
              </a:lnSpc>
              <a:spcAft>
                <a:spcPts val="600"/>
              </a:spcAft>
              <a:buClr>
                <a:schemeClr val="accent5"/>
              </a:buClr>
              <a:buFont typeface="Avenir Next LT Pro" panose="020B0504020202020204" pitchFamily="34" charset="0"/>
              <a:buChar char="+"/>
            </a:pPr>
            <a:endParaRPr lang="en-US" sz="2000" dirty="0">
              <a:solidFill>
                <a:srgbClr val="FFFFFF"/>
              </a:solidFill>
              <a:latin typeface="Sagona Book"/>
            </a:endParaRPr>
          </a:p>
          <a:p>
            <a:pPr marL="342900" indent="-228600">
              <a:lnSpc>
                <a:spcPct val="110000"/>
              </a:lnSpc>
              <a:spcAft>
                <a:spcPts val="600"/>
              </a:spcAft>
              <a:buClr>
                <a:schemeClr val="accent5"/>
              </a:buClr>
              <a:buFont typeface="Avenir Next LT Pro" panose="020B0504020202020204" pitchFamily="34" charset="0"/>
              <a:buChar char="+"/>
            </a:pPr>
            <a:r>
              <a:rPr lang="en-US" sz="2000" dirty="0">
                <a:solidFill>
                  <a:srgbClr val="FFFFFF"/>
                </a:solidFill>
                <a:latin typeface="Sagona Book"/>
              </a:rPr>
              <a:t>Spalding is one of the top city in wheat production in overall Saskatchewan.</a:t>
            </a:r>
          </a:p>
          <a:p>
            <a:pPr marL="342900" indent="-228600">
              <a:lnSpc>
                <a:spcPct val="110000"/>
              </a:lnSpc>
              <a:spcAft>
                <a:spcPts val="600"/>
              </a:spcAft>
              <a:buClr>
                <a:schemeClr val="accent5"/>
              </a:buClr>
              <a:buFont typeface="Avenir Next LT Pro" panose="020B0504020202020204" pitchFamily="34" charset="0"/>
              <a:buChar char="+"/>
            </a:pPr>
            <a:endParaRPr lang="en-US" sz="2000" dirty="0">
              <a:solidFill>
                <a:srgbClr val="FFFFFF"/>
              </a:solidFill>
              <a:latin typeface="Sagona Book"/>
            </a:endParaRPr>
          </a:p>
          <a:p>
            <a:pPr marL="342900" indent="-228600">
              <a:lnSpc>
                <a:spcPct val="110000"/>
              </a:lnSpc>
              <a:spcAft>
                <a:spcPts val="600"/>
              </a:spcAft>
              <a:buClr>
                <a:schemeClr val="accent5"/>
              </a:buClr>
              <a:buFont typeface="Avenir Next LT Pro" panose="020B0504020202020204" pitchFamily="34" charset="0"/>
              <a:buChar char="+"/>
            </a:pPr>
            <a:r>
              <a:rPr lang="en-US" sz="2000" dirty="0">
                <a:solidFill>
                  <a:srgbClr val="FFFFFF"/>
                </a:solidFill>
                <a:latin typeface="Sagona Book"/>
              </a:rPr>
              <a:t>Saskatchewan is still the top province in Spring Wheat crop yielding after the widespread drought decreased production in overall Canada by 38%.</a:t>
            </a:r>
          </a:p>
          <a:p>
            <a:pPr marL="342900" indent="-228600">
              <a:lnSpc>
                <a:spcPct val="110000"/>
              </a:lnSpc>
              <a:spcAft>
                <a:spcPts val="600"/>
              </a:spcAft>
              <a:buClr>
                <a:schemeClr val="accent5"/>
              </a:buClr>
              <a:buFont typeface="Avenir Next LT Pro" panose="020B0504020202020204" pitchFamily="34" charset="0"/>
              <a:buChar char="+"/>
            </a:pPr>
            <a:endParaRPr lang="en-US">
              <a:solidFill>
                <a:srgbClr val="FFFFFF"/>
              </a:solidFill>
            </a:endParaRPr>
          </a:p>
          <a:p>
            <a:pPr marL="342900" indent="-228600">
              <a:lnSpc>
                <a:spcPct val="110000"/>
              </a:lnSpc>
              <a:spcAft>
                <a:spcPts val="600"/>
              </a:spcAft>
              <a:buClr>
                <a:schemeClr val="accent5"/>
              </a:buClr>
              <a:buFont typeface="Avenir Next LT Pro" panose="020B0504020202020204" pitchFamily="34" charset="0"/>
              <a:buChar char="+"/>
            </a:pPr>
            <a:endParaRPr lang="en-US">
              <a:solidFill>
                <a:srgbClr val="FFFFFF"/>
              </a:solidFill>
            </a:endParaRPr>
          </a:p>
        </p:txBody>
      </p:sp>
      <p:sp>
        <p:nvSpPr>
          <p:cNvPr id="6" name="Footer Placeholder 5">
            <a:extLst>
              <a:ext uri="{FF2B5EF4-FFF2-40B4-BE49-F238E27FC236}">
                <a16:creationId xmlns:a16="http://schemas.microsoft.com/office/drawing/2014/main" id="{DCF951D4-B61F-332A-1C7D-3D4A709E5D6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b="1" kern="1200" cap="all" spc="200" dirty="0">
                <a:solidFill>
                  <a:srgbClr val="FFFFFF"/>
                </a:solidFill>
                <a:latin typeface="+mn-lt"/>
                <a:ea typeface="+mn-ea"/>
                <a:cs typeface="Segoe UI Semilight"/>
              </a:rPr>
              <a:t>Palette Skills</a:t>
            </a:r>
            <a:endParaRPr lang="en-US" sz="1200" b="1" kern="1200" cap="all" spc="200" dirty="0">
              <a:solidFill>
                <a:srgbClr val="FFFFFF"/>
              </a:solidFill>
              <a:latin typeface="+mn-lt"/>
              <a:cs typeface="Segoe UI Semilight"/>
            </a:endParaRPr>
          </a:p>
        </p:txBody>
      </p:sp>
      <p:sp>
        <p:nvSpPr>
          <p:cNvPr id="3" name="TextBox 2">
            <a:extLst>
              <a:ext uri="{FF2B5EF4-FFF2-40B4-BE49-F238E27FC236}">
                <a16:creationId xmlns:a16="http://schemas.microsoft.com/office/drawing/2014/main" id="{B4F718B1-5CE3-8F21-C75C-F8C59394597B}"/>
              </a:ext>
            </a:extLst>
          </p:cNvPr>
          <p:cNvSpPr txBox="1"/>
          <p:nvPr/>
        </p:nvSpPr>
        <p:spPr>
          <a:xfrm>
            <a:off x="1388594" y="1443049"/>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17173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Rectangle 96">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wheat&#10;&#10;Description automatically generated">
            <a:extLst>
              <a:ext uri="{FF2B5EF4-FFF2-40B4-BE49-F238E27FC236}">
                <a16:creationId xmlns:a16="http://schemas.microsoft.com/office/drawing/2014/main" id="{7B120919-D06E-222B-3618-F231DE911CED}"/>
              </a:ext>
            </a:extLst>
          </p:cNvPr>
          <p:cNvPicPr>
            <a:picLocks noChangeAspect="1"/>
          </p:cNvPicPr>
          <p:nvPr/>
        </p:nvPicPr>
        <p:blipFill rotWithShape="1">
          <a:blip r:embed="rId2">
            <a:alphaModFix amt="50000"/>
          </a:blip>
          <a:srcRect t="14461" r="-1" b="1264"/>
          <a:stretch/>
        </p:blipFill>
        <p:spPr>
          <a:xfrm>
            <a:off x="20" y="1"/>
            <a:ext cx="12191979" cy="6858000"/>
          </a:xfrm>
          <a:prstGeom prst="rect">
            <a:avLst/>
          </a:prstGeom>
        </p:spPr>
      </p:pic>
      <p:grpSp>
        <p:nvGrpSpPr>
          <p:cNvPr id="98"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99" name="Freeform: Shape 98">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104"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52" name="Freeform: Shape 51">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40" name="Freeform: Shape 39">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113"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0"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000500" y="740211"/>
            <a:ext cx="7530685" cy="3163864"/>
          </a:xfrm>
        </p:spPr>
        <p:txBody>
          <a:bodyPr>
            <a:normAutofit/>
          </a:bodyPr>
          <a:lstStyle/>
          <a:p>
            <a:pPr algn="l"/>
            <a:r>
              <a:rPr lang="en-GB" b="1" dirty="0">
                <a:solidFill>
                  <a:srgbClr val="FFFFFF"/>
                </a:solidFill>
              </a:rPr>
              <a:t>Thank You</a:t>
            </a:r>
          </a:p>
        </p:txBody>
      </p:sp>
      <p:grpSp>
        <p:nvGrpSpPr>
          <p:cNvPr id="114"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71" name="Straight Connector 70">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6" name="Footer Placeholder 5">
            <a:extLst>
              <a:ext uri="{FF2B5EF4-FFF2-40B4-BE49-F238E27FC236}">
                <a16:creationId xmlns:a16="http://schemas.microsoft.com/office/drawing/2014/main" id="{DCF951D4-B61F-332A-1C7D-3D4A709E5D6C}"/>
              </a:ext>
            </a:extLst>
          </p:cNvPr>
          <p:cNvSpPr>
            <a:spLocks noGrp="1"/>
          </p:cNvSpPr>
          <p:nvPr>
            <p:ph type="ftr" sz="quarter" idx="11"/>
          </p:nvPr>
        </p:nvSpPr>
        <p:spPr>
          <a:xfrm>
            <a:off x="5274276" y="6119513"/>
            <a:ext cx="2045043" cy="735827"/>
          </a:xfrm>
        </p:spPr>
        <p:txBody>
          <a:bodyPr/>
          <a:lstStyle/>
          <a:p>
            <a:r>
              <a:rPr lang="en-US" sz="1200" b="1" dirty="0">
                <a:solidFill>
                  <a:schemeClr val="bg1"/>
                </a:solidFill>
                <a:cs typeface="Segoe UI Semilight"/>
              </a:rPr>
              <a:t>Palette Skills</a:t>
            </a:r>
          </a:p>
        </p:txBody>
      </p:sp>
    </p:spTree>
    <p:extLst>
      <p:ext uri="{BB962C8B-B14F-4D97-AF65-F5344CB8AC3E}">
        <p14:creationId xmlns:p14="http://schemas.microsoft.com/office/powerpoint/2010/main" val="263550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10;&#10;Description automatically generated">
            <a:extLst>
              <a:ext uri="{FF2B5EF4-FFF2-40B4-BE49-F238E27FC236}">
                <a16:creationId xmlns:a16="http://schemas.microsoft.com/office/drawing/2014/main" id="{40AF2AF3-869F-9865-A169-F079AD80D765}"/>
              </a:ext>
            </a:extLst>
          </p:cNvPr>
          <p:cNvPicPr>
            <a:picLocks noGrp="1" noChangeAspect="1"/>
          </p:cNvPicPr>
          <p:nvPr>
            <p:ph idx="1"/>
          </p:nvPr>
        </p:nvPicPr>
        <p:blipFill rotWithShape="1">
          <a:blip r:embed="rId2">
            <a:alphaModFix amt="49000"/>
          </a:blip>
          <a:srcRect t="14461" r="-1" b="1264"/>
          <a:stretch/>
        </p:blipFill>
        <p:spPr>
          <a:xfrm>
            <a:off x="20" y="-11713"/>
            <a:ext cx="12188932" cy="6856614"/>
          </a:xfrm>
          <a:prstGeom prst="rect">
            <a:avLst/>
          </a:prstGeom>
        </p:spPr>
      </p:pic>
      <p:sp>
        <p:nvSpPr>
          <p:cNvPr id="2" name="Title 1">
            <a:extLst>
              <a:ext uri="{FF2B5EF4-FFF2-40B4-BE49-F238E27FC236}">
                <a16:creationId xmlns:a16="http://schemas.microsoft.com/office/drawing/2014/main" id="{4133571D-B444-51FE-830D-92D466458957}"/>
              </a:ext>
            </a:extLst>
          </p:cNvPr>
          <p:cNvSpPr>
            <a:spLocks noGrp="1"/>
          </p:cNvSpPr>
          <p:nvPr>
            <p:ph type="title"/>
          </p:nvPr>
        </p:nvSpPr>
        <p:spPr>
          <a:xfrm>
            <a:off x="1043167" y="557340"/>
            <a:ext cx="10190071" cy="977086"/>
          </a:xfrm>
        </p:spPr>
        <p:txBody>
          <a:bodyPr vert="horz" lIns="91440" tIns="45720" rIns="91440" bIns="45720" rtlCol="0" anchor="b">
            <a:normAutofit fontScale="90000"/>
          </a:bodyPr>
          <a:lstStyle/>
          <a:p>
            <a:pPr algn="ctr"/>
            <a:r>
              <a:rPr lang="en-US" sz="5400" dirty="0">
                <a:solidFill>
                  <a:srgbClr val="FFFFFF"/>
                </a:solidFill>
              </a:rPr>
              <a:t>Problem Statement &amp; Data Collection</a:t>
            </a:r>
            <a:endParaRPr lang="en-US" sz="5400" kern="1200" dirty="0">
              <a:solidFill>
                <a:srgbClr val="FFFFFF"/>
              </a:solidFill>
              <a:latin typeface="+mj-lt"/>
              <a:ea typeface="+mj-ea"/>
              <a:cs typeface="+mj-cs"/>
            </a:endParaRP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Group 50">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52" name="Straight Connector 51">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5"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6"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ooter Placeholder 5">
            <a:extLst>
              <a:ext uri="{FF2B5EF4-FFF2-40B4-BE49-F238E27FC236}">
                <a16:creationId xmlns:a16="http://schemas.microsoft.com/office/drawing/2014/main" id="{81996774-E358-30EA-4E92-942F5C0F368B}"/>
              </a:ext>
            </a:extLst>
          </p:cNvPr>
          <p:cNvSpPr txBox="1">
            <a:spLocks/>
          </p:cNvSpPr>
          <p:nvPr/>
        </p:nvSpPr>
        <p:spPr>
          <a:xfrm>
            <a:off x="10144898" y="6119513"/>
            <a:ext cx="2045043" cy="735827"/>
          </a:xfrm>
          <a:prstGeom prst="rect">
            <a:avLst/>
          </a:prstGeom>
        </p:spPr>
        <p:txBody>
          <a:bodyPr vert="horz" lIns="91440" tIns="45720" rIns="91440" bIns="45720" rtlCol="0" anchor="ctr"/>
          <a:lstStyle>
            <a:defPPr>
              <a:defRPr lang="en-GB"/>
            </a:defPPr>
            <a:lvl1pPr marL="0" algn="ctr" defTabSz="914400" rtl="0" eaLnBrk="1" latinLnBrk="0" hangingPunct="1">
              <a:defRPr lang="en-US" sz="900" kern="1200" cap="all" spc="200" dirty="0">
                <a:solidFill>
                  <a:schemeClr val="accent1"/>
                </a:solidFill>
                <a:latin typeface="+mn-lt"/>
                <a:ea typeface="+mn-ea"/>
                <a:cs typeface="Segoe UI Semilight" panose="020B04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solidFill>
                  <a:schemeClr val="bg1"/>
                </a:solidFill>
                <a:cs typeface="Segoe UI Semilight"/>
              </a:rPr>
              <a:t>Palette Skills</a:t>
            </a:r>
          </a:p>
        </p:txBody>
      </p:sp>
      <p:sp>
        <p:nvSpPr>
          <p:cNvPr id="11" name="TextBox 10">
            <a:extLst>
              <a:ext uri="{FF2B5EF4-FFF2-40B4-BE49-F238E27FC236}">
                <a16:creationId xmlns:a16="http://schemas.microsoft.com/office/drawing/2014/main" id="{CA706B49-046E-6692-524E-9B694A688F8F}"/>
              </a:ext>
            </a:extLst>
          </p:cNvPr>
          <p:cNvSpPr txBox="1"/>
          <p:nvPr/>
        </p:nvSpPr>
        <p:spPr>
          <a:xfrm>
            <a:off x="1038096" y="1524844"/>
            <a:ext cx="4119553"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solidFill>
                  <a:schemeClr val="bg1"/>
                </a:solidFill>
                <a:latin typeface="Sagona Book"/>
                <a:cs typeface="Arial"/>
              </a:rPr>
              <a:t>The demand of the wheat crop has been increased in past few years so this analysis will focus on the past yield and locations in Saskatchewan and will forecast the next 2 years yield</a:t>
            </a:r>
            <a:endParaRPr lang="en-US">
              <a:solidFill>
                <a:schemeClr val="bg1"/>
              </a:solidFill>
            </a:endParaRPr>
          </a:p>
          <a:p>
            <a:pPr algn="just"/>
            <a:endParaRPr lang="en-US" sz="2000" dirty="0">
              <a:solidFill>
                <a:schemeClr val="bg1"/>
              </a:solidFill>
              <a:cs typeface="Arial"/>
            </a:endParaRPr>
          </a:p>
        </p:txBody>
      </p:sp>
      <p:graphicFrame>
        <p:nvGraphicFramePr>
          <p:cNvPr id="15" name="Diagram 14">
            <a:extLst>
              <a:ext uri="{FF2B5EF4-FFF2-40B4-BE49-F238E27FC236}">
                <a16:creationId xmlns:a16="http://schemas.microsoft.com/office/drawing/2014/main" id="{703788F7-3EB9-B622-D1C6-C275DE6175DA}"/>
              </a:ext>
            </a:extLst>
          </p:cNvPr>
          <p:cNvGraphicFramePr/>
          <p:nvPr>
            <p:extLst>
              <p:ext uri="{D42A27DB-BD31-4B8C-83A1-F6EECF244321}">
                <p14:modId xmlns:p14="http://schemas.microsoft.com/office/powerpoint/2010/main" val="3223474700"/>
              </p:ext>
            </p:extLst>
          </p:nvPr>
        </p:nvGraphicFramePr>
        <p:xfrm>
          <a:off x="5756032" y="1295400"/>
          <a:ext cx="6013937" cy="4267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0" name="TextBox 279">
            <a:extLst>
              <a:ext uri="{FF2B5EF4-FFF2-40B4-BE49-F238E27FC236}">
                <a16:creationId xmlns:a16="http://schemas.microsoft.com/office/drawing/2014/main" id="{6D0F75A9-D9C5-5106-115A-8FDD8042E187}"/>
              </a:ext>
            </a:extLst>
          </p:cNvPr>
          <p:cNvSpPr txBox="1"/>
          <p:nvPr/>
        </p:nvSpPr>
        <p:spPr>
          <a:xfrm>
            <a:off x="469487" y="5673844"/>
            <a:ext cx="997179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1400" dirty="0">
                <a:solidFill>
                  <a:schemeClr val="bg1"/>
                </a:solidFill>
                <a:latin typeface="Sagona Book"/>
                <a:cs typeface="Arial"/>
                <a:hlinkClick r:id="rId8">
                  <a:extLst>
                    <a:ext uri="{A12FA001-AC4F-418D-AE19-62706E023703}">
                      <ahyp:hlinkClr xmlns:ahyp="http://schemas.microsoft.com/office/drawing/2018/hyperlinkcolor" val="tx"/>
                    </a:ext>
                  </a:extLst>
                </a:hlinkClick>
              </a:rPr>
              <a:t>https://www.saskatchewan.ca/business/agriculture-natural-resources-and-industry/agribusiness-farmers-and-ranchers/crops-and-irrigation/field-crops/cereals-barley-wheat-oats-triticale/wheat-canada-prairie-spring-wheat</a:t>
            </a:r>
            <a:endParaRPr lang="en-US">
              <a:solidFill>
                <a:schemeClr val="bg1"/>
              </a:solidFill>
              <a:latin typeface="Sagona Book"/>
              <a:cs typeface="Arial"/>
              <a:hlinkClick r:id="" action="ppaction://noaction">
                <a:extLst>
                  <a:ext uri="{A12FA001-AC4F-418D-AE19-62706E023703}">
                    <ahyp:hlinkClr xmlns:ahyp="http://schemas.microsoft.com/office/drawing/2018/hyperlinkcolor" val="tx"/>
                  </a:ext>
                </a:extLst>
              </a:hlinkClick>
            </a:endParaRPr>
          </a:p>
          <a:p>
            <a:pPr marL="285750" indent="-285750">
              <a:buFont typeface="Arial"/>
              <a:buChar char="•"/>
            </a:pPr>
            <a:r>
              <a:rPr lang="en-US" sz="1400" dirty="0">
                <a:solidFill>
                  <a:schemeClr val="bg1"/>
                </a:solidFill>
                <a:latin typeface="Sagona Book"/>
                <a:ea typeface="+mn-lt"/>
                <a:cs typeface="+mn-lt"/>
                <a:hlinkClick r:id="rId9">
                  <a:extLst>
                    <a:ext uri="{A12FA001-AC4F-418D-AE19-62706E023703}">
                      <ahyp:hlinkClr xmlns:ahyp="http://schemas.microsoft.com/office/drawing/2018/hyperlinkcolor" val="tx"/>
                    </a:ext>
                  </a:extLst>
                </a:hlinkClick>
              </a:rPr>
              <a:t>https://dashboard.saskatchewan.ca/business-economy/business-industry-trade/crop-production#by-commodity-tab</a:t>
            </a:r>
            <a:endParaRPr lang="en-US">
              <a:solidFill>
                <a:schemeClr val="bg1"/>
              </a:solidFill>
              <a:latin typeface="Sagona Book"/>
              <a:cs typeface="Arial"/>
            </a:endParaRPr>
          </a:p>
          <a:p>
            <a:endParaRPr lang="en-US" sz="1400" dirty="0">
              <a:solidFill>
                <a:schemeClr val="bg1"/>
              </a:solidFill>
              <a:cs typeface="Arial"/>
            </a:endParaRPr>
          </a:p>
        </p:txBody>
      </p:sp>
    </p:spTree>
    <p:extLst>
      <p:ext uri="{BB962C8B-B14F-4D97-AF65-F5344CB8AC3E}">
        <p14:creationId xmlns:p14="http://schemas.microsoft.com/office/powerpoint/2010/main" val="369146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Content Placeholder 5">
            <a:extLst>
              <a:ext uri="{FF2B5EF4-FFF2-40B4-BE49-F238E27FC236}">
                <a16:creationId xmlns:a16="http://schemas.microsoft.com/office/drawing/2014/main" id="{B2656157-4D61-5B23-8A03-C36C4BE53E1A}"/>
              </a:ext>
            </a:extLst>
          </p:cNvPr>
          <p:cNvPicPr>
            <a:picLocks noGrp="1" noChangeAspect="1"/>
          </p:cNvPicPr>
          <p:nvPr>
            <p:ph idx="1"/>
          </p:nvPr>
        </p:nvPicPr>
        <p:blipFill>
          <a:blip r:embed="rId3"/>
          <a:stretch>
            <a:fillRect/>
          </a:stretch>
        </p:blipFill>
        <p:spPr>
          <a:xfrm>
            <a:off x="377398" y="914780"/>
            <a:ext cx="9797040" cy="5752701"/>
          </a:xfrm>
        </p:spPr>
      </p:pic>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0216978" y="6356349"/>
            <a:ext cx="1972963" cy="498991"/>
          </a:xfrm>
        </p:spPr>
        <p:txBody>
          <a:bodyPr vert="horz" lIns="91440" tIns="45720" rIns="91440" bIns="45720" rtlCol="0">
            <a:normAutofit/>
          </a:bodyPr>
          <a:lstStyle/>
          <a:p>
            <a:r>
              <a:rPr lang="en-US" sz="1300" b="1">
                <a:solidFill>
                  <a:schemeClr val="bg1"/>
                </a:solidFill>
                <a:cs typeface="Arial"/>
              </a:rPr>
              <a:t>PALETTE SKILLS</a:t>
            </a:r>
            <a:endParaRPr lang="en-US" sz="130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508605" y="297928"/>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Top 5 Provinces of Canada in Wheat Crop Yield</a:t>
            </a:r>
            <a:endParaRPr lang="en-US" sz="2400">
              <a:solidFill>
                <a:schemeClr val="bg1"/>
              </a:solidFill>
              <a:latin typeface="Sagona Book"/>
              <a:cs typeface="Arial"/>
            </a:endParaRPr>
          </a:p>
        </p:txBody>
      </p:sp>
    </p:spTree>
    <p:extLst>
      <p:ext uri="{BB962C8B-B14F-4D97-AF65-F5344CB8AC3E}">
        <p14:creationId xmlns:p14="http://schemas.microsoft.com/office/powerpoint/2010/main" val="245569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0253257" y="6431281"/>
            <a:ext cx="1967260" cy="487268"/>
          </a:xfrm>
        </p:spPr>
        <p:txBody>
          <a:bodyPr vert="horz" lIns="91440" tIns="45720" rIns="91440" bIns="45720" rtlCol="0">
            <a:normAutofit/>
          </a:bodyPr>
          <a:lstStyle/>
          <a:p>
            <a:r>
              <a:rPr lang="en-US" sz="1300" b="1">
                <a:solidFill>
                  <a:schemeClr val="bg1"/>
                </a:solidFill>
                <a:cs typeface="Arial"/>
              </a:rPr>
              <a:t>PALETTE SKILLS</a:t>
            </a:r>
            <a:endParaRPr lang="en-US" sz="130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560092" y="153766"/>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Exploratory Data Analysis</a:t>
            </a:r>
            <a:endParaRPr lang="en-US" sz="2400">
              <a:solidFill>
                <a:schemeClr val="bg1"/>
              </a:solidFill>
              <a:latin typeface="Sagona Book"/>
              <a:cs typeface="Arial"/>
            </a:endParaRPr>
          </a:p>
        </p:txBody>
      </p:sp>
      <p:pic>
        <p:nvPicPr>
          <p:cNvPr id="9" name="Picture 8" descr="A map of different wheat yield&#10;&#10;Description automatically generated">
            <a:extLst>
              <a:ext uri="{FF2B5EF4-FFF2-40B4-BE49-F238E27FC236}">
                <a16:creationId xmlns:a16="http://schemas.microsoft.com/office/drawing/2014/main" id="{821BB638-F31C-550A-9A50-00DF5DA885EA}"/>
              </a:ext>
            </a:extLst>
          </p:cNvPr>
          <p:cNvPicPr>
            <a:picLocks noChangeAspect="1"/>
          </p:cNvPicPr>
          <p:nvPr/>
        </p:nvPicPr>
        <p:blipFill>
          <a:blip r:embed="rId3"/>
          <a:stretch>
            <a:fillRect/>
          </a:stretch>
        </p:blipFill>
        <p:spPr>
          <a:xfrm>
            <a:off x="187569" y="618386"/>
            <a:ext cx="11790566" cy="5821788"/>
          </a:xfrm>
          <a:prstGeom prst="rect">
            <a:avLst/>
          </a:prstGeom>
        </p:spPr>
      </p:pic>
    </p:spTree>
    <p:extLst>
      <p:ext uri="{BB962C8B-B14F-4D97-AF65-F5344CB8AC3E}">
        <p14:creationId xmlns:p14="http://schemas.microsoft.com/office/powerpoint/2010/main" val="156612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0119392" y="6493066"/>
            <a:ext cx="2101125" cy="487268"/>
          </a:xfrm>
        </p:spPr>
        <p:txBody>
          <a:bodyPr vert="horz" lIns="91440" tIns="45720" rIns="91440" bIns="45720" rtlCol="0">
            <a:normAutofit/>
          </a:bodyPr>
          <a:lstStyle/>
          <a:p>
            <a:r>
              <a:rPr lang="en-US" sz="1300" b="1">
                <a:solidFill>
                  <a:schemeClr val="bg1"/>
                </a:solidFill>
                <a:cs typeface="Arial"/>
              </a:rPr>
              <a:t>PALETTE SKILLS</a:t>
            </a:r>
            <a:endParaRPr lang="en-US" sz="130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560092" y="153766"/>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Top 10 Regions in last 20 years comparison</a:t>
            </a:r>
          </a:p>
        </p:txBody>
      </p:sp>
      <p:pic>
        <p:nvPicPr>
          <p:cNvPr id="3" name="Picture 2">
            <a:extLst>
              <a:ext uri="{FF2B5EF4-FFF2-40B4-BE49-F238E27FC236}">
                <a16:creationId xmlns:a16="http://schemas.microsoft.com/office/drawing/2014/main" id="{B9C829B5-C9D5-E344-0D59-9F9F6FE23B1C}"/>
              </a:ext>
            </a:extLst>
          </p:cNvPr>
          <p:cNvPicPr>
            <a:picLocks noChangeAspect="1"/>
          </p:cNvPicPr>
          <p:nvPr/>
        </p:nvPicPr>
        <p:blipFill>
          <a:blip r:embed="rId3"/>
          <a:stretch>
            <a:fillRect/>
          </a:stretch>
        </p:blipFill>
        <p:spPr>
          <a:xfrm>
            <a:off x="675761" y="665978"/>
            <a:ext cx="10274127" cy="5865854"/>
          </a:xfrm>
          <a:prstGeom prst="rect">
            <a:avLst/>
          </a:prstGeom>
        </p:spPr>
      </p:pic>
    </p:spTree>
    <p:extLst>
      <p:ext uri="{BB962C8B-B14F-4D97-AF65-F5344CB8AC3E}">
        <p14:creationId xmlns:p14="http://schemas.microsoft.com/office/powerpoint/2010/main" val="37157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0181176" y="6482768"/>
            <a:ext cx="2039341" cy="487268"/>
          </a:xfrm>
        </p:spPr>
        <p:txBody>
          <a:bodyPr vert="horz" lIns="91440" tIns="45720" rIns="91440" bIns="45720" rtlCol="0">
            <a:normAutofit/>
          </a:bodyPr>
          <a:lstStyle/>
          <a:p>
            <a:r>
              <a:rPr lang="en-US" sz="1300" b="1">
                <a:solidFill>
                  <a:schemeClr val="bg1"/>
                </a:solidFill>
                <a:cs typeface="Arial"/>
              </a:rPr>
              <a:t>PALETTE SKILLS</a:t>
            </a:r>
            <a:endParaRPr lang="en-US" sz="130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642470" y="112577"/>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Box Plot Analysis for last 20 years</a:t>
            </a:r>
          </a:p>
        </p:txBody>
      </p:sp>
      <p:pic>
        <p:nvPicPr>
          <p:cNvPr id="3" name="Picture 2">
            <a:extLst>
              <a:ext uri="{FF2B5EF4-FFF2-40B4-BE49-F238E27FC236}">
                <a16:creationId xmlns:a16="http://schemas.microsoft.com/office/drawing/2014/main" id="{030869E4-E0A8-AEBA-8AA2-DC2A1CCF2485}"/>
              </a:ext>
            </a:extLst>
          </p:cNvPr>
          <p:cNvPicPr>
            <a:picLocks noChangeAspect="1"/>
          </p:cNvPicPr>
          <p:nvPr/>
        </p:nvPicPr>
        <p:blipFill>
          <a:blip r:embed="rId3"/>
          <a:stretch>
            <a:fillRect/>
          </a:stretch>
        </p:blipFill>
        <p:spPr>
          <a:xfrm>
            <a:off x="195648" y="589238"/>
            <a:ext cx="10915136" cy="5916366"/>
          </a:xfrm>
          <a:prstGeom prst="rect">
            <a:avLst/>
          </a:prstGeom>
        </p:spPr>
      </p:pic>
    </p:spTree>
    <p:extLst>
      <p:ext uri="{BB962C8B-B14F-4D97-AF65-F5344CB8AC3E}">
        <p14:creationId xmlns:p14="http://schemas.microsoft.com/office/powerpoint/2010/main" val="243998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0191473" y="6523957"/>
            <a:ext cx="2029044" cy="487268"/>
          </a:xfrm>
        </p:spPr>
        <p:txBody>
          <a:bodyPr vert="horz" lIns="91440" tIns="45720" rIns="91440" bIns="45720" rtlCol="0">
            <a:normAutofit/>
          </a:bodyPr>
          <a:lstStyle/>
          <a:p>
            <a:r>
              <a:rPr lang="en-US" sz="1300" b="1">
                <a:solidFill>
                  <a:schemeClr val="bg1"/>
                </a:solidFill>
                <a:cs typeface="Arial"/>
              </a:rPr>
              <a:t>PALETTE SKILLS</a:t>
            </a:r>
            <a:endParaRPr lang="en-US" sz="130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642470" y="112577"/>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Unsupervised Machine Learning</a:t>
            </a:r>
            <a:endParaRPr lang="en-US" dirty="0">
              <a:solidFill>
                <a:schemeClr val="bg1"/>
              </a:solidFill>
            </a:endParaRPr>
          </a:p>
        </p:txBody>
      </p:sp>
      <p:pic>
        <p:nvPicPr>
          <p:cNvPr id="2" name="Picture 1" descr="A screenshot of a map&#10;&#10;Description automatically generated">
            <a:extLst>
              <a:ext uri="{FF2B5EF4-FFF2-40B4-BE49-F238E27FC236}">
                <a16:creationId xmlns:a16="http://schemas.microsoft.com/office/drawing/2014/main" id="{37189D7A-4CB4-B9F9-B759-110EFD172FB6}"/>
              </a:ext>
            </a:extLst>
          </p:cNvPr>
          <p:cNvPicPr>
            <a:picLocks noChangeAspect="1"/>
          </p:cNvPicPr>
          <p:nvPr/>
        </p:nvPicPr>
        <p:blipFill>
          <a:blip r:embed="rId3"/>
          <a:stretch>
            <a:fillRect/>
          </a:stretch>
        </p:blipFill>
        <p:spPr>
          <a:xfrm>
            <a:off x="202858" y="580253"/>
            <a:ext cx="10674177" cy="5965224"/>
          </a:xfrm>
          <a:prstGeom prst="rect">
            <a:avLst/>
          </a:prstGeom>
        </p:spPr>
      </p:pic>
    </p:spTree>
    <p:extLst>
      <p:ext uri="{BB962C8B-B14F-4D97-AF65-F5344CB8AC3E}">
        <p14:creationId xmlns:p14="http://schemas.microsoft.com/office/powerpoint/2010/main" val="303079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0170878" y="6482768"/>
            <a:ext cx="2059936" cy="487268"/>
          </a:xfrm>
        </p:spPr>
        <p:txBody>
          <a:bodyPr vert="horz" lIns="91440" tIns="45720" rIns="91440" bIns="45720" rtlCol="0">
            <a:normAutofit/>
          </a:bodyPr>
          <a:lstStyle/>
          <a:p>
            <a:r>
              <a:rPr lang="en-US" sz="1300" b="1" dirty="0">
                <a:solidFill>
                  <a:schemeClr val="bg1"/>
                </a:solidFill>
                <a:cs typeface="Arial"/>
              </a:rPr>
              <a:t>PALETTE SKILLS</a:t>
            </a:r>
            <a:endParaRPr lang="en-US" sz="1300" dirty="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642470" y="112577"/>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Unsupervised Machine Learning</a:t>
            </a:r>
            <a:endParaRPr lang="en-US" dirty="0">
              <a:solidFill>
                <a:schemeClr val="bg1"/>
              </a:solidFill>
            </a:endParaRPr>
          </a:p>
        </p:txBody>
      </p:sp>
      <p:pic>
        <p:nvPicPr>
          <p:cNvPr id="8" name="Picture 7" descr="A graph of a number of clusters&#10;&#10;Description automatically generated">
            <a:extLst>
              <a:ext uri="{FF2B5EF4-FFF2-40B4-BE49-F238E27FC236}">
                <a16:creationId xmlns:a16="http://schemas.microsoft.com/office/drawing/2014/main" id="{25E1802A-F055-A0EB-C618-0EEF48E9E3CD}"/>
              </a:ext>
            </a:extLst>
          </p:cNvPr>
          <p:cNvPicPr>
            <a:picLocks noChangeAspect="1"/>
          </p:cNvPicPr>
          <p:nvPr/>
        </p:nvPicPr>
        <p:blipFill>
          <a:blip r:embed="rId3"/>
          <a:stretch>
            <a:fillRect/>
          </a:stretch>
        </p:blipFill>
        <p:spPr>
          <a:xfrm>
            <a:off x="236194" y="576650"/>
            <a:ext cx="10875235" cy="5910648"/>
          </a:xfrm>
          <a:prstGeom prst="rect">
            <a:avLst/>
          </a:prstGeom>
        </p:spPr>
      </p:pic>
    </p:spTree>
    <p:extLst>
      <p:ext uri="{BB962C8B-B14F-4D97-AF65-F5344CB8AC3E}">
        <p14:creationId xmlns:p14="http://schemas.microsoft.com/office/powerpoint/2010/main" val="344920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 name="Rectangle 1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heat">
            <a:extLst>
              <a:ext uri="{FF2B5EF4-FFF2-40B4-BE49-F238E27FC236}">
                <a16:creationId xmlns:a16="http://schemas.microsoft.com/office/drawing/2014/main" id="{88219CDD-82C4-9D3B-8CB0-65A342AFBDC7}"/>
              </a:ext>
            </a:extLst>
          </p:cNvPr>
          <p:cNvPicPr>
            <a:picLocks noChangeAspect="1"/>
          </p:cNvPicPr>
          <p:nvPr/>
        </p:nvPicPr>
        <p:blipFill rotWithShape="1">
          <a:blip r:embed="rId2">
            <a:alphaModFix amt="50000"/>
          </a:blip>
          <a:srcRect t="14461" r="-1" b="1264"/>
          <a:stretch/>
        </p:blipFill>
        <p:spPr>
          <a:xfrm>
            <a:off x="10317" y="10"/>
            <a:ext cx="12188932" cy="6856614"/>
          </a:xfrm>
          <a:prstGeom prst="rect">
            <a:avLst/>
          </a:prstGeom>
        </p:spPr>
      </p:pic>
      <p:grpSp>
        <p:nvGrpSpPr>
          <p:cNvPr id="1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grpSp>
        <p:nvGrpSpPr>
          <p:cNvPr id="1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7" name="Freeform: Shape 1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32507F97-366B-D111-3872-829ADEF9A37F}"/>
              </a:ext>
            </a:extLst>
          </p:cNvPr>
          <p:cNvSpPr>
            <a:spLocks noGrp="1"/>
          </p:cNvSpPr>
          <p:nvPr>
            <p:ph type="ftr" sz="quarter" idx="11"/>
          </p:nvPr>
        </p:nvSpPr>
        <p:spPr>
          <a:xfrm>
            <a:off x="10170878" y="6410687"/>
            <a:ext cx="2049639" cy="528457"/>
          </a:xfrm>
        </p:spPr>
        <p:txBody>
          <a:bodyPr vert="horz" lIns="91440" tIns="45720" rIns="91440" bIns="45720" rtlCol="0">
            <a:normAutofit/>
          </a:bodyPr>
          <a:lstStyle/>
          <a:p>
            <a:r>
              <a:rPr lang="en-US" sz="1300" b="1" dirty="0">
                <a:solidFill>
                  <a:schemeClr val="bg1"/>
                </a:solidFill>
                <a:cs typeface="Arial"/>
              </a:rPr>
              <a:t>PALETTE SKILLS</a:t>
            </a:r>
            <a:endParaRPr lang="en-US" sz="1300" dirty="0">
              <a:solidFill>
                <a:srgbClr val="000000"/>
              </a:solidFill>
              <a:cs typeface="Arial"/>
            </a:endParaRPr>
          </a:p>
          <a:p>
            <a:pPr>
              <a:spcAft>
                <a:spcPts val="600"/>
              </a:spcAft>
            </a:pPr>
            <a:endParaRPr lang="en-US" kern="1200" cap="all" spc="200" dirty="0">
              <a:solidFill>
                <a:srgbClr val="FFFFFF"/>
              </a:solidFill>
              <a:latin typeface="+mn-lt"/>
              <a:cs typeface="Segoe UI Semilight" panose="020B0402040204020203" pitchFamily="34" charset="0"/>
            </a:endParaRPr>
          </a:p>
        </p:txBody>
      </p:sp>
      <p:sp>
        <p:nvSpPr>
          <p:cNvPr id="7" name="TextBox 6">
            <a:extLst>
              <a:ext uri="{FF2B5EF4-FFF2-40B4-BE49-F238E27FC236}">
                <a16:creationId xmlns:a16="http://schemas.microsoft.com/office/drawing/2014/main" id="{23ED13F1-66D9-ECFD-D181-EBB47792C3D1}"/>
              </a:ext>
            </a:extLst>
          </p:cNvPr>
          <p:cNvSpPr txBox="1"/>
          <p:nvPr/>
        </p:nvSpPr>
        <p:spPr>
          <a:xfrm>
            <a:off x="642470" y="112577"/>
            <a:ext cx="9522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latin typeface="Sagona Book"/>
                <a:cs typeface="Arial"/>
              </a:rPr>
              <a:t>Unsupervised Machine Learning</a:t>
            </a:r>
            <a:endParaRPr lang="en-US" dirty="0">
              <a:solidFill>
                <a:schemeClr val="bg1"/>
              </a:solidFill>
            </a:endParaRPr>
          </a:p>
        </p:txBody>
      </p:sp>
      <p:pic>
        <p:nvPicPr>
          <p:cNvPr id="2" name="Picture 1" descr="A diagram of a number of green and red dots&#10;&#10;Description automatically generated">
            <a:extLst>
              <a:ext uri="{FF2B5EF4-FFF2-40B4-BE49-F238E27FC236}">
                <a16:creationId xmlns:a16="http://schemas.microsoft.com/office/drawing/2014/main" id="{55CA9482-F5DF-B633-F799-892261176EDD}"/>
              </a:ext>
            </a:extLst>
          </p:cNvPr>
          <p:cNvPicPr>
            <a:picLocks noChangeAspect="1"/>
          </p:cNvPicPr>
          <p:nvPr/>
        </p:nvPicPr>
        <p:blipFill>
          <a:blip r:embed="rId3"/>
          <a:stretch>
            <a:fillRect/>
          </a:stretch>
        </p:blipFill>
        <p:spPr>
          <a:xfrm>
            <a:off x="428111" y="662244"/>
            <a:ext cx="10275155" cy="5636483"/>
          </a:xfrm>
          <a:prstGeom prst="rect">
            <a:avLst/>
          </a:prstGeom>
        </p:spPr>
      </p:pic>
      <p:sp>
        <p:nvSpPr>
          <p:cNvPr id="3" name="TextBox 2">
            <a:extLst>
              <a:ext uri="{FF2B5EF4-FFF2-40B4-BE49-F238E27FC236}">
                <a16:creationId xmlns:a16="http://schemas.microsoft.com/office/drawing/2014/main" id="{292407DC-8303-22F6-C90B-AD4C01C30E6C}"/>
              </a:ext>
            </a:extLst>
          </p:cNvPr>
          <p:cNvSpPr txBox="1"/>
          <p:nvPr/>
        </p:nvSpPr>
        <p:spPr>
          <a:xfrm>
            <a:off x="2104192" y="6314638"/>
            <a:ext cx="76652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bg1"/>
                </a:solidFill>
                <a:latin typeface="Sagona Book"/>
                <a:cs typeface="Arial"/>
              </a:rPr>
              <a:t>Optimal number of clusters for Spring Wheat: 2</a:t>
            </a:r>
            <a:endParaRPr lang="en-US" sz="2400">
              <a:solidFill>
                <a:schemeClr val="bg1"/>
              </a:solidFill>
              <a:latin typeface="Sagona Book"/>
              <a:cs typeface="Arial"/>
            </a:endParaRPr>
          </a:p>
        </p:txBody>
      </p:sp>
    </p:spTree>
    <p:extLst>
      <p:ext uri="{BB962C8B-B14F-4D97-AF65-F5344CB8AC3E}">
        <p14:creationId xmlns:p14="http://schemas.microsoft.com/office/powerpoint/2010/main" val="20061113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ExploreVTI</vt:lpstr>
      <vt:lpstr>Spring Wheat Yield Clustering &amp; Analysis </vt:lpstr>
      <vt:lpstr>Problem Statement &amp; 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426</cp:revision>
  <dcterms:created xsi:type="dcterms:W3CDTF">2024-06-07T16:12:28Z</dcterms:created>
  <dcterms:modified xsi:type="dcterms:W3CDTF">2024-06-07T23:11:17Z</dcterms:modified>
</cp:coreProperties>
</file>