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77" r:id="rId7"/>
    <p:sldId id="257" r:id="rId8"/>
    <p:sldId id="270" r:id="rId9"/>
    <p:sldId id="280" r:id="rId10"/>
    <p:sldId id="278" r:id="rId11"/>
    <p:sldId id="271" r:id="rId12"/>
    <p:sldId id="285" r:id="rId13"/>
    <p:sldId id="282" r:id="rId14"/>
    <p:sldId id="272" r:id="rId15"/>
    <p:sldId id="283" r:id="rId16"/>
    <p:sldId id="284" r:id="rId17"/>
    <p:sldId id="279"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2C8B6-0F40-4E0C-A391-2B6E69A3D69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IN"/>
        </a:p>
      </dgm:t>
    </dgm:pt>
    <dgm:pt modelId="{11B6CC79-04D4-4AC1-99C2-6FC508198193}">
      <dgm:prSet custT="1"/>
      <dgm:spPr/>
      <dgm:t>
        <a:bodyPr/>
        <a:lstStyle/>
        <a:p>
          <a:r>
            <a:rPr lang="en-US" sz="1400"/>
            <a:t>Ease of use while measuring the score and calculating the results.</a:t>
          </a:r>
          <a:endParaRPr lang="en-IN" sz="1400"/>
        </a:p>
      </dgm:t>
    </dgm:pt>
    <dgm:pt modelId="{46605DBB-96ED-432C-8400-737036B72871}" type="parTrans" cxnId="{D24C0498-8DF2-4B4C-9687-D5FE3E40A5DF}">
      <dgm:prSet/>
      <dgm:spPr/>
      <dgm:t>
        <a:bodyPr/>
        <a:lstStyle/>
        <a:p>
          <a:endParaRPr lang="en-IN" sz="1400"/>
        </a:p>
      </dgm:t>
    </dgm:pt>
    <dgm:pt modelId="{9480761D-47EC-4F33-BECF-94A06FBB9136}" type="sibTrans" cxnId="{D24C0498-8DF2-4B4C-9687-D5FE3E40A5DF}">
      <dgm:prSet/>
      <dgm:spPr/>
      <dgm:t>
        <a:bodyPr/>
        <a:lstStyle/>
        <a:p>
          <a:endParaRPr lang="en-IN" sz="1400"/>
        </a:p>
      </dgm:t>
    </dgm:pt>
    <dgm:pt modelId="{C66F96E0-A6D4-41C5-8A93-FEB8C92EA2AA}">
      <dgm:prSet custT="1"/>
      <dgm:spPr/>
      <dgm:t>
        <a:bodyPr/>
        <a:lstStyle/>
        <a:p>
          <a:r>
            <a:rPr lang="en-US" sz="1400"/>
            <a:t>The questions included should draw out meaningful and active insights from respondents.</a:t>
          </a:r>
          <a:endParaRPr lang="en-IN" sz="1400"/>
        </a:p>
      </dgm:t>
    </dgm:pt>
    <dgm:pt modelId="{3728D4A9-51E0-4E44-A55D-F6C619DD6035}" type="parTrans" cxnId="{17A7576E-28BB-4C8A-9A6A-698370A34F87}">
      <dgm:prSet/>
      <dgm:spPr/>
      <dgm:t>
        <a:bodyPr/>
        <a:lstStyle/>
        <a:p>
          <a:endParaRPr lang="en-IN" sz="1400"/>
        </a:p>
      </dgm:t>
    </dgm:pt>
    <dgm:pt modelId="{5EA6D832-30D6-4FE2-B6D0-AD2EFAA532EE}" type="sibTrans" cxnId="{17A7576E-28BB-4C8A-9A6A-698370A34F87}">
      <dgm:prSet/>
      <dgm:spPr/>
      <dgm:t>
        <a:bodyPr/>
        <a:lstStyle/>
        <a:p>
          <a:endParaRPr lang="en-IN" sz="1400"/>
        </a:p>
      </dgm:t>
    </dgm:pt>
    <dgm:pt modelId="{8993893A-1C96-4172-9997-EC92F6AB688E}">
      <dgm:prSet custT="1"/>
      <dgm:spPr/>
      <dgm:t>
        <a:bodyPr/>
        <a:lstStyle/>
        <a:p>
          <a:r>
            <a:rPr lang="en-US" sz="1400"/>
            <a:t>The framework should be capable of pointing out the positives as well as the negative points about current services/products.</a:t>
          </a:r>
          <a:endParaRPr lang="en-IN" sz="1400"/>
        </a:p>
      </dgm:t>
    </dgm:pt>
    <dgm:pt modelId="{3A076EF7-8B42-4C93-8D2B-01052B87F7EC}" type="parTrans" cxnId="{84EE7DEB-21E7-467A-95A7-E085C652D096}">
      <dgm:prSet/>
      <dgm:spPr/>
      <dgm:t>
        <a:bodyPr/>
        <a:lstStyle/>
        <a:p>
          <a:endParaRPr lang="en-IN" sz="1400"/>
        </a:p>
      </dgm:t>
    </dgm:pt>
    <dgm:pt modelId="{36B11300-8B3D-4137-B3EC-CA167C4081FF}" type="sibTrans" cxnId="{84EE7DEB-21E7-467A-95A7-E085C652D096}">
      <dgm:prSet/>
      <dgm:spPr/>
      <dgm:t>
        <a:bodyPr/>
        <a:lstStyle/>
        <a:p>
          <a:endParaRPr lang="en-IN" sz="1400"/>
        </a:p>
      </dgm:t>
    </dgm:pt>
    <dgm:pt modelId="{9C984A7A-D884-4BAC-965F-FE978D28A39E}">
      <dgm:prSet custT="1"/>
      <dgm:spPr/>
      <dgm:t>
        <a:bodyPr/>
        <a:lstStyle/>
        <a:p>
          <a:r>
            <a:rPr lang="en-US" sz="1400"/>
            <a:t>It should also be able to track the various levels across satisfaction, ease of use, engagement, experience for user at the end of the survey.</a:t>
          </a:r>
          <a:endParaRPr lang="en-IN" sz="1400"/>
        </a:p>
      </dgm:t>
    </dgm:pt>
    <dgm:pt modelId="{1331969D-3D6A-4649-9559-8388CF1AE530}" type="parTrans" cxnId="{406B12B9-3A71-4700-ACE1-F79196995C56}">
      <dgm:prSet/>
      <dgm:spPr/>
      <dgm:t>
        <a:bodyPr/>
        <a:lstStyle/>
        <a:p>
          <a:endParaRPr lang="en-IN" sz="1400"/>
        </a:p>
      </dgm:t>
    </dgm:pt>
    <dgm:pt modelId="{72FD5E29-71C7-4CC9-B6F5-516655683BF9}" type="sibTrans" cxnId="{406B12B9-3A71-4700-ACE1-F79196995C56}">
      <dgm:prSet/>
      <dgm:spPr/>
      <dgm:t>
        <a:bodyPr/>
        <a:lstStyle/>
        <a:p>
          <a:endParaRPr lang="en-IN" sz="1400"/>
        </a:p>
      </dgm:t>
    </dgm:pt>
    <dgm:pt modelId="{5BA6AD8E-630C-4CC9-9FD7-017BE3709BE1}">
      <dgm:prSet custT="1"/>
      <dgm:spPr/>
      <dgm:t>
        <a:bodyPr/>
        <a:lstStyle/>
        <a:p>
          <a:r>
            <a:rPr lang="en-US" sz="1400"/>
            <a:t>The survey framework should ensure a holistic coverage of user's experiences across all the touchpoints within the service boundaries.</a:t>
          </a:r>
          <a:endParaRPr lang="en-IN" sz="1400"/>
        </a:p>
      </dgm:t>
    </dgm:pt>
    <dgm:pt modelId="{DCC1473A-50F2-4519-9659-786B35B7E65E}" type="parTrans" cxnId="{EE8B2985-24C0-4805-83FD-0BC655423885}">
      <dgm:prSet/>
      <dgm:spPr/>
      <dgm:t>
        <a:bodyPr/>
        <a:lstStyle/>
        <a:p>
          <a:endParaRPr lang="en-IN" sz="1400"/>
        </a:p>
      </dgm:t>
    </dgm:pt>
    <dgm:pt modelId="{CE059C4F-68F0-415E-9E28-BB6386FABE9C}" type="sibTrans" cxnId="{EE8B2985-24C0-4805-83FD-0BC655423885}">
      <dgm:prSet/>
      <dgm:spPr/>
      <dgm:t>
        <a:bodyPr/>
        <a:lstStyle/>
        <a:p>
          <a:endParaRPr lang="en-IN" sz="1400"/>
        </a:p>
      </dgm:t>
    </dgm:pt>
    <dgm:pt modelId="{78E63955-9828-4DF2-89A4-4A10DBBE25CE}" type="pres">
      <dgm:prSet presAssocID="{D9E2C8B6-0F40-4E0C-A391-2B6E69A3D699}" presName="linear" presStyleCnt="0">
        <dgm:presLayoutVars>
          <dgm:animLvl val="lvl"/>
          <dgm:resizeHandles val="exact"/>
        </dgm:presLayoutVars>
      </dgm:prSet>
      <dgm:spPr/>
    </dgm:pt>
    <dgm:pt modelId="{8C6DB424-5022-4898-96A3-FFD61FB4B591}" type="pres">
      <dgm:prSet presAssocID="{11B6CC79-04D4-4AC1-99C2-6FC508198193}" presName="parentText" presStyleLbl="node1" presStyleIdx="0" presStyleCnt="5">
        <dgm:presLayoutVars>
          <dgm:chMax val="0"/>
          <dgm:bulletEnabled val="1"/>
        </dgm:presLayoutVars>
      </dgm:prSet>
      <dgm:spPr/>
    </dgm:pt>
    <dgm:pt modelId="{FC6504B3-FEB4-42F9-871E-BC26A8418400}" type="pres">
      <dgm:prSet presAssocID="{9480761D-47EC-4F33-BECF-94A06FBB9136}" presName="spacer" presStyleCnt="0"/>
      <dgm:spPr/>
    </dgm:pt>
    <dgm:pt modelId="{8333D40A-851B-4FB1-88F5-0024775B8042}" type="pres">
      <dgm:prSet presAssocID="{C66F96E0-A6D4-41C5-8A93-FEB8C92EA2AA}" presName="parentText" presStyleLbl="node1" presStyleIdx="1" presStyleCnt="5">
        <dgm:presLayoutVars>
          <dgm:chMax val="0"/>
          <dgm:bulletEnabled val="1"/>
        </dgm:presLayoutVars>
      </dgm:prSet>
      <dgm:spPr/>
    </dgm:pt>
    <dgm:pt modelId="{3A86AD14-797D-4FF3-BFCD-9C526E6F87C2}" type="pres">
      <dgm:prSet presAssocID="{5EA6D832-30D6-4FE2-B6D0-AD2EFAA532EE}" presName="spacer" presStyleCnt="0"/>
      <dgm:spPr/>
    </dgm:pt>
    <dgm:pt modelId="{6CEE8003-B555-4515-8F1B-DCF83F9B15E0}" type="pres">
      <dgm:prSet presAssocID="{8993893A-1C96-4172-9997-EC92F6AB688E}" presName="parentText" presStyleLbl="node1" presStyleIdx="2" presStyleCnt="5">
        <dgm:presLayoutVars>
          <dgm:chMax val="0"/>
          <dgm:bulletEnabled val="1"/>
        </dgm:presLayoutVars>
      </dgm:prSet>
      <dgm:spPr/>
    </dgm:pt>
    <dgm:pt modelId="{7D2AE0F8-36B8-4ECB-BDF7-ECBA4ED569B4}" type="pres">
      <dgm:prSet presAssocID="{36B11300-8B3D-4137-B3EC-CA167C4081FF}" presName="spacer" presStyleCnt="0"/>
      <dgm:spPr/>
    </dgm:pt>
    <dgm:pt modelId="{DE061BCF-3AE9-4EF2-A949-E6CF4165ECB0}" type="pres">
      <dgm:prSet presAssocID="{9C984A7A-D884-4BAC-965F-FE978D28A39E}" presName="parentText" presStyleLbl="node1" presStyleIdx="3" presStyleCnt="5">
        <dgm:presLayoutVars>
          <dgm:chMax val="0"/>
          <dgm:bulletEnabled val="1"/>
        </dgm:presLayoutVars>
      </dgm:prSet>
      <dgm:spPr/>
    </dgm:pt>
    <dgm:pt modelId="{CB84B498-9E20-4E6B-A8DC-DCBAD57F8D5E}" type="pres">
      <dgm:prSet presAssocID="{72FD5E29-71C7-4CC9-B6F5-516655683BF9}" presName="spacer" presStyleCnt="0"/>
      <dgm:spPr/>
    </dgm:pt>
    <dgm:pt modelId="{4FEA45D5-5575-490B-BFB7-0E631FB77FED}" type="pres">
      <dgm:prSet presAssocID="{5BA6AD8E-630C-4CC9-9FD7-017BE3709BE1}" presName="parentText" presStyleLbl="node1" presStyleIdx="4" presStyleCnt="5">
        <dgm:presLayoutVars>
          <dgm:chMax val="0"/>
          <dgm:bulletEnabled val="1"/>
        </dgm:presLayoutVars>
      </dgm:prSet>
      <dgm:spPr/>
    </dgm:pt>
  </dgm:ptLst>
  <dgm:cxnLst>
    <dgm:cxn modelId="{26F4B20B-19C1-498D-9F91-7A8E87BEB371}" type="presOf" srcId="{D9E2C8B6-0F40-4E0C-A391-2B6E69A3D699}" destId="{78E63955-9828-4DF2-89A4-4A10DBBE25CE}" srcOrd="0" destOrd="0" presId="urn:microsoft.com/office/officeart/2005/8/layout/vList2"/>
    <dgm:cxn modelId="{F0683C11-1AE0-45B7-8064-9F51D179D623}" type="presOf" srcId="{5BA6AD8E-630C-4CC9-9FD7-017BE3709BE1}" destId="{4FEA45D5-5575-490B-BFB7-0E631FB77FED}" srcOrd="0" destOrd="0" presId="urn:microsoft.com/office/officeart/2005/8/layout/vList2"/>
    <dgm:cxn modelId="{E7CBBD26-649C-4DEC-A54D-40907421C2AD}" type="presOf" srcId="{8993893A-1C96-4172-9997-EC92F6AB688E}" destId="{6CEE8003-B555-4515-8F1B-DCF83F9B15E0}" srcOrd="0" destOrd="0" presId="urn:microsoft.com/office/officeart/2005/8/layout/vList2"/>
    <dgm:cxn modelId="{F1D0A22F-E715-4972-87D7-6B10B0609F0C}" type="presOf" srcId="{C66F96E0-A6D4-41C5-8A93-FEB8C92EA2AA}" destId="{8333D40A-851B-4FB1-88F5-0024775B8042}" srcOrd="0" destOrd="0" presId="urn:microsoft.com/office/officeart/2005/8/layout/vList2"/>
    <dgm:cxn modelId="{E235AC62-CD52-4C2B-B889-A105AA60D086}" type="presOf" srcId="{9C984A7A-D884-4BAC-965F-FE978D28A39E}" destId="{DE061BCF-3AE9-4EF2-A949-E6CF4165ECB0}" srcOrd="0" destOrd="0" presId="urn:microsoft.com/office/officeart/2005/8/layout/vList2"/>
    <dgm:cxn modelId="{17A7576E-28BB-4C8A-9A6A-698370A34F87}" srcId="{D9E2C8B6-0F40-4E0C-A391-2B6E69A3D699}" destId="{C66F96E0-A6D4-41C5-8A93-FEB8C92EA2AA}" srcOrd="1" destOrd="0" parTransId="{3728D4A9-51E0-4E44-A55D-F6C619DD6035}" sibTransId="{5EA6D832-30D6-4FE2-B6D0-AD2EFAA532EE}"/>
    <dgm:cxn modelId="{EE8B2985-24C0-4805-83FD-0BC655423885}" srcId="{D9E2C8B6-0F40-4E0C-A391-2B6E69A3D699}" destId="{5BA6AD8E-630C-4CC9-9FD7-017BE3709BE1}" srcOrd="4" destOrd="0" parTransId="{DCC1473A-50F2-4519-9659-786B35B7E65E}" sibTransId="{CE059C4F-68F0-415E-9E28-BB6386FABE9C}"/>
    <dgm:cxn modelId="{D24C0498-8DF2-4B4C-9687-D5FE3E40A5DF}" srcId="{D9E2C8B6-0F40-4E0C-A391-2B6E69A3D699}" destId="{11B6CC79-04D4-4AC1-99C2-6FC508198193}" srcOrd="0" destOrd="0" parTransId="{46605DBB-96ED-432C-8400-737036B72871}" sibTransId="{9480761D-47EC-4F33-BECF-94A06FBB9136}"/>
    <dgm:cxn modelId="{406B12B9-3A71-4700-ACE1-F79196995C56}" srcId="{D9E2C8B6-0F40-4E0C-A391-2B6E69A3D699}" destId="{9C984A7A-D884-4BAC-965F-FE978D28A39E}" srcOrd="3" destOrd="0" parTransId="{1331969D-3D6A-4649-9559-8388CF1AE530}" sibTransId="{72FD5E29-71C7-4CC9-B6F5-516655683BF9}"/>
    <dgm:cxn modelId="{C17B29D4-98E6-4F39-B73A-E5FE00DD505A}" type="presOf" srcId="{11B6CC79-04D4-4AC1-99C2-6FC508198193}" destId="{8C6DB424-5022-4898-96A3-FFD61FB4B591}" srcOrd="0" destOrd="0" presId="urn:microsoft.com/office/officeart/2005/8/layout/vList2"/>
    <dgm:cxn modelId="{84EE7DEB-21E7-467A-95A7-E085C652D096}" srcId="{D9E2C8B6-0F40-4E0C-A391-2B6E69A3D699}" destId="{8993893A-1C96-4172-9997-EC92F6AB688E}" srcOrd="2" destOrd="0" parTransId="{3A076EF7-8B42-4C93-8D2B-01052B87F7EC}" sibTransId="{36B11300-8B3D-4137-B3EC-CA167C4081FF}"/>
    <dgm:cxn modelId="{4F604A2A-B948-4DF4-87C7-18B93B05F4EA}" type="presParOf" srcId="{78E63955-9828-4DF2-89A4-4A10DBBE25CE}" destId="{8C6DB424-5022-4898-96A3-FFD61FB4B591}" srcOrd="0" destOrd="0" presId="urn:microsoft.com/office/officeart/2005/8/layout/vList2"/>
    <dgm:cxn modelId="{3E544663-6469-4056-A044-9C1928B820B1}" type="presParOf" srcId="{78E63955-9828-4DF2-89A4-4A10DBBE25CE}" destId="{FC6504B3-FEB4-42F9-871E-BC26A8418400}" srcOrd="1" destOrd="0" presId="urn:microsoft.com/office/officeart/2005/8/layout/vList2"/>
    <dgm:cxn modelId="{55A9618D-F1FA-4E1C-9C09-BB9199574FE1}" type="presParOf" srcId="{78E63955-9828-4DF2-89A4-4A10DBBE25CE}" destId="{8333D40A-851B-4FB1-88F5-0024775B8042}" srcOrd="2" destOrd="0" presId="urn:microsoft.com/office/officeart/2005/8/layout/vList2"/>
    <dgm:cxn modelId="{676C797A-C9C6-454E-8425-9266CBA1A508}" type="presParOf" srcId="{78E63955-9828-4DF2-89A4-4A10DBBE25CE}" destId="{3A86AD14-797D-4FF3-BFCD-9C526E6F87C2}" srcOrd="3" destOrd="0" presId="urn:microsoft.com/office/officeart/2005/8/layout/vList2"/>
    <dgm:cxn modelId="{D25C011F-EFD8-4903-B4D6-0A91F434EA72}" type="presParOf" srcId="{78E63955-9828-4DF2-89A4-4A10DBBE25CE}" destId="{6CEE8003-B555-4515-8F1B-DCF83F9B15E0}" srcOrd="4" destOrd="0" presId="urn:microsoft.com/office/officeart/2005/8/layout/vList2"/>
    <dgm:cxn modelId="{80CF84BB-52D3-41E5-BDFB-308416CBBA4C}" type="presParOf" srcId="{78E63955-9828-4DF2-89A4-4A10DBBE25CE}" destId="{7D2AE0F8-36B8-4ECB-BDF7-ECBA4ED569B4}" srcOrd="5" destOrd="0" presId="urn:microsoft.com/office/officeart/2005/8/layout/vList2"/>
    <dgm:cxn modelId="{FD88525C-8935-49B1-A597-D18062F92250}" type="presParOf" srcId="{78E63955-9828-4DF2-89A4-4A10DBBE25CE}" destId="{DE061BCF-3AE9-4EF2-A949-E6CF4165ECB0}" srcOrd="6" destOrd="0" presId="urn:microsoft.com/office/officeart/2005/8/layout/vList2"/>
    <dgm:cxn modelId="{832C9B5E-9A53-4058-935A-FE4BE27E49B4}" type="presParOf" srcId="{78E63955-9828-4DF2-89A4-4A10DBBE25CE}" destId="{CB84B498-9E20-4E6B-A8DC-DCBAD57F8D5E}" srcOrd="7" destOrd="0" presId="urn:microsoft.com/office/officeart/2005/8/layout/vList2"/>
    <dgm:cxn modelId="{C6104C91-B6BE-43F2-B3BF-EA847070BD88}" type="presParOf" srcId="{78E63955-9828-4DF2-89A4-4A10DBBE25CE}" destId="{4FEA45D5-5575-490B-BFB7-0E631FB77FE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158E68-9331-40FB-8EDF-6F42D65968DE}" type="doc">
      <dgm:prSet loTypeId="urn:microsoft.com/office/officeart/2005/8/layout/matrix2" loCatId="matrix" qsTypeId="urn:microsoft.com/office/officeart/2005/8/quickstyle/simple1" qsCatId="simple" csTypeId="urn:microsoft.com/office/officeart/2005/8/colors/accent0_1" csCatId="mainScheme" phldr="1"/>
      <dgm:spPr/>
      <dgm:t>
        <a:bodyPr/>
        <a:lstStyle/>
        <a:p>
          <a:endParaRPr lang="en-IN"/>
        </a:p>
      </dgm:t>
    </dgm:pt>
    <dgm:pt modelId="{3B06BC3B-983B-470F-97E1-93A099771066}">
      <dgm:prSet custT="1"/>
      <dgm:spPr/>
      <dgm:t>
        <a:bodyPr/>
        <a:lstStyle/>
        <a:p>
          <a:r>
            <a:rPr lang="en-US" sz="1400" dirty="0"/>
            <a:t>Shortcomings of CSAT:</a:t>
          </a:r>
          <a:endParaRPr lang="en-IN" sz="1400" dirty="0"/>
        </a:p>
      </dgm:t>
    </dgm:pt>
    <dgm:pt modelId="{CDADA9BF-CAF5-4F40-8623-DDF0D925CEBA}" type="parTrans" cxnId="{9AC076A5-F157-47C4-BC39-FCB1A324103F}">
      <dgm:prSet/>
      <dgm:spPr/>
      <dgm:t>
        <a:bodyPr/>
        <a:lstStyle/>
        <a:p>
          <a:endParaRPr lang="en-IN" sz="1400"/>
        </a:p>
      </dgm:t>
    </dgm:pt>
    <dgm:pt modelId="{A8727D2E-BFB0-4E1F-80FB-F73D4A3153DC}" type="sibTrans" cxnId="{9AC076A5-F157-47C4-BC39-FCB1A324103F}">
      <dgm:prSet/>
      <dgm:spPr/>
      <dgm:t>
        <a:bodyPr/>
        <a:lstStyle/>
        <a:p>
          <a:endParaRPr lang="en-IN" sz="1400"/>
        </a:p>
      </dgm:t>
    </dgm:pt>
    <dgm:pt modelId="{23AFA885-38CB-4FD6-B066-517510B181B4}">
      <dgm:prSet custT="1"/>
      <dgm:spPr/>
      <dgm:t>
        <a:bodyPr/>
        <a:lstStyle/>
        <a:p>
          <a:r>
            <a:rPr lang="en-US" sz="1400" dirty="0"/>
            <a:t>Doesn't explain why customers were satisfied or unsatisfied with their experiences</a:t>
          </a:r>
          <a:endParaRPr lang="en-IN" sz="1400" dirty="0"/>
        </a:p>
      </dgm:t>
    </dgm:pt>
    <dgm:pt modelId="{EB12A979-CCE0-4DE9-91A1-98CFD6FC73F6}" type="parTrans" cxnId="{FB257FF2-046A-49B3-9620-6A658E8EA9A7}">
      <dgm:prSet/>
      <dgm:spPr/>
      <dgm:t>
        <a:bodyPr/>
        <a:lstStyle/>
        <a:p>
          <a:endParaRPr lang="en-IN" sz="1400"/>
        </a:p>
      </dgm:t>
    </dgm:pt>
    <dgm:pt modelId="{2CFB20D8-A461-48D1-A77E-A6F8755159EE}" type="sibTrans" cxnId="{FB257FF2-046A-49B3-9620-6A658E8EA9A7}">
      <dgm:prSet/>
      <dgm:spPr/>
      <dgm:t>
        <a:bodyPr/>
        <a:lstStyle/>
        <a:p>
          <a:endParaRPr lang="en-IN" sz="1400"/>
        </a:p>
      </dgm:t>
    </dgm:pt>
    <dgm:pt modelId="{E678DDED-EB71-48EE-BDEF-BF8A53174B23}">
      <dgm:prSet custT="1"/>
      <dgm:spPr/>
      <dgm:t>
        <a:bodyPr/>
        <a:lstStyle/>
        <a:p>
          <a:r>
            <a:rPr lang="en-US" sz="1400"/>
            <a:t>Unable to predict future satisfaction levels</a:t>
          </a:r>
          <a:endParaRPr lang="en-IN" sz="1400"/>
        </a:p>
      </dgm:t>
    </dgm:pt>
    <dgm:pt modelId="{FAB93EE9-B681-49C2-8F66-A2305CF7118B}" type="parTrans" cxnId="{B6937A16-EB47-440D-8356-246D945FD10F}">
      <dgm:prSet/>
      <dgm:spPr/>
      <dgm:t>
        <a:bodyPr/>
        <a:lstStyle/>
        <a:p>
          <a:endParaRPr lang="en-IN" sz="1400"/>
        </a:p>
      </dgm:t>
    </dgm:pt>
    <dgm:pt modelId="{801F6747-0C35-4980-8B38-4EA6BBCC41E8}" type="sibTrans" cxnId="{B6937A16-EB47-440D-8356-246D945FD10F}">
      <dgm:prSet/>
      <dgm:spPr/>
      <dgm:t>
        <a:bodyPr/>
        <a:lstStyle/>
        <a:p>
          <a:endParaRPr lang="en-IN" sz="1400"/>
        </a:p>
      </dgm:t>
    </dgm:pt>
    <dgm:pt modelId="{8FC243F2-6F50-40BA-846B-2361751EB848}">
      <dgm:prSet custT="1"/>
      <dgm:spPr/>
      <dgm:t>
        <a:bodyPr/>
        <a:lstStyle/>
        <a:p>
          <a:r>
            <a:rPr lang="en-US" sz="1400"/>
            <a:t>Shortcomings of CES:</a:t>
          </a:r>
          <a:endParaRPr lang="en-IN" sz="1400"/>
        </a:p>
      </dgm:t>
    </dgm:pt>
    <dgm:pt modelId="{C33894F2-D2CE-4DFF-B2C4-5837FFDD852E}" type="parTrans" cxnId="{7D5A0295-E06B-41EE-9709-F9EAC0078BA2}">
      <dgm:prSet/>
      <dgm:spPr/>
      <dgm:t>
        <a:bodyPr/>
        <a:lstStyle/>
        <a:p>
          <a:endParaRPr lang="en-IN" sz="1400"/>
        </a:p>
      </dgm:t>
    </dgm:pt>
    <dgm:pt modelId="{B1E78E25-F31F-4DDE-B3A7-2E0AFE93830F}" type="sibTrans" cxnId="{7D5A0295-E06B-41EE-9709-F9EAC0078BA2}">
      <dgm:prSet/>
      <dgm:spPr/>
      <dgm:t>
        <a:bodyPr/>
        <a:lstStyle/>
        <a:p>
          <a:endParaRPr lang="en-IN" sz="1400"/>
        </a:p>
      </dgm:t>
    </dgm:pt>
    <dgm:pt modelId="{ABE676E1-CA20-4F5F-A24D-65C3B59E28B9}">
      <dgm:prSet custT="1"/>
      <dgm:spPr/>
      <dgm:t>
        <a:bodyPr/>
        <a:lstStyle/>
        <a:p>
          <a:r>
            <a:rPr lang="en-US" sz="1400" dirty="0"/>
            <a:t>Difficult to determine what made a specific aspect difficult to use for use</a:t>
          </a:r>
          <a:endParaRPr lang="en-IN" sz="1400" dirty="0"/>
        </a:p>
      </dgm:t>
    </dgm:pt>
    <dgm:pt modelId="{C12028D9-020C-4214-9F3E-4053613A34D4}" type="parTrans" cxnId="{43393594-E904-44EF-9FC9-2814DDB58F29}">
      <dgm:prSet/>
      <dgm:spPr/>
      <dgm:t>
        <a:bodyPr/>
        <a:lstStyle/>
        <a:p>
          <a:endParaRPr lang="en-IN" sz="1400"/>
        </a:p>
      </dgm:t>
    </dgm:pt>
    <dgm:pt modelId="{D216CE1D-92C7-4058-9925-27AAA1FAD7C0}" type="sibTrans" cxnId="{43393594-E904-44EF-9FC9-2814DDB58F29}">
      <dgm:prSet/>
      <dgm:spPr/>
      <dgm:t>
        <a:bodyPr/>
        <a:lstStyle/>
        <a:p>
          <a:endParaRPr lang="en-IN" sz="1400"/>
        </a:p>
      </dgm:t>
    </dgm:pt>
    <dgm:pt modelId="{190DB31D-0139-4C2B-947A-531ED8642E9B}">
      <dgm:prSet custT="1"/>
      <dgm:spPr/>
      <dgm:t>
        <a:bodyPr/>
        <a:lstStyle/>
        <a:p>
          <a:r>
            <a:rPr lang="en-US" sz="1400" dirty="0"/>
            <a:t>Insights about user's expectation from the service/product is not known</a:t>
          </a:r>
          <a:endParaRPr lang="en-IN" sz="1400" dirty="0"/>
        </a:p>
      </dgm:t>
    </dgm:pt>
    <dgm:pt modelId="{AB6C3F7F-7EAB-4DC0-8DEB-2C2910FF697E}" type="parTrans" cxnId="{2C19774C-D3F1-48DE-A472-ED94CD6F2A77}">
      <dgm:prSet/>
      <dgm:spPr/>
      <dgm:t>
        <a:bodyPr/>
        <a:lstStyle/>
        <a:p>
          <a:endParaRPr lang="en-IN" sz="1400"/>
        </a:p>
      </dgm:t>
    </dgm:pt>
    <dgm:pt modelId="{955533FE-6DB6-45AD-B6DF-BF621B7EB3CD}" type="sibTrans" cxnId="{2C19774C-D3F1-48DE-A472-ED94CD6F2A77}">
      <dgm:prSet/>
      <dgm:spPr/>
      <dgm:t>
        <a:bodyPr/>
        <a:lstStyle/>
        <a:p>
          <a:endParaRPr lang="en-IN" sz="1400"/>
        </a:p>
      </dgm:t>
    </dgm:pt>
    <dgm:pt modelId="{43E131AB-446E-4637-9CF3-E27B9BB70037}">
      <dgm:prSet custT="1"/>
      <dgm:spPr/>
      <dgm:t>
        <a:bodyPr/>
        <a:lstStyle/>
        <a:p>
          <a:r>
            <a:rPr lang="en-US" sz="1400" dirty="0"/>
            <a:t>The scope of improvement for next cycles remains unclear</a:t>
          </a:r>
          <a:endParaRPr lang="en-IN" sz="1400" dirty="0"/>
        </a:p>
      </dgm:t>
    </dgm:pt>
    <dgm:pt modelId="{A32A925A-85FD-4082-8D30-727C4821F1CB}" type="parTrans" cxnId="{9F697FF8-1625-4AD4-BA74-E50EF43836BD}">
      <dgm:prSet/>
      <dgm:spPr/>
      <dgm:t>
        <a:bodyPr/>
        <a:lstStyle/>
        <a:p>
          <a:endParaRPr lang="en-IN" sz="1400"/>
        </a:p>
      </dgm:t>
    </dgm:pt>
    <dgm:pt modelId="{988DCA37-238B-4020-AAAA-D9F65D17541D}" type="sibTrans" cxnId="{9F697FF8-1625-4AD4-BA74-E50EF43836BD}">
      <dgm:prSet/>
      <dgm:spPr/>
      <dgm:t>
        <a:bodyPr/>
        <a:lstStyle/>
        <a:p>
          <a:endParaRPr lang="en-IN" sz="1400"/>
        </a:p>
      </dgm:t>
    </dgm:pt>
    <dgm:pt modelId="{95708F92-6EB9-4BDB-BA94-F2EEA8D00E88}" type="pres">
      <dgm:prSet presAssocID="{6B158E68-9331-40FB-8EDF-6F42D65968DE}" presName="matrix" presStyleCnt="0">
        <dgm:presLayoutVars>
          <dgm:chMax val="1"/>
          <dgm:dir/>
          <dgm:resizeHandles val="exact"/>
        </dgm:presLayoutVars>
      </dgm:prSet>
      <dgm:spPr/>
    </dgm:pt>
    <dgm:pt modelId="{88138C25-2C89-4624-B694-63AF582ED103}" type="pres">
      <dgm:prSet presAssocID="{6B158E68-9331-40FB-8EDF-6F42D65968DE}" presName="axisShape" presStyleLbl="bgShp" presStyleIdx="0" presStyleCnt="1"/>
      <dgm:spPr/>
    </dgm:pt>
    <dgm:pt modelId="{D22C6C27-DFE9-4642-992D-F72228C97BF6}" type="pres">
      <dgm:prSet presAssocID="{6B158E68-9331-40FB-8EDF-6F42D65968DE}" presName="rect1" presStyleLbl="node1" presStyleIdx="0" presStyleCnt="4" custScaleX="173048" custScaleY="103367" custLinFactNeighborX="-40174" custLinFactNeighborY="-608">
        <dgm:presLayoutVars>
          <dgm:chMax val="0"/>
          <dgm:chPref val="0"/>
          <dgm:bulletEnabled val="1"/>
        </dgm:presLayoutVars>
      </dgm:prSet>
      <dgm:spPr/>
    </dgm:pt>
    <dgm:pt modelId="{40E144CA-ACEF-45AA-A0E0-A1FF8A2F3276}" type="pres">
      <dgm:prSet presAssocID="{6B158E68-9331-40FB-8EDF-6F42D65968DE}" presName="rect2" presStyleLbl="node1" presStyleIdx="1" presStyleCnt="4" custScaleX="166356" custScaleY="97280" custLinFactNeighborX="40782" custLinFactNeighborY="-4869">
        <dgm:presLayoutVars>
          <dgm:chMax val="0"/>
          <dgm:chPref val="0"/>
          <dgm:bulletEnabled val="1"/>
        </dgm:presLayoutVars>
      </dgm:prSet>
      <dgm:spPr/>
    </dgm:pt>
    <dgm:pt modelId="{74554E03-9473-41D5-ADF6-B50839BB11D0}" type="pres">
      <dgm:prSet presAssocID="{6B158E68-9331-40FB-8EDF-6F42D65968DE}" presName="rect3" presStyleLbl="node1" presStyleIdx="2" presStyleCnt="4" custScaleX="171524" custScaleY="102105" custLinFactNeighborX="-38956" custLinFactNeighborY="608">
        <dgm:presLayoutVars>
          <dgm:chMax val="0"/>
          <dgm:chPref val="0"/>
          <dgm:bulletEnabled val="1"/>
        </dgm:presLayoutVars>
      </dgm:prSet>
      <dgm:spPr/>
    </dgm:pt>
    <dgm:pt modelId="{8C65F566-D1DA-4877-B47D-97111F30AC18}" type="pres">
      <dgm:prSet presAssocID="{6B158E68-9331-40FB-8EDF-6F42D65968DE}" presName="rect4" presStyleLbl="node1" presStyleIdx="3" presStyleCnt="4" custScaleX="164678" custScaleY="104539" custLinFactNeighborX="40783" custLinFactNeighborY="1217">
        <dgm:presLayoutVars>
          <dgm:chMax val="0"/>
          <dgm:chPref val="0"/>
          <dgm:bulletEnabled val="1"/>
        </dgm:presLayoutVars>
      </dgm:prSet>
      <dgm:spPr/>
    </dgm:pt>
  </dgm:ptLst>
  <dgm:cxnLst>
    <dgm:cxn modelId="{0FE31E02-780C-4F3F-B156-DB833A9B7B63}" type="presOf" srcId="{23AFA885-38CB-4FD6-B066-517510B181B4}" destId="{D22C6C27-DFE9-4642-992D-F72228C97BF6}" srcOrd="0" destOrd="1" presId="urn:microsoft.com/office/officeart/2005/8/layout/matrix2"/>
    <dgm:cxn modelId="{11700E08-34D1-422E-B7A6-EF6D0D99A377}" type="presOf" srcId="{8FC243F2-6F50-40BA-846B-2361751EB848}" destId="{40E144CA-ACEF-45AA-A0E0-A1FF8A2F3276}" srcOrd="0" destOrd="0" presId="urn:microsoft.com/office/officeart/2005/8/layout/matrix2"/>
    <dgm:cxn modelId="{73419712-60DD-4CA7-B2E4-0DED610E533D}" type="presOf" srcId="{190DB31D-0139-4C2B-947A-531ED8642E9B}" destId="{74554E03-9473-41D5-ADF6-B50839BB11D0}" srcOrd="0" destOrd="0" presId="urn:microsoft.com/office/officeart/2005/8/layout/matrix2"/>
    <dgm:cxn modelId="{B6937A16-EB47-440D-8356-246D945FD10F}" srcId="{3B06BC3B-983B-470F-97E1-93A099771066}" destId="{E678DDED-EB71-48EE-BDEF-BF8A53174B23}" srcOrd="1" destOrd="0" parTransId="{FAB93EE9-B681-49C2-8F66-A2305CF7118B}" sibTransId="{801F6747-0C35-4980-8B38-4EA6BBCC41E8}"/>
    <dgm:cxn modelId="{2C19774C-D3F1-48DE-A472-ED94CD6F2A77}" srcId="{6B158E68-9331-40FB-8EDF-6F42D65968DE}" destId="{190DB31D-0139-4C2B-947A-531ED8642E9B}" srcOrd="2" destOrd="0" parTransId="{AB6C3F7F-7EAB-4DC0-8DEB-2C2910FF697E}" sibTransId="{955533FE-6DB6-45AD-B6DF-BF621B7EB3CD}"/>
    <dgm:cxn modelId="{02FF7392-30CB-48BB-A192-C62A9FAD8258}" type="presOf" srcId="{3B06BC3B-983B-470F-97E1-93A099771066}" destId="{D22C6C27-DFE9-4642-992D-F72228C97BF6}" srcOrd="0" destOrd="0" presId="urn:microsoft.com/office/officeart/2005/8/layout/matrix2"/>
    <dgm:cxn modelId="{43393594-E904-44EF-9FC9-2814DDB58F29}" srcId="{8FC243F2-6F50-40BA-846B-2361751EB848}" destId="{ABE676E1-CA20-4F5F-A24D-65C3B59E28B9}" srcOrd="0" destOrd="0" parTransId="{C12028D9-020C-4214-9F3E-4053613A34D4}" sibTransId="{D216CE1D-92C7-4058-9925-27AAA1FAD7C0}"/>
    <dgm:cxn modelId="{7D5A0295-E06B-41EE-9709-F9EAC0078BA2}" srcId="{6B158E68-9331-40FB-8EDF-6F42D65968DE}" destId="{8FC243F2-6F50-40BA-846B-2361751EB848}" srcOrd="1" destOrd="0" parTransId="{C33894F2-D2CE-4DFF-B2C4-5837FFDD852E}" sibTransId="{B1E78E25-F31F-4DDE-B3A7-2E0AFE93830F}"/>
    <dgm:cxn modelId="{9AC076A5-F157-47C4-BC39-FCB1A324103F}" srcId="{6B158E68-9331-40FB-8EDF-6F42D65968DE}" destId="{3B06BC3B-983B-470F-97E1-93A099771066}" srcOrd="0" destOrd="0" parTransId="{CDADA9BF-CAF5-4F40-8623-DDF0D925CEBA}" sibTransId="{A8727D2E-BFB0-4E1F-80FB-F73D4A3153DC}"/>
    <dgm:cxn modelId="{B599AEA9-BDEC-4766-8588-54EED4078D58}" type="presOf" srcId="{E678DDED-EB71-48EE-BDEF-BF8A53174B23}" destId="{D22C6C27-DFE9-4642-992D-F72228C97BF6}" srcOrd="0" destOrd="2" presId="urn:microsoft.com/office/officeart/2005/8/layout/matrix2"/>
    <dgm:cxn modelId="{4AA700C2-106A-4B60-BC33-51749D30A27C}" type="presOf" srcId="{ABE676E1-CA20-4F5F-A24D-65C3B59E28B9}" destId="{40E144CA-ACEF-45AA-A0E0-A1FF8A2F3276}" srcOrd="0" destOrd="1" presId="urn:microsoft.com/office/officeart/2005/8/layout/matrix2"/>
    <dgm:cxn modelId="{D43A37CF-4AAE-4622-941A-37F0040DE228}" type="presOf" srcId="{6B158E68-9331-40FB-8EDF-6F42D65968DE}" destId="{95708F92-6EB9-4BDB-BA94-F2EEA8D00E88}" srcOrd="0" destOrd="0" presId="urn:microsoft.com/office/officeart/2005/8/layout/matrix2"/>
    <dgm:cxn modelId="{8AAC3FD4-242C-4BBE-92B1-BBF7376CBEFE}" type="presOf" srcId="{43E131AB-446E-4637-9CF3-E27B9BB70037}" destId="{8C65F566-D1DA-4877-B47D-97111F30AC18}" srcOrd="0" destOrd="0" presId="urn:microsoft.com/office/officeart/2005/8/layout/matrix2"/>
    <dgm:cxn modelId="{FB257FF2-046A-49B3-9620-6A658E8EA9A7}" srcId="{3B06BC3B-983B-470F-97E1-93A099771066}" destId="{23AFA885-38CB-4FD6-B066-517510B181B4}" srcOrd="0" destOrd="0" parTransId="{EB12A979-CCE0-4DE9-91A1-98CFD6FC73F6}" sibTransId="{2CFB20D8-A461-48D1-A77E-A6F8755159EE}"/>
    <dgm:cxn modelId="{9F697FF8-1625-4AD4-BA74-E50EF43836BD}" srcId="{6B158E68-9331-40FB-8EDF-6F42D65968DE}" destId="{43E131AB-446E-4637-9CF3-E27B9BB70037}" srcOrd="3" destOrd="0" parTransId="{A32A925A-85FD-4082-8D30-727C4821F1CB}" sibTransId="{988DCA37-238B-4020-AAAA-D9F65D17541D}"/>
    <dgm:cxn modelId="{55AEDB12-30F7-4B98-9900-27051446F21B}" type="presParOf" srcId="{95708F92-6EB9-4BDB-BA94-F2EEA8D00E88}" destId="{88138C25-2C89-4624-B694-63AF582ED103}" srcOrd="0" destOrd="0" presId="urn:microsoft.com/office/officeart/2005/8/layout/matrix2"/>
    <dgm:cxn modelId="{52E30C7E-35D0-4882-AABE-0CECBA18CBF0}" type="presParOf" srcId="{95708F92-6EB9-4BDB-BA94-F2EEA8D00E88}" destId="{D22C6C27-DFE9-4642-992D-F72228C97BF6}" srcOrd="1" destOrd="0" presId="urn:microsoft.com/office/officeart/2005/8/layout/matrix2"/>
    <dgm:cxn modelId="{CE8F97F9-572F-4CD2-A5FF-9E64C55234D6}" type="presParOf" srcId="{95708F92-6EB9-4BDB-BA94-F2EEA8D00E88}" destId="{40E144CA-ACEF-45AA-A0E0-A1FF8A2F3276}" srcOrd="2" destOrd="0" presId="urn:microsoft.com/office/officeart/2005/8/layout/matrix2"/>
    <dgm:cxn modelId="{79841064-EF0E-42DF-9FAA-B8D8F1BF2904}" type="presParOf" srcId="{95708F92-6EB9-4BDB-BA94-F2EEA8D00E88}" destId="{74554E03-9473-41D5-ADF6-B50839BB11D0}" srcOrd="3" destOrd="0" presId="urn:microsoft.com/office/officeart/2005/8/layout/matrix2"/>
    <dgm:cxn modelId="{082779E2-D3EA-4573-8443-1EC0FB9F027C}" type="presParOf" srcId="{95708F92-6EB9-4BDB-BA94-F2EEA8D00E88}" destId="{8C65F566-D1DA-4877-B47D-97111F30AC1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8D2D1-4E0F-4F12-A53A-85AFBAEC126F}"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IN"/>
        </a:p>
      </dgm:t>
    </dgm:pt>
    <dgm:pt modelId="{BD0C42AF-B7B6-4099-B5EA-DC91F7C900C7}">
      <dgm:prSet/>
      <dgm:spPr/>
      <dgm:t>
        <a:bodyPr/>
        <a:lstStyle/>
        <a:p>
          <a:r>
            <a:rPr lang="en-US" dirty="0"/>
            <a:t>On what basis qualitative feedback questions are framed</a:t>
          </a:r>
        </a:p>
        <a:p>
          <a:endParaRPr lang="en-IN" dirty="0"/>
        </a:p>
      </dgm:t>
    </dgm:pt>
    <dgm:pt modelId="{58ACFA28-D2A8-4657-818B-E905F28B60F5}" type="parTrans" cxnId="{C6392BF3-2BA6-4B29-BA97-AF515DAAB17F}">
      <dgm:prSet/>
      <dgm:spPr/>
      <dgm:t>
        <a:bodyPr/>
        <a:lstStyle/>
        <a:p>
          <a:endParaRPr lang="en-IN"/>
        </a:p>
      </dgm:t>
    </dgm:pt>
    <dgm:pt modelId="{0B948544-1332-46EF-AA13-33B1A960B27E}" type="sibTrans" cxnId="{C6392BF3-2BA6-4B29-BA97-AF515DAAB17F}">
      <dgm:prSet/>
      <dgm:spPr/>
      <dgm:t>
        <a:bodyPr/>
        <a:lstStyle/>
        <a:p>
          <a:endParaRPr lang="en-IN"/>
        </a:p>
      </dgm:t>
    </dgm:pt>
    <dgm:pt modelId="{BD7DB933-8AA2-4026-80B2-B20E9C096D72}">
      <dgm:prSet/>
      <dgm:spPr/>
      <dgm:t>
        <a:bodyPr/>
        <a:lstStyle/>
        <a:p>
          <a:r>
            <a:rPr lang="en-US" dirty="0"/>
            <a:t>What are the </a:t>
          </a:r>
          <a:r>
            <a:rPr lang="en-US" b="0" i="0" dirty="0"/>
            <a:t>use of features </a:t>
          </a:r>
          <a:r>
            <a:rPr lang="en-US" dirty="0"/>
            <a:t>provided in those Ultimatix services</a:t>
          </a:r>
          <a:endParaRPr lang="en-IN" dirty="0"/>
        </a:p>
      </dgm:t>
    </dgm:pt>
    <dgm:pt modelId="{2F45E159-6D39-4481-9769-AE64E081BFF7}" type="parTrans" cxnId="{E2DFC8DE-4A54-4B49-B466-AE294166ED13}">
      <dgm:prSet/>
      <dgm:spPr/>
      <dgm:t>
        <a:bodyPr/>
        <a:lstStyle/>
        <a:p>
          <a:endParaRPr lang="en-IN"/>
        </a:p>
      </dgm:t>
    </dgm:pt>
    <dgm:pt modelId="{2A352DFA-F9AC-43C7-AC01-80515145524B}" type="sibTrans" cxnId="{E2DFC8DE-4A54-4B49-B466-AE294166ED13}">
      <dgm:prSet/>
      <dgm:spPr/>
      <dgm:t>
        <a:bodyPr/>
        <a:lstStyle/>
        <a:p>
          <a:endParaRPr lang="en-IN"/>
        </a:p>
      </dgm:t>
    </dgm:pt>
    <dgm:pt modelId="{3B7DE66D-379E-4B80-8BBA-17EC56D1A16F}">
      <dgm:prSet/>
      <dgm:spPr/>
      <dgm:t>
        <a:bodyPr/>
        <a:lstStyle/>
        <a:p>
          <a:r>
            <a:rPr lang="en-US"/>
            <a:t>Who is the user of the service</a:t>
          </a:r>
          <a:endParaRPr lang="en-IN"/>
        </a:p>
      </dgm:t>
    </dgm:pt>
    <dgm:pt modelId="{98F136A9-1310-4B1F-B76A-D3DA2D2B0838}" type="parTrans" cxnId="{87AC66F3-0661-4651-BB95-A321117C5045}">
      <dgm:prSet/>
      <dgm:spPr/>
      <dgm:t>
        <a:bodyPr/>
        <a:lstStyle/>
        <a:p>
          <a:endParaRPr lang="en-IN"/>
        </a:p>
      </dgm:t>
    </dgm:pt>
    <dgm:pt modelId="{2D35BF21-3AA3-4A08-B5D7-C05F00492CF9}" type="sibTrans" cxnId="{87AC66F3-0661-4651-BB95-A321117C5045}">
      <dgm:prSet/>
      <dgm:spPr/>
      <dgm:t>
        <a:bodyPr/>
        <a:lstStyle/>
        <a:p>
          <a:endParaRPr lang="en-IN"/>
        </a:p>
      </dgm:t>
    </dgm:pt>
    <dgm:pt modelId="{59BA3F35-87DB-443D-B558-67A79DE1DA14}">
      <dgm:prSet/>
      <dgm:spPr/>
      <dgm:t>
        <a:bodyPr/>
        <a:lstStyle/>
        <a:p>
          <a:r>
            <a:rPr lang="en-US"/>
            <a:t>How frequently is the service used</a:t>
          </a:r>
          <a:endParaRPr lang="en-IN"/>
        </a:p>
      </dgm:t>
    </dgm:pt>
    <dgm:pt modelId="{EE2E2589-004E-43C4-900A-BAAD0FC4DC64}" type="parTrans" cxnId="{64A4E6E1-5310-4BB8-8DA1-46CB989E91E1}">
      <dgm:prSet/>
      <dgm:spPr/>
      <dgm:t>
        <a:bodyPr/>
        <a:lstStyle/>
        <a:p>
          <a:endParaRPr lang="en-IN"/>
        </a:p>
      </dgm:t>
    </dgm:pt>
    <dgm:pt modelId="{1208D6A8-B591-49BD-9D63-3AAFAD817D6A}" type="sibTrans" cxnId="{64A4E6E1-5310-4BB8-8DA1-46CB989E91E1}">
      <dgm:prSet/>
      <dgm:spPr/>
      <dgm:t>
        <a:bodyPr/>
        <a:lstStyle/>
        <a:p>
          <a:endParaRPr lang="en-IN"/>
        </a:p>
      </dgm:t>
    </dgm:pt>
    <dgm:pt modelId="{DC59D39D-4704-44A9-95BB-00963B4FFB86}">
      <dgm:prSet/>
      <dgm:spPr/>
      <dgm:t>
        <a:bodyPr/>
        <a:lstStyle/>
        <a:p>
          <a:r>
            <a:rPr lang="en-US"/>
            <a:t>Who has the access to particular service</a:t>
          </a:r>
          <a:endParaRPr lang="en-IN"/>
        </a:p>
      </dgm:t>
    </dgm:pt>
    <dgm:pt modelId="{06496E80-0C02-46C5-B17B-FEA7957579B8}" type="parTrans" cxnId="{8203F173-3EA2-4DF0-948E-4BBCC698B34C}">
      <dgm:prSet/>
      <dgm:spPr/>
      <dgm:t>
        <a:bodyPr/>
        <a:lstStyle/>
        <a:p>
          <a:endParaRPr lang="en-IN"/>
        </a:p>
      </dgm:t>
    </dgm:pt>
    <dgm:pt modelId="{DD580C79-A857-4AFA-8824-E104F42C32DD}" type="sibTrans" cxnId="{8203F173-3EA2-4DF0-948E-4BBCC698B34C}">
      <dgm:prSet/>
      <dgm:spPr/>
      <dgm:t>
        <a:bodyPr/>
        <a:lstStyle/>
        <a:p>
          <a:endParaRPr lang="en-IN"/>
        </a:p>
      </dgm:t>
    </dgm:pt>
    <dgm:pt modelId="{D9C07EBB-EED6-4D97-8495-B6756D78FE8B}">
      <dgm:prSet/>
      <dgm:spPr/>
      <dgm:t>
        <a:bodyPr/>
        <a:lstStyle/>
        <a:p>
          <a:r>
            <a:rPr lang="en-US" dirty="0"/>
            <a:t>Why are the questions framed:</a:t>
          </a:r>
        </a:p>
        <a:p>
          <a:endParaRPr lang="en-IN" dirty="0"/>
        </a:p>
      </dgm:t>
    </dgm:pt>
    <dgm:pt modelId="{0295C0C7-D552-4942-9268-504C2560B7F7}" type="parTrans" cxnId="{D2E07CF9-9409-4F72-966C-6D3D47296D1D}">
      <dgm:prSet/>
      <dgm:spPr/>
      <dgm:t>
        <a:bodyPr/>
        <a:lstStyle/>
        <a:p>
          <a:endParaRPr lang="en-IN"/>
        </a:p>
      </dgm:t>
    </dgm:pt>
    <dgm:pt modelId="{87AB6E66-888D-4448-BA9F-6017BE08F063}" type="sibTrans" cxnId="{D2E07CF9-9409-4F72-966C-6D3D47296D1D}">
      <dgm:prSet/>
      <dgm:spPr/>
      <dgm:t>
        <a:bodyPr/>
        <a:lstStyle/>
        <a:p>
          <a:endParaRPr lang="en-IN"/>
        </a:p>
      </dgm:t>
    </dgm:pt>
    <dgm:pt modelId="{549C2F8E-FAF4-4573-A580-4D2D125FEBDF}">
      <dgm:prSet/>
      <dgm:spPr/>
      <dgm:t>
        <a:bodyPr/>
        <a:lstStyle/>
        <a:p>
          <a:r>
            <a:rPr lang="en-US"/>
            <a:t>To understand the positives and negatives of the services at every touchpoint from users' perspective </a:t>
          </a:r>
          <a:endParaRPr lang="en-IN"/>
        </a:p>
      </dgm:t>
    </dgm:pt>
    <dgm:pt modelId="{D8E421FE-7816-4457-AABD-E76F71BBC4BA}" type="parTrans" cxnId="{51DEC187-1DB8-4D9C-A83F-9A9B6A027B89}">
      <dgm:prSet/>
      <dgm:spPr/>
      <dgm:t>
        <a:bodyPr/>
        <a:lstStyle/>
        <a:p>
          <a:endParaRPr lang="en-IN"/>
        </a:p>
      </dgm:t>
    </dgm:pt>
    <dgm:pt modelId="{C245FD57-C02F-4834-A3FD-B4FDB9789035}" type="sibTrans" cxnId="{51DEC187-1DB8-4D9C-A83F-9A9B6A027B89}">
      <dgm:prSet/>
      <dgm:spPr/>
      <dgm:t>
        <a:bodyPr/>
        <a:lstStyle/>
        <a:p>
          <a:endParaRPr lang="en-IN"/>
        </a:p>
      </dgm:t>
    </dgm:pt>
    <dgm:pt modelId="{7262FDCA-089D-4583-8736-CBA5F83CC355}">
      <dgm:prSet/>
      <dgm:spPr/>
      <dgm:t>
        <a:bodyPr/>
        <a:lstStyle/>
        <a:p>
          <a:r>
            <a:rPr lang="en-US"/>
            <a:t>To understand if the product/service is fulfilling the user's needs </a:t>
          </a:r>
          <a:endParaRPr lang="en-IN"/>
        </a:p>
      </dgm:t>
    </dgm:pt>
    <dgm:pt modelId="{9D11D59C-2197-41B3-A245-658A12CC3781}" type="parTrans" cxnId="{0D60B548-D559-431B-A3F5-4F854D5B99AF}">
      <dgm:prSet/>
      <dgm:spPr/>
      <dgm:t>
        <a:bodyPr/>
        <a:lstStyle/>
        <a:p>
          <a:endParaRPr lang="en-IN"/>
        </a:p>
      </dgm:t>
    </dgm:pt>
    <dgm:pt modelId="{05B3BBBC-7B12-4D30-8C60-5C8D8848A8C0}" type="sibTrans" cxnId="{0D60B548-D559-431B-A3F5-4F854D5B99AF}">
      <dgm:prSet/>
      <dgm:spPr/>
      <dgm:t>
        <a:bodyPr/>
        <a:lstStyle/>
        <a:p>
          <a:endParaRPr lang="en-IN"/>
        </a:p>
      </dgm:t>
    </dgm:pt>
    <dgm:pt modelId="{BD940B80-867F-4C2B-B623-E9C3D6B825B6}">
      <dgm:prSet/>
      <dgm:spPr/>
      <dgm:t>
        <a:bodyPr/>
        <a:lstStyle/>
        <a:p>
          <a:r>
            <a:rPr lang="en-US"/>
            <a:t>To track if the product is matching the expectation of the user</a:t>
          </a:r>
          <a:endParaRPr lang="en-IN"/>
        </a:p>
      </dgm:t>
    </dgm:pt>
    <dgm:pt modelId="{64578D9E-C947-4C7E-8601-ECF5CCB916BE}" type="parTrans" cxnId="{00DCE585-224F-444F-9D76-78A0F5B6D735}">
      <dgm:prSet/>
      <dgm:spPr/>
      <dgm:t>
        <a:bodyPr/>
        <a:lstStyle/>
        <a:p>
          <a:endParaRPr lang="en-IN"/>
        </a:p>
      </dgm:t>
    </dgm:pt>
    <dgm:pt modelId="{559E0D58-D182-4AC9-A761-6B09A97B6581}" type="sibTrans" cxnId="{00DCE585-224F-444F-9D76-78A0F5B6D735}">
      <dgm:prSet/>
      <dgm:spPr/>
      <dgm:t>
        <a:bodyPr/>
        <a:lstStyle/>
        <a:p>
          <a:endParaRPr lang="en-IN"/>
        </a:p>
      </dgm:t>
    </dgm:pt>
    <dgm:pt modelId="{AA59569F-1CE5-4C36-9426-0D1044909CDB}">
      <dgm:prSet/>
      <dgm:spPr/>
      <dgm:t>
        <a:bodyPr/>
        <a:lstStyle/>
        <a:p>
          <a:r>
            <a:rPr lang="en-US"/>
            <a:t>To know the deep insights &amp; full proof scores obtained from CSAT &amp; CES</a:t>
          </a:r>
          <a:endParaRPr lang="en-IN"/>
        </a:p>
      </dgm:t>
    </dgm:pt>
    <dgm:pt modelId="{2E8CF597-0C16-42B2-9BD4-9B40ED227E8B}" type="parTrans" cxnId="{FF3CA825-CFFC-4B05-A5A0-C896E8E42B41}">
      <dgm:prSet/>
      <dgm:spPr/>
      <dgm:t>
        <a:bodyPr/>
        <a:lstStyle/>
        <a:p>
          <a:endParaRPr lang="en-IN"/>
        </a:p>
      </dgm:t>
    </dgm:pt>
    <dgm:pt modelId="{C72DF100-C1D7-4889-96E9-5289D626B696}" type="sibTrans" cxnId="{FF3CA825-CFFC-4B05-A5A0-C896E8E42B41}">
      <dgm:prSet/>
      <dgm:spPr/>
      <dgm:t>
        <a:bodyPr/>
        <a:lstStyle/>
        <a:p>
          <a:endParaRPr lang="en-IN"/>
        </a:p>
      </dgm:t>
    </dgm:pt>
    <dgm:pt modelId="{40048FDC-9AD8-488B-B0C0-75A5D68340BA}">
      <dgm:prSet/>
      <dgm:spPr/>
      <dgm:t>
        <a:bodyPr/>
        <a:lstStyle/>
        <a:p>
          <a:r>
            <a:rPr lang="en-US"/>
            <a:t>To fill the voids which remains after CSAT &amp; CES surveys there is need to ask some qualitative and descriptive nature of questions along with so that to obtain meaningful conclusions and actionable plans at the end of the surveys.</a:t>
          </a:r>
          <a:endParaRPr lang="en-IN"/>
        </a:p>
      </dgm:t>
    </dgm:pt>
    <dgm:pt modelId="{0B650DB0-9D44-4705-8290-6D814993421F}" type="parTrans" cxnId="{A61011D4-344E-41ED-9134-E4F5AB8FA7E2}">
      <dgm:prSet/>
      <dgm:spPr/>
      <dgm:t>
        <a:bodyPr/>
        <a:lstStyle/>
        <a:p>
          <a:endParaRPr lang="en-IN"/>
        </a:p>
      </dgm:t>
    </dgm:pt>
    <dgm:pt modelId="{2EF46E36-B53E-4E6A-B6AA-31AF194F4B9B}" type="sibTrans" cxnId="{A61011D4-344E-41ED-9134-E4F5AB8FA7E2}">
      <dgm:prSet/>
      <dgm:spPr/>
      <dgm:t>
        <a:bodyPr/>
        <a:lstStyle/>
        <a:p>
          <a:endParaRPr lang="en-IN"/>
        </a:p>
      </dgm:t>
    </dgm:pt>
    <dgm:pt modelId="{AF859AC2-4673-40DC-BBCB-6C23D5F1A6CE}" type="pres">
      <dgm:prSet presAssocID="{3478D2D1-4E0F-4F12-A53A-85AFBAEC126F}" presName="Name0" presStyleCnt="0">
        <dgm:presLayoutVars>
          <dgm:dir/>
          <dgm:resizeHandles val="exact"/>
        </dgm:presLayoutVars>
      </dgm:prSet>
      <dgm:spPr/>
    </dgm:pt>
    <dgm:pt modelId="{7D8B47EE-35CA-4052-8183-8E3705678F24}" type="pres">
      <dgm:prSet presAssocID="{BD0C42AF-B7B6-4099-B5EA-DC91F7C900C7}" presName="node" presStyleLbl="node1" presStyleIdx="0" presStyleCnt="2">
        <dgm:presLayoutVars>
          <dgm:bulletEnabled val="1"/>
        </dgm:presLayoutVars>
      </dgm:prSet>
      <dgm:spPr/>
    </dgm:pt>
    <dgm:pt modelId="{E354F1F1-207D-41F9-BFCA-C2EA7C61F02C}" type="pres">
      <dgm:prSet presAssocID="{0B948544-1332-46EF-AA13-33B1A960B27E}" presName="sibTrans" presStyleLbl="sibTrans2D1" presStyleIdx="0" presStyleCnt="1"/>
      <dgm:spPr/>
    </dgm:pt>
    <dgm:pt modelId="{4785698A-957B-47BE-8BFA-5F0BB4ED8796}" type="pres">
      <dgm:prSet presAssocID="{0B948544-1332-46EF-AA13-33B1A960B27E}" presName="connectorText" presStyleLbl="sibTrans2D1" presStyleIdx="0" presStyleCnt="1"/>
      <dgm:spPr/>
    </dgm:pt>
    <dgm:pt modelId="{E936794F-31A2-421B-9CDD-2377508C734C}" type="pres">
      <dgm:prSet presAssocID="{D9C07EBB-EED6-4D97-8495-B6756D78FE8B}" presName="node" presStyleLbl="node1" presStyleIdx="1" presStyleCnt="2">
        <dgm:presLayoutVars>
          <dgm:bulletEnabled val="1"/>
        </dgm:presLayoutVars>
      </dgm:prSet>
      <dgm:spPr/>
    </dgm:pt>
  </dgm:ptLst>
  <dgm:cxnLst>
    <dgm:cxn modelId="{444AB616-AE31-4EC6-9422-9CF74C21F01D}" type="presOf" srcId="{AA59569F-1CE5-4C36-9426-0D1044909CDB}" destId="{E936794F-31A2-421B-9CDD-2377508C734C}" srcOrd="0" destOrd="4" presId="urn:microsoft.com/office/officeart/2005/8/layout/process1"/>
    <dgm:cxn modelId="{C12CFC20-D55E-4E73-8752-057162659C1B}" type="presOf" srcId="{7262FDCA-089D-4583-8736-CBA5F83CC355}" destId="{E936794F-31A2-421B-9CDD-2377508C734C}" srcOrd="0" destOrd="2" presId="urn:microsoft.com/office/officeart/2005/8/layout/process1"/>
    <dgm:cxn modelId="{FF3CA825-CFFC-4B05-A5A0-C896E8E42B41}" srcId="{D9C07EBB-EED6-4D97-8495-B6756D78FE8B}" destId="{AA59569F-1CE5-4C36-9426-0D1044909CDB}" srcOrd="3" destOrd="0" parTransId="{2E8CF597-0C16-42B2-9BD4-9B40ED227E8B}" sibTransId="{C72DF100-C1D7-4889-96E9-5289D626B696}"/>
    <dgm:cxn modelId="{1034AE35-EACD-4FFE-BF3C-345E724BE418}" type="presOf" srcId="{BD940B80-867F-4C2B-B623-E9C3D6B825B6}" destId="{E936794F-31A2-421B-9CDD-2377508C734C}" srcOrd="0" destOrd="3" presId="urn:microsoft.com/office/officeart/2005/8/layout/process1"/>
    <dgm:cxn modelId="{0D60B548-D559-431B-A3F5-4F854D5B99AF}" srcId="{D9C07EBB-EED6-4D97-8495-B6756D78FE8B}" destId="{7262FDCA-089D-4583-8736-CBA5F83CC355}" srcOrd="1" destOrd="0" parTransId="{9D11D59C-2197-41B3-A245-658A12CC3781}" sibTransId="{05B3BBBC-7B12-4D30-8C60-5C8D8848A8C0}"/>
    <dgm:cxn modelId="{3D532651-CC41-43C3-B4FB-1FDC569C128F}" type="presOf" srcId="{0B948544-1332-46EF-AA13-33B1A960B27E}" destId="{E354F1F1-207D-41F9-BFCA-C2EA7C61F02C}" srcOrd="0" destOrd="0" presId="urn:microsoft.com/office/officeart/2005/8/layout/process1"/>
    <dgm:cxn modelId="{8203F173-3EA2-4DF0-948E-4BBCC698B34C}" srcId="{BD0C42AF-B7B6-4099-B5EA-DC91F7C900C7}" destId="{DC59D39D-4704-44A9-95BB-00963B4FFB86}" srcOrd="3" destOrd="0" parTransId="{06496E80-0C02-46C5-B17B-FEA7957579B8}" sibTransId="{DD580C79-A857-4AFA-8824-E104F42C32DD}"/>
    <dgm:cxn modelId="{95E67B74-09CC-43C4-856B-1126C013DAB3}" type="presOf" srcId="{549C2F8E-FAF4-4573-A580-4D2D125FEBDF}" destId="{E936794F-31A2-421B-9CDD-2377508C734C}" srcOrd="0" destOrd="1" presId="urn:microsoft.com/office/officeart/2005/8/layout/process1"/>
    <dgm:cxn modelId="{00DCE585-224F-444F-9D76-78A0F5B6D735}" srcId="{D9C07EBB-EED6-4D97-8495-B6756D78FE8B}" destId="{BD940B80-867F-4C2B-B623-E9C3D6B825B6}" srcOrd="2" destOrd="0" parTransId="{64578D9E-C947-4C7E-8601-ECF5CCB916BE}" sibTransId="{559E0D58-D182-4AC9-A761-6B09A97B6581}"/>
    <dgm:cxn modelId="{51DEC187-1DB8-4D9C-A83F-9A9B6A027B89}" srcId="{D9C07EBB-EED6-4D97-8495-B6756D78FE8B}" destId="{549C2F8E-FAF4-4573-A580-4D2D125FEBDF}" srcOrd="0" destOrd="0" parTransId="{D8E421FE-7816-4457-AABD-E76F71BBC4BA}" sibTransId="{C245FD57-C02F-4834-A3FD-B4FDB9789035}"/>
    <dgm:cxn modelId="{2230E189-BCDB-4272-A191-D175E76824C8}" type="presOf" srcId="{0B948544-1332-46EF-AA13-33B1A960B27E}" destId="{4785698A-957B-47BE-8BFA-5F0BB4ED8796}" srcOrd="1" destOrd="0" presId="urn:microsoft.com/office/officeart/2005/8/layout/process1"/>
    <dgm:cxn modelId="{C5C04F8F-5833-480F-930F-6EFE7D9F7B1C}" type="presOf" srcId="{BD0C42AF-B7B6-4099-B5EA-DC91F7C900C7}" destId="{7D8B47EE-35CA-4052-8183-8E3705678F24}" srcOrd="0" destOrd="0" presId="urn:microsoft.com/office/officeart/2005/8/layout/process1"/>
    <dgm:cxn modelId="{741DCE9A-7DBB-4630-B774-C824E4E5CD12}" type="presOf" srcId="{DC59D39D-4704-44A9-95BB-00963B4FFB86}" destId="{7D8B47EE-35CA-4052-8183-8E3705678F24}" srcOrd="0" destOrd="4" presId="urn:microsoft.com/office/officeart/2005/8/layout/process1"/>
    <dgm:cxn modelId="{71D2A5AB-5EFE-4535-BE35-164CE6CF1233}" type="presOf" srcId="{D9C07EBB-EED6-4D97-8495-B6756D78FE8B}" destId="{E936794F-31A2-421B-9CDD-2377508C734C}" srcOrd="0" destOrd="0" presId="urn:microsoft.com/office/officeart/2005/8/layout/process1"/>
    <dgm:cxn modelId="{B95E9ABA-7D24-4B63-A1C1-781759ADB2AE}" type="presOf" srcId="{40048FDC-9AD8-488B-B0C0-75A5D68340BA}" destId="{E936794F-31A2-421B-9CDD-2377508C734C}" srcOrd="0" destOrd="5" presId="urn:microsoft.com/office/officeart/2005/8/layout/process1"/>
    <dgm:cxn modelId="{C1F96FBF-2529-4128-994B-776B1D46F852}" type="presOf" srcId="{3478D2D1-4E0F-4F12-A53A-85AFBAEC126F}" destId="{AF859AC2-4673-40DC-BBCB-6C23D5F1A6CE}" srcOrd="0" destOrd="0" presId="urn:microsoft.com/office/officeart/2005/8/layout/process1"/>
    <dgm:cxn modelId="{A61011D4-344E-41ED-9134-E4F5AB8FA7E2}" srcId="{D9C07EBB-EED6-4D97-8495-B6756D78FE8B}" destId="{40048FDC-9AD8-488B-B0C0-75A5D68340BA}" srcOrd="4" destOrd="0" parTransId="{0B650DB0-9D44-4705-8290-6D814993421F}" sibTransId="{2EF46E36-B53E-4E6A-B6AA-31AF194F4B9B}"/>
    <dgm:cxn modelId="{982B98D9-6540-4B0D-B2AE-23DBBA367767}" type="presOf" srcId="{3B7DE66D-379E-4B80-8BBA-17EC56D1A16F}" destId="{7D8B47EE-35CA-4052-8183-8E3705678F24}" srcOrd="0" destOrd="2" presId="urn:microsoft.com/office/officeart/2005/8/layout/process1"/>
    <dgm:cxn modelId="{E2DFC8DE-4A54-4B49-B466-AE294166ED13}" srcId="{BD0C42AF-B7B6-4099-B5EA-DC91F7C900C7}" destId="{BD7DB933-8AA2-4026-80B2-B20E9C096D72}" srcOrd="0" destOrd="0" parTransId="{2F45E159-6D39-4481-9769-AE64E081BFF7}" sibTransId="{2A352DFA-F9AC-43C7-AC01-80515145524B}"/>
    <dgm:cxn modelId="{76AD0ADF-EED1-4D04-8C30-EDAFB7417164}" type="presOf" srcId="{59BA3F35-87DB-443D-B558-67A79DE1DA14}" destId="{7D8B47EE-35CA-4052-8183-8E3705678F24}" srcOrd="0" destOrd="3" presId="urn:microsoft.com/office/officeart/2005/8/layout/process1"/>
    <dgm:cxn modelId="{64A4E6E1-5310-4BB8-8DA1-46CB989E91E1}" srcId="{BD0C42AF-B7B6-4099-B5EA-DC91F7C900C7}" destId="{59BA3F35-87DB-443D-B558-67A79DE1DA14}" srcOrd="2" destOrd="0" parTransId="{EE2E2589-004E-43C4-900A-BAAD0FC4DC64}" sibTransId="{1208D6A8-B591-49BD-9D63-3AAFAD817D6A}"/>
    <dgm:cxn modelId="{BB20ADEE-FD01-4295-80F1-B37EE94326FB}" type="presOf" srcId="{BD7DB933-8AA2-4026-80B2-B20E9C096D72}" destId="{7D8B47EE-35CA-4052-8183-8E3705678F24}" srcOrd="0" destOrd="1" presId="urn:microsoft.com/office/officeart/2005/8/layout/process1"/>
    <dgm:cxn modelId="{C6392BF3-2BA6-4B29-BA97-AF515DAAB17F}" srcId="{3478D2D1-4E0F-4F12-A53A-85AFBAEC126F}" destId="{BD0C42AF-B7B6-4099-B5EA-DC91F7C900C7}" srcOrd="0" destOrd="0" parTransId="{58ACFA28-D2A8-4657-818B-E905F28B60F5}" sibTransId="{0B948544-1332-46EF-AA13-33B1A960B27E}"/>
    <dgm:cxn modelId="{87AC66F3-0661-4651-BB95-A321117C5045}" srcId="{BD0C42AF-B7B6-4099-B5EA-DC91F7C900C7}" destId="{3B7DE66D-379E-4B80-8BBA-17EC56D1A16F}" srcOrd="1" destOrd="0" parTransId="{98F136A9-1310-4B1F-B76A-D3DA2D2B0838}" sibTransId="{2D35BF21-3AA3-4A08-B5D7-C05F00492CF9}"/>
    <dgm:cxn modelId="{D2E07CF9-9409-4F72-966C-6D3D47296D1D}" srcId="{3478D2D1-4E0F-4F12-A53A-85AFBAEC126F}" destId="{D9C07EBB-EED6-4D97-8495-B6756D78FE8B}" srcOrd="1" destOrd="0" parTransId="{0295C0C7-D552-4942-9268-504C2560B7F7}" sibTransId="{87AB6E66-888D-4448-BA9F-6017BE08F063}"/>
    <dgm:cxn modelId="{C328A22A-2776-4A9C-BEF8-A5372DA668CF}" type="presParOf" srcId="{AF859AC2-4673-40DC-BBCB-6C23D5F1A6CE}" destId="{7D8B47EE-35CA-4052-8183-8E3705678F24}" srcOrd="0" destOrd="0" presId="urn:microsoft.com/office/officeart/2005/8/layout/process1"/>
    <dgm:cxn modelId="{FEC2E529-CACC-45AC-9D35-6C99652AE339}" type="presParOf" srcId="{AF859AC2-4673-40DC-BBCB-6C23D5F1A6CE}" destId="{E354F1F1-207D-41F9-BFCA-C2EA7C61F02C}" srcOrd="1" destOrd="0" presId="urn:microsoft.com/office/officeart/2005/8/layout/process1"/>
    <dgm:cxn modelId="{B85B8CD9-77AC-45CB-8AF8-3138D98C802D}" type="presParOf" srcId="{E354F1F1-207D-41F9-BFCA-C2EA7C61F02C}" destId="{4785698A-957B-47BE-8BFA-5F0BB4ED8796}" srcOrd="0" destOrd="0" presId="urn:microsoft.com/office/officeart/2005/8/layout/process1"/>
    <dgm:cxn modelId="{85C87376-3A3F-4FE2-93DC-BB910AEB23FE}" type="presParOf" srcId="{AF859AC2-4673-40DC-BBCB-6C23D5F1A6CE}" destId="{E936794F-31A2-421B-9CDD-2377508C734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DB424-5022-4898-96A3-FFD61FB4B591}">
      <dsp:nvSpPr>
        <dsp:cNvPr id="0" name=""/>
        <dsp:cNvSpPr/>
      </dsp:nvSpPr>
      <dsp:spPr>
        <a:xfrm>
          <a:off x="0" y="43721"/>
          <a:ext cx="10515600" cy="673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Ease of use while measuring the score and calculating the results.</a:t>
          </a:r>
          <a:endParaRPr lang="en-IN" sz="1400" kern="1200"/>
        </a:p>
      </dsp:txBody>
      <dsp:txXfrm>
        <a:off x="32898" y="76619"/>
        <a:ext cx="10449804" cy="608124"/>
      </dsp:txXfrm>
    </dsp:sp>
    <dsp:sp modelId="{8333D40A-851B-4FB1-88F5-0024775B8042}">
      <dsp:nvSpPr>
        <dsp:cNvPr id="0" name=""/>
        <dsp:cNvSpPr/>
      </dsp:nvSpPr>
      <dsp:spPr>
        <a:xfrm>
          <a:off x="0" y="821321"/>
          <a:ext cx="10515600" cy="673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questions included should draw out meaningful and active insights from respondents.</a:t>
          </a:r>
          <a:endParaRPr lang="en-IN" sz="1400" kern="1200"/>
        </a:p>
      </dsp:txBody>
      <dsp:txXfrm>
        <a:off x="32898" y="854219"/>
        <a:ext cx="10449804" cy="608124"/>
      </dsp:txXfrm>
    </dsp:sp>
    <dsp:sp modelId="{6CEE8003-B555-4515-8F1B-DCF83F9B15E0}">
      <dsp:nvSpPr>
        <dsp:cNvPr id="0" name=""/>
        <dsp:cNvSpPr/>
      </dsp:nvSpPr>
      <dsp:spPr>
        <a:xfrm>
          <a:off x="0" y="1598921"/>
          <a:ext cx="10515600" cy="673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framework should be capable of pointing out the positives as well as the negative points about current services/products.</a:t>
          </a:r>
          <a:endParaRPr lang="en-IN" sz="1400" kern="1200"/>
        </a:p>
      </dsp:txBody>
      <dsp:txXfrm>
        <a:off x="32898" y="1631819"/>
        <a:ext cx="10449804" cy="608124"/>
      </dsp:txXfrm>
    </dsp:sp>
    <dsp:sp modelId="{DE061BCF-3AE9-4EF2-A949-E6CF4165ECB0}">
      <dsp:nvSpPr>
        <dsp:cNvPr id="0" name=""/>
        <dsp:cNvSpPr/>
      </dsp:nvSpPr>
      <dsp:spPr>
        <a:xfrm>
          <a:off x="0" y="2376521"/>
          <a:ext cx="10515600" cy="673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should also be able to track the various levels across satisfaction, ease of use, engagement, experience for user at the end of the survey.</a:t>
          </a:r>
          <a:endParaRPr lang="en-IN" sz="1400" kern="1200"/>
        </a:p>
      </dsp:txBody>
      <dsp:txXfrm>
        <a:off x="32898" y="2409419"/>
        <a:ext cx="10449804" cy="608124"/>
      </dsp:txXfrm>
    </dsp:sp>
    <dsp:sp modelId="{4FEA45D5-5575-490B-BFB7-0E631FB77FED}">
      <dsp:nvSpPr>
        <dsp:cNvPr id="0" name=""/>
        <dsp:cNvSpPr/>
      </dsp:nvSpPr>
      <dsp:spPr>
        <a:xfrm>
          <a:off x="0" y="3154121"/>
          <a:ext cx="10515600" cy="673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survey framework should ensure a holistic coverage of user's experiences across all the touchpoints within the service boundaries.</a:t>
          </a:r>
          <a:endParaRPr lang="en-IN" sz="1400" kern="1200"/>
        </a:p>
      </dsp:txBody>
      <dsp:txXfrm>
        <a:off x="32898" y="3187019"/>
        <a:ext cx="10449804" cy="608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38C25-2C89-4624-B694-63AF582ED103}">
      <dsp:nvSpPr>
        <dsp:cNvPr id="0" name=""/>
        <dsp:cNvSpPr/>
      </dsp:nvSpPr>
      <dsp:spPr>
        <a:xfrm>
          <a:off x="3347828" y="0"/>
          <a:ext cx="3871762" cy="3871762"/>
        </a:xfrm>
        <a:prstGeom prst="quadArrow">
          <a:avLst>
            <a:gd name="adj1" fmla="val 2000"/>
            <a:gd name="adj2" fmla="val 4000"/>
            <a:gd name="adj3" fmla="val 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C6C27-DFE9-4642-992D-F72228C97BF6}">
      <dsp:nvSpPr>
        <dsp:cNvPr id="0" name=""/>
        <dsp:cNvSpPr/>
      </dsp:nvSpPr>
      <dsp:spPr>
        <a:xfrm>
          <a:off x="2411667" y="216175"/>
          <a:ext cx="2680002" cy="160084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Shortcomings of CSAT:</a:t>
          </a:r>
          <a:endParaRPr lang="en-IN" sz="1400" kern="1200" dirty="0"/>
        </a:p>
        <a:p>
          <a:pPr marL="114300" lvl="1" indent="-114300" algn="l" defTabSz="622300">
            <a:lnSpc>
              <a:spcPct val="90000"/>
            </a:lnSpc>
            <a:spcBef>
              <a:spcPct val="0"/>
            </a:spcBef>
            <a:spcAft>
              <a:spcPct val="15000"/>
            </a:spcAft>
            <a:buChar char="•"/>
          </a:pPr>
          <a:r>
            <a:rPr lang="en-US" sz="1400" kern="1200" dirty="0"/>
            <a:t>Doesn't explain why customers were satisfied or unsatisfied with their experiences</a:t>
          </a:r>
          <a:endParaRPr lang="en-IN" sz="1400" kern="1200" dirty="0"/>
        </a:p>
        <a:p>
          <a:pPr marL="114300" lvl="1" indent="-114300" algn="l" defTabSz="622300">
            <a:lnSpc>
              <a:spcPct val="90000"/>
            </a:lnSpc>
            <a:spcBef>
              <a:spcPct val="0"/>
            </a:spcBef>
            <a:spcAft>
              <a:spcPct val="15000"/>
            </a:spcAft>
            <a:buChar char="•"/>
          </a:pPr>
          <a:r>
            <a:rPr lang="en-US" sz="1400" kern="1200"/>
            <a:t>Unable to predict future satisfaction levels</a:t>
          </a:r>
          <a:endParaRPr lang="en-IN" sz="1400" kern="1200"/>
        </a:p>
      </dsp:txBody>
      <dsp:txXfrm>
        <a:off x="2489814" y="294322"/>
        <a:ext cx="2523708" cy="1444555"/>
      </dsp:txXfrm>
    </dsp:sp>
    <dsp:sp modelId="{40E144CA-ACEF-45AA-A0E0-A1FF8A2F3276}">
      <dsp:nvSpPr>
        <dsp:cNvPr id="0" name=""/>
        <dsp:cNvSpPr/>
      </dsp:nvSpPr>
      <dsp:spPr>
        <a:xfrm>
          <a:off x="5536985" y="197320"/>
          <a:ext cx="2576363" cy="1506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Shortcomings of CES:</a:t>
          </a:r>
          <a:endParaRPr lang="en-IN" sz="1400" kern="1200"/>
        </a:p>
        <a:p>
          <a:pPr marL="114300" lvl="1" indent="-114300" algn="l" defTabSz="622300">
            <a:lnSpc>
              <a:spcPct val="90000"/>
            </a:lnSpc>
            <a:spcBef>
              <a:spcPct val="0"/>
            </a:spcBef>
            <a:spcAft>
              <a:spcPct val="15000"/>
            </a:spcAft>
            <a:buChar char="•"/>
          </a:pPr>
          <a:r>
            <a:rPr lang="en-US" sz="1400" kern="1200" dirty="0"/>
            <a:t>Difficult to determine what made a specific aspect difficult to use for use</a:t>
          </a:r>
          <a:endParaRPr lang="en-IN" sz="1400" kern="1200" dirty="0"/>
        </a:p>
      </dsp:txBody>
      <dsp:txXfrm>
        <a:off x="5610530" y="270865"/>
        <a:ext cx="2429273" cy="1359490"/>
      </dsp:txXfrm>
    </dsp:sp>
    <dsp:sp modelId="{74554E03-9473-41D5-ADF6-B50839BB11D0}">
      <dsp:nvSpPr>
        <dsp:cNvPr id="0" name=""/>
        <dsp:cNvSpPr/>
      </dsp:nvSpPr>
      <dsp:spPr>
        <a:xfrm>
          <a:off x="2442332" y="2064508"/>
          <a:ext cx="2656400" cy="158130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Insights about user's expectation from the service/product is not known</a:t>
          </a:r>
          <a:endParaRPr lang="en-IN" sz="1400" kern="1200" dirty="0"/>
        </a:p>
      </dsp:txBody>
      <dsp:txXfrm>
        <a:off x="2519525" y="2141701"/>
        <a:ext cx="2502014" cy="1426919"/>
      </dsp:txXfrm>
    </dsp:sp>
    <dsp:sp modelId="{8C65F566-D1DA-4877-B47D-97111F30AC18}">
      <dsp:nvSpPr>
        <dsp:cNvPr id="0" name=""/>
        <dsp:cNvSpPr/>
      </dsp:nvSpPr>
      <dsp:spPr>
        <a:xfrm>
          <a:off x="5549994" y="2055092"/>
          <a:ext cx="2550376" cy="16190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scope of improvement for next cycles remains unclear</a:t>
          </a:r>
          <a:endParaRPr lang="en-IN" sz="1400" kern="1200" dirty="0"/>
        </a:p>
      </dsp:txBody>
      <dsp:txXfrm>
        <a:off x="5629027" y="2134125"/>
        <a:ext cx="2392310" cy="1460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B47EE-35CA-4052-8183-8E3705678F24}">
      <dsp:nvSpPr>
        <dsp:cNvPr id="0" name=""/>
        <dsp:cNvSpPr/>
      </dsp:nvSpPr>
      <dsp:spPr>
        <a:xfrm>
          <a:off x="2053" y="67627"/>
          <a:ext cx="4379788" cy="373650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On what basis qualitative feedback questions are framed</a:t>
          </a:r>
        </a:p>
        <a:p>
          <a:pPr marL="0" lvl="0" indent="0" algn="l" defTabSz="800100">
            <a:lnSpc>
              <a:spcPct val="90000"/>
            </a:lnSpc>
            <a:spcBef>
              <a:spcPct val="0"/>
            </a:spcBef>
            <a:spcAft>
              <a:spcPct val="35000"/>
            </a:spcAft>
            <a:buNone/>
          </a:pPr>
          <a:endParaRPr lang="en-IN" sz="1800" kern="1200" dirty="0"/>
        </a:p>
        <a:p>
          <a:pPr marL="114300" lvl="1" indent="-114300" algn="l" defTabSz="622300">
            <a:lnSpc>
              <a:spcPct val="90000"/>
            </a:lnSpc>
            <a:spcBef>
              <a:spcPct val="0"/>
            </a:spcBef>
            <a:spcAft>
              <a:spcPct val="15000"/>
            </a:spcAft>
            <a:buChar char="•"/>
          </a:pPr>
          <a:r>
            <a:rPr lang="en-US" sz="1400" kern="1200" dirty="0"/>
            <a:t>What are the </a:t>
          </a:r>
          <a:r>
            <a:rPr lang="en-US" sz="1400" b="0" i="0" kern="1200" dirty="0"/>
            <a:t>use of features </a:t>
          </a:r>
          <a:r>
            <a:rPr lang="en-US" sz="1400" kern="1200" dirty="0"/>
            <a:t>provided in those Ultimatix services</a:t>
          </a:r>
          <a:endParaRPr lang="en-IN" sz="1400" kern="1200" dirty="0"/>
        </a:p>
        <a:p>
          <a:pPr marL="114300" lvl="1" indent="-114300" algn="l" defTabSz="622300">
            <a:lnSpc>
              <a:spcPct val="90000"/>
            </a:lnSpc>
            <a:spcBef>
              <a:spcPct val="0"/>
            </a:spcBef>
            <a:spcAft>
              <a:spcPct val="15000"/>
            </a:spcAft>
            <a:buChar char="•"/>
          </a:pPr>
          <a:r>
            <a:rPr lang="en-US" sz="1400" kern="1200"/>
            <a:t>Who is the user of the service</a:t>
          </a:r>
          <a:endParaRPr lang="en-IN" sz="1400" kern="1200"/>
        </a:p>
        <a:p>
          <a:pPr marL="114300" lvl="1" indent="-114300" algn="l" defTabSz="622300">
            <a:lnSpc>
              <a:spcPct val="90000"/>
            </a:lnSpc>
            <a:spcBef>
              <a:spcPct val="0"/>
            </a:spcBef>
            <a:spcAft>
              <a:spcPct val="15000"/>
            </a:spcAft>
            <a:buChar char="•"/>
          </a:pPr>
          <a:r>
            <a:rPr lang="en-US" sz="1400" kern="1200"/>
            <a:t>How frequently is the service used</a:t>
          </a:r>
          <a:endParaRPr lang="en-IN" sz="1400" kern="1200"/>
        </a:p>
        <a:p>
          <a:pPr marL="114300" lvl="1" indent="-114300" algn="l" defTabSz="622300">
            <a:lnSpc>
              <a:spcPct val="90000"/>
            </a:lnSpc>
            <a:spcBef>
              <a:spcPct val="0"/>
            </a:spcBef>
            <a:spcAft>
              <a:spcPct val="15000"/>
            </a:spcAft>
            <a:buChar char="•"/>
          </a:pPr>
          <a:r>
            <a:rPr lang="en-US" sz="1400" kern="1200"/>
            <a:t>Who has the access to particular service</a:t>
          </a:r>
          <a:endParaRPr lang="en-IN" sz="1400" kern="1200"/>
        </a:p>
      </dsp:txBody>
      <dsp:txXfrm>
        <a:off x="111492" y="177066"/>
        <a:ext cx="4160910" cy="3517629"/>
      </dsp:txXfrm>
    </dsp:sp>
    <dsp:sp modelId="{E354F1F1-207D-41F9-BFCA-C2EA7C61F02C}">
      <dsp:nvSpPr>
        <dsp:cNvPr id="0" name=""/>
        <dsp:cNvSpPr/>
      </dsp:nvSpPr>
      <dsp:spPr>
        <a:xfrm>
          <a:off x="4819821" y="1392787"/>
          <a:ext cx="928515" cy="108618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819821" y="1610024"/>
        <a:ext cx="649961" cy="651713"/>
      </dsp:txXfrm>
    </dsp:sp>
    <dsp:sp modelId="{E936794F-31A2-421B-9CDD-2377508C734C}">
      <dsp:nvSpPr>
        <dsp:cNvPr id="0" name=""/>
        <dsp:cNvSpPr/>
      </dsp:nvSpPr>
      <dsp:spPr>
        <a:xfrm>
          <a:off x="6133757" y="67627"/>
          <a:ext cx="4379788" cy="373650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Why are the questions framed:</a:t>
          </a:r>
        </a:p>
        <a:p>
          <a:pPr marL="0" lvl="0" indent="0" algn="l" defTabSz="800100">
            <a:lnSpc>
              <a:spcPct val="90000"/>
            </a:lnSpc>
            <a:spcBef>
              <a:spcPct val="0"/>
            </a:spcBef>
            <a:spcAft>
              <a:spcPct val="35000"/>
            </a:spcAft>
            <a:buNone/>
          </a:pPr>
          <a:endParaRPr lang="en-IN" sz="1800" kern="1200" dirty="0"/>
        </a:p>
        <a:p>
          <a:pPr marL="114300" lvl="1" indent="-114300" algn="l" defTabSz="622300">
            <a:lnSpc>
              <a:spcPct val="90000"/>
            </a:lnSpc>
            <a:spcBef>
              <a:spcPct val="0"/>
            </a:spcBef>
            <a:spcAft>
              <a:spcPct val="15000"/>
            </a:spcAft>
            <a:buChar char="•"/>
          </a:pPr>
          <a:r>
            <a:rPr lang="en-US" sz="1400" kern="1200"/>
            <a:t>To understand the positives and negatives of the services at every touchpoint from users' perspective </a:t>
          </a:r>
          <a:endParaRPr lang="en-IN" sz="1400" kern="1200"/>
        </a:p>
        <a:p>
          <a:pPr marL="114300" lvl="1" indent="-114300" algn="l" defTabSz="622300">
            <a:lnSpc>
              <a:spcPct val="90000"/>
            </a:lnSpc>
            <a:spcBef>
              <a:spcPct val="0"/>
            </a:spcBef>
            <a:spcAft>
              <a:spcPct val="15000"/>
            </a:spcAft>
            <a:buChar char="•"/>
          </a:pPr>
          <a:r>
            <a:rPr lang="en-US" sz="1400" kern="1200"/>
            <a:t>To understand if the product/service is fulfilling the user's needs </a:t>
          </a:r>
          <a:endParaRPr lang="en-IN" sz="1400" kern="1200"/>
        </a:p>
        <a:p>
          <a:pPr marL="114300" lvl="1" indent="-114300" algn="l" defTabSz="622300">
            <a:lnSpc>
              <a:spcPct val="90000"/>
            </a:lnSpc>
            <a:spcBef>
              <a:spcPct val="0"/>
            </a:spcBef>
            <a:spcAft>
              <a:spcPct val="15000"/>
            </a:spcAft>
            <a:buChar char="•"/>
          </a:pPr>
          <a:r>
            <a:rPr lang="en-US" sz="1400" kern="1200"/>
            <a:t>To track if the product is matching the expectation of the user</a:t>
          </a:r>
          <a:endParaRPr lang="en-IN" sz="1400" kern="1200"/>
        </a:p>
        <a:p>
          <a:pPr marL="114300" lvl="1" indent="-114300" algn="l" defTabSz="622300">
            <a:lnSpc>
              <a:spcPct val="90000"/>
            </a:lnSpc>
            <a:spcBef>
              <a:spcPct val="0"/>
            </a:spcBef>
            <a:spcAft>
              <a:spcPct val="15000"/>
            </a:spcAft>
            <a:buChar char="•"/>
          </a:pPr>
          <a:r>
            <a:rPr lang="en-US" sz="1400" kern="1200"/>
            <a:t>To know the deep insights &amp; full proof scores obtained from CSAT &amp; CES</a:t>
          </a:r>
          <a:endParaRPr lang="en-IN" sz="1400" kern="1200"/>
        </a:p>
        <a:p>
          <a:pPr marL="114300" lvl="1" indent="-114300" algn="l" defTabSz="622300">
            <a:lnSpc>
              <a:spcPct val="90000"/>
            </a:lnSpc>
            <a:spcBef>
              <a:spcPct val="0"/>
            </a:spcBef>
            <a:spcAft>
              <a:spcPct val="15000"/>
            </a:spcAft>
            <a:buChar char="•"/>
          </a:pPr>
          <a:r>
            <a:rPr lang="en-US" sz="1400" kern="1200"/>
            <a:t>To fill the voids which remains after CSAT &amp; CES surveys there is need to ask some qualitative and descriptive nature of questions along with so that to obtain meaningful conclusions and actionable plans at the end of the surveys.</a:t>
          </a:r>
          <a:endParaRPr lang="en-IN" sz="1400" kern="1200"/>
        </a:p>
      </dsp:txBody>
      <dsp:txXfrm>
        <a:off x="6243196" y="177066"/>
        <a:ext cx="4160910" cy="35176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1FC7-27E4-3253-EE49-DA386DFE0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DD0420-FB32-4DCD-5360-762C799C3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90174E-1D80-1241-6A69-B3B2346EE193}"/>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5" name="Footer Placeholder 4">
            <a:extLst>
              <a:ext uri="{FF2B5EF4-FFF2-40B4-BE49-F238E27FC236}">
                <a16:creationId xmlns:a16="http://schemas.microsoft.com/office/drawing/2014/main" id="{2CFEE3DD-72DD-5B56-3084-13DC5D774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1BDAE-901B-6DFA-8C93-09AE0D5C39B8}"/>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257646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645C-AB63-1000-543D-7D222B8189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E16168-998C-13F4-D04C-CA757E85E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91C8D-9F44-449A-0E5E-3F58AD1A187D}"/>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5" name="Footer Placeholder 4">
            <a:extLst>
              <a:ext uri="{FF2B5EF4-FFF2-40B4-BE49-F238E27FC236}">
                <a16:creationId xmlns:a16="http://schemas.microsoft.com/office/drawing/2014/main" id="{432F4A5A-189B-9CFA-B6A2-E92C00CB4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6095B-2C26-01A0-EB88-4507BB9AD87B}"/>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285201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92E4C-C13F-B097-FBC5-B88058DAB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FBCA4D-9A30-5966-221B-35291AFA70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49DBF-9425-01AF-317A-86C3A125B67C}"/>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5" name="Footer Placeholder 4">
            <a:extLst>
              <a:ext uri="{FF2B5EF4-FFF2-40B4-BE49-F238E27FC236}">
                <a16:creationId xmlns:a16="http://schemas.microsoft.com/office/drawing/2014/main" id="{B9C2D935-2220-9AAB-F219-01B1F0F6FA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21454-E3C1-F807-B47A-8DF33A0C8123}"/>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212279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69D6-F476-8382-3791-122141A29E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C98CE1-873D-E68D-2018-91C837FEA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29F5C6-15E9-C5C2-3C2F-ECFADF257AFA}"/>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5" name="Footer Placeholder 4">
            <a:extLst>
              <a:ext uri="{FF2B5EF4-FFF2-40B4-BE49-F238E27FC236}">
                <a16:creationId xmlns:a16="http://schemas.microsoft.com/office/drawing/2014/main" id="{97A001C0-3E8A-95D3-F8AB-1E799F6BC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23427-EE3B-6A36-36C3-888E0602B77E}"/>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56087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4869-14DB-2D0E-E777-ECCFE3D69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39AF0-6F88-FB21-04F5-FF23FCE32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4515B-9986-FAA2-45A1-C89FF970AF24}"/>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5" name="Footer Placeholder 4">
            <a:extLst>
              <a:ext uri="{FF2B5EF4-FFF2-40B4-BE49-F238E27FC236}">
                <a16:creationId xmlns:a16="http://schemas.microsoft.com/office/drawing/2014/main" id="{D6591B7E-AB60-29CA-095E-BFAFC1172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35860D-D4FC-9B2C-E60B-7CB6872F4B2A}"/>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345865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5970-2271-0EE4-7998-5AA41B17DA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BA8E17-021D-A8CE-2EDA-BA95173AA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13D33A-3DAA-07A8-40B5-AA6D522674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00591E-0EFE-F8CE-E211-9E8E8EB3F4FD}"/>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6" name="Footer Placeholder 5">
            <a:extLst>
              <a:ext uri="{FF2B5EF4-FFF2-40B4-BE49-F238E27FC236}">
                <a16:creationId xmlns:a16="http://schemas.microsoft.com/office/drawing/2014/main" id="{808AF00D-C89B-32C9-5400-2782608621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957DD-76BE-9D0A-56BC-B78DDBB07CE3}"/>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405714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3495-F96F-3EE6-FFF1-509A3E56D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58C02A-D309-751B-BC5F-EEA2A02BA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55AE2F-601C-D5AF-F425-674A6406BE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D5C415-8CAB-2D97-C26C-A8EA8E4E9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26388A-B7B4-047F-1C12-7C0CBED0F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681DDA-BB3D-B7AD-A176-173C9C13A7CE}"/>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8" name="Footer Placeholder 7">
            <a:extLst>
              <a:ext uri="{FF2B5EF4-FFF2-40B4-BE49-F238E27FC236}">
                <a16:creationId xmlns:a16="http://schemas.microsoft.com/office/drawing/2014/main" id="{42EAC012-DD6B-1B72-C5CA-EA77C741E4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8A055F-D2D7-4054-829D-4D4D8DAA5E36}"/>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141808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ADB6-6E2D-5492-C227-ED791B6142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97AAD5-3B1D-E151-F577-79CFA8DEFFAE}"/>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4" name="Footer Placeholder 3">
            <a:extLst>
              <a:ext uri="{FF2B5EF4-FFF2-40B4-BE49-F238E27FC236}">
                <a16:creationId xmlns:a16="http://schemas.microsoft.com/office/drawing/2014/main" id="{C6899A87-102C-E2B1-0BE8-549E9712F3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5D7DCB-A0D8-BE06-BB6D-028956027954}"/>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129707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C4A7-1A88-F99C-2B5D-1404B56C0ABC}"/>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3" name="Footer Placeholder 2">
            <a:extLst>
              <a:ext uri="{FF2B5EF4-FFF2-40B4-BE49-F238E27FC236}">
                <a16:creationId xmlns:a16="http://schemas.microsoft.com/office/drawing/2014/main" id="{CD0AB60F-0363-2059-DCB9-C3936A8B1D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0D6F79-3074-EDF5-D533-6B0B5975644D}"/>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312807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54D3-197F-C8F9-887E-D981317EB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C0B318-A1E3-63A8-2C15-9ADC0B531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47E3C-BD8D-7998-6541-98CDD23FF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66D1C-8BAC-C3CE-A62D-816588FAC359}"/>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6" name="Footer Placeholder 5">
            <a:extLst>
              <a:ext uri="{FF2B5EF4-FFF2-40B4-BE49-F238E27FC236}">
                <a16:creationId xmlns:a16="http://schemas.microsoft.com/office/drawing/2014/main" id="{154FF6A0-F8FD-2D0A-6ACE-B2177500D1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E980C-6FED-381A-02DA-CCC87CB50E4C}"/>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375007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5591-226E-2A96-6440-E9AA83DF9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154A99-CE25-84B3-4325-604EDF87C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E514BA-9EAE-F0BA-292C-2250F4C78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8627E-7B4E-FB9A-C10B-65DD766A54A0}"/>
              </a:ext>
            </a:extLst>
          </p:cNvPr>
          <p:cNvSpPr>
            <a:spLocks noGrp="1"/>
          </p:cNvSpPr>
          <p:nvPr>
            <p:ph type="dt" sz="half" idx="10"/>
          </p:nvPr>
        </p:nvSpPr>
        <p:spPr/>
        <p:txBody>
          <a:bodyPr/>
          <a:lstStyle/>
          <a:p>
            <a:fld id="{A19A0474-1693-4CCA-99B1-501F318B00FD}" type="datetimeFigureOut">
              <a:rPr lang="en-IN" smtClean="0"/>
              <a:t>24-06-2022</a:t>
            </a:fld>
            <a:endParaRPr lang="en-IN"/>
          </a:p>
        </p:txBody>
      </p:sp>
      <p:sp>
        <p:nvSpPr>
          <p:cNvPr id="6" name="Footer Placeholder 5">
            <a:extLst>
              <a:ext uri="{FF2B5EF4-FFF2-40B4-BE49-F238E27FC236}">
                <a16:creationId xmlns:a16="http://schemas.microsoft.com/office/drawing/2014/main" id="{453A22D8-4BF6-4430-E088-2771CEE54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6C900-0ABC-FA37-43C5-6B2918D86AA0}"/>
              </a:ext>
            </a:extLst>
          </p:cNvPr>
          <p:cNvSpPr>
            <a:spLocks noGrp="1"/>
          </p:cNvSpPr>
          <p:nvPr>
            <p:ph type="sldNum" sz="quarter" idx="12"/>
          </p:nvPr>
        </p:nvSpPr>
        <p:spPr/>
        <p:txBody>
          <a:bodyPr/>
          <a:lstStyle/>
          <a:p>
            <a:fld id="{0A899AD3-31D7-47F6-A0B8-66E0891C9170}" type="slidenum">
              <a:rPr lang="en-IN" smtClean="0"/>
              <a:t>‹#›</a:t>
            </a:fld>
            <a:endParaRPr lang="en-IN"/>
          </a:p>
        </p:txBody>
      </p:sp>
    </p:spTree>
    <p:extLst>
      <p:ext uri="{BB962C8B-B14F-4D97-AF65-F5344CB8AC3E}">
        <p14:creationId xmlns:p14="http://schemas.microsoft.com/office/powerpoint/2010/main" val="383887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B247C9-223C-2DFB-EF17-14213292C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CB69C6-B8A3-8FD2-5423-65F970F03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B648E-CBE9-5B4A-13A7-892E3F8B3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A0474-1693-4CCA-99B1-501F318B00FD}" type="datetimeFigureOut">
              <a:rPr lang="en-IN" smtClean="0"/>
              <a:t>24-06-2022</a:t>
            </a:fld>
            <a:endParaRPr lang="en-IN"/>
          </a:p>
        </p:txBody>
      </p:sp>
      <p:sp>
        <p:nvSpPr>
          <p:cNvPr id="5" name="Footer Placeholder 4">
            <a:extLst>
              <a:ext uri="{FF2B5EF4-FFF2-40B4-BE49-F238E27FC236}">
                <a16:creationId xmlns:a16="http://schemas.microsoft.com/office/drawing/2014/main" id="{511D4883-3C78-9E82-C751-CE5BBD849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AB45BB-B031-00FA-779A-FF2E95152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99AD3-31D7-47F6-A0B8-66E0891C9170}" type="slidenum">
              <a:rPr lang="en-IN" smtClean="0"/>
              <a:t>‹#›</a:t>
            </a:fld>
            <a:endParaRPr lang="en-IN"/>
          </a:p>
        </p:txBody>
      </p:sp>
    </p:spTree>
    <p:extLst>
      <p:ext uri="{BB962C8B-B14F-4D97-AF65-F5344CB8AC3E}">
        <p14:creationId xmlns:p14="http://schemas.microsoft.com/office/powerpoint/2010/main" val="355169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br.org/2019/10/where-net-promoter-score-goes-wrong" TargetMode="External"/><Relationship Id="rId2" Type="http://schemas.openxmlformats.org/officeDocument/2006/relationships/hyperlink" Target="https://www.intotheminds.com/blog/en/disadvantages-net-promoter-score-nps/" TargetMode="External"/><Relationship Id="rId1" Type="http://schemas.openxmlformats.org/officeDocument/2006/relationships/slideLayout" Target="../slideLayouts/slideLayout2.xml"/><Relationship Id="rId6" Type="http://schemas.openxmlformats.org/officeDocument/2006/relationships/hyperlink" Target="https://elearningindustry.com/advertise/elearning-marketing-resources/blog/why-use-net-promoter-score" TargetMode="External"/><Relationship Id="rId5" Type="http://schemas.openxmlformats.org/officeDocument/2006/relationships/hyperlink" Target="https://monkeylearn.com/csat/" TargetMode="External"/><Relationship Id="rId4" Type="http://schemas.openxmlformats.org/officeDocument/2006/relationships/hyperlink" Target="https://trustmary.com/nps-net-promoter-score/alternatives-to-nps-net-promoter-sc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4EE7BF-6DE9-3FCE-1C3B-2EE608D6DA95}"/>
              </a:ext>
            </a:extLst>
          </p:cNvPr>
          <p:cNvSpPr>
            <a:spLocks noGrp="1"/>
          </p:cNvSpPr>
          <p:nvPr>
            <p:ph type="ctrTitle"/>
          </p:nvPr>
        </p:nvSpPr>
        <p:spPr>
          <a:xfrm>
            <a:off x="1537097" y="1428750"/>
            <a:ext cx="9117807" cy="2105026"/>
          </a:xfrm>
        </p:spPr>
        <p:txBody>
          <a:bodyPr>
            <a:normAutofit/>
          </a:bodyPr>
          <a:lstStyle/>
          <a:p>
            <a:r>
              <a:rPr lang="en-US" dirty="0"/>
              <a:t>Alternative metric measurements of NPS</a:t>
            </a:r>
            <a:endParaRPr lang="en-IN" dirty="0"/>
          </a:p>
        </p:txBody>
      </p:sp>
      <p:cxnSp>
        <p:nvCxnSpPr>
          <p:cNvPr id="11" name="Straight Connector 1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CB8EF-358D-5168-2610-9F8FE10C2758}"/>
              </a:ext>
            </a:extLst>
          </p:cNvPr>
          <p:cNvSpPr>
            <a:spLocks noGrp="1"/>
          </p:cNvSpPr>
          <p:nvPr>
            <p:ph type="title"/>
          </p:nvPr>
        </p:nvSpPr>
        <p:spPr>
          <a:xfrm>
            <a:off x="838200" y="631825"/>
            <a:ext cx="10515600" cy="1325563"/>
          </a:xfrm>
        </p:spPr>
        <p:txBody>
          <a:bodyPr vert="horz" lIns="91440" tIns="45720" rIns="91440" bIns="45720" rtlCol="0" anchor="ctr">
            <a:normAutofit/>
          </a:bodyPr>
          <a:lstStyle/>
          <a:p>
            <a:pPr algn="ctr"/>
            <a:r>
              <a:rPr lang="en-US" sz="2800" kern="1200" dirty="0">
                <a:solidFill>
                  <a:schemeClr val="tx1"/>
                </a:solidFill>
                <a:latin typeface="+mj-lt"/>
                <a:ea typeface="+mj-ea"/>
                <a:cs typeface="+mj-cs"/>
              </a:rPr>
              <a:t>Shortcomings of CSAT and CES WRT Ideal framework</a:t>
            </a:r>
          </a:p>
        </p:txBody>
      </p:sp>
      <p:graphicFrame>
        <p:nvGraphicFramePr>
          <p:cNvPr id="3" name="Diagram 2">
            <a:extLst>
              <a:ext uri="{FF2B5EF4-FFF2-40B4-BE49-F238E27FC236}">
                <a16:creationId xmlns:a16="http://schemas.microsoft.com/office/drawing/2014/main" id="{1A082E5B-7DD8-AE44-EB73-F39C8B83F75A}"/>
              </a:ext>
            </a:extLst>
          </p:cNvPr>
          <p:cNvGraphicFramePr/>
          <p:nvPr>
            <p:extLst>
              <p:ext uri="{D42A27DB-BD31-4B8C-83A1-F6EECF244321}">
                <p14:modId xmlns:p14="http://schemas.microsoft.com/office/powerpoint/2010/main" val="2350811801"/>
              </p:ext>
            </p:extLst>
          </p:nvPr>
        </p:nvGraphicFramePr>
        <p:xfrm>
          <a:off x="838200" y="2057400"/>
          <a:ext cx="10515600" cy="387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167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28FC3-F92E-E3C2-9AC2-1B7FC6C8D5B0}"/>
              </a:ext>
            </a:extLst>
          </p:cNvPr>
          <p:cNvSpPr>
            <a:spLocks noGrp="1"/>
          </p:cNvSpPr>
          <p:nvPr>
            <p:ph type="title"/>
          </p:nvPr>
        </p:nvSpPr>
        <p:spPr>
          <a:xfrm>
            <a:off x="838200" y="631825"/>
            <a:ext cx="10515600" cy="753915"/>
          </a:xfrm>
        </p:spPr>
        <p:txBody>
          <a:bodyPr>
            <a:normAutofit/>
          </a:bodyPr>
          <a:lstStyle/>
          <a:p>
            <a:pPr algn="ctr"/>
            <a:r>
              <a:rPr lang="en-US" sz="2800" dirty="0"/>
              <a:t>How and Why are qualitative feedback questions framed</a:t>
            </a:r>
            <a:endParaRPr lang="en-IN" sz="2800" dirty="0"/>
          </a:p>
        </p:txBody>
      </p:sp>
      <p:graphicFrame>
        <p:nvGraphicFramePr>
          <p:cNvPr id="5" name="Content Placeholder 4">
            <a:extLst>
              <a:ext uri="{FF2B5EF4-FFF2-40B4-BE49-F238E27FC236}">
                <a16:creationId xmlns:a16="http://schemas.microsoft.com/office/drawing/2014/main" id="{99D6622C-3AF3-3994-F007-C093125DEA30}"/>
              </a:ext>
            </a:extLst>
          </p:cNvPr>
          <p:cNvGraphicFramePr>
            <a:graphicFrameLocks noGrp="1"/>
          </p:cNvGraphicFramePr>
          <p:nvPr>
            <p:ph idx="1"/>
            <p:extLst>
              <p:ext uri="{D42A27DB-BD31-4B8C-83A1-F6EECF244321}">
                <p14:modId xmlns:p14="http://schemas.microsoft.com/office/powerpoint/2010/main" val="1388401986"/>
              </p:ext>
            </p:extLst>
          </p:nvPr>
        </p:nvGraphicFramePr>
        <p:xfrm>
          <a:off x="838200" y="2057400"/>
          <a:ext cx="10515600" cy="387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25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28FC3-F92E-E3C2-9AC2-1B7FC6C8D5B0}"/>
              </a:ext>
            </a:extLst>
          </p:cNvPr>
          <p:cNvSpPr>
            <a:spLocks noGrp="1"/>
          </p:cNvSpPr>
          <p:nvPr>
            <p:ph type="title"/>
          </p:nvPr>
        </p:nvSpPr>
        <p:spPr>
          <a:xfrm>
            <a:off x="781640" y="641252"/>
            <a:ext cx="10515600" cy="442831"/>
          </a:xfrm>
        </p:spPr>
        <p:txBody>
          <a:bodyPr>
            <a:noAutofit/>
          </a:bodyPr>
          <a:lstStyle/>
          <a:p>
            <a:r>
              <a:rPr lang="en-IN" sz="2800" dirty="0">
                <a:latin typeface="Calibri Light"/>
                <a:cs typeface="Calibri Light"/>
              </a:rPr>
              <a:t>Framed questions to gain qualitative feedback</a:t>
            </a:r>
            <a:endParaRPr lang="en-US" sz="2800" dirty="0">
              <a:latin typeface="Calibri Light"/>
              <a:cs typeface="Calibri Light"/>
            </a:endParaRPr>
          </a:p>
        </p:txBody>
      </p:sp>
      <p:graphicFrame>
        <p:nvGraphicFramePr>
          <p:cNvPr id="9" name="Content Placeholder 5">
            <a:extLst>
              <a:ext uri="{FF2B5EF4-FFF2-40B4-BE49-F238E27FC236}">
                <a16:creationId xmlns:a16="http://schemas.microsoft.com/office/drawing/2014/main" id="{E03DB685-6963-DA60-6019-274888A62DA5}"/>
              </a:ext>
            </a:extLst>
          </p:cNvPr>
          <p:cNvGraphicFramePr>
            <a:graphicFrameLocks noGrp="1"/>
          </p:cNvGraphicFramePr>
          <p:nvPr>
            <p:ph idx="1"/>
            <p:extLst>
              <p:ext uri="{D42A27DB-BD31-4B8C-83A1-F6EECF244321}">
                <p14:modId xmlns:p14="http://schemas.microsoft.com/office/powerpoint/2010/main" val="1998111075"/>
              </p:ext>
            </p:extLst>
          </p:nvPr>
        </p:nvGraphicFramePr>
        <p:xfrm>
          <a:off x="818094" y="2049250"/>
          <a:ext cx="8390468" cy="1925763"/>
        </p:xfrm>
        <a:graphic>
          <a:graphicData uri="http://schemas.openxmlformats.org/drawingml/2006/table">
            <a:tbl>
              <a:tblPr/>
              <a:tblGrid>
                <a:gridCol w="6073284">
                  <a:extLst>
                    <a:ext uri="{9D8B030D-6E8A-4147-A177-3AD203B41FA5}">
                      <a16:colId xmlns:a16="http://schemas.microsoft.com/office/drawing/2014/main" val="2973522166"/>
                    </a:ext>
                  </a:extLst>
                </a:gridCol>
                <a:gridCol w="2317184">
                  <a:extLst>
                    <a:ext uri="{9D8B030D-6E8A-4147-A177-3AD203B41FA5}">
                      <a16:colId xmlns:a16="http://schemas.microsoft.com/office/drawing/2014/main" val="2649951345"/>
                    </a:ext>
                  </a:extLst>
                </a:gridCol>
              </a:tblGrid>
              <a:tr h="242117">
                <a:tc>
                  <a:txBody>
                    <a:bodyPr/>
                    <a:lstStyle/>
                    <a:p>
                      <a:pPr algn="ctr" fontAlgn="b">
                        <a:spcBef>
                          <a:spcPts val="0"/>
                        </a:spcBef>
                        <a:spcAft>
                          <a:spcPts val="0"/>
                        </a:spcAft>
                      </a:pPr>
                      <a:r>
                        <a:rPr lang="en-US" sz="1400" b="1" i="0" u="none" strike="noStrike">
                          <a:solidFill>
                            <a:srgbClr val="000000"/>
                          </a:solidFill>
                          <a:effectLst/>
                          <a:latin typeface="Calibri" panose="020F0502020204030204" pitchFamily="34" charset="0"/>
                        </a:rPr>
                        <a:t>Generalized Feedback Questions for qualitative data</a:t>
                      </a:r>
                      <a:endParaRPr lang="en-US"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1" i="0" u="none" strike="noStrike">
                          <a:solidFill>
                            <a:srgbClr val="000000"/>
                          </a:solidFill>
                          <a:effectLst/>
                          <a:latin typeface="Calibri" panose="020F0502020204030204" pitchFamily="34" charset="0"/>
                        </a:rPr>
                        <a:t>Type of Question</a:t>
                      </a:r>
                      <a:endParaRPr lang="en-IN"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21760"/>
                  </a:ext>
                </a:extLst>
              </a:tr>
              <a:tr h="242117">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Rate how efficient is the service for you</a:t>
                      </a:r>
                      <a:endParaRPr lang="en-US" sz="1400" b="0" i="0" u="none" strike="noStrike" dirty="0">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0" i="0" u="none" strike="noStrike">
                          <a:solidFill>
                            <a:srgbClr val="000000"/>
                          </a:solidFill>
                          <a:effectLst/>
                          <a:latin typeface="Calibri" panose="020F0502020204030204" pitchFamily="34" charset="0"/>
                        </a:rPr>
                        <a:t>Rating based</a:t>
                      </a:r>
                      <a:endParaRPr lang="en-IN"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479898"/>
                  </a:ext>
                </a:extLst>
              </a:tr>
              <a:tr h="242117">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Rate the response time of our service</a:t>
                      </a:r>
                      <a:endParaRPr lang="en-US"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0" i="0" u="none" strike="noStrike">
                          <a:solidFill>
                            <a:srgbClr val="000000"/>
                          </a:solidFill>
                          <a:effectLst/>
                          <a:latin typeface="Calibri" panose="020F0502020204030204" pitchFamily="34" charset="0"/>
                        </a:rPr>
                        <a:t>Rating based</a:t>
                      </a:r>
                      <a:endParaRPr lang="en-IN"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4430326"/>
                  </a:ext>
                </a:extLst>
              </a:tr>
              <a:tr h="242117">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Rate how fast is the request acknowledged</a:t>
                      </a:r>
                      <a:endParaRPr lang="en-US"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0" i="0" u="none" strike="noStrike">
                          <a:solidFill>
                            <a:srgbClr val="000000"/>
                          </a:solidFill>
                          <a:effectLst/>
                          <a:latin typeface="Calibri" panose="020F0502020204030204" pitchFamily="34" charset="0"/>
                        </a:rPr>
                        <a:t>Rating based</a:t>
                      </a:r>
                      <a:endParaRPr lang="en-IN"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7620361"/>
                  </a:ext>
                </a:extLst>
              </a:tr>
              <a:tr h="242117">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Rate the usefulness of this service</a:t>
                      </a:r>
                      <a:endParaRPr lang="en-US"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0" i="0" u="none" strike="noStrike">
                          <a:solidFill>
                            <a:srgbClr val="000000"/>
                          </a:solidFill>
                          <a:effectLst/>
                          <a:latin typeface="Calibri" panose="020F0502020204030204" pitchFamily="34" charset="0"/>
                        </a:rPr>
                        <a:t>Rating based</a:t>
                      </a:r>
                      <a:endParaRPr lang="en-IN"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727544"/>
                  </a:ext>
                </a:extLst>
              </a:tr>
              <a:tr h="242117">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Is this service easy to use</a:t>
                      </a:r>
                      <a:endParaRPr lang="en-US"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0" i="0" u="none" strike="noStrike">
                          <a:solidFill>
                            <a:srgbClr val="000000"/>
                          </a:solidFill>
                          <a:effectLst/>
                          <a:latin typeface="Calibri" panose="020F0502020204030204" pitchFamily="34" charset="0"/>
                        </a:rPr>
                        <a:t>Yes/No</a:t>
                      </a:r>
                      <a:endParaRPr lang="en-IN"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959053"/>
                  </a:ext>
                </a:extLst>
              </a:tr>
              <a:tr h="243925">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Would you like to tell us what is the shortcoming of our service/your expectations?</a:t>
                      </a:r>
                      <a:endParaRPr lang="en-US"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0" i="0" u="none" strike="noStrike">
                          <a:solidFill>
                            <a:srgbClr val="000000"/>
                          </a:solidFill>
                          <a:effectLst/>
                          <a:latin typeface="Calibri" panose="020F0502020204030204" pitchFamily="34" charset="0"/>
                        </a:rPr>
                        <a:t>Descriptive &amp; Optional</a:t>
                      </a:r>
                      <a:endParaRPr lang="en-IN" sz="1400" b="0" i="0" u="none" strike="noStrike">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683310"/>
                  </a:ext>
                </a:extLst>
              </a:tr>
              <a:tr h="21818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Would you like to share what we feature you need us to add in our service</a:t>
                      </a:r>
                      <a:endParaRPr lang="en-US" sz="1400" b="0" i="0" u="none" strike="noStrike" dirty="0">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400" b="0" i="0" u="none" strike="noStrike" dirty="0">
                          <a:solidFill>
                            <a:srgbClr val="000000"/>
                          </a:solidFill>
                          <a:effectLst/>
                          <a:latin typeface="Calibri" panose="020F0502020204030204" pitchFamily="34" charset="0"/>
                        </a:rPr>
                        <a:t>Descriptive &amp; Optional</a:t>
                      </a:r>
                      <a:endParaRPr lang="en-IN" sz="1400" b="0" i="0" u="none" strike="noStrike" dirty="0">
                        <a:effectLst/>
                        <a:latin typeface="Arial" panose="020B0604020202020204" pitchFamily="34" charset="0"/>
                      </a:endParaRPr>
                    </a:p>
                  </a:txBody>
                  <a:tcPr marL="15776" marR="15776" marT="157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125400"/>
                  </a:ext>
                </a:extLst>
              </a:tr>
            </a:tbl>
          </a:graphicData>
        </a:graphic>
      </p:graphicFrame>
      <p:graphicFrame>
        <p:nvGraphicFramePr>
          <p:cNvPr id="11" name="Table 10">
            <a:extLst>
              <a:ext uri="{FF2B5EF4-FFF2-40B4-BE49-F238E27FC236}">
                <a16:creationId xmlns:a16="http://schemas.microsoft.com/office/drawing/2014/main" id="{595CE1DB-FFCD-B01C-BD6B-E6DE29D4DF6B}"/>
              </a:ext>
            </a:extLst>
          </p:cNvPr>
          <p:cNvGraphicFramePr>
            <a:graphicFrameLocks noGrp="1"/>
          </p:cNvGraphicFramePr>
          <p:nvPr>
            <p:extLst>
              <p:ext uri="{D42A27DB-BD31-4B8C-83A1-F6EECF244321}">
                <p14:modId xmlns:p14="http://schemas.microsoft.com/office/powerpoint/2010/main" val="396328477"/>
              </p:ext>
            </p:extLst>
          </p:nvPr>
        </p:nvGraphicFramePr>
        <p:xfrm>
          <a:off x="870311" y="4593976"/>
          <a:ext cx="8411634" cy="1220945"/>
        </p:xfrm>
        <a:graphic>
          <a:graphicData uri="http://schemas.openxmlformats.org/drawingml/2006/table">
            <a:tbl>
              <a:tblPr/>
              <a:tblGrid>
                <a:gridCol w="6058955">
                  <a:extLst>
                    <a:ext uri="{9D8B030D-6E8A-4147-A177-3AD203B41FA5}">
                      <a16:colId xmlns:a16="http://schemas.microsoft.com/office/drawing/2014/main" val="4276746008"/>
                    </a:ext>
                  </a:extLst>
                </a:gridCol>
                <a:gridCol w="2352679">
                  <a:extLst>
                    <a:ext uri="{9D8B030D-6E8A-4147-A177-3AD203B41FA5}">
                      <a16:colId xmlns:a16="http://schemas.microsoft.com/office/drawing/2014/main" val="2683458259"/>
                    </a:ext>
                  </a:extLst>
                </a:gridCol>
              </a:tblGrid>
              <a:tr h="244189">
                <a:tc>
                  <a:txBody>
                    <a:bodyPr/>
                    <a:lstStyle/>
                    <a:p>
                      <a:pPr algn="ctr" fontAlgn="b"/>
                      <a:r>
                        <a:rPr lang="en-IN" sz="1400" b="1" i="0" u="none" strike="noStrike">
                          <a:solidFill>
                            <a:srgbClr val="000000"/>
                          </a:solidFill>
                          <a:effectLst/>
                          <a:latin typeface="Calibri" panose="020F0502020204030204" pitchFamily="34" charset="0"/>
                        </a:rPr>
                        <a:t>Application Specific Questions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Application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106993"/>
                  </a:ext>
                </a:extLst>
              </a:tr>
              <a:tr h="244189">
                <a:tc>
                  <a:txBody>
                    <a:bodyPr/>
                    <a:lstStyle/>
                    <a:p>
                      <a:pPr algn="ctr" fontAlgn="b"/>
                      <a:r>
                        <a:rPr lang="en-US" sz="1400" b="0" i="0" u="none" strike="noStrike">
                          <a:solidFill>
                            <a:srgbClr val="000000"/>
                          </a:solidFill>
                          <a:effectLst/>
                          <a:latin typeface="Calibri" panose="020F0502020204030204" pitchFamily="34" charset="0"/>
                        </a:rPr>
                        <a:t>Rate how satisfied are you with the learning material provided here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Learning Platforms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335175"/>
                  </a:ext>
                </a:extLst>
              </a:tr>
              <a:tr h="244189">
                <a:tc>
                  <a:txBody>
                    <a:bodyPr/>
                    <a:lstStyle/>
                    <a:p>
                      <a:pPr algn="ctr" fontAlgn="b"/>
                      <a:r>
                        <a:rPr lang="en-US" sz="1400" b="0" i="0" u="none" strike="noStrike" dirty="0">
                          <a:solidFill>
                            <a:srgbClr val="000000"/>
                          </a:solidFill>
                          <a:effectLst/>
                          <a:latin typeface="Calibri"/>
                        </a:rPr>
                        <a:t>Rate how much this helped you maintain privacy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a:rPr>
                        <a:t>Privacy Maintenance Platforms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4030248"/>
                  </a:ext>
                </a:extLst>
              </a:tr>
              <a:tr h="244189">
                <a:tc>
                  <a:txBody>
                    <a:bodyPr/>
                    <a:lstStyle/>
                    <a:p>
                      <a:pPr algn="ctr" fontAlgn="b"/>
                      <a:r>
                        <a:rPr lang="en-US" sz="1400" b="0" i="0" u="none" strike="noStrike">
                          <a:solidFill>
                            <a:srgbClr val="000000"/>
                          </a:solidFill>
                          <a:effectLst/>
                          <a:latin typeface="Calibri"/>
                        </a:rPr>
                        <a:t>Is the tracking status updated regularly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a:rPr>
                        <a:t>Trackers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386441"/>
                  </a:ext>
                </a:extLst>
              </a:tr>
              <a:tr h="244189">
                <a:tc>
                  <a:txBody>
                    <a:bodyPr/>
                    <a:lstStyle/>
                    <a:p>
                      <a:pPr algn="ctr" fontAlgn="b"/>
                      <a:r>
                        <a:rPr lang="en-IN" sz="1400" b="0" i="0" u="none" strike="noStrike" dirty="0">
                          <a:solidFill>
                            <a:srgbClr val="000000"/>
                          </a:solidFill>
                          <a:effectLst/>
                          <a:latin typeface="Calibri" panose="020F0502020204030204" pitchFamily="34" charset="0"/>
                        </a:rPr>
                        <a:t>Is the information sufficient?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Refer / Process Information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892674"/>
                  </a:ext>
                </a:extLst>
              </a:tr>
            </a:tbl>
          </a:graphicData>
        </a:graphic>
      </p:graphicFrame>
      <p:sp>
        <p:nvSpPr>
          <p:cNvPr id="12" name="TextBox 11">
            <a:extLst>
              <a:ext uri="{FF2B5EF4-FFF2-40B4-BE49-F238E27FC236}">
                <a16:creationId xmlns:a16="http://schemas.microsoft.com/office/drawing/2014/main" id="{47ADDD8C-5D9F-7C80-1844-D8AC5F3960FB}"/>
              </a:ext>
            </a:extLst>
          </p:cNvPr>
          <p:cNvSpPr txBox="1"/>
          <p:nvPr/>
        </p:nvSpPr>
        <p:spPr>
          <a:xfrm>
            <a:off x="756501" y="1345378"/>
            <a:ext cx="8519474" cy="307777"/>
          </a:xfrm>
          <a:prstGeom prst="rect">
            <a:avLst/>
          </a:prstGeom>
          <a:noFill/>
        </p:spPr>
        <p:txBody>
          <a:bodyPr wrap="square">
            <a:spAutoFit/>
          </a:bodyPr>
          <a:lstStyle/>
          <a:p>
            <a:pPr marL="285750" indent="-285750">
              <a:buFont typeface="Arial" panose="020B0604020202020204" pitchFamily="34" charset="0"/>
              <a:buChar char="•"/>
            </a:pPr>
            <a:r>
              <a:rPr lang="en-US" sz="1400" dirty="0">
                <a:solidFill>
                  <a:srgbClr val="202124"/>
                </a:solidFill>
                <a:cs typeface="Segoe UI"/>
              </a:rPr>
              <a:t>Asking engaging questions to users will help understand their experience and support CSAT and CES scores</a:t>
            </a:r>
            <a:r>
              <a:rPr lang="en-US" sz="1400" dirty="0">
                <a:cs typeface="Segoe UI"/>
              </a:rPr>
              <a:t>​</a:t>
            </a:r>
            <a:endParaRPr lang="en-US" sz="1400" dirty="0"/>
          </a:p>
        </p:txBody>
      </p:sp>
    </p:spTree>
    <p:extLst>
      <p:ext uri="{BB962C8B-B14F-4D97-AF65-F5344CB8AC3E}">
        <p14:creationId xmlns:p14="http://schemas.microsoft.com/office/powerpoint/2010/main" val="165574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28FC3-F92E-E3C2-9AC2-1B7FC6C8D5B0}"/>
              </a:ext>
            </a:extLst>
          </p:cNvPr>
          <p:cNvSpPr>
            <a:spLocks noGrp="1"/>
          </p:cNvSpPr>
          <p:nvPr>
            <p:ph type="title"/>
          </p:nvPr>
        </p:nvSpPr>
        <p:spPr>
          <a:xfrm>
            <a:off x="970176" y="829788"/>
            <a:ext cx="10515600" cy="442831"/>
          </a:xfrm>
        </p:spPr>
        <p:txBody>
          <a:bodyPr>
            <a:noAutofit/>
          </a:bodyPr>
          <a:lstStyle/>
          <a:p>
            <a:r>
              <a:rPr lang="en-US" sz="2800" dirty="0">
                <a:latin typeface="Calibri Light"/>
                <a:cs typeface="Calibri"/>
              </a:rPr>
              <a:t>Service based sample questions</a:t>
            </a:r>
          </a:p>
        </p:txBody>
      </p:sp>
      <p:graphicFrame>
        <p:nvGraphicFramePr>
          <p:cNvPr id="13" name="Content Placeholder 6">
            <a:extLst>
              <a:ext uri="{FF2B5EF4-FFF2-40B4-BE49-F238E27FC236}">
                <a16:creationId xmlns:a16="http://schemas.microsoft.com/office/drawing/2014/main" id="{0329DC01-9950-7602-312E-84711F407291}"/>
              </a:ext>
            </a:extLst>
          </p:cNvPr>
          <p:cNvGraphicFramePr>
            <a:graphicFrameLocks noGrp="1"/>
          </p:cNvGraphicFramePr>
          <p:nvPr>
            <p:ph idx="1"/>
            <p:extLst>
              <p:ext uri="{D42A27DB-BD31-4B8C-83A1-F6EECF244321}">
                <p14:modId xmlns:p14="http://schemas.microsoft.com/office/powerpoint/2010/main" val="1948898304"/>
              </p:ext>
            </p:extLst>
          </p:nvPr>
        </p:nvGraphicFramePr>
        <p:xfrm>
          <a:off x="1064657" y="1583349"/>
          <a:ext cx="7033384" cy="2233844"/>
        </p:xfrm>
        <a:graphic>
          <a:graphicData uri="http://schemas.openxmlformats.org/drawingml/2006/table">
            <a:tbl>
              <a:tblPr/>
              <a:tblGrid>
                <a:gridCol w="7033384">
                  <a:extLst>
                    <a:ext uri="{9D8B030D-6E8A-4147-A177-3AD203B41FA5}">
                      <a16:colId xmlns:a16="http://schemas.microsoft.com/office/drawing/2014/main" val="4125030477"/>
                    </a:ext>
                  </a:extLst>
                </a:gridCol>
              </a:tblGrid>
              <a:tr h="271343">
                <a:tc>
                  <a:txBody>
                    <a:bodyPr/>
                    <a:lstStyle/>
                    <a:p>
                      <a:pPr algn="l" fontAlgn="b">
                        <a:spcBef>
                          <a:spcPts val="0"/>
                        </a:spcBef>
                        <a:spcAft>
                          <a:spcPts val="0"/>
                        </a:spcAft>
                      </a:pPr>
                      <a:r>
                        <a:rPr lang="en-IN" sz="1800" b="1" i="0" u="none" strike="noStrike" dirty="0">
                          <a:solidFill>
                            <a:srgbClr val="000000"/>
                          </a:solidFill>
                          <a:effectLst/>
                          <a:latin typeface="Calibri"/>
                        </a:rPr>
                        <a:t>Application Specific Questions (Timesheet)</a:t>
                      </a:r>
                      <a:endParaRPr lang="en-IN" sz="1800" b="1" i="0" u="none" strike="noStrike" dirty="0">
                        <a:effectLst/>
                        <a:latin typeface="Arial"/>
                      </a:endParaRPr>
                    </a:p>
                  </a:txBody>
                  <a:tcPr marL="15720" marR="15720" marT="15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9285723"/>
                  </a:ext>
                </a:extLst>
              </a:tr>
              <a:tr h="315746">
                <a:tc>
                  <a:txBody>
                    <a:bodyPr/>
                    <a:lstStyle/>
                    <a:p>
                      <a:pPr algn="l" rtl="0" fontAlgn="ctr">
                        <a:spcBef>
                          <a:spcPts val="0"/>
                        </a:spcBef>
                        <a:spcAft>
                          <a:spcPts val="0"/>
                        </a:spcAft>
                        <a:buClr>
                          <a:srgbClr val="000000"/>
                        </a:buClr>
                        <a:buSzPts val="1100"/>
                        <a:buFont typeface="Calibri" panose="020F0502020204030204" pitchFamily="34" charset="0"/>
                        <a:buNone/>
                      </a:pPr>
                      <a:r>
                        <a:rPr lang="en-US" sz="1400" b="0" i="0" u="none" strike="noStrike">
                          <a:solidFill>
                            <a:srgbClr val="000000"/>
                          </a:solidFill>
                          <a:effectLst/>
                          <a:latin typeface="Calibri"/>
                        </a:rPr>
                        <a:t>Are the available features enough to cater user's requirement while accessing Timesheet?</a:t>
                      </a:r>
                      <a:endParaRPr lang="en-US" sz="1400" b="0" i="0" u="none" strike="noStrike">
                        <a:effectLst/>
                        <a:latin typeface="Calibri"/>
                      </a:endParaRPr>
                    </a:p>
                  </a:txBody>
                  <a:tcPr marL="15720" marR="15720" marT="15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4328706"/>
                  </a:ext>
                </a:extLst>
              </a:tr>
              <a:tr h="271343">
                <a:tc>
                  <a:txBody>
                    <a:bodyPr/>
                    <a:lstStyle/>
                    <a:p>
                      <a:pPr algn="l" rtl="0" fontAlgn="ctr">
                        <a:spcBef>
                          <a:spcPts val="0"/>
                        </a:spcBef>
                        <a:spcAft>
                          <a:spcPts val="0"/>
                        </a:spcAft>
                        <a:buClr>
                          <a:srgbClr val="000000"/>
                        </a:buClr>
                        <a:buSzPts val="1100"/>
                        <a:buFont typeface="Calibri" panose="020F0502020204030204" pitchFamily="34" charset="0"/>
                        <a:buNone/>
                      </a:pPr>
                      <a:r>
                        <a:rPr lang="en-US" sz="1400" b="0" i="0" u="none" strike="noStrike">
                          <a:solidFill>
                            <a:srgbClr val="000000"/>
                          </a:solidFill>
                          <a:effectLst/>
                          <a:latin typeface="Calibri"/>
                        </a:rPr>
                        <a:t>If not what additional features will the user be willing to suggest for addition?</a:t>
                      </a:r>
                      <a:endParaRPr lang="en-US" sz="1400" b="0" i="0" u="none" strike="noStrike">
                        <a:effectLst/>
                        <a:latin typeface="Calibri"/>
                      </a:endParaRPr>
                    </a:p>
                  </a:txBody>
                  <a:tcPr marL="15720" marR="15720" marT="15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746731"/>
                  </a:ext>
                </a:extLst>
              </a:tr>
              <a:tr h="271343">
                <a:tc>
                  <a:txBody>
                    <a:bodyPr/>
                    <a:lstStyle/>
                    <a:p>
                      <a:pPr algn="l" rtl="0" fontAlgn="ctr">
                        <a:spcBef>
                          <a:spcPts val="0"/>
                        </a:spcBef>
                        <a:spcAft>
                          <a:spcPts val="0"/>
                        </a:spcAft>
                        <a:buClr>
                          <a:srgbClr val="000000"/>
                        </a:buClr>
                        <a:buSzPts val="1100"/>
                        <a:buFont typeface="Calibri" panose="020F0502020204030204" pitchFamily="34" charset="0"/>
                        <a:buNone/>
                      </a:pPr>
                      <a:r>
                        <a:rPr lang="en-US" sz="1400" b="0" i="0" u="none" strike="noStrike">
                          <a:solidFill>
                            <a:srgbClr val="000000"/>
                          </a:solidFill>
                          <a:effectLst/>
                          <a:latin typeface="Calibri"/>
                        </a:rPr>
                        <a:t>Does the user face any issue/complexity while filling the timesheet?</a:t>
                      </a:r>
                      <a:endParaRPr lang="en-US" sz="1400" b="0" i="0" u="none" strike="noStrike">
                        <a:effectLst/>
                        <a:latin typeface="Calibri"/>
                      </a:endParaRPr>
                    </a:p>
                  </a:txBody>
                  <a:tcPr marL="15720" marR="15720" marT="15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120186"/>
                  </a:ext>
                </a:extLst>
              </a:tr>
              <a:tr h="271343">
                <a:tc>
                  <a:txBody>
                    <a:bodyPr/>
                    <a:lstStyle/>
                    <a:p>
                      <a:pPr algn="l" rtl="0" fontAlgn="ctr">
                        <a:spcBef>
                          <a:spcPts val="0"/>
                        </a:spcBef>
                        <a:spcAft>
                          <a:spcPts val="0"/>
                        </a:spcAft>
                        <a:buClr>
                          <a:srgbClr val="000000"/>
                        </a:buClr>
                        <a:buSzPts val="1100"/>
                        <a:buFont typeface="Calibri" panose="020F0502020204030204" pitchFamily="34" charset="0"/>
                        <a:buNone/>
                      </a:pPr>
                      <a:r>
                        <a:rPr lang="en-US" sz="1400" b="0" i="0" u="none" strike="noStrike">
                          <a:solidFill>
                            <a:srgbClr val="000000"/>
                          </a:solidFill>
                          <a:effectLst/>
                          <a:latin typeface="Calibri"/>
                        </a:rPr>
                        <a:t>Are you easily able to modify the filled data for any correction purpose?</a:t>
                      </a:r>
                      <a:endParaRPr lang="en-US" sz="1400" b="0" i="0" u="none" strike="noStrike">
                        <a:effectLst/>
                        <a:latin typeface="Calibri"/>
                      </a:endParaRPr>
                    </a:p>
                  </a:txBody>
                  <a:tcPr marL="15720" marR="15720" marT="15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0470578"/>
                  </a:ext>
                </a:extLst>
              </a:tr>
              <a:tr h="271343">
                <a:tc>
                  <a:txBody>
                    <a:bodyPr/>
                    <a:lstStyle/>
                    <a:p>
                      <a:pPr algn="l" rtl="0" fontAlgn="ctr">
                        <a:spcBef>
                          <a:spcPts val="0"/>
                        </a:spcBef>
                        <a:spcAft>
                          <a:spcPts val="0"/>
                        </a:spcAft>
                        <a:buClr>
                          <a:srgbClr val="000000"/>
                        </a:buClr>
                        <a:buSzPts val="1100"/>
                        <a:buFont typeface="Calibri" panose="020F0502020204030204" pitchFamily="34" charset="0"/>
                        <a:buNone/>
                      </a:pPr>
                      <a:r>
                        <a:rPr lang="en-US" sz="1400" b="0" i="0" u="none" strike="noStrike" dirty="0">
                          <a:solidFill>
                            <a:srgbClr val="000000"/>
                          </a:solidFill>
                          <a:effectLst/>
                          <a:latin typeface="Calibri"/>
                        </a:rPr>
                        <a:t>Is the time frame suitable within which you can enter the data for previous days?</a:t>
                      </a:r>
                      <a:endParaRPr lang="en-US" sz="1400" b="0" i="0" u="none" strike="noStrike" dirty="0">
                        <a:effectLst/>
                        <a:latin typeface="Calibri"/>
                      </a:endParaRPr>
                    </a:p>
                  </a:txBody>
                  <a:tcPr marL="15720" marR="15720" marT="15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470196"/>
                  </a:ext>
                </a:extLst>
              </a:tr>
              <a:tr h="271343">
                <a:tc>
                  <a:txBody>
                    <a:bodyPr/>
                    <a:lstStyle/>
                    <a:p>
                      <a:pPr algn="l" rtl="0" fontAlgn="ctr">
                        <a:spcBef>
                          <a:spcPts val="0"/>
                        </a:spcBef>
                        <a:spcAft>
                          <a:spcPts val="0"/>
                        </a:spcAft>
                        <a:buClr>
                          <a:srgbClr val="000000"/>
                        </a:buClr>
                        <a:buSzPts val="1100"/>
                        <a:buFont typeface="Calibri" panose="020F0502020204030204" pitchFamily="34" charset="0"/>
                        <a:buNone/>
                      </a:pPr>
                      <a:r>
                        <a:rPr lang="en-US" sz="1400" b="0" i="0" u="none" strike="noStrike">
                          <a:solidFill>
                            <a:srgbClr val="000000"/>
                          </a:solidFill>
                          <a:effectLst/>
                          <a:latin typeface="Calibri"/>
                        </a:rPr>
                        <a:t>Do the options available in the dropdown match with the work you do?</a:t>
                      </a:r>
                      <a:endParaRPr lang="en-US" sz="1400" b="0" i="0" u="none" strike="noStrike">
                        <a:effectLst/>
                        <a:latin typeface="Calibri"/>
                      </a:endParaRPr>
                    </a:p>
                  </a:txBody>
                  <a:tcPr marL="15720" marR="15720" marT="15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0286595"/>
                  </a:ext>
                </a:extLst>
              </a:tr>
              <a:tr h="271343">
                <a:tc>
                  <a:txBody>
                    <a:bodyPr/>
                    <a:lstStyle/>
                    <a:p>
                      <a:pPr algn="l" rtl="0" fontAlgn="ctr">
                        <a:spcBef>
                          <a:spcPts val="0"/>
                        </a:spcBef>
                        <a:spcAft>
                          <a:spcPts val="0"/>
                        </a:spcAft>
                        <a:buClr>
                          <a:srgbClr val="000000"/>
                        </a:buClr>
                        <a:buSzPts val="1100"/>
                        <a:buFont typeface="Calibri" panose="020F0502020204030204" pitchFamily="34" charset="0"/>
                        <a:buNone/>
                      </a:pPr>
                      <a:r>
                        <a:rPr lang="en-US" sz="1400" b="0" i="0" u="none" strike="noStrike" dirty="0">
                          <a:solidFill>
                            <a:srgbClr val="000000"/>
                          </a:solidFill>
                          <a:effectLst/>
                          <a:latin typeface="Calibri"/>
                        </a:rPr>
                        <a:t>Do you face any issues while downloading the excel sheet for filled data?</a:t>
                      </a:r>
                      <a:endParaRPr lang="en-US" sz="1400" b="0" i="0" u="none" strike="noStrike" dirty="0">
                        <a:effectLst/>
                        <a:latin typeface="Calibri"/>
                      </a:endParaRPr>
                    </a:p>
                  </a:txBody>
                  <a:tcPr marL="15720" marR="15720" marT="15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958307"/>
                  </a:ext>
                </a:extLst>
              </a:tr>
            </a:tbl>
          </a:graphicData>
        </a:graphic>
      </p:graphicFrame>
      <p:graphicFrame>
        <p:nvGraphicFramePr>
          <p:cNvPr id="15" name="Table 14">
            <a:extLst>
              <a:ext uri="{FF2B5EF4-FFF2-40B4-BE49-F238E27FC236}">
                <a16:creationId xmlns:a16="http://schemas.microsoft.com/office/drawing/2014/main" id="{A3BB73D9-5F78-6356-5821-601AA8B147A6}"/>
              </a:ext>
            </a:extLst>
          </p:cNvPr>
          <p:cNvGraphicFramePr>
            <a:graphicFrameLocks noGrp="1"/>
          </p:cNvGraphicFramePr>
          <p:nvPr>
            <p:extLst>
              <p:ext uri="{D42A27DB-BD31-4B8C-83A1-F6EECF244321}">
                <p14:modId xmlns:p14="http://schemas.microsoft.com/office/powerpoint/2010/main" val="612825366"/>
              </p:ext>
            </p:extLst>
          </p:nvPr>
        </p:nvGraphicFramePr>
        <p:xfrm>
          <a:off x="1086805" y="4261589"/>
          <a:ext cx="7052420" cy="1845242"/>
        </p:xfrm>
        <a:graphic>
          <a:graphicData uri="http://schemas.openxmlformats.org/drawingml/2006/table">
            <a:tbl>
              <a:tblPr/>
              <a:tblGrid>
                <a:gridCol w="7052420">
                  <a:extLst>
                    <a:ext uri="{9D8B030D-6E8A-4147-A177-3AD203B41FA5}">
                      <a16:colId xmlns:a16="http://schemas.microsoft.com/office/drawing/2014/main" val="1859752846"/>
                    </a:ext>
                  </a:extLst>
                </a:gridCol>
              </a:tblGrid>
              <a:tr h="263606">
                <a:tc>
                  <a:txBody>
                    <a:bodyPr/>
                    <a:lstStyle/>
                    <a:p>
                      <a:pPr algn="l" fontAlgn="b"/>
                      <a:r>
                        <a:rPr lang="en-IN" sz="1400" b="1" i="0" u="none" strike="noStrike" dirty="0">
                          <a:solidFill>
                            <a:srgbClr val="000000"/>
                          </a:solidFill>
                          <a:effectLst/>
                          <a:latin typeface="Calibri"/>
                        </a:rPr>
                        <a:t>Application Specific Questions (I evolve)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1749506"/>
                  </a:ext>
                </a:extLst>
              </a:tr>
              <a:tr h="263606">
                <a:tc>
                  <a:txBody>
                    <a:bodyPr/>
                    <a:lstStyle/>
                    <a:p>
                      <a:pPr algn="l" fontAlgn="b"/>
                      <a:r>
                        <a:rPr lang="en-US" sz="1400" b="0" i="0" u="none" strike="noStrike" dirty="0">
                          <a:solidFill>
                            <a:srgbClr val="000000"/>
                          </a:solidFill>
                          <a:effectLst/>
                          <a:latin typeface="Calibri"/>
                        </a:rPr>
                        <a:t>Are the courses and its content relevant for the user?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953823"/>
                  </a:ext>
                </a:extLst>
              </a:tr>
              <a:tr h="263606">
                <a:tc>
                  <a:txBody>
                    <a:bodyPr/>
                    <a:lstStyle/>
                    <a:p>
                      <a:pPr algn="l" fontAlgn="b"/>
                      <a:r>
                        <a:rPr lang="en-US" sz="1400" b="0" i="0" u="none" strike="noStrike" dirty="0">
                          <a:solidFill>
                            <a:srgbClr val="000000"/>
                          </a:solidFill>
                          <a:effectLst/>
                          <a:latin typeface="Calibri"/>
                        </a:rPr>
                        <a:t>Is the course content up to date?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217402"/>
                  </a:ext>
                </a:extLst>
              </a:tr>
              <a:tr h="263606">
                <a:tc>
                  <a:txBody>
                    <a:bodyPr/>
                    <a:lstStyle/>
                    <a:p>
                      <a:pPr algn="l" fontAlgn="b"/>
                      <a:r>
                        <a:rPr lang="en-US" sz="1400" b="0" i="0" u="none" strike="noStrike" dirty="0">
                          <a:solidFill>
                            <a:srgbClr val="000000"/>
                          </a:solidFill>
                          <a:effectLst/>
                          <a:latin typeface="Calibri"/>
                        </a:rPr>
                        <a:t>Is it easy to search for a particular course from the dashboard?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609262"/>
                  </a:ext>
                </a:extLst>
              </a:tr>
              <a:tr h="263606">
                <a:tc>
                  <a:txBody>
                    <a:bodyPr/>
                    <a:lstStyle/>
                    <a:p>
                      <a:pPr algn="l" fontAlgn="b"/>
                      <a:r>
                        <a:rPr lang="en-US" sz="1400" b="0" i="0" u="none" strike="noStrike" dirty="0">
                          <a:solidFill>
                            <a:srgbClr val="000000"/>
                          </a:solidFill>
                          <a:effectLst/>
                          <a:latin typeface="Calibri"/>
                        </a:rPr>
                        <a:t>Does the certificate of completion immediately load up after course completion?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502534"/>
                  </a:ext>
                </a:extLst>
              </a:tr>
              <a:tr h="263606">
                <a:tc>
                  <a:txBody>
                    <a:bodyPr/>
                    <a:lstStyle/>
                    <a:p>
                      <a:pPr algn="l" fontAlgn="b"/>
                      <a:r>
                        <a:rPr lang="en-US" sz="1400" b="0" i="0" u="none" strike="noStrike" dirty="0">
                          <a:solidFill>
                            <a:srgbClr val="000000"/>
                          </a:solidFill>
                          <a:effectLst/>
                          <a:latin typeface="Calibri"/>
                        </a:rPr>
                        <a:t>Is the interface easy to use for a new user?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939918"/>
                  </a:ext>
                </a:extLst>
              </a:tr>
              <a:tr h="263606">
                <a:tc>
                  <a:txBody>
                    <a:bodyPr/>
                    <a:lstStyle/>
                    <a:p>
                      <a:pPr algn="l" fontAlgn="b"/>
                      <a:r>
                        <a:rPr lang="en-US" sz="1400" b="0" i="0" u="none" strike="noStrike" dirty="0">
                          <a:solidFill>
                            <a:srgbClr val="000000"/>
                          </a:solidFill>
                          <a:effectLst/>
                          <a:latin typeface="Calibri"/>
                        </a:rPr>
                        <a:t>Is the designation-compliance requirement data available to see on the platform?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620199"/>
                  </a:ext>
                </a:extLst>
              </a:tr>
            </a:tbl>
          </a:graphicData>
        </a:graphic>
      </p:graphicFrame>
    </p:spTree>
    <p:extLst>
      <p:ext uri="{BB962C8B-B14F-4D97-AF65-F5344CB8AC3E}">
        <p14:creationId xmlns:p14="http://schemas.microsoft.com/office/powerpoint/2010/main" val="113907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E56C2-2994-7478-598B-6DED18424B22}"/>
              </a:ext>
            </a:extLst>
          </p:cNvPr>
          <p:cNvSpPr>
            <a:spLocks noGrp="1"/>
          </p:cNvSpPr>
          <p:nvPr>
            <p:ph type="title"/>
          </p:nvPr>
        </p:nvSpPr>
        <p:spPr>
          <a:xfrm>
            <a:off x="809920" y="848643"/>
            <a:ext cx="10515600" cy="735062"/>
          </a:xfrm>
        </p:spPr>
        <p:txBody>
          <a:bodyPr>
            <a:normAutofit/>
          </a:bodyPr>
          <a:lstStyle/>
          <a:p>
            <a:r>
              <a:rPr lang="en-US" sz="2800" dirty="0">
                <a:cs typeface="Calibri Light"/>
              </a:rPr>
              <a:t>Summary</a:t>
            </a:r>
          </a:p>
        </p:txBody>
      </p:sp>
      <p:sp>
        <p:nvSpPr>
          <p:cNvPr id="3" name="Content Placeholder 2">
            <a:extLst>
              <a:ext uri="{FF2B5EF4-FFF2-40B4-BE49-F238E27FC236}">
                <a16:creationId xmlns:a16="http://schemas.microsoft.com/office/drawing/2014/main" id="{8C60B6DC-C0FD-F763-3DE5-5A597CB6DC5F}"/>
              </a:ext>
            </a:extLst>
          </p:cNvPr>
          <p:cNvSpPr>
            <a:spLocks noGrp="1"/>
          </p:cNvSpPr>
          <p:nvPr>
            <p:ph idx="1"/>
          </p:nvPr>
        </p:nvSpPr>
        <p:spPr>
          <a:xfrm>
            <a:off x="838200" y="2057400"/>
            <a:ext cx="10515600" cy="3871762"/>
          </a:xfrm>
        </p:spPr>
        <p:txBody>
          <a:bodyPr vert="horz" lIns="91440" tIns="45720" rIns="91440" bIns="45720" rtlCol="0">
            <a:normAutofit/>
          </a:bodyPr>
          <a:lstStyle/>
          <a:p>
            <a:r>
              <a:rPr lang="en-US" sz="1400" dirty="0">
                <a:ea typeface="+mn-lt"/>
                <a:cs typeface="+mn-lt"/>
              </a:rPr>
              <a:t>The more satisfied customers you have, the more likely you are to increase your customer experience</a:t>
            </a:r>
          </a:p>
          <a:p>
            <a:r>
              <a:rPr lang="en-US" sz="1400" dirty="0">
                <a:ea typeface="+mn-lt"/>
                <a:cs typeface="+mn-lt"/>
              </a:rPr>
              <a:t>To correct any customer satisfaction issues you first need to know what is going on, and ask what your customers need and expect from you</a:t>
            </a:r>
          </a:p>
          <a:p>
            <a:r>
              <a:rPr lang="en-US" sz="1400" dirty="0">
                <a:ea typeface="+mn-lt"/>
                <a:cs typeface="+mn-lt"/>
              </a:rPr>
              <a:t>The CSAT is a simple yet powerful metric that helps you keep track of how happy your customers are in their interactions with your company</a:t>
            </a:r>
          </a:p>
          <a:p>
            <a:r>
              <a:rPr lang="en-US" sz="1400" dirty="0">
                <a:ea typeface="+mn-lt"/>
                <a:cs typeface="+mn-lt"/>
              </a:rPr>
              <a:t>The survey responses can be used to enhance your products and services, and your overall customer experience</a:t>
            </a:r>
          </a:p>
          <a:p>
            <a:r>
              <a:rPr lang="en-US" sz="1400" dirty="0">
                <a:ea typeface="+mn-lt"/>
                <a:cs typeface="+mn-lt"/>
              </a:rPr>
              <a:t>Customer recommendations are more powerful than ever in today’s world</a:t>
            </a:r>
            <a:endParaRPr lang="en-US" sz="1400" dirty="0">
              <a:cs typeface="Calibri"/>
            </a:endParaRPr>
          </a:p>
          <a:p>
            <a:r>
              <a:rPr lang="en-US" sz="1400" dirty="0">
                <a:ea typeface="+mn-lt"/>
                <a:cs typeface="+mn-lt"/>
              </a:rPr>
              <a:t>Customers turn toward businesses that go beyond just satisfying them, but instead delight them</a:t>
            </a:r>
          </a:p>
          <a:p>
            <a:r>
              <a:rPr lang="en-US" sz="1400" dirty="0">
                <a:ea typeface="+mn-lt"/>
                <a:cs typeface="+mn-lt"/>
              </a:rPr>
              <a:t>Putting user experience at the heart is what we are trying to bring up using these metrics</a:t>
            </a:r>
            <a:endParaRPr lang="en-US" sz="1400" dirty="0">
              <a:cs typeface="Calibri" panose="020F0502020204030204"/>
            </a:endParaRPr>
          </a:p>
          <a:p>
            <a:pPr marL="0" indent="0">
              <a:buNone/>
            </a:pPr>
            <a:endParaRPr lang="en-US" sz="1400" dirty="0">
              <a:cs typeface="Calibri" panose="020F0502020204030204"/>
            </a:endParaRPr>
          </a:p>
        </p:txBody>
      </p:sp>
    </p:spTree>
    <p:extLst>
      <p:ext uri="{BB962C8B-B14F-4D97-AF65-F5344CB8AC3E}">
        <p14:creationId xmlns:p14="http://schemas.microsoft.com/office/powerpoint/2010/main" val="37104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6D99E-3698-DCA3-E019-917EE49114C2}"/>
              </a:ext>
            </a:extLst>
          </p:cNvPr>
          <p:cNvSpPr>
            <a:spLocks noGrp="1"/>
          </p:cNvSpPr>
          <p:nvPr>
            <p:ph type="title"/>
          </p:nvPr>
        </p:nvSpPr>
        <p:spPr>
          <a:xfrm>
            <a:off x="838200" y="631825"/>
            <a:ext cx="10515600" cy="1325563"/>
          </a:xfrm>
        </p:spPr>
        <p:txBody>
          <a:bodyPr>
            <a:normAutofit/>
          </a:bodyPr>
          <a:lstStyle/>
          <a:p>
            <a:r>
              <a:rPr lang="en-US" sz="2800" dirty="0"/>
              <a:t>References</a:t>
            </a:r>
            <a:endParaRPr lang="en-IN" sz="2800" dirty="0"/>
          </a:p>
        </p:txBody>
      </p:sp>
      <p:sp>
        <p:nvSpPr>
          <p:cNvPr id="3" name="Content Placeholder 2">
            <a:extLst>
              <a:ext uri="{FF2B5EF4-FFF2-40B4-BE49-F238E27FC236}">
                <a16:creationId xmlns:a16="http://schemas.microsoft.com/office/drawing/2014/main" id="{AE56ACE8-9420-0D29-43D9-10D626F90629}"/>
              </a:ext>
            </a:extLst>
          </p:cNvPr>
          <p:cNvSpPr>
            <a:spLocks noGrp="1"/>
          </p:cNvSpPr>
          <p:nvPr>
            <p:ph idx="1"/>
          </p:nvPr>
        </p:nvSpPr>
        <p:spPr>
          <a:xfrm>
            <a:off x="838200" y="2057400"/>
            <a:ext cx="10515600" cy="3871762"/>
          </a:xfrm>
        </p:spPr>
        <p:txBody>
          <a:bodyPr vert="horz" lIns="91440" tIns="45720" rIns="91440" bIns="45720" rtlCol="0">
            <a:normAutofit/>
          </a:bodyPr>
          <a:lstStyle/>
          <a:p>
            <a:r>
              <a:rPr lang="en-US" sz="1400" dirty="0">
                <a:hlinkClick r:id="rId2"/>
              </a:rPr>
              <a:t>https://www.intotheminds.com/blog/en/disadvantages-net-promoter-score-nps/</a:t>
            </a:r>
            <a:endParaRPr lang="en-US" sz="1400" dirty="0"/>
          </a:p>
          <a:p>
            <a:r>
              <a:rPr lang="en-US" sz="1400" dirty="0">
                <a:hlinkClick r:id="rId3"/>
              </a:rPr>
              <a:t>https://hbr.org/2019/10/where-net-promoter-score-goes-wrong</a:t>
            </a:r>
            <a:endParaRPr lang="en-US" sz="1400" dirty="0"/>
          </a:p>
          <a:p>
            <a:r>
              <a:rPr lang="en-US" sz="1400" dirty="0">
                <a:hlinkClick r:id="rId4"/>
              </a:rPr>
              <a:t>https://trustmary.com/nps-net-promoter-score/alternatives-to-nps-net-promoter-score/</a:t>
            </a:r>
            <a:endParaRPr lang="en-US" sz="1400" dirty="0"/>
          </a:p>
          <a:p>
            <a:r>
              <a:rPr lang="en-US" sz="1400" dirty="0">
                <a:hlinkClick r:id="rId5"/>
              </a:rPr>
              <a:t>https://monkeylearn.com/csat/</a:t>
            </a:r>
            <a:endParaRPr lang="en-US" sz="1400" dirty="0"/>
          </a:p>
          <a:p>
            <a:r>
              <a:rPr lang="en-US" sz="1400" dirty="0">
                <a:ea typeface="+mn-lt"/>
                <a:cs typeface="+mn-lt"/>
                <a:hlinkClick r:id="rId6"/>
              </a:rPr>
              <a:t>https://elearningindustry.com/advertise/elearning-marketing-resources/blog/why-use-net-promoter-score</a:t>
            </a:r>
            <a:endParaRPr lang="en-US" sz="1400" dirty="0">
              <a:cs typeface="Calibri" panose="020F0502020204030204"/>
            </a:endParaRPr>
          </a:p>
          <a:p>
            <a:endParaRPr lang="en-US" sz="1400" dirty="0">
              <a:cs typeface="Calibri" panose="020F0502020204030204"/>
            </a:endParaRPr>
          </a:p>
          <a:p>
            <a:endParaRPr lang="en-US" sz="1400" dirty="0">
              <a:cs typeface="Calibri" panose="020F0502020204030204"/>
            </a:endParaRPr>
          </a:p>
          <a:p>
            <a:endParaRPr lang="en-IN" sz="1400" dirty="0">
              <a:cs typeface="Calibri" panose="020F0502020204030204"/>
            </a:endParaRPr>
          </a:p>
        </p:txBody>
      </p:sp>
    </p:spTree>
    <p:extLst>
      <p:ext uri="{BB962C8B-B14F-4D97-AF65-F5344CB8AC3E}">
        <p14:creationId xmlns:p14="http://schemas.microsoft.com/office/powerpoint/2010/main" val="320985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2286-EA94-AFBD-A200-5B9A9F7810E1}"/>
              </a:ext>
            </a:extLst>
          </p:cNvPr>
          <p:cNvSpPr>
            <a:spLocks noGrp="1"/>
          </p:cNvSpPr>
          <p:nvPr>
            <p:ph type="title"/>
          </p:nvPr>
        </p:nvSpPr>
        <p:spPr>
          <a:xfrm>
            <a:off x="804673" y="1445494"/>
            <a:ext cx="3616856" cy="4376572"/>
          </a:xfrm>
        </p:spPr>
        <p:txBody>
          <a:bodyPr anchor="ctr">
            <a:normAutofit/>
          </a:bodyPr>
          <a:lstStyle/>
          <a:p>
            <a:r>
              <a:rPr lang="en-US" sz="2800" dirty="0"/>
              <a:t>Table Of Content</a:t>
            </a:r>
            <a:endParaRPr lang="en-IN" sz="2800" dirty="0"/>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A4BF83-DDFF-0A97-6983-5FFF90DAB901}"/>
              </a:ext>
            </a:extLst>
          </p:cNvPr>
          <p:cNvSpPr>
            <a:spLocks noGrp="1"/>
          </p:cNvSpPr>
          <p:nvPr>
            <p:ph idx="1"/>
          </p:nvPr>
        </p:nvSpPr>
        <p:spPr>
          <a:xfrm>
            <a:off x="6096000" y="1399032"/>
            <a:ext cx="5501834" cy="4471416"/>
          </a:xfrm>
        </p:spPr>
        <p:txBody>
          <a:bodyPr vert="horz" lIns="91440" tIns="45720" rIns="91440" bIns="45720" rtlCol="0" anchor="ctr">
            <a:normAutofit/>
          </a:bodyPr>
          <a:lstStyle/>
          <a:p>
            <a:r>
              <a:rPr lang="en-US" sz="1400" dirty="0">
                <a:solidFill>
                  <a:schemeClr val="bg1"/>
                </a:solidFill>
              </a:rPr>
              <a:t>Positive takeaways of NPS </a:t>
            </a:r>
          </a:p>
          <a:p>
            <a:r>
              <a:rPr lang="en-US" sz="1400" dirty="0">
                <a:solidFill>
                  <a:schemeClr val="bg1"/>
                </a:solidFill>
                <a:cs typeface="Calibri"/>
              </a:rPr>
              <a:t>Shortcomings of NPS</a:t>
            </a:r>
          </a:p>
          <a:p>
            <a:r>
              <a:rPr lang="en-US" sz="1400" dirty="0">
                <a:solidFill>
                  <a:schemeClr val="bg1"/>
                </a:solidFill>
              </a:rPr>
              <a:t>Alternative </a:t>
            </a:r>
            <a:r>
              <a:rPr lang="en-US" sz="1400" dirty="0">
                <a:solidFill>
                  <a:schemeClr val="bg1"/>
                </a:solidFill>
                <a:ea typeface="+mn-lt"/>
                <a:cs typeface="+mn-lt"/>
              </a:rPr>
              <a:t>measurement metrics</a:t>
            </a:r>
            <a:r>
              <a:rPr lang="en-US" sz="1400" dirty="0">
                <a:solidFill>
                  <a:schemeClr val="bg1"/>
                </a:solidFill>
              </a:rPr>
              <a:t> </a:t>
            </a:r>
            <a:endParaRPr lang="en-US" sz="1400" dirty="0">
              <a:solidFill>
                <a:schemeClr val="bg1"/>
              </a:solidFill>
              <a:cs typeface="Calibri"/>
            </a:endParaRPr>
          </a:p>
          <a:p>
            <a:r>
              <a:rPr lang="en-US" sz="1400" dirty="0">
                <a:solidFill>
                  <a:schemeClr val="bg1"/>
                </a:solidFill>
                <a:ea typeface="+mn-lt"/>
                <a:cs typeface="+mn-lt"/>
              </a:rPr>
              <a:t>Merits needed in Ideal Framework to measure Total Experience </a:t>
            </a:r>
            <a:endParaRPr lang="en-US" sz="1400" dirty="0">
              <a:solidFill>
                <a:schemeClr val="bg1"/>
              </a:solidFill>
            </a:endParaRPr>
          </a:p>
          <a:p>
            <a:r>
              <a:rPr lang="en-US" sz="1400" dirty="0">
                <a:solidFill>
                  <a:schemeClr val="bg1"/>
                </a:solidFill>
                <a:cs typeface="Calibri"/>
              </a:rPr>
              <a:t>Suitable Metrics</a:t>
            </a:r>
            <a:endParaRPr lang="en-US" sz="1400" dirty="0">
              <a:solidFill>
                <a:schemeClr val="bg1"/>
              </a:solidFill>
            </a:endParaRPr>
          </a:p>
          <a:p>
            <a:r>
              <a:rPr lang="en-US" sz="1400" dirty="0">
                <a:solidFill>
                  <a:schemeClr val="bg1"/>
                </a:solidFill>
              </a:rPr>
              <a:t>Why did we select CSAT and CES</a:t>
            </a:r>
            <a:endParaRPr lang="en-US" sz="1400" dirty="0">
              <a:solidFill>
                <a:schemeClr val="bg1"/>
              </a:solidFill>
              <a:ea typeface="Calibri"/>
              <a:cs typeface="Calibri"/>
            </a:endParaRPr>
          </a:p>
          <a:p>
            <a:r>
              <a:rPr lang="en-US" sz="1400" dirty="0">
                <a:solidFill>
                  <a:schemeClr val="bg1"/>
                </a:solidFill>
                <a:ea typeface="+mn-lt"/>
                <a:cs typeface="+mn-lt"/>
              </a:rPr>
              <a:t>NPS vs CSAT vs CES</a:t>
            </a:r>
          </a:p>
          <a:p>
            <a:r>
              <a:rPr lang="en-US" sz="1400" dirty="0">
                <a:solidFill>
                  <a:schemeClr val="bg1"/>
                </a:solidFill>
                <a:ea typeface="+mn-lt"/>
                <a:cs typeface="+mn-lt"/>
              </a:rPr>
              <a:t>Shortcomings of CSAT and CES WRT Ideal framework</a:t>
            </a:r>
          </a:p>
          <a:p>
            <a:r>
              <a:rPr lang="en-US" sz="1400" dirty="0">
                <a:solidFill>
                  <a:schemeClr val="bg1"/>
                </a:solidFill>
              </a:rPr>
              <a:t>How qualitative feedback questions are framed</a:t>
            </a:r>
            <a:endParaRPr lang="en-US" sz="1400" dirty="0">
              <a:solidFill>
                <a:schemeClr val="bg1"/>
              </a:solidFill>
              <a:cs typeface="Calibri"/>
            </a:endParaRPr>
          </a:p>
          <a:p>
            <a:r>
              <a:rPr lang="en-IN" sz="1400" dirty="0">
                <a:solidFill>
                  <a:schemeClr val="bg1"/>
                </a:solidFill>
              </a:rPr>
              <a:t>Framed questions to gain qualitative feedback</a:t>
            </a:r>
            <a:endParaRPr lang="en-IN" sz="1400" dirty="0">
              <a:solidFill>
                <a:schemeClr val="bg1"/>
              </a:solidFill>
              <a:cs typeface="Calibri"/>
            </a:endParaRPr>
          </a:p>
          <a:p>
            <a:r>
              <a:rPr lang="en-IN" sz="1400" dirty="0">
                <a:solidFill>
                  <a:schemeClr val="bg1"/>
                </a:solidFill>
              </a:rPr>
              <a:t>References</a:t>
            </a:r>
            <a:endParaRPr lang="en-IN" sz="1400" dirty="0">
              <a:solidFill>
                <a:schemeClr val="bg1"/>
              </a:solidFill>
              <a:cs typeface="Calibri"/>
            </a:endParaRPr>
          </a:p>
          <a:p>
            <a:endParaRPr lang="en-IN" sz="1400" dirty="0">
              <a:solidFill>
                <a:schemeClr val="bg1"/>
              </a:solidFill>
            </a:endParaRPr>
          </a:p>
        </p:txBody>
      </p:sp>
    </p:spTree>
    <p:extLst>
      <p:ext uri="{BB962C8B-B14F-4D97-AF65-F5344CB8AC3E}">
        <p14:creationId xmlns:p14="http://schemas.microsoft.com/office/powerpoint/2010/main" val="37467330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D262D-7335-17F1-9B93-19A63C99F539}"/>
              </a:ext>
            </a:extLst>
          </p:cNvPr>
          <p:cNvSpPr>
            <a:spLocks noGrp="1"/>
          </p:cNvSpPr>
          <p:nvPr>
            <p:ph type="title"/>
          </p:nvPr>
        </p:nvSpPr>
        <p:spPr>
          <a:xfrm>
            <a:off x="838200" y="631825"/>
            <a:ext cx="10515600" cy="1325563"/>
          </a:xfrm>
        </p:spPr>
        <p:txBody>
          <a:bodyPr>
            <a:normAutofit/>
          </a:bodyPr>
          <a:lstStyle/>
          <a:p>
            <a:r>
              <a:rPr lang="en-US" sz="2800" dirty="0">
                <a:cs typeface="Calibri Light"/>
              </a:rPr>
              <a:t>Positive Takeaways from the Net Promoter Score</a:t>
            </a:r>
          </a:p>
        </p:txBody>
      </p:sp>
      <p:sp>
        <p:nvSpPr>
          <p:cNvPr id="3" name="Content Placeholder 2">
            <a:extLst>
              <a:ext uri="{FF2B5EF4-FFF2-40B4-BE49-F238E27FC236}">
                <a16:creationId xmlns:a16="http://schemas.microsoft.com/office/drawing/2014/main" id="{EAB09434-B9ED-582E-84B1-C53C4A4C000C}"/>
              </a:ext>
            </a:extLst>
          </p:cNvPr>
          <p:cNvSpPr>
            <a:spLocks noGrp="1"/>
          </p:cNvSpPr>
          <p:nvPr>
            <p:ph idx="1"/>
          </p:nvPr>
        </p:nvSpPr>
        <p:spPr>
          <a:xfrm>
            <a:off x="838200" y="2057400"/>
            <a:ext cx="10515600" cy="3871762"/>
          </a:xfrm>
        </p:spPr>
        <p:txBody>
          <a:bodyPr vert="horz" lIns="91440" tIns="45720" rIns="91440" bIns="45720" rtlCol="0">
            <a:normAutofit/>
          </a:bodyPr>
          <a:lstStyle/>
          <a:p>
            <a:r>
              <a:rPr lang="en-US" sz="1400" b="1" dirty="0">
                <a:cs typeface="Calibri"/>
              </a:rPr>
              <a:t>Simplicity at its Best</a:t>
            </a:r>
            <a:endParaRPr lang="en-US" sz="1400" dirty="0">
              <a:cs typeface="Calibri"/>
            </a:endParaRPr>
          </a:p>
          <a:p>
            <a:pPr marL="0" indent="0">
              <a:buNone/>
            </a:pPr>
            <a:r>
              <a:rPr lang="en-US" sz="1400" i="1" dirty="0">
                <a:cs typeface="Calibri"/>
              </a:rPr>
              <a:t>(there’s no doubt about the user-friendliness of NPS surveys. Customers love it because they are quick, short, and straightforward)</a:t>
            </a:r>
            <a:endParaRPr lang="en-US" sz="1400" b="1" i="1" dirty="0">
              <a:cs typeface="Calibri"/>
            </a:endParaRPr>
          </a:p>
          <a:p>
            <a:r>
              <a:rPr lang="en-US" sz="1400" b="1" dirty="0">
                <a:cs typeface="Calibri"/>
              </a:rPr>
              <a:t>Employee Engagement Metric</a:t>
            </a:r>
            <a:endParaRPr lang="en-US" sz="1400" dirty="0">
              <a:cs typeface="Calibri"/>
            </a:endParaRPr>
          </a:p>
          <a:p>
            <a:pPr marL="0" indent="0">
              <a:buNone/>
            </a:pPr>
            <a:r>
              <a:rPr lang="en-US" sz="1400" i="1" dirty="0">
                <a:cs typeface="Calibri"/>
              </a:rPr>
              <a:t>(survey type helps you collect rich feedback about what drives employee engagement and what’s not)</a:t>
            </a:r>
            <a:endParaRPr lang="en-US" sz="1400" b="1" i="1" dirty="0">
              <a:cs typeface="Calibri"/>
            </a:endParaRPr>
          </a:p>
          <a:p>
            <a:r>
              <a:rPr lang="en-US" sz="1400" b="1" dirty="0">
                <a:cs typeface="Calibri"/>
              </a:rPr>
              <a:t>The Loyalty Metric</a:t>
            </a:r>
          </a:p>
          <a:p>
            <a:pPr marL="0" indent="0">
              <a:buNone/>
            </a:pPr>
            <a:r>
              <a:rPr lang="en-US" sz="1400" i="1" dirty="0">
                <a:cs typeface="Calibri"/>
              </a:rPr>
              <a:t> (NPS plays a significant role in establishing word-of-mouth marketing and thus letting you analyze your customers’ loyalty)</a:t>
            </a:r>
          </a:p>
          <a:p>
            <a:r>
              <a:rPr lang="en-US" sz="1400" b="1" dirty="0">
                <a:cs typeface="Calibri"/>
              </a:rPr>
              <a:t>Meet Your Brand Advocates</a:t>
            </a:r>
            <a:endParaRPr lang="en-US" sz="1400" dirty="0">
              <a:cs typeface="Calibri"/>
            </a:endParaRPr>
          </a:p>
          <a:p>
            <a:pPr marL="0" indent="0">
              <a:buNone/>
            </a:pPr>
            <a:r>
              <a:rPr lang="en-US" sz="1400" i="1" dirty="0">
                <a:cs typeface="Calibri"/>
              </a:rPr>
              <a:t>(You can understand who will be your brand advocate and promote or demote the product)</a:t>
            </a:r>
          </a:p>
          <a:p>
            <a:r>
              <a:rPr lang="en-US" sz="1400" b="1" dirty="0">
                <a:cs typeface="Calibri"/>
              </a:rPr>
              <a:t>Quick Follow-Ups</a:t>
            </a:r>
            <a:endParaRPr lang="en-US" sz="1400" dirty="0">
              <a:cs typeface="Calibri"/>
            </a:endParaRPr>
          </a:p>
          <a:p>
            <a:pPr marL="0" indent="0">
              <a:buNone/>
            </a:pPr>
            <a:r>
              <a:rPr lang="en-US" sz="1400" i="1" dirty="0">
                <a:cs typeface="Calibri"/>
              </a:rPr>
              <a:t>(the NPS survey’s nature is quick, short, and straightforward)</a:t>
            </a:r>
          </a:p>
          <a:p>
            <a:pPr>
              <a:buNone/>
            </a:pPr>
            <a:endParaRPr lang="en-US" sz="1400" b="1" dirty="0">
              <a:cs typeface="Calibri"/>
            </a:endParaRPr>
          </a:p>
          <a:p>
            <a:pPr>
              <a:buNone/>
            </a:pPr>
            <a:endParaRPr lang="en-US" sz="1400" b="1" dirty="0">
              <a:cs typeface="Calibri"/>
            </a:endParaRPr>
          </a:p>
          <a:p>
            <a:pPr marL="0" indent="0">
              <a:buNone/>
            </a:pPr>
            <a:endParaRPr lang="en-US" sz="1400" dirty="0">
              <a:cs typeface="Calibri"/>
            </a:endParaRPr>
          </a:p>
        </p:txBody>
      </p:sp>
    </p:spTree>
    <p:extLst>
      <p:ext uri="{BB962C8B-B14F-4D97-AF65-F5344CB8AC3E}">
        <p14:creationId xmlns:p14="http://schemas.microsoft.com/office/powerpoint/2010/main" val="119404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7D168-50A7-2AF7-C51B-5A6686321FB0}"/>
              </a:ext>
            </a:extLst>
          </p:cNvPr>
          <p:cNvSpPr>
            <a:spLocks noGrp="1"/>
          </p:cNvSpPr>
          <p:nvPr>
            <p:ph type="title"/>
          </p:nvPr>
        </p:nvSpPr>
        <p:spPr>
          <a:xfrm>
            <a:off x="838200" y="631825"/>
            <a:ext cx="10515600" cy="1325563"/>
          </a:xfrm>
        </p:spPr>
        <p:txBody>
          <a:bodyPr>
            <a:normAutofit/>
          </a:bodyPr>
          <a:lstStyle/>
          <a:p>
            <a:r>
              <a:rPr lang="en-US" sz="2800" dirty="0"/>
              <a:t>Shortcomings of Net Promoter Score</a:t>
            </a:r>
            <a:endParaRPr lang="en-IN" sz="2800" dirty="0"/>
          </a:p>
        </p:txBody>
      </p:sp>
      <p:sp>
        <p:nvSpPr>
          <p:cNvPr id="3" name="Content Placeholder 2">
            <a:extLst>
              <a:ext uri="{FF2B5EF4-FFF2-40B4-BE49-F238E27FC236}">
                <a16:creationId xmlns:a16="http://schemas.microsoft.com/office/drawing/2014/main" id="{D65729C3-2A4A-D3E4-47B3-67F26A750F8D}"/>
              </a:ext>
            </a:extLst>
          </p:cNvPr>
          <p:cNvSpPr>
            <a:spLocks noGrp="1"/>
          </p:cNvSpPr>
          <p:nvPr>
            <p:ph idx="1"/>
          </p:nvPr>
        </p:nvSpPr>
        <p:spPr>
          <a:xfrm>
            <a:off x="838200" y="1934851"/>
            <a:ext cx="10515600" cy="3871762"/>
          </a:xfrm>
        </p:spPr>
        <p:txBody>
          <a:bodyPr vert="horz" lIns="91440" tIns="45720" rIns="91440" bIns="45720" rtlCol="0">
            <a:noAutofit/>
          </a:bodyPr>
          <a:lstStyle/>
          <a:p>
            <a:r>
              <a:rPr lang="en-US" sz="1400" b="1" dirty="0"/>
              <a:t>Promoters, detractors and passive users are not well defined in NPS metrics</a:t>
            </a:r>
            <a:endParaRPr lang="en-US" sz="1400" b="1" dirty="0">
              <a:cs typeface="Calibri"/>
            </a:endParaRPr>
          </a:p>
          <a:p>
            <a:pPr marL="0" indent="0">
              <a:buNone/>
            </a:pPr>
            <a:r>
              <a:rPr lang="en-US" sz="1400" i="1" dirty="0">
                <a:cs typeface="Calibri"/>
              </a:rPr>
              <a:t>(I.e. The promoter can act as a detractor or a passive user as well &amp; vice-a-versa is possible too)</a:t>
            </a:r>
          </a:p>
          <a:p>
            <a:r>
              <a:rPr lang="en-US" sz="1400" b="1" dirty="0"/>
              <a:t>NPS is not a suitable metric for measuring KPIs across internal products</a:t>
            </a:r>
            <a:endParaRPr lang="en-US" sz="1400" b="1" dirty="0">
              <a:cs typeface="Calibri"/>
            </a:endParaRPr>
          </a:p>
          <a:p>
            <a:pPr marL="0" indent="0">
              <a:buNone/>
            </a:pPr>
            <a:r>
              <a:rPr lang="en-US" sz="1400" i="1" dirty="0">
                <a:cs typeface="Calibri"/>
              </a:rPr>
              <a:t>(When there is not any involvement of any external users there is very little to no chance of referring the product to anyone else)</a:t>
            </a:r>
          </a:p>
          <a:p>
            <a:r>
              <a:rPr lang="en-US" sz="1400" b="1" dirty="0"/>
              <a:t>Net Promoter Score doesn’t  pave a way to address employee issues</a:t>
            </a:r>
            <a:endParaRPr lang="en-US" sz="1400" b="1" dirty="0">
              <a:cs typeface="Calibri"/>
            </a:endParaRPr>
          </a:p>
          <a:p>
            <a:pPr marL="0" indent="0">
              <a:buNone/>
            </a:pPr>
            <a:r>
              <a:rPr lang="en-US" sz="1400" i="1" dirty="0">
                <a:cs typeface="Calibri" panose="020F0502020204030204"/>
              </a:rPr>
              <a:t>(NPS results don’t spell out the reasons for user's dissatisfaction towards the product/service)</a:t>
            </a:r>
            <a:endParaRPr lang="en-US" sz="1400" b="1" i="1" dirty="0">
              <a:cs typeface="Calibri" panose="020F0502020204030204"/>
            </a:endParaRPr>
          </a:p>
          <a:p>
            <a:r>
              <a:rPr lang="en-US" sz="1400" b="1" dirty="0"/>
              <a:t>The experience function somewhere remains unaddressed in the short run</a:t>
            </a:r>
            <a:endParaRPr lang="en-US" sz="1400" b="1" dirty="0">
              <a:cs typeface="Calibri"/>
            </a:endParaRPr>
          </a:p>
          <a:p>
            <a:pPr marL="0" indent="0">
              <a:buNone/>
            </a:pPr>
            <a:r>
              <a:rPr lang="en-US" sz="1400" i="1" dirty="0">
                <a:cs typeface="Calibri" panose="020F0502020204030204"/>
              </a:rPr>
              <a:t>(I.e., Experience is a combined key function of satisfaction, accessibility, usability and not loyalty alone)</a:t>
            </a:r>
            <a:endParaRPr lang="en-US" sz="1400" b="1" i="1" dirty="0">
              <a:cs typeface="Calibri" panose="020F0502020204030204"/>
            </a:endParaRPr>
          </a:p>
          <a:p>
            <a:r>
              <a:rPr lang="en-US" sz="1400" b="1" dirty="0"/>
              <a:t>The Net Promoter Score does not provide deep insights of the data</a:t>
            </a:r>
            <a:endParaRPr lang="en-US" sz="1400" b="1" dirty="0">
              <a:cs typeface="Calibri"/>
            </a:endParaRPr>
          </a:p>
          <a:p>
            <a:pPr marL="0" indent="0">
              <a:buNone/>
            </a:pPr>
            <a:r>
              <a:rPr lang="en-US" sz="1400" i="1" dirty="0">
                <a:cs typeface="Calibri" panose="020F0502020204030204"/>
              </a:rPr>
              <a:t>(Our aim of measuring total exp is to track the level of satisfaction and degree of serving the purpose for the user from the current services and in such case in-depth insights and data will help us to verify this)</a:t>
            </a:r>
          </a:p>
          <a:p>
            <a:r>
              <a:rPr lang="en-US" sz="1400" b="1" dirty="0"/>
              <a:t>The causes of shortfalls among services stays unknown</a:t>
            </a:r>
            <a:endParaRPr lang="en-US" sz="1400" b="1" dirty="0">
              <a:cs typeface="Calibri"/>
            </a:endParaRPr>
          </a:p>
          <a:p>
            <a:pPr marL="0" indent="0">
              <a:buNone/>
            </a:pPr>
            <a:r>
              <a:rPr lang="en-US" sz="1400" i="1" dirty="0">
                <a:cs typeface="Calibri"/>
              </a:rPr>
              <a:t>(Though NPS answers What part in the results , it fails to identify the Whys and </a:t>
            </a:r>
            <a:r>
              <a:rPr lang="en-US" sz="1400" i="1" dirty="0" err="1">
                <a:cs typeface="Calibri"/>
              </a:rPr>
              <a:t>Hows</a:t>
            </a:r>
            <a:r>
              <a:rPr lang="en-US" sz="1400" i="1" dirty="0">
                <a:cs typeface="Calibri"/>
              </a:rPr>
              <a:t> from the results)</a:t>
            </a:r>
          </a:p>
          <a:p>
            <a:endParaRPr lang="en-US" sz="1400" dirty="0">
              <a:cs typeface="Calibri" panose="020F0502020204030204"/>
            </a:endParaRPr>
          </a:p>
        </p:txBody>
      </p:sp>
    </p:spTree>
    <p:extLst>
      <p:ext uri="{BB962C8B-B14F-4D97-AF65-F5344CB8AC3E}">
        <p14:creationId xmlns:p14="http://schemas.microsoft.com/office/powerpoint/2010/main" val="415305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E2A79-4863-C4B4-6A08-2F2D0533AC5A}"/>
              </a:ext>
            </a:extLst>
          </p:cNvPr>
          <p:cNvSpPr>
            <a:spLocks noGrp="1"/>
          </p:cNvSpPr>
          <p:nvPr>
            <p:ph type="title"/>
          </p:nvPr>
        </p:nvSpPr>
        <p:spPr>
          <a:xfrm>
            <a:off x="706224" y="518704"/>
            <a:ext cx="10515600" cy="433404"/>
          </a:xfrm>
        </p:spPr>
        <p:txBody>
          <a:bodyPr>
            <a:noAutofit/>
          </a:bodyPr>
          <a:lstStyle/>
          <a:p>
            <a:r>
              <a:rPr lang="en-US" sz="2800" dirty="0"/>
              <a:t>Alternative Measurement Metrics</a:t>
            </a:r>
            <a:endParaRPr lang="en-IN" sz="2800" dirty="0"/>
          </a:p>
        </p:txBody>
      </p:sp>
      <p:sp>
        <p:nvSpPr>
          <p:cNvPr id="3" name="Content Placeholder 2">
            <a:extLst>
              <a:ext uri="{FF2B5EF4-FFF2-40B4-BE49-F238E27FC236}">
                <a16:creationId xmlns:a16="http://schemas.microsoft.com/office/drawing/2014/main" id="{5F6A1C06-A672-8D65-DC90-2970F39B303B}"/>
              </a:ext>
            </a:extLst>
          </p:cNvPr>
          <p:cNvSpPr>
            <a:spLocks noGrp="1"/>
          </p:cNvSpPr>
          <p:nvPr>
            <p:ph idx="1"/>
          </p:nvPr>
        </p:nvSpPr>
        <p:spPr>
          <a:xfrm>
            <a:off x="593103" y="1124146"/>
            <a:ext cx="10515600" cy="5304933"/>
          </a:xfrm>
        </p:spPr>
        <p:txBody>
          <a:bodyPr vert="horz" lIns="91440" tIns="45720" rIns="91440" bIns="45720" rtlCol="0">
            <a:noAutofit/>
          </a:bodyPr>
          <a:lstStyle/>
          <a:p>
            <a:pPr marL="342900" indent="-342900">
              <a:buFont typeface="+mj-lt"/>
              <a:buAutoNum type="arabicPeriod"/>
            </a:pPr>
            <a:r>
              <a:rPr lang="en-US" sz="1400" b="1" dirty="0">
                <a:ea typeface="+mn-lt"/>
                <a:cs typeface="+mn-lt"/>
              </a:rPr>
              <a:t>CSAT</a:t>
            </a:r>
            <a:endParaRPr lang="en-US" sz="1400" dirty="0">
              <a:cs typeface="Calibri"/>
            </a:endParaRPr>
          </a:p>
          <a:p>
            <a:pPr lvl="1"/>
            <a:r>
              <a:rPr lang="en-US" sz="1400" dirty="0">
                <a:ea typeface="+mn-lt"/>
                <a:cs typeface="+mn-lt"/>
              </a:rPr>
              <a:t>Customer Satisfaction surveys are intuitive for everyone in the company to understand customer satisfaction</a:t>
            </a:r>
            <a:endParaRPr lang="en-US" sz="1400" dirty="0">
              <a:cs typeface="Calibri"/>
            </a:endParaRPr>
          </a:p>
          <a:p>
            <a:pPr marL="342900" indent="-342900">
              <a:buFont typeface="+mj-lt"/>
              <a:buAutoNum type="arabicPeriod"/>
            </a:pPr>
            <a:r>
              <a:rPr lang="en-US" sz="1400" b="1" dirty="0">
                <a:ea typeface="+mn-lt"/>
                <a:cs typeface="+mn-lt"/>
              </a:rPr>
              <a:t>CES</a:t>
            </a:r>
          </a:p>
          <a:p>
            <a:pPr lvl="1"/>
            <a:r>
              <a:rPr lang="en-US" sz="1400" dirty="0">
                <a:ea typeface="+mn-lt"/>
                <a:cs typeface="+mn-lt"/>
              </a:rPr>
              <a:t>Customer Effort Score explores how much effort a customer feels they had to put in to resolve an issue and is usually used to help customer service improve resolution times and provide higher-quality experiences.</a:t>
            </a:r>
          </a:p>
          <a:p>
            <a:pPr marL="342900" indent="-342900">
              <a:buFont typeface="+mj-lt"/>
              <a:buAutoNum type="arabicPeriod"/>
            </a:pPr>
            <a:r>
              <a:rPr lang="en-US" sz="1400" b="1" dirty="0">
                <a:ea typeface="+mn-lt"/>
                <a:cs typeface="+mn-lt"/>
              </a:rPr>
              <a:t>Customer Churn</a:t>
            </a:r>
            <a:endParaRPr lang="en-US" sz="1400" dirty="0">
              <a:cs typeface="Calibri"/>
            </a:endParaRPr>
          </a:p>
          <a:p>
            <a:pPr lvl="1"/>
            <a:r>
              <a:rPr lang="en-US" sz="1400" dirty="0">
                <a:ea typeface="+mn-lt"/>
                <a:cs typeface="+mn-lt"/>
              </a:rPr>
              <a:t>Customer churn is the percentage of customers that stopped using your product or service during a certain time frame. </a:t>
            </a:r>
            <a:endParaRPr lang="en-US" sz="1400" dirty="0">
              <a:cs typeface="Calibri"/>
            </a:endParaRPr>
          </a:p>
          <a:p>
            <a:pPr marL="342900" indent="-342900">
              <a:buFont typeface="+mj-lt"/>
              <a:buAutoNum type="arabicPeriod"/>
            </a:pPr>
            <a:r>
              <a:rPr lang="en-US" sz="1400" b="1" dirty="0">
                <a:ea typeface="+mn-lt"/>
                <a:cs typeface="+mn-lt"/>
              </a:rPr>
              <a:t>Product engagement score (PES)</a:t>
            </a:r>
            <a:endParaRPr lang="en-US" sz="1400" dirty="0">
              <a:cs typeface="Calibri"/>
            </a:endParaRPr>
          </a:p>
          <a:p>
            <a:pPr lvl="1"/>
            <a:r>
              <a:rPr lang="en-US" sz="1400" dirty="0">
                <a:ea typeface="+mn-lt"/>
                <a:cs typeface="+mn-lt"/>
              </a:rPr>
              <a:t>Product engagement score (PES) measures how engaged your customers are with your product, with a view that higher engagement means higher satisfaction levels. </a:t>
            </a:r>
            <a:endParaRPr lang="en-US" sz="1400" dirty="0">
              <a:cs typeface="Calibri"/>
            </a:endParaRPr>
          </a:p>
          <a:p>
            <a:pPr marL="342900" indent="-342900">
              <a:buFont typeface="+mj-lt"/>
              <a:buAutoNum type="arabicPeriod"/>
            </a:pPr>
            <a:r>
              <a:rPr lang="en-US" sz="1400" b="1" dirty="0">
                <a:ea typeface="+mn-lt"/>
                <a:cs typeface="+mn-lt"/>
              </a:rPr>
              <a:t>Customer Health Score</a:t>
            </a:r>
            <a:endParaRPr lang="en-US" sz="1400" dirty="0">
              <a:cs typeface="Calibri"/>
            </a:endParaRPr>
          </a:p>
          <a:p>
            <a:pPr lvl="1"/>
            <a:r>
              <a:rPr lang="en-US" sz="1400" dirty="0">
                <a:ea typeface="+mn-lt"/>
                <a:cs typeface="+mn-lt"/>
              </a:rPr>
              <a:t>Customer health score categorizes happy customers as healthy, and those who are struggling as unhealthy.  </a:t>
            </a:r>
            <a:endParaRPr lang="en-US" sz="1400" dirty="0">
              <a:cs typeface="Calibri"/>
            </a:endParaRPr>
          </a:p>
          <a:p>
            <a:r>
              <a:rPr lang="en-US" sz="1400" dirty="0">
                <a:cs typeface="Calibri"/>
              </a:rPr>
              <a:t>As we need metrics measurement for our internal product, metrics such as customer churn gets eliminated</a:t>
            </a:r>
            <a:endParaRPr lang="en-US" sz="1400" dirty="0">
              <a:ea typeface="+mn-lt"/>
              <a:cs typeface="+mn-lt"/>
            </a:endParaRPr>
          </a:p>
          <a:p>
            <a:r>
              <a:rPr lang="en-US" sz="1400" dirty="0">
                <a:cs typeface="Calibri"/>
              </a:rPr>
              <a:t>Considering engagement of products, all employees use the services to accomplish their tasks</a:t>
            </a:r>
          </a:p>
          <a:p>
            <a:r>
              <a:rPr lang="en-US" sz="1400" dirty="0">
                <a:cs typeface="Calibri"/>
              </a:rPr>
              <a:t>Our aim is to provide quality experience to fulfill their tasks in most efficient manner</a:t>
            </a:r>
          </a:p>
          <a:p>
            <a:r>
              <a:rPr lang="en-US" sz="1400" dirty="0">
                <a:cs typeface="Calibri"/>
              </a:rPr>
              <a:t>By considering following requirements we found CSAT and CES relevant metrics for our product</a:t>
            </a:r>
          </a:p>
          <a:p>
            <a:pPr lvl="1"/>
            <a:r>
              <a:rPr lang="en-US" sz="1400" dirty="0">
                <a:cs typeface="Calibri"/>
              </a:rPr>
              <a:t>To understand how much satisfied the user is with our service</a:t>
            </a:r>
            <a:endParaRPr lang="en-US" sz="1400" dirty="0">
              <a:ea typeface="+mn-lt"/>
              <a:cs typeface="+mn-lt"/>
            </a:endParaRPr>
          </a:p>
          <a:p>
            <a:pPr lvl="1"/>
            <a:r>
              <a:rPr lang="en-US" sz="1400" dirty="0">
                <a:cs typeface="Calibri"/>
              </a:rPr>
              <a:t>To provide better experience to user as per their needs</a:t>
            </a:r>
            <a:endParaRPr lang="en-US" sz="1400" dirty="0">
              <a:ea typeface="+mn-lt"/>
              <a:cs typeface="+mn-lt"/>
            </a:endParaRPr>
          </a:p>
          <a:p>
            <a:pPr lvl="1"/>
            <a:r>
              <a:rPr lang="en-US" sz="1400" dirty="0">
                <a:cs typeface="Calibri"/>
              </a:rPr>
              <a:t>To understand how much efforts does it take to use the service</a:t>
            </a:r>
          </a:p>
          <a:p>
            <a:pPr lvl="1"/>
            <a:endParaRPr lang="en-US" sz="1400" dirty="0">
              <a:cs typeface="Calibri"/>
            </a:endParaRPr>
          </a:p>
          <a:p>
            <a:pPr lvl="1"/>
            <a:endParaRPr lang="en-US" sz="1400" dirty="0">
              <a:cs typeface="Calibri"/>
            </a:endParaRPr>
          </a:p>
        </p:txBody>
      </p:sp>
    </p:spTree>
    <p:extLst>
      <p:ext uri="{BB962C8B-B14F-4D97-AF65-F5344CB8AC3E}">
        <p14:creationId xmlns:p14="http://schemas.microsoft.com/office/powerpoint/2010/main" val="162591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7AE9E-3FA2-3DF6-AACF-EBDF7A66D9D7}"/>
              </a:ext>
            </a:extLst>
          </p:cNvPr>
          <p:cNvSpPr>
            <a:spLocks noGrp="1"/>
          </p:cNvSpPr>
          <p:nvPr>
            <p:ph type="title"/>
          </p:nvPr>
        </p:nvSpPr>
        <p:spPr>
          <a:xfrm>
            <a:off x="838200" y="631825"/>
            <a:ext cx="10515600" cy="1325563"/>
          </a:xfrm>
        </p:spPr>
        <p:txBody>
          <a:bodyPr>
            <a:normAutofit/>
          </a:bodyPr>
          <a:lstStyle/>
          <a:p>
            <a:r>
              <a:rPr lang="en-US" sz="2800" dirty="0">
                <a:latin typeface="Calibri Light"/>
                <a:cs typeface="Calibri"/>
              </a:rPr>
              <a:t>Merits needed in Ideal Framework to measure Total Experience</a:t>
            </a:r>
          </a:p>
        </p:txBody>
      </p:sp>
      <p:graphicFrame>
        <p:nvGraphicFramePr>
          <p:cNvPr id="5" name="Content Placeholder 4">
            <a:extLst>
              <a:ext uri="{FF2B5EF4-FFF2-40B4-BE49-F238E27FC236}">
                <a16:creationId xmlns:a16="http://schemas.microsoft.com/office/drawing/2014/main" id="{A8A39BA4-7917-0C88-5045-A7BC94DEC363}"/>
              </a:ext>
            </a:extLst>
          </p:cNvPr>
          <p:cNvGraphicFramePr>
            <a:graphicFrameLocks noGrp="1"/>
          </p:cNvGraphicFramePr>
          <p:nvPr>
            <p:ph idx="1"/>
            <p:extLst>
              <p:ext uri="{D42A27DB-BD31-4B8C-83A1-F6EECF244321}">
                <p14:modId xmlns:p14="http://schemas.microsoft.com/office/powerpoint/2010/main" val="524601364"/>
              </p:ext>
            </p:extLst>
          </p:nvPr>
        </p:nvGraphicFramePr>
        <p:xfrm>
          <a:off x="838200" y="2057400"/>
          <a:ext cx="10515600" cy="387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54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5D01F-F7E6-35F3-F2E4-2660D9524D12}"/>
              </a:ext>
            </a:extLst>
          </p:cNvPr>
          <p:cNvSpPr>
            <a:spLocks noGrp="1"/>
          </p:cNvSpPr>
          <p:nvPr>
            <p:ph type="title"/>
          </p:nvPr>
        </p:nvSpPr>
        <p:spPr>
          <a:xfrm>
            <a:off x="583677" y="377301"/>
            <a:ext cx="10515600" cy="537099"/>
          </a:xfrm>
        </p:spPr>
        <p:txBody>
          <a:bodyPr vert="horz" lIns="91440" tIns="45720" rIns="91440" bIns="45720" rtlCol="0">
            <a:normAutofit/>
          </a:bodyPr>
          <a:lstStyle/>
          <a:p>
            <a:r>
              <a:rPr lang="en-US" sz="2800" dirty="0">
                <a:cs typeface="Calibri Light"/>
              </a:rPr>
              <a:t>Suitable Metrics (Proposed to be used)</a:t>
            </a:r>
          </a:p>
        </p:txBody>
      </p:sp>
      <p:sp>
        <p:nvSpPr>
          <p:cNvPr id="3" name="Content Placeholder 2">
            <a:extLst>
              <a:ext uri="{FF2B5EF4-FFF2-40B4-BE49-F238E27FC236}">
                <a16:creationId xmlns:a16="http://schemas.microsoft.com/office/drawing/2014/main" id="{CB2A2DE6-50D5-F4F4-E127-BBE3B205E09B}"/>
              </a:ext>
            </a:extLst>
          </p:cNvPr>
          <p:cNvSpPr>
            <a:spLocks noGrp="1"/>
          </p:cNvSpPr>
          <p:nvPr>
            <p:ph idx="1"/>
          </p:nvPr>
        </p:nvSpPr>
        <p:spPr>
          <a:xfrm>
            <a:off x="489409" y="1001598"/>
            <a:ext cx="10515600" cy="5493471"/>
          </a:xfrm>
        </p:spPr>
        <p:txBody>
          <a:bodyPr vert="horz" lIns="91440" tIns="45720" rIns="91440" bIns="45720" rtlCol="0">
            <a:noAutofit/>
          </a:bodyPr>
          <a:lstStyle/>
          <a:p>
            <a:r>
              <a:rPr lang="en-US" sz="1200" dirty="0">
                <a:ea typeface="+mn-lt"/>
                <a:cs typeface="+mn-lt"/>
              </a:rPr>
              <a:t>As we aim to provide value added service to our users the important factor is to understand users' satisfaction and ease of use of service </a:t>
            </a:r>
            <a:endParaRPr lang="en-US" sz="1200" dirty="0">
              <a:cs typeface="Calibri"/>
            </a:endParaRPr>
          </a:p>
          <a:p>
            <a:r>
              <a:rPr lang="en-US" sz="1200" dirty="0">
                <a:ea typeface="+mn-lt"/>
                <a:cs typeface="+mn-lt"/>
              </a:rPr>
              <a:t>CSAT focuses on satisfaction whereas CES focuses on finding out effort needed to use the service </a:t>
            </a:r>
            <a:endParaRPr lang="en-US" sz="1200" dirty="0">
              <a:cs typeface="Calibri" panose="020F0502020204030204"/>
            </a:endParaRPr>
          </a:p>
          <a:p>
            <a:pPr>
              <a:buFont typeface="+mj-lt"/>
              <a:buAutoNum type="arabicPeriod"/>
            </a:pPr>
            <a:r>
              <a:rPr lang="en-US" sz="1200" dirty="0">
                <a:ea typeface="+mn-lt"/>
                <a:cs typeface="+mn-lt"/>
              </a:rPr>
              <a:t>Customer Satisfaction Score (CSAT):  </a:t>
            </a:r>
            <a:endParaRPr lang="en-US" sz="1200" dirty="0">
              <a:cs typeface="Calibri" panose="020F0502020204030204"/>
            </a:endParaRPr>
          </a:p>
          <a:p>
            <a:r>
              <a:rPr lang="en-US" sz="1200" dirty="0">
                <a:ea typeface="+mn-lt"/>
                <a:cs typeface="+mn-lt"/>
              </a:rPr>
              <a:t>With a focus on customer satisfaction, the CSAT score centers around a single survey question:  </a:t>
            </a:r>
            <a:endParaRPr lang="en-US" sz="1200" dirty="0">
              <a:cs typeface="Calibri" panose="020F0502020204030204"/>
            </a:endParaRPr>
          </a:p>
          <a:p>
            <a:pPr marL="0" indent="0">
              <a:buNone/>
            </a:pPr>
            <a:r>
              <a:rPr lang="en-US" sz="1200" dirty="0">
                <a:ea typeface="+mn-lt"/>
                <a:cs typeface="+mn-lt"/>
              </a:rPr>
              <a:t>	 “</a:t>
            </a:r>
            <a:r>
              <a:rPr lang="en-US" sz="1200" b="1" dirty="0">
                <a:ea typeface="+mn-lt"/>
                <a:cs typeface="+mn-lt"/>
              </a:rPr>
              <a:t>How satisfied were you with our service/product</a:t>
            </a:r>
            <a:r>
              <a:rPr lang="en-US" sz="1200" dirty="0">
                <a:ea typeface="+mn-lt"/>
                <a:cs typeface="+mn-lt"/>
              </a:rPr>
              <a:t>?”  </a:t>
            </a:r>
            <a:endParaRPr lang="en-US" sz="1200" dirty="0">
              <a:cs typeface="Calibri" panose="020F0502020204030204"/>
            </a:endParaRPr>
          </a:p>
          <a:p>
            <a:r>
              <a:rPr lang="en-US" sz="1200" dirty="0">
                <a:ea typeface="+mn-lt"/>
                <a:cs typeface="+mn-lt"/>
              </a:rPr>
              <a:t>Customers rank their level of satisfaction, usually on a scale from 1-5. </a:t>
            </a:r>
            <a:endParaRPr lang="en-US" sz="1200" dirty="0">
              <a:cs typeface="Calibri" panose="020F0502020204030204"/>
            </a:endParaRPr>
          </a:p>
          <a:p>
            <a:r>
              <a:rPr lang="en-US" sz="1200" dirty="0">
                <a:ea typeface="+mn-lt"/>
                <a:cs typeface="+mn-lt"/>
              </a:rPr>
              <a:t>CSAT score of 75% or more is considered good and 80% or more is considered the gold standard. </a:t>
            </a:r>
            <a:endParaRPr lang="en-US" sz="1200" dirty="0">
              <a:cs typeface="Calibri" panose="020F0502020204030204"/>
            </a:endParaRPr>
          </a:p>
          <a:p>
            <a:r>
              <a:rPr lang="en-US" sz="1200" dirty="0">
                <a:ea typeface="+mn-lt"/>
                <a:cs typeface="+mn-lt"/>
              </a:rPr>
              <a:t>Calculation of CSAT </a:t>
            </a:r>
            <a:endParaRPr lang="en-US" sz="1200" dirty="0">
              <a:cs typeface="Calibri" panose="020F0502020204030204"/>
            </a:endParaRPr>
          </a:p>
          <a:p>
            <a:pPr marL="0" indent="0">
              <a:buNone/>
            </a:pPr>
            <a:r>
              <a:rPr lang="en-US" sz="1200" b="1" dirty="0">
                <a:ea typeface="+mn-lt"/>
                <a:cs typeface="+mn-lt"/>
              </a:rPr>
              <a:t>	(Total number of 4 and 5 responses) ÷ (Total number of responses) x 100</a:t>
            </a:r>
            <a:r>
              <a:rPr lang="en-US" sz="1200" dirty="0">
                <a:ea typeface="+mn-lt"/>
                <a:cs typeface="+mn-lt"/>
              </a:rPr>
              <a:t> </a:t>
            </a:r>
            <a:endParaRPr lang="en-US" sz="1200" dirty="0">
              <a:cs typeface="Calibri" panose="020F0502020204030204"/>
            </a:endParaRPr>
          </a:p>
          <a:p>
            <a:r>
              <a:rPr lang="en-US" sz="1200" dirty="0">
                <a:ea typeface="+mn-lt"/>
                <a:cs typeface="+mn-lt"/>
              </a:rPr>
              <a:t>CSAT only explores satisfaction at that point in time and doesn’t encompass customer loyalty.</a:t>
            </a:r>
          </a:p>
          <a:p>
            <a:pPr marL="0" indent="0">
              <a:buNone/>
            </a:pPr>
            <a:r>
              <a:rPr lang="en-US" sz="1200" dirty="0">
                <a:ea typeface="+mn-lt"/>
                <a:cs typeface="+mn-lt"/>
              </a:rPr>
              <a:t>2. Customer Effort Score (CES) </a:t>
            </a:r>
            <a:endParaRPr lang="en-US" sz="1200" dirty="0">
              <a:cs typeface="Calibri" panose="020F0502020204030204"/>
            </a:endParaRPr>
          </a:p>
          <a:p>
            <a:r>
              <a:rPr lang="en-US" sz="1200" dirty="0">
                <a:ea typeface="+mn-lt"/>
                <a:cs typeface="+mn-lt"/>
              </a:rPr>
              <a:t>CES ranks ease of use, a key factor to customer satisfaction, with a simple question:  </a:t>
            </a:r>
            <a:endParaRPr lang="en-US" sz="1200" dirty="0">
              <a:cs typeface="Calibri" panose="020F0502020204030204"/>
            </a:endParaRPr>
          </a:p>
          <a:p>
            <a:pPr marL="0" indent="0">
              <a:buNone/>
            </a:pPr>
            <a:r>
              <a:rPr lang="en-US" sz="1200" dirty="0">
                <a:ea typeface="+mn-lt"/>
                <a:cs typeface="+mn-lt"/>
              </a:rPr>
              <a:t>	“</a:t>
            </a:r>
            <a:r>
              <a:rPr lang="en-US" sz="1200" b="1" dirty="0">
                <a:ea typeface="+mn-lt"/>
                <a:cs typeface="+mn-lt"/>
              </a:rPr>
              <a:t>How much effort did it take to deal with us</a:t>
            </a:r>
            <a:r>
              <a:rPr lang="en-US" sz="1200" dirty="0">
                <a:ea typeface="+mn-lt"/>
                <a:cs typeface="+mn-lt"/>
              </a:rPr>
              <a:t>?” </a:t>
            </a:r>
            <a:endParaRPr lang="en-US" sz="1200" dirty="0">
              <a:cs typeface="Calibri" panose="020F0502020204030204"/>
            </a:endParaRPr>
          </a:p>
          <a:p>
            <a:r>
              <a:rPr lang="en-US" sz="1200" dirty="0">
                <a:ea typeface="+mn-lt"/>
                <a:cs typeface="+mn-lt"/>
              </a:rPr>
              <a:t>Respondents rank the level of effort on a 1-5 scale. </a:t>
            </a:r>
            <a:endParaRPr lang="en-US" sz="1200" dirty="0">
              <a:cs typeface="Calibri" panose="020F0502020204030204"/>
            </a:endParaRPr>
          </a:p>
          <a:p>
            <a:r>
              <a:rPr lang="en-US" sz="1200" dirty="0">
                <a:ea typeface="+mn-lt"/>
                <a:cs typeface="+mn-lt"/>
              </a:rPr>
              <a:t>There is no one universally accepted number that shows a good customer score, lesser the effort higher is the score </a:t>
            </a:r>
            <a:endParaRPr lang="en-US" sz="1200" dirty="0">
              <a:cs typeface="Calibri" panose="020F0502020204030204"/>
            </a:endParaRPr>
          </a:p>
          <a:p>
            <a:r>
              <a:rPr lang="en-US" sz="1200" dirty="0">
                <a:ea typeface="+mn-lt"/>
                <a:cs typeface="+mn-lt"/>
              </a:rPr>
              <a:t>You can draw positive conclusions about the customer experience if the number stays around the higher end of the scale </a:t>
            </a:r>
            <a:endParaRPr lang="en-US" sz="1200" dirty="0">
              <a:cs typeface="Calibri" panose="020F0502020204030204"/>
            </a:endParaRPr>
          </a:p>
          <a:p>
            <a:r>
              <a:rPr lang="en-US" sz="1200" dirty="0">
                <a:ea typeface="+mn-lt"/>
                <a:cs typeface="+mn-lt"/>
              </a:rPr>
              <a:t>Calculation of CES </a:t>
            </a:r>
            <a:endParaRPr lang="en-US" sz="1200" dirty="0">
              <a:cs typeface="Calibri" panose="020F0502020204030204"/>
            </a:endParaRPr>
          </a:p>
          <a:p>
            <a:pPr marL="0" indent="0">
              <a:buNone/>
            </a:pPr>
            <a:r>
              <a:rPr lang="en-US" sz="1200" b="1" dirty="0">
                <a:ea typeface="+mn-lt"/>
                <a:cs typeface="+mn-lt"/>
              </a:rPr>
              <a:t>	 (Total number of 4 and 5 responses) ÷ (Total number of responses) x 100</a:t>
            </a:r>
            <a:r>
              <a:rPr lang="en-US" sz="1200" dirty="0">
                <a:ea typeface="+mn-lt"/>
                <a:cs typeface="+mn-lt"/>
              </a:rPr>
              <a:t> </a:t>
            </a:r>
            <a:endParaRPr lang="en-US" sz="1200" dirty="0">
              <a:cs typeface="Calibri" panose="020F0502020204030204"/>
            </a:endParaRPr>
          </a:p>
          <a:p>
            <a:r>
              <a:rPr lang="en-US" sz="1200" dirty="0">
                <a:ea typeface="+mn-lt"/>
                <a:cs typeface="+mn-lt"/>
              </a:rPr>
              <a:t>CES is easy to conduct and requires a straightforward calculation. </a:t>
            </a:r>
            <a:endParaRPr lang="en-US" sz="1200" dirty="0">
              <a:cs typeface="Calibri" panose="020F0502020204030204"/>
            </a:endParaRPr>
          </a:p>
          <a:p>
            <a:endParaRPr lang="en-US" sz="1200" dirty="0">
              <a:cs typeface="Calibri" panose="020F0502020204030204"/>
            </a:endParaRPr>
          </a:p>
        </p:txBody>
      </p:sp>
    </p:spTree>
    <p:extLst>
      <p:ext uri="{BB962C8B-B14F-4D97-AF65-F5344CB8AC3E}">
        <p14:creationId xmlns:p14="http://schemas.microsoft.com/office/powerpoint/2010/main" val="183854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DAFD66-0C26-B0D4-75FE-F93A17161F45}"/>
              </a:ext>
            </a:extLst>
          </p:cNvPr>
          <p:cNvSpPr>
            <a:spLocks noGrp="1"/>
          </p:cNvSpPr>
          <p:nvPr>
            <p:ph type="title"/>
          </p:nvPr>
        </p:nvSpPr>
        <p:spPr>
          <a:xfrm>
            <a:off x="229637" y="197205"/>
            <a:ext cx="5221266" cy="500380"/>
          </a:xfrm>
        </p:spPr>
        <p:txBody>
          <a:bodyPr>
            <a:normAutofit/>
          </a:bodyPr>
          <a:lstStyle/>
          <a:p>
            <a:r>
              <a:rPr lang="en-US" sz="2800" dirty="0"/>
              <a:t>Why did we select CSAT and CES</a:t>
            </a:r>
            <a:endParaRPr lang="en-IN" sz="2800" dirty="0"/>
          </a:p>
        </p:txBody>
      </p:sp>
      <p:sp>
        <p:nvSpPr>
          <p:cNvPr id="3" name="Content Placeholder 2">
            <a:extLst>
              <a:ext uri="{FF2B5EF4-FFF2-40B4-BE49-F238E27FC236}">
                <a16:creationId xmlns:a16="http://schemas.microsoft.com/office/drawing/2014/main" id="{26541DA4-D7DE-790A-4860-BFCFEED24C5C}"/>
              </a:ext>
            </a:extLst>
          </p:cNvPr>
          <p:cNvSpPr>
            <a:spLocks noGrp="1"/>
          </p:cNvSpPr>
          <p:nvPr>
            <p:ph idx="1"/>
          </p:nvPr>
        </p:nvSpPr>
        <p:spPr>
          <a:xfrm>
            <a:off x="191929" y="924559"/>
            <a:ext cx="6086322" cy="5843887"/>
          </a:xfrm>
        </p:spPr>
        <p:txBody>
          <a:bodyPr vert="horz" lIns="91440" tIns="45720" rIns="91440" bIns="45720" rtlCol="0">
            <a:noAutofit/>
          </a:bodyPr>
          <a:lstStyle/>
          <a:p>
            <a:r>
              <a:rPr lang="en-US" sz="1400" dirty="0">
                <a:cs typeface="Calibri"/>
              </a:rPr>
              <a:t>To overcome the shortfalls of NPS and to have access to in-depth insights about the products and services offered under Ultimatix we have selected CSAT and CES as the metrics to measure user experience on behalf of following plus points they offer within the framework.</a:t>
            </a:r>
            <a:endParaRPr lang="en-US" sz="1400" dirty="0"/>
          </a:p>
          <a:p>
            <a:r>
              <a:rPr lang="en-US" sz="1400" dirty="0"/>
              <a:t>CSAT</a:t>
            </a:r>
            <a:endParaRPr lang="en-US" sz="1400" dirty="0">
              <a:cs typeface="Calibri"/>
            </a:endParaRPr>
          </a:p>
          <a:p>
            <a:pPr lvl="1"/>
            <a:r>
              <a:rPr lang="en-IN" sz="1400" b="0" i="0" dirty="0">
                <a:effectLst/>
              </a:rPr>
              <a:t>Easy To complete the survey</a:t>
            </a:r>
          </a:p>
          <a:p>
            <a:pPr lvl="1"/>
            <a:r>
              <a:rPr lang="en-US" sz="1400" b="0" i="0" dirty="0">
                <a:effectLst/>
              </a:rPr>
              <a:t>Easy To Calculate Your Score </a:t>
            </a:r>
          </a:p>
          <a:p>
            <a:pPr lvl="1"/>
            <a:r>
              <a:rPr lang="en-US" sz="1400" dirty="0"/>
              <a:t>In-depth insights of customer experience</a:t>
            </a:r>
          </a:p>
          <a:p>
            <a:pPr lvl="1"/>
            <a:r>
              <a:rPr lang="en-US" sz="1400" dirty="0"/>
              <a:t>Helps improve overall quality of the product</a:t>
            </a:r>
          </a:p>
          <a:p>
            <a:pPr lvl="1"/>
            <a:r>
              <a:rPr lang="en-US" sz="1400" dirty="0"/>
              <a:t>Helps implement better solutions</a:t>
            </a:r>
          </a:p>
          <a:p>
            <a:pPr lvl="1"/>
            <a:r>
              <a:rPr lang="en-US" sz="1400" b="0" i="0" dirty="0">
                <a:effectLst/>
              </a:rPr>
              <a:t>Shorter and well-defined scale for understanding responses</a:t>
            </a:r>
          </a:p>
          <a:p>
            <a:pPr lvl="1"/>
            <a:r>
              <a:rPr lang="en-US" sz="1400" b="0" i="0" dirty="0">
                <a:effectLst/>
              </a:rPr>
              <a:t>Makes continuous improvement </a:t>
            </a:r>
            <a:r>
              <a:rPr lang="en-US" sz="1400" dirty="0"/>
              <a:t>s</a:t>
            </a:r>
            <a:r>
              <a:rPr lang="en-US" sz="1400" b="0" i="0" dirty="0">
                <a:effectLst/>
              </a:rPr>
              <a:t>imple</a:t>
            </a:r>
          </a:p>
          <a:p>
            <a:pPr lvl="1"/>
            <a:r>
              <a:rPr lang="en-US" sz="1400" dirty="0"/>
              <a:t>Helps u</a:t>
            </a:r>
            <a:r>
              <a:rPr lang="en-US" sz="1400" b="0" i="0" dirty="0">
                <a:effectLst/>
              </a:rPr>
              <a:t>nderstand </a:t>
            </a:r>
            <a:r>
              <a:rPr lang="en-US" sz="1400" dirty="0"/>
              <a:t>h</a:t>
            </a:r>
            <a:r>
              <a:rPr lang="en-US" sz="1400" b="0" i="0" dirty="0">
                <a:effectLst/>
              </a:rPr>
              <a:t>ow </a:t>
            </a:r>
            <a:r>
              <a:rPr lang="en-US" sz="1400" dirty="0"/>
              <a:t>i</a:t>
            </a:r>
            <a:r>
              <a:rPr lang="en-US" sz="1400" b="0" i="0" dirty="0">
                <a:effectLst/>
              </a:rPr>
              <a:t>nternal </a:t>
            </a:r>
            <a:r>
              <a:rPr lang="en-US" sz="1400" dirty="0"/>
              <a:t>c</a:t>
            </a:r>
            <a:r>
              <a:rPr lang="en-US" sz="1400" b="0" i="0" dirty="0">
                <a:effectLst/>
              </a:rPr>
              <a:t>hanges </a:t>
            </a:r>
            <a:r>
              <a:rPr lang="en-US" sz="1400" dirty="0"/>
              <a:t>i</a:t>
            </a:r>
            <a:r>
              <a:rPr lang="en-US" sz="1400" b="0" i="0" dirty="0">
                <a:effectLst/>
              </a:rPr>
              <a:t>mpact </a:t>
            </a:r>
            <a:r>
              <a:rPr lang="en-US" sz="1400" dirty="0"/>
              <a:t>c</a:t>
            </a:r>
            <a:r>
              <a:rPr lang="en-US" sz="1400" b="0" i="0" dirty="0">
                <a:effectLst/>
              </a:rPr>
              <a:t>ustomer satisfaction</a:t>
            </a:r>
          </a:p>
          <a:p>
            <a:pPr lvl="1"/>
            <a:r>
              <a:rPr lang="en-US" sz="1400" b="0" i="0" dirty="0">
                <a:effectLst/>
              </a:rPr>
              <a:t>Helps in better </a:t>
            </a:r>
            <a:r>
              <a:rPr lang="en-US" sz="1400" dirty="0"/>
              <a:t>m</a:t>
            </a:r>
            <a:r>
              <a:rPr lang="en-US" sz="1400" b="0" i="0" dirty="0">
                <a:effectLst/>
              </a:rPr>
              <a:t>anagement of product</a:t>
            </a:r>
          </a:p>
          <a:p>
            <a:pPr marL="457200" lvl="1" indent="0">
              <a:buNone/>
            </a:pPr>
            <a:endParaRPr lang="en-US" sz="1400" b="0" i="0" dirty="0">
              <a:effectLst/>
            </a:endParaRPr>
          </a:p>
          <a:p>
            <a:r>
              <a:rPr lang="en-US" sz="1400" b="0" i="0" dirty="0">
                <a:effectLst/>
              </a:rPr>
              <a:t>CES</a:t>
            </a:r>
          </a:p>
          <a:p>
            <a:pPr lvl="1"/>
            <a:r>
              <a:rPr lang="en-US" sz="1400" dirty="0"/>
              <a:t>Easy to implement survey</a:t>
            </a:r>
          </a:p>
          <a:p>
            <a:pPr lvl="1"/>
            <a:r>
              <a:rPr lang="en-US" sz="1400" b="0" i="0" dirty="0">
                <a:effectLst/>
              </a:rPr>
              <a:t>Easy To Calculate Your Score </a:t>
            </a:r>
          </a:p>
          <a:p>
            <a:pPr lvl="1"/>
            <a:r>
              <a:rPr lang="en-US" sz="1400" dirty="0"/>
              <a:t>C</a:t>
            </a:r>
            <a:r>
              <a:rPr lang="en-US" sz="1400" b="0" i="0" dirty="0">
                <a:effectLst/>
              </a:rPr>
              <a:t>orrective actions can be taken by analyzing the responses</a:t>
            </a:r>
          </a:p>
          <a:p>
            <a:pPr lvl="1"/>
            <a:r>
              <a:rPr lang="en-US" sz="1400" b="0" i="0" dirty="0">
                <a:effectLst/>
              </a:rPr>
              <a:t>Useful in testing the effectiveness of service</a:t>
            </a:r>
          </a:p>
          <a:p>
            <a:pPr lvl="1"/>
            <a:r>
              <a:rPr lang="en-IN" sz="1400" b="0" i="0" dirty="0">
                <a:effectLst/>
              </a:rPr>
              <a:t>Might help to uncover problems faced by user while using the service</a:t>
            </a:r>
          </a:p>
        </p:txBody>
      </p:sp>
      <p:pic>
        <p:nvPicPr>
          <p:cNvPr id="4" name="Picture 2" descr="CSAT example of question and predetermined responses: How would you rate your satisfaction with MonkeyLearn?&#10;Very unsatisfied (with unhappy red face)&#10;Unsatisfied (with unhappy red face)&#10;Neutral (with neutral yellow face)&#10;Satisfied (with happy green face)&#10;Very satisfied (with unhappy green face)">
            <a:extLst>
              <a:ext uri="{FF2B5EF4-FFF2-40B4-BE49-F238E27FC236}">
                <a16:creationId xmlns:a16="http://schemas.microsoft.com/office/drawing/2014/main" id="{711F7F84-7164-B238-E39F-B5B214688B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28" t="40402" r="4609" b="19625"/>
          <a:stretch/>
        </p:blipFill>
        <p:spPr bwMode="auto">
          <a:xfrm>
            <a:off x="6710657" y="2238101"/>
            <a:ext cx="5076880" cy="938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tomer Effort Score | 6 Tips to Master CES | GroHawk">
            <a:extLst>
              <a:ext uri="{FF2B5EF4-FFF2-40B4-BE49-F238E27FC236}">
                <a16:creationId xmlns:a16="http://schemas.microsoft.com/office/drawing/2014/main" id="{B1DFE837-90FA-4F2B-1137-7D86C4D7C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3" t="34899" r="3750" b="2249"/>
          <a:stretch/>
        </p:blipFill>
        <p:spPr bwMode="auto">
          <a:xfrm>
            <a:off x="6984033" y="4995762"/>
            <a:ext cx="4684864" cy="1238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4290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5D01F-F7E6-35F3-F2E4-2660D9524D12}"/>
              </a:ext>
            </a:extLst>
          </p:cNvPr>
          <p:cNvSpPr>
            <a:spLocks noGrp="1"/>
          </p:cNvSpPr>
          <p:nvPr>
            <p:ph type="title"/>
          </p:nvPr>
        </p:nvSpPr>
        <p:spPr>
          <a:xfrm>
            <a:off x="4326118" y="452716"/>
            <a:ext cx="3036216" cy="537099"/>
          </a:xfrm>
        </p:spPr>
        <p:txBody>
          <a:bodyPr vert="horz" lIns="91440" tIns="45720" rIns="91440" bIns="45720" rtlCol="0">
            <a:normAutofit/>
          </a:bodyPr>
          <a:lstStyle/>
          <a:p>
            <a:r>
              <a:rPr lang="en-US" sz="2800">
                <a:latin typeface="Calibri Light"/>
                <a:cs typeface="Calibri Light"/>
              </a:rPr>
              <a:t>NPS vs CSAT vs CES</a:t>
            </a:r>
            <a:endParaRPr lang="en-US" sz="2800" dirty="0">
              <a:latin typeface="Calibri Light"/>
              <a:cs typeface="Calibri Light"/>
            </a:endParaRPr>
          </a:p>
        </p:txBody>
      </p:sp>
      <p:pic>
        <p:nvPicPr>
          <p:cNvPr id="6" name="Picture 5">
            <a:extLst>
              <a:ext uri="{FF2B5EF4-FFF2-40B4-BE49-F238E27FC236}">
                <a16:creationId xmlns:a16="http://schemas.microsoft.com/office/drawing/2014/main" id="{61CFFF4A-37E7-A507-4C9F-66D2EA638F6B}"/>
              </a:ext>
            </a:extLst>
          </p:cNvPr>
          <p:cNvPicPr>
            <a:picLocks noChangeAspect="1"/>
          </p:cNvPicPr>
          <p:nvPr/>
        </p:nvPicPr>
        <p:blipFill>
          <a:blip r:embed="rId2"/>
          <a:stretch>
            <a:fillRect/>
          </a:stretch>
        </p:blipFill>
        <p:spPr>
          <a:xfrm>
            <a:off x="2499133" y="1162442"/>
            <a:ext cx="7096125" cy="5391150"/>
          </a:xfrm>
          <a:prstGeom prst="rect">
            <a:avLst/>
          </a:prstGeom>
        </p:spPr>
      </p:pic>
    </p:spTree>
    <p:extLst>
      <p:ext uri="{BB962C8B-B14F-4D97-AF65-F5344CB8AC3E}">
        <p14:creationId xmlns:p14="http://schemas.microsoft.com/office/powerpoint/2010/main" val="43256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C0131B3DC4BB4BA5CF21E2B354E23F" ma:contentTypeVersion="0" ma:contentTypeDescription="Create a new document." ma:contentTypeScope="" ma:versionID="8bb0526152ba991a69656dae5b333d8c">
  <xsd:schema xmlns:xsd="http://www.w3.org/2001/XMLSchema" xmlns:xs="http://www.w3.org/2001/XMLSchema" xmlns:p="http://schemas.microsoft.com/office/2006/metadata/properties" targetNamespace="http://schemas.microsoft.com/office/2006/metadata/properties" ma:root="true" ma:fieldsID="7c60955342652d307a418bc9d369d6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FBA811-1F6A-4FEA-B171-3B09B25C8826}">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1651008-2D99-4C89-8854-4247C0BAEB2E}">
  <ds:schemaRefs>
    <ds:schemaRef ds:uri="http://schemas.microsoft.com/sharepoint/v3/contenttype/forms"/>
  </ds:schemaRefs>
</ds:datastoreItem>
</file>

<file path=customXml/itemProps3.xml><?xml version="1.0" encoding="utf-8"?>
<ds:datastoreItem xmlns:ds="http://schemas.openxmlformats.org/officeDocument/2006/customXml" ds:itemID="{1681BC77-6064-46DA-A91A-8E3D59E87864}">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98</TotalTime>
  <Words>1902</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Alternative metric measurements of NPS</vt:lpstr>
      <vt:lpstr>Table Of Content</vt:lpstr>
      <vt:lpstr>Positive Takeaways from the Net Promoter Score</vt:lpstr>
      <vt:lpstr>Shortcomings of Net Promoter Score</vt:lpstr>
      <vt:lpstr>Alternative Measurement Metrics</vt:lpstr>
      <vt:lpstr>Merits needed in Ideal Framework to measure Total Experience</vt:lpstr>
      <vt:lpstr>Suitable Metrics (Proposed to be used)</vt:lpstr>
      <vt:lpstr>Why did we select CSAT and CES</vt:lpstr>
      <vt:lpstr>NPS vs CSAT vs CES</vt:lpstr>
      <vt:lpstr>Shortcomings of CSAT and CES WRT Ideal framework</vt:lpstr>
      <vt:lpstr>How and Why are qualitative feedback questions framed</vt:lpstr>
      <vt:lpstr>Framed questions to gain qualitative feedback</vt:lpstr>
      <vt:lpstr>Service based sample questions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 metric measurements of NPS</dc:title>
  <dc:creator>Neha Shahani</dc:creator>
  <cp:lastModifiedBy>RBA_036_Neha Shahani</cp:lastModifiedBy>
  <cp:revision>516</cp:revision>
  <dcterms:created xsi:type="dcterms:W3CDTF">2022-06-22T07:27:30Z</dcterms:created>
  <dcterms:modified xsi:type="dcterms:W3CDTF">2022-06-24T06:23:03Z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0x01010063C0131B3DC4BB4BA5CF21E2B354E23F</vt:lpwstr>
  </property>
</Properties>
</file>