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6"/>
  </p:handoutMasterIdLst>
  <p:sldIdLst>
    <p:sldId id="305" r:id="rId3"/>
    <p:sldId id="296" r:id="rId4"/>
    <p:sldId id="306" r:id="rId6"/>
    <p:sldId id="259" r:id="rId7"/>
    <p:sldId id="317" r:id="rId8"/>
    <p:sldId id="318" r:id="rId9"/>
    <p:sldId id="319" r:id="rId10"/>
    <p:sldId id="320" r:id="rId11"/>
    <p:sldId id="321" r:id="rId12"/>
    <p:sldId id="326" r:id="rId13"/>
    <p:sldId id="314"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14.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12.png"/><Relationship Id="rId4" Type="http://schemas.openxmlformats.org/officeDocument/2006/relationships/image" Target="../media/image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Footer Placeholder 13"/>
          <p:cNvSpPr>
            <a:spLocks noGrp="1"/>
          </p:cNvSpPr>
          <p:nvPr>
            <p:ph type="ftr" sz="quarter" idx="10"/>
          </p:nvPr>
        </p:nvSpPr>
        <p:spPr/>
        <p:txBody>
          <a:bodyPr/>
          <a:lstStyle/>
          <a:p>
            <a:r>
              <a:rPr lang="en-US"/>
              <a:t>Presentation title</a:t>
            </a:r>
            <a:endParaRPr lang="en-US" dirty="0"/>
          </a:p>
        </p:txBody>
      </p:sp>
      <p:sp>
        <p:nvSpPr>
          <p:cNvPr id="15" name="Slide Number Placeholder 1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
        <p:nvSpPr>
          <p:cNvPr id="12" name="Content Placeholder 11"/>
          <p:cNvSpPr>
            <a:spLocks noGrp="1"/>
          </p:cNvSpPr>
          <p:nvPr>
            <p:ph sz="quarter" idx="12"/>
          </p:nvPr>
        </p:nvSpPr>
        <p:spPr>
          <a:xfrm>
            <a:off x="975360" y="2615184"/>
            <a:ext cx="10241280" cy="33192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29" name="Text Placeholder 2"/>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Content Placeholder 3"/>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1" name="Text Placeholder 4"/>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2" name="Content Placeholder 5"/>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38" name="Picture 37"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15" name="Text Placeholder 4"/>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Content Placeholder 5"/>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72184" y="2889504"/>
            <a:ext cx="2852928" cy="1088136"/>
          </a:xfrm>
        </p:spPr>
        <p:txBody>
          <a:bodyPr/>
          <a:lstStyle>
            <a:lvl1pPr algn="ctr">
              <a:defRPr/>
            </a:lvl1pPr>
          </a:lstStyle>
          <a:p>
            <a:r>
              <a:rPr lang="en-US"/>
              <a:t>Click to edit Master title style</a:t>
            </a:r>
            <a:endParaRPr lang="en-US"/>
          </a:p>
        </p:txBody>
      </p:sp>
      <p:sp>
        <p:nvSpPr>
          <p:cNvPr id="19" name="Content Placeholder 2"/>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2628461"/>
            <a:ext cx="5181600" cy="35485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2628461"/>
            <a:ext cx="5181600" cy="35485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p:txBody>
          <a:bodyPr/>
          <a:lstStyle/>
          <a:p>
            <a:r>
              <a:rPr lang="en-US"/>
              <a:t>Presentation title</a:t>
            </a:r>
            <a:endParaRPr lang="en-US" dirty="0"/>
          </a:p>
        </p:txBody>
      </p:sp>
      <p:sp>
        <p:nvSpPr>
          <p:cNvPr id="8" name="Slide Number Placeholder 7"/>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32" name="Content Placeholder 5"/>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6" name="Picture 5" descr="A picture containing flower, plan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p:txBody>
      </p:sp>
      <p:sp>
        <p:nvSpPr>
          <p:cNvPr id="14" name="Footer Placeholder 13"/>
          <p:cNvSpPr>
            <a:spLocks noGrp="1"/>
          </p:cNvSpPr>
          <p:nvPr>
            <p:ph type="ftr" sz="quarter" idx="10"/>
          </p:nvPr>
        </p:nvSpPr>
        <p:spPr/>
        <p:txBody>
          <a:bodyPr/>
          <a:lstStyle/>
          <a:p>
            <a:r>
              <a:rPr lang="en-US"/>
              <a:t>Presentation title</a:t>
            </a:r>
            <a:endParaRPr lang="en-US" dirty="0"/>
          </a:p>
        </p:txBody>
      </p:sp>
      <p:sp>
        <p:nvSpPr>
          <p:cNvPr id="15" name="Slide Number Placeholder 1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0"/>
          </p:nvPr>
        </p:nvSpPr>
        <p:spPr/>
        <p:txBody>
          <a:bodyPr/>
          <a:lstStyle/>
          <a:p>
            <a:r>
              <a:rPr lang="en-US"/>
              <a:t>Presentation title</a:t>
            </a:r>
            <a:endParaRPr lang="en-US" dirty="0"/>
          </a:p>
        </p:txBody>
      </p:sp>
      <p:sp>
        <p:nvSpPr>
          <p:cNvPr id="7" name="Slide Number Placeholder 6"/>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0"/>
          </p:nvPr>
        </p:nvSpPr>
        <p:spPr/>
        <p:txBody>
          <a:bodyPr/>
          <a:lstStyle/>
          <a:p>
            <a:r>
              <a:rPr lang="en-US"/>
              <a:t>Presentation title</a:t>
            </a:r>
            <a:endParaRPr lang="en-US" dirty="0"/>
          </a:p>
        </p:txBody>
      </p:sp>
      <p:sp>
        <p:nvSpPr>
          <p:cNvPr id="7" name="Slide Number Placeholder 6"/>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27" name="Text Placeholder 24"/>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endParaRPr lang="en-US" dirty="0"/>
          </a:p>
        </p:txBody>
      </p:sp>
      <p:sp>
        <p:nvSpPr>
          <p:cNvPr id="28" name="Text Placeholder 24"/>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21" name="Text Placeholder 19"/>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1" name="Picture Placeholder 17"/>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2" name="Text Placeholder 19"/>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0" name="Picture Placeholder 17"/>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4" name="Text Placeholder 19"/>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29" name="Picture Placeholder 17"/>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6" name="Text Placeholder 19"/>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21" name="Text Placeholder 19"/>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46" name="Picture Placeholder 17"/>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44" name="Text Placeholder 19"/>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1" name="Picture Placeholder 17"/>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2" name="Text Placeholder 19"/>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16" name="Picture Placeholder 17"/>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18" name="Text Placeholder 19"/>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0" name="Picture Placeholder 17"/>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4" name="Text Placeholder 19"/>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14" name="Picture Placeholder 17"/>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25" name="Text Placeholder 19"/>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29" name="Picture Placeholder 17"/>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6" name="Text Placeholder 19"/>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47" name="Picture Placeholder 17"/>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41" name="Text Placeholder 19"/>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sinnersource.lioncloud.net/details/20107" TargetMode="External"/><Relationship Id="rId1" Type="http://schemas.openxmlformats.org/officeDocument/2006/relationships/hyperlink" Target="https://fabric-initialzr.pscloudhub.com/fabric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PS Inner Source</a:t>
            </a:r>
            <a:endParaRPr lang="en-US" dirty="0"/>
          </a:p>
        </p:txBody>
      </p:sp>
      <p:sp>
        <p:nvSpPr>
          <p:cNvPr id="3" name="Subtitle 2"/>
          <p:cNvSpPr>
            <a:spLocks noGrp="1"/>
          </p:cNvSpPr>
          <p:nvPr>
            <p:ph type="subTitle" idx="1"/>
          </p:nvPr>
        </p:nvSpPr>
        <p:spPr/>
        <p:txBody>
          <a:bodyPr/>
          <a:lstStyle/>
          <a:p>
            <a:r>
              <a:rPr lang="en-US" dirty="0"/>
              <a:t>Neha Sharma​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Improvement Areas</a:t>
            </a:r>
            <a:endParaRPr lang="en-US" dirty="0"/>
          </a:p>
        </p:txBody>
      </p:sp>
      <p:sp>
        <p:nvSpPr>
          <p:cNvPr id="3" name="Text Placeholder 2"/>
          <p:cNvSpPr>
            <a:spLocks noGrp="1"/>
          </p:cNvSpPr>
          <p:nvPr>
            <p:ph type="body" idx="1"/>
          </p:nvPr>
        </p:nvSpPr>
        <p:spPr/>
        <p:txBody>
          <a:bodyPr/>
          <a:lstStyle/>
          <a:p>
            <a:r>
              <a:rPr lang="en-US" sz="2000" dirty="0">
                <a:solidFill>
                  <a:schemeClr val="accent3"/>
                </a:solidFill>
                <a:latin typeface="Baskerville Old Face" panose="02020602080505020303" pitchFamily="18" charset="77"/>
                <a:ea typeface="Baskerville" panose="02020502070401020303" pitchFamily="18" charset="0"/>
                <a:cs typeface="+mn-lt"/>
              </a:rPr>
              <a:t>Documentation</a:t>
            </a:r>
            <a:endParaRPr lang="en-US" dirty="0"/>
          </a:p>
        </p:txBody>
      </p:sp>
      <p:sp>
        <p:nvSpPr>
          <p:cNvPr id="4" name="Content Placeholder 3"/>
          <p:cNvSpPr>
            <a:spLocks noGrp="1"/>
          </p:cNvSpPr>
          <p:nvPr>
            <p:ph sz="half" idx="2"/>
          </p:nvPr>
        </p:nvSpPr>
        <p:spPr/>
        <p:txBody>
          <a:bodyPr/>
          <a:lstStyle/>
          <a:p>
            <a:r>
              <a:rPr lang="en-US" sz="1600" dirty="0">
                <a:solidFill>
                  <a:schemeClr val="accent3"/>
                </a:solidFill>
                <a:latin typeface="Gill Sans Nova Light" panose="020F0302020204030204" pitchFamily="34" charset="0"/>
                <a:ea typeface="+mn-lt"/>
                <a:cs typeface="Gill Sans Light" panose="020B0302020104020203" pitchFamily="34" charset="-79"/>
              </a:rPr>
              <a:t> Introduce a step-by-step wizard that guides users through the process of customizing their project. This would make it easier for developers, especially those new to Spring, to select the appropriate options and configurations for their specific project requirements</a:t>
            </a:r>
            <a:endParaRPr lang="en-US" sz="1600" dirty="0">
              <a:solidFill>
                <a:schemeClr val="accent3"/>
              </a:solidFill>
              <a:latin typeface="Gill Sans Nova Light" panose="020F0302020204030204" pitchFamily="34" charset="0"/>
              <a:ea typeface="+mn-lt"/>
              <a:cs typeface="Gill Sans Light" panose="020B0302020104020203" pitchFamily="34" charset="-79"/>
            </a:endParaRPr>
          </a:p>
          <a:p>
            <a:r>
              <a:rPr lang="en-US" sz="1600" dirty="0">
                <a:solidFill>
                  <a:schemeClr val="accent3"/>
                </a:solidFill>
                <a:latin typeface="Gill Sans Nova Light" panose="020F0302020204030204" pitchFamily="34" charset="0"/>
                <a:ea typeface="+mn-lt"/>
                <a:cs typeface="Gill Sans Light" panose="020B0302020104020203" pitchFamily="34" charset="-79"/>
              </a:rPr>
              <a:t>Enhance the documentation to provide comprehensive and up-to-date guidance </a:t>
            </a:r>
            <a:endParaRPr lang="en-US" sz="1600" dirty="0">
              <a:solidFill>
                <a:schemeClr val="accent3"/>
              </a:solidFill>
              <a:latin typeface="Gill Sans Nova Light" panose="020F0302020204030204" pitchFamily="34" charset="0"/>
              <a:ea typeface="+mn-lt"/>
              <a:cs typeface="Gill Sans Light" panose="020B0302020104020203" pitchFamily="34" charset="-79"/>
            </a:endParaRPr>
          </a:p>
        </p:txBody>
      </p:sp>
      <p:sp>
        <p:nvSpPr>
          <p:cNvPr id="5" name="Text Placeholder 4"/>
          <p:cNvSpPr>
            <a:spLocks noGrp="1"/>
          </p:cNvSpPr>
          <p:nvPr>
            <p:ph type="body" sz="quarter" idx="3"/>
          </p:nvPr>
        </p:nvSpPr>
        <p:spPr/>
        <p:txBody>
          <a:bodyPr/>
          <a:lstStyle/>
          <a:p>
            <a:pPr marL="0" indent="0">
              <a:buFont typeface="Arial" panose="020B0604020202020204" pitchFamily="34" charset="0"/>
              <a:buNone/>
            </a:pPr>
            <a:r>
              <a:rPr lang="en-US" sz="2000" dirty="0">
                <a:solidFill>
                  <a:schemeClr val="accent3"/>
                </a:solidFill>
                <a:latin typeface="Baskerville Old Face" panose="02020602080505020303" pitchFamily="18" charset="77"/>
                <a:ea typeface="Baskerville" panose="02020502070401020303" pitchFamily="18" charset="0"/>
              </a:rPr>
              <a:t>Error Generation On UI</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6" name="Content Placeholder 5"/>
          <p:cNvSpPr>
            <a:spLocks noGrp="1"/>
          </p:cNvSpPr>
          <p:nvPr>
            <p:ph sz="quarter" idx="4"/>
          </p:nvPr>
        </p:nvSpPr>
        <p:spPr/>
        <p:txBody>
          <a:bodyPr/>
          <a:lstStyle/>
          <a:p>
            <a:r>
              <a:rPr lang="en-US" sz="1600" dirty="0">
                <a:solidFill>
                  <a:schemeClr val="accent3"/>
                </a:solidFill>
                <a:latin typeface="Gill Sans Nova Light" panose="020F0302020204030204" pitchFamily="34" charset="0"/>
                <a:ea typeface="+mn-lt"/>
                <a:cs typeface="Gill Sans Light" panose="020B0302020104020203" pitchFamily="34" charset="-79"/>
              </a:rPr>
              <a:t>If versions are not compatible at any point, show it on UI itself and provide a pop up if developer still wants to download incompatible versions.</a:t>
            </a:r>
            <a:endParaRPr lang="en-US" sz="1600" dirty="0">
              <a:solidFill>
                <a:schemeClr val="accent3"/>
              </a:solidFill>
              <a:latin typeface="Gill Sans Nova Light" panose="020F0302020204030204" pitchFamily="34" charset="0"/>
              <a:cs typeface="Gill Sans Light" panose="020B0302020104020203" pitchFamily="34" charset="-79"/>
            </a:endParaRPr>
          </a:p>
        </p:txBody>
      </p:sp>
      <p:sp>
        <p:nvSpPr>
          <p:cNvPr id="9" name="Text Placeholder 8"/>
          <p:cNvSpPr>
            <a:spLocks noGrp="1"/>
          </p:cNvSpPr>
          <p:nvPr>
            <p:ph type="body" sz="quarter" idx="13"/>
          </p:nvPr>
        </p:nvSpPr>
        <p:spPr/>
        <p:txBody>
          <a:bodyPr/>
          <a:lstStyle/>
          <a:p>
            <a:pPr marL="0" indent="0">
              <a:buNone/>
            </a:pPr>
            <a:r>
              <a:rPr lang="en-US" sz="2000" dirty="0">
                <a:solidFill>
                  <a:schemeClr val="accent3"/>
                </a:solidFill>
                <a:latin typeface="Baskerville Old Face" panose="02020602080505020303" pitchFamily="18" charset="77"/>
                <a:ea typeface="Baskerville" panose="02020502070401020303" pitchFamily="18" charset="0"/>
              </a:rPr>
              <a:t>Integrated Testing Support:</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10" name="Content Placeholder 9"/>
          <p:cNvSpPr>
            <a:spLocks noGrp="1"/>
          </p:cNvSpPr>
          <p:nvPr>
            <p:ph sz="quarter" idx="14"/>
          </p:nvPr>
        </p:nvSpPr>
        <p:spPr/>
        <p:txBody>
          <a:bodyPr/>
          <a:lstStyle/>
          <a:p>
            <a:r>
              <a:rPr lang="en-US" sz="1600" dirty="0">
                <a:solidFill>
                  <a:schemeClr val="accent3"/>
                </a:solidFill>
                <a:latin typeface="Gill Sans Nova Light" panose="020F0302020204030204" pitchFamily="34" charset="0"/>
                <a:ea typeface="+mn-lt"/>
                <a:cs typeface="Gill Sans Light" panose="020B0302020104020203" pitchFamily="34" charset="-79"/>
              </a:rPr>
              <a:t>Include built-in support for generating test classes and configurations based on the selected project options. This could automate the initial setup of testing frameworks such as JUnit or Mockito and provide sample test cases to help developers get started with writing tests.</a:t>
            </a:r>
            <a:endParaRPr lang="en-US" sz="1600" dirty="0">
              <a:solidFill>
                <a:schemeClr val="accent3"/>
              </a:solidFill>
              <a:latin typeface="Gill Sans Nova Light" panose="020F0302020204030204" pitchFamily="34" charset="0"/>
              <a:ea typeface="+mn-lt"/>
              <a:cs typeface="Gill Sans Light" panose="020B0302020104020203" pitchFamily="34" charset="-79"/>
            </a:endParaRPr>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spcBef>
                <a:spcPts val="0"/>
              </a:spcBef>
              <a:spcAft>
                <a:spcPts val="1320"/>
              </a:spcAft>
            </a:pPr>
            <a:r>
              <a:rPr lang="en-US" dirty="0"/>
              <a:t>Link &amp; Details:</a:t>
            </a:r>
            <a:br>
              <a:rPr lang="en-US" dirty="0"/>
            </a:br>
            <a:r>
              <a:rPr lang="en-US" sz="1800" i="0" spc="0" dirty="0">
                <a:solidFill>
                  <a:srgbClr val="000000"/>
                </a:solidFill>
                <a:effectLst/>
                <a:latin typeface="Segoe UI" panose="020B0502040204020203" pitchFamily="34" charset="0"/>
              </a:rPr>
              <a:t>Link : </a:t>
            </a:r>
            <a:r>
              <a:rPr lang="en-US" sz="1800" i="0" u="sng" spc="0" dirty="0">
                <a:solidFill>
                  <a:srgbClr val="000000"/>
                </a:solidFill>
                <a:effectLst/>
                <a:latin typeface="Segoe UI" panose="020B0502040204020203" pitchFamily="34" charset="0"/>
                <a:cs typeface="Times New Roman" panose="02020603050405020304" pitchFamily="18" charset="0"/>
                <a:hlinkClick r:id="rId1"/>
              </a:rPr>
              <a:t>https://fabric-initialzr.pscloudhub.com/fabricio</a:t>
            </a:r>
            <a:br>
              <a:rPr lang="en-US" sz="1800" dirty="0">
                <a:effectLst/>
                <a:latin typeface="Times New Roman" panose="02020603050405020304" pitchFamily="18" charset="0"/>
              </a:rPr>
            </a:br>
            <a:r>
              <a:rPr lang="en-US" sz="1800" i="0" spc="0" dirty="0">
                <a:solidFill>
                  <a:srgbClr val="000000"/>
                </a:solidFill>
                <a:effectLst/>
                <a:latin typeface="Segoe UI" panose="020B0502040204020203" pitchFamily="34" charset="0"/>
                <a:cs typeface="Times New Roman" panose="02020603050405020304" pitchFamily="18" charset="0"/>
              </a:rPr>
              <a:t>Details : </a:t>
            </a:r>
            <a:r>
              <a:rPr lang="en-US" sz="1800" i="0" u="sng" spc="0" dirty="0">
                <a:solidFill>
                  <a:srgbClr val="000000"/>
                </a:solidFill>
                <a:effectLst/>
                <a:latin typeface="Segoe UI" panose="020B0502040204020203" pitchFamily="34" charset="0"/>
                <a:cs typeface="Times New Roman" panose="02020603050405020304" pitchFamily="18" charset="0"/>
                <a:hlinkClick r:id="rId2"/>
              </a:rPr>
              <a:t>https://psinnersource.lioncloud.net/details/20107</a:t>
            </a:r>
            <a:br>
              <a:rPr lang="en-US" sz="1800" dirty="0">
                <a:effectLst/>
                <a:latin typeface="Times New Roman" panose="02020603050405020304" pitchFamily="18" charset="0"/>
              </a:rPr>
            </a:br>
            <a:endParaRPr lang="en-US" dirty="0"/>
          </a:p>
        </p:txBody>
      </p:sp>
      <p:sp>
        <p:nvSpPr>
          <p:cNvPr id="10" name="Text Placeholder 9"/>
          <p:cNvSpPr>
            <a:spLocks noGrp="1"/>
          </p:cNvSpPr>
          <p:nvPr>
            <p:ph type="body" sz="quarter" idx="10"/>
          </p:nvPr>
        </p:nvSpPr>
        <p:spPr/>
        <p:txBody>
          <a:bodyPr/>
          <a:lstStyle/>
          <a:p>
            <a:r>
              <a:rPr lang="en-US" dirty="0"/>
              <a:t>“</a:t>
            </a:r>
            <a:endParaRPr lang="en-US" dirty="0"/>
          </a:p>
        </p:txBody>
      </p:sp>
      <p:sp>
        <p:nvSpPr>
          <p:cNvPr id="3" name="Text Placeholder 2"/>
          <p:cNvSpPr>
            <a:spLocks noGrp="1"/>
          </p:cNvSpPr>
          <p:nvPr>
            <p:ph type="body" idx="1"/>
          </p:nvPr>
        </p:nvSpPr>
        <p:spPr/>
        <p:txBody>
          <a:bodyPr/>
          <a:lstStyle/>
          <a:p>
            <a:r>
              <a:rPr lang="en-US" dirty="0"/>
              <a:t>Neha Sharma</a:t>
            </a:r>
            <a:endParaRPr lang="en-US" dirty="0"/>
          </a:p>
        </p:txBody>
      </p:sp>
      <p:sp>
        <p:nvSpPr>
          <p:cNvPr id="11" name="Text Placeholder 10"/>
          <p:cNvSpPr>
            <a:spLocks noGrp="1"/>
          </p:cNvSpPr>
          <p:nvPr>
            <p:ph type="body" sz="quarter" idx="11"/>
          </p:nvPr>
        </p:nvSpPr>
        <p:spPr/>
        <p:txBody>
          <a:bodyPr/>
          <a:lstStyle/>
          <a:p>
            <a:r>
              <a:rPr lang="en-US" dirty="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5" name="Content Placeholder 4"/>
          <p:cNvSpPr>
            <a:spLocks noGrp="1"/>
          </p:cNvSpPr>
          <p:nvPr>
            <p:ph idx="1"/>
          </p:nvPr>
        </p:nvSpPr>
        <p:spPr/>
        <p:txBody>
          <a:bodyPr/>
          <a:lstStyle/>
          <a:p>
            <a:r>
              <a:rPr lang="en-US" dirty="0"/>
              <a:t>Neha Sharma​</a:t>
            </a:r>
            <a:endParaRPr lang="en-US" dirty="0"/>
          </a:p>
          <a:p>
            <a:r>
              <a:rPr lang="en-US" dirty="0"/>
              <a:t>Neha.sharma6@publicissapient.com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panose="020F0302020204030204"/>
              </a:rPr>
              <a:t>Agenda</a:t>
            </a:r>
            <a:endParaRPr lang="en-US" dirty="0">
              <a:solidFill>
                <a:schemeClr val="accent3"/>
              </a:solidFill>
              <a:latin typeface="Baskerville Old Face" panose="02020602080505020303" pitchFamily="18" charset="77"/>
            </a:endParaRPr>
          </a:p>
        </p:txBody>
      </p:sp>
      <p:sp>
        <p:nvSpPr>
          <p:cNvPr id="4" name="Text Placeholder 3"/>
          <p:cNvSpPr>
            <a:spLocks noGrp="1"/>
          </p:cNvSpPr>
          <p:nvPr>
            <p:ph type="body" sz="quarter" idx="13"/>
          </p:nvPr>
        </p:nvSpPr>
        <p:spPr/>
        <p:txBody>
          <a:bodyPr/>
          <a:lstStyle/>
          <a:p>
            <a:r>
              <a:rPr lang="en-US" dirty="0"/>
              <a:t>A</a:t>
            </a:r>
            <a:endParaRPr lang="en-US" dirty="0"/>
          </a:p>
        </p:txBody>
      </p:sp>
      <p:pic>
        <p:nvPicPr>
          <p:cNvPr id="10" name="Picture 9" descr="Floral leaf accen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F0302020204030204" pitchFamily="34" charset="0"/>
                <a:cs typeface="Gill Sans Light" panose="020B0302020104020203" pitchFamily="34" charset="-79"/>
              </a:rPr>
              <a:t>Problem Area</a:t>
            </a:r>
            <a:endParaRPr lang="en-US" sz="2400" dirty="0">
              <a:solidFill>
                <a:schemeClr val="accent3"/>
              </a:solidFill>
              <a:latin typeface="Gill Sans Nova Light" panose="020F0302020204030204" pitchFamily="34" charset="0"/>
              <a:cs typeface="Gill Sans Light" panose="020B0302020104020203" pitchFamily="34" charset="-79"/>
            </a:endParaRPr>
          </a:p>
          <a:p>
            <a:pPr marL="0" indent="0">
              <a:lnSpc>
                <a:spcPct val="150000"/>
              </a:lnSpc>
              <a:buNone/>
            </a:pPr>
            <a:r>
              <a:rPr lang="en-US" dirty="0">
                <a:latin typeface="Gill Sans Nova Light" panose="020F0302020204030204" pitchFamily="34" charset="0"/>
                <a:cs typeface="Gill Sans Light" panose="020B0302020104020203" pitchFamily="34" charset="-79"/>
              </a:rPr>
              <a:t>Primary Goal</a:t>
            </a:r>
            <a:endParaRPr lang="en-US" sz="2400" dirty="0">
              <a:solidFill>
                <a:schemeClr val="accent3"/>
              </a:solidFill>
              <a:latin typeface="Gill Sans Nova Light" panose="020F0302020204030204" pitchFamily="34" charset="0"/>
              <a:cs typeface="Gill Sans Light" panose="020B0302020104020203" pitchFamily="34" charset="-79"/>
            </a:endParaRPr>
          </a:p>
          <a:p>
            <a:pPr marL="0" indent="0">
              <a:lnSpc>
                <a:spcPct val="150000"/>
              </a:lnSpc>
              <a:buNone/>
            </a:pPr>
            <a:r>
              <a:rPr lang="en-US" dirty="0">
                <a:latin typeface="Gill Sans Nova Light" panose="020F0302020204030204" pitchFamily="34" charset="0"/>
                <a:cs typeface="Gill Sans Light" panose="020B0302020104020203" pitchFamily="34" charset="-79"/>
              </a:rPr>
              <a:t>Solution</a:t>
            </a:r>
            <a:endParaRPr lang="en-US" sz="2400" dirty="0">
              <a:solidFill>
                <a:schemeClr val="accent3"/>
              </a:solidFill>
              <a:latin typeface="Gill Sans Nova Light" panose="020F0302020204030204"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F0302020204030204" pitchFamily="34" charset="0"/>
                <a:cs typeface="Gill Sans Light" panose="020B0302020104020203" pitchFamily="34" charset="-79"/>
              </a:rPr>
              <a:t>POV</a:t>
            </a:r>
            <a:endParaRPr lang="en-US" sz="2400" dirty="0">
              <a:solidFill>
                <a:schemeClr val="accent3"/>
              </a:solidFill>
              <a:latin typeface="Gill Sans Nova Light" panose="020F0302020204030204"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F0302020204030204" pitchFamily="34" charset="0"/>
                <a:cs typeface="Gill Sans Light" panose="020B0302020104020203" pitchFamily="34" charset="-79"/>
              </a:rPr>
              <a:t>Improvements</a:t>
            </a:r>
            <a:endParaRPr lang="en-US" sz="2400" dirty="0">
              <a:solidFill>
                <a:schemeClr val="accent3"/>
              </a:solidFill>
              <a:latin typeface="Gill Sans Nova Light" panose="020F0302020204030204"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F0302020204030204" pitchFamily="34" charset="0"/>
                <a:cs typeface="Gill Sans Light" panose="020B0302020104020203" pitchFamily="34" charset="-79"/>
              </a:rPr>
              <a:t>Summary</a:t>
            </a:r>
            <a:endParaRPr lang="en-US" sz="2400" dirty="0">
              <a:solidFill>
                <a:schemeClr val="accent3"/>
              </a:solidFill>
              <a:latin typeface="Gill Sans Nova Light" panose="020F0302020204030204" pitchFamily="34" charset="0"/>
              <a:cs typeface="Gill Sans Light" panose="020B0302020104020203" pitchFamily="34" charset="-79"/>
            </a:endParaRPr>
          </a:p>
          <a:p>
            <a:endParaRPr lang="en-US" dirty="0">
              <a:solidFill>
                <a:schemeClr val="accent3"/>
              </a:solidFill>
              <a:latin typeface="Gill Sans Nova Light" panose="020F0302020204030204" pitchFamily="34" charset="0"/>
              <a:cs typeface="Calibri" panose="020F0502020204030204"/>
            </a:endParaRPr>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Area</a:t>
            </a:r>
            <a:endParaRPr lang="en-US" dirty="0"/>
          </a:p>
        </p:txBody>
      </p:sp>
      <p:sp>
        <p:nvSpPr>
          <p:cNvPr id="3" name="Content Placeholder 2"/>
          <p:cNvSpPr>
            <a:spLocks noGrp="1"/>
          </p:cNvSpPr>
          <p:nvPr>
            <p:ph idx="1"/>
          </p:nvPr>
        </p:nvSpPr>
        <p:spPr/>
        <p:txBody>
          <a:bodyPr/>
          <a:lstStyle/>
          <a:p>
            <a:pPr marL="342900" indent="-342900" algn="l">
              <a:buFont typeface="Arial" panose="020B0604020202020204" pitchFamily="34" charset="0"/>
              <a:buChar char="•"/>
            </a:pPr>
            <a:r>
              <a:rPr lang="en-US" b="0" i="0" dirty="0">
                <a:solidFill>
                  <a:srgbClr val="374151"/>
                </a:solidFill>
                <a:effectLst/>
                <a:latin typeface="Söhne"/>
              </a:rPr>
              <a:t>Process of creating new Spring projects with its dependencies</a:t>
            </a:r>
            <a:endParaRPr lang="en-US" b="0" i="0" dirty="0">
              <a:solidFill>
                <a:srgbClr val="374151"/>
              </a:solidFill>
              <a:effectLst/>
              <a:latin typeface="Söhne"/>
            </a:endParaRPr>
          </a:p>
          <a:p>
            <a:pPr marL="342900" indent="-342900" algn="l">
              <a:buFont typeface="Arial" panose="020B0604020202020204" pitchFamily="34" charset="0"/>
              <a:buChar char="•"/>
            </a:pPr>
            <a:r>
              <a:rPr lang="en-US" b="0" i="0" dirty="0">
                <a:solidFill>
                  <a:srgbClr val="374151"/>
                </a:solidFill>
                <a:effectLst/>
                <a:latin typeface="Söhne"/>
              </a:rPr>
              <a:t>Time consuming to gather different dependencies</a:t>
            </a:r>
            <a:endParaRPr lang="en-US" b="0" i="0" dirty="0">
              <a:solidFill>
                <a:srgbClr val="374151"/>
              </a:solidFill>
              <a:effectLst/>
              <a:latin typeface="Söhne"/>
            </a:endParaRPr>
          </a:p>
          <a:p>
            <a:pPr marL="342900" indent="-342900" algn="l">
              <a:buFont typeface="Arial" panose="020B0604020202020204" pitchFamily="34" charset="0"/>
              <a:buChar char="•"/>
            </a:pPr>
            <a:r>
              <a:rPr lang="en-US" dirty="0">
                <a:solidFill>
                  <a:srgbClr val="374151"/>
                </a:solidFill>
                <a:latin typeface="Söhne"/>
              </a:rPr>
              <a:t>Complex setup process</a:t>
            </a:r>
            <a:endParaRPr lang="en-US" dirty="0">
              <a:solidFill>
                <a:srgbClr val="374151"/>
              </a:solidFill>
              <a:latin typeface="Söhne"/>
            </a:endParaRPr>
          </a:p>
          <a:p>
            <a:pPr marL="342900" indent="-342900" algn="l">
              <a:buFont typeface="Arial" panose="020B0604020202020204" pitchFamily="34" charset="0"/>
              <a:buChar char="•"/>
            </a:pPr>
            <a:r>
              <a:rPr lang="en-US" dirty="0">
                <a:solidFill>
                  <a:srgbClr val="374151"/>
                </a:solidFill>
                <a:latin typeface="Söhne"/>
              </a:rPr>
              <a:t>Version Compatibility problem while making new project.</a:t>
            </a:r>
            <a:endParaRPr lang="en-US" dirty="0">
              <a:solidFill>
                <a:srgbClr val="374151"/>
              </a:solidFill>
              <a:latin typeface="Söhne"/>
            </a:endParaRPr>
          </a:p>
          <a:p>
            <a:pPr marL="457200" indent="-457200">
              <a:buAutoNum type="arabicParenR" startAt="2"/>
            </a:pPr>
            <a:endParaRPr lang="en-US" b="0" i="0" dirty="0">
              <a:solidFill>
                <a:srgbClr val="374151"/>
              </a:solidFill>
              <a:effectLst/>
              <a:latin typeface="Söhne"/>
            </a:endParaRPr>
          </a:p>
          <a:p>
            <a:pPr marL="457200" indent="-457200">
              <a:buAutoNum type="arabicParenR"/>
            </a:pPr>
            <a:endParaRPr lang="en-US" dirty="0"/>
          </a:p>
        </p:txBody>
      </p:sp>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goals</a:t>
            </a:r>
            <a:endParaRPr lang="en-US" dirty="0"/>
          </a:p>
        </p:txBody>
      </p:sp>
      <p:sp>
        <p:nvSpPr>
          <p:cNvPr id="4" name="Text Placeholder 3"/>
          <p:cNvSpPr>
            <a:spLocks noGrp="1"/>
          </p:cNvSpPr>
          <p:nvPr>
            <p:ph type="body" idx="1"/>
          </p:nvPr>
        </p:nvSpPr>
        <p:spPr/>
        <p:txBody>
          <a:bodyPr>
            <a:normAutofit fontScale="77500" lnSpcReduction="20000"/>
          </a:bodyPr>
          <a:lstStyle/>
          <a:p>
            <a:r>
              <a:rPr lang="en-US" dirty="0"/>
              <a:t>To provide easy to use software/API which solves complex problems of setting up the environment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US" dirty="0"/>
          </a:p>
        </p:txBody>
      </p:sp>
      <p:sp>
        <p:nvSpPr>
          <p:cNvPr id="3" name="Content Placeholder 2"/>
          <p:cNvSpPr>
            <a:spLocks noGrp="1"/>
          </p:cNvSpPr>
          <p:nvPr>
            <p:ph idx="1"/>
          </p:nvPr>
        </p:nvSpPr>
        <p:spPr/>
        <p:txBody>
          <a:bodyPr/>
          <a:lstStyle/>
          <a:p>
            <a:r>
              <a:rPr lang="en-US" b="0" i="0" u="sng" dirty="0">
                <a:solidFill>
                  <a:srgbClr val="000000"/>
                </a:solidFill>
                <a:effectLst/>
                <a:latin typeface="FuturaNextBook"/>
              </a:rPr>
              <a:t>Fabric Initializer </a:t>
            </a:r>
            <a:r>
              <a:rPr lang="en-US" b="0" i="0" dirty="0">
                <a:solidFill>
                  <a:srgbClr val="000000"/>
                </a:solidFill>
                <a:effectLst/>
                <a:latin typeface="FuturaNextBook"/>
              </a:rPr>
              <a:t>provides an extensible API to generate custom microservices templates based on your needs, with highly extensible via configuration. Fabric extends Spring Initialer with additional features to accelerate adoption of microservices in enterprises with industry standard best practices to meet its own enterprise standards.</a:t>
            </a:r>
            <a:endParaRPr lang="en-US" b="0" i="0" dirty="0">
              <a:solidFill>
                <a:srgbClr val="374151"/>
              </a:solidFill>
              <a:effectLst/>
              <a:latin typeface="Söhne"/>
            </a:endParaRPr>
          </a:p>
          <a:p>
            <a:pPr marL="457200" indent="-457200">
              <a:buAutoNum type="arabicParenR"/>
            </a:pPr>
            <a:endParaRPr lang="en-US" dirty="0"/>
          </a:p>
        </p:txBody>
      </p:sp>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POV &amp; Benefits</a:t>
            </a:r>
            <a:endParaRPr lang="en-US" dirty="0"/>
          </a:p>
        </p:txBody>
      </p:sp>
      <p:sp>
        <p:nvSpPr>
          <p:cNvPr id="3" name="Content Placeholder 2"/>
          <p:cNvSpPr>
            <a:spLocks noGrp="1"/>
          </p:cNvSpPr>
          <p:nvPr>
            <p:ph idx="1"/>
          </p:nvPr>
        </p:nvSpPr>
        <p:spPr/>
        <p:txBody>
          <a:bodyPr>
            <a:normAutofit lnSpcReduction="10000"/>
          </a:bodyPr>
          <a:lstStyle/>
          <a:p>
            <a:pPr marL="0" marR="0">
              <a:spcBef>
                <a:spcPts val="0"/>
              </a:spcBef>
              <a:spcAft>
                <a:spcPts val="0"/>
              </a:spcAft>
            </a:pPr>
            <a:r>
              <a:rPr lang="en-US" sz="1800" b="1" i="0" spc="0" dirty="0">
                <a:solidFill>
                  <a:srgbClr val="000000"/>
                </a:solidFill>
                <a:effectLst/>
                <a:latin typeface="Segoe UI" panose="020B0502040204020203" pitchFamily="34" charset="0"/>
              </a:rPr>
              <a:t>Quick Project Setup</a:t>
            </a:r>
            <a:r>
              <a:rPr lang="en-US" sz="1800" i="0" spc="0" dirty="0">
                <a:solidFill>
                  <a:srgbClr val="000000"/>
                </a:solidFill>
                <a:effectLst/>
                <a:latin typeface="Segoe UI" panose="020B0502040204020203" pitchFamily="34" charset="0"/>
              </a:rPr>
              <a:t>: fabric </a:t>
            </a:r>
            <a:r>
              <a:rPr lang="en-US" sz="1800" i="0" spc="0" dirty="0" err="1">
                <a:solidFill>
                  <a:srgbClr val="000000"/>
                </a:solidFill>
                <a:effectLst/>
                <a:latin typeface="Segoe UI" panose="020B0502040204020203" pitchFamily="34" charset="0"/>
              </a:rPr>
              <a:t>Initializr</a:t>
            </a:r>
            <a:r>
              <a:rPr lang="en-US" sz="1800" i="0" spc="0" dirty="0">
                <a:solidFill>
                  <a:srgbClr val="000000"/>
                </a:solidFill>
                <a:effectLst/>
                <a:latin typeface="Segoe UI" panose="020B0502040204020203" pitchFamily="34" charset="0"/>
              </a:rPr>
              <a:t> provides a user-friendly web interface where you can quickly generate a new spring Boot project with the desired dependencies and configurations. It saves time and effort by automating the project setup process.</a:t>
            </a:r>
            <a:endParaRPr lang="en-US" sz="1800" dirty="0">
              <a:effectLst/>
              <a:latin typeface="Times New Roman" panose="02020603050405020304" pitchFamily="18" charset="0"/>
            </a:endParaRPr>
          </a:p>
          <a:p>
            <a:pPr marL="0" marR="0">
              <a:spcBef>
                <a:spcPts val="0"/>
              </a:spcBef>
              <a:spcAft>
                <a:spcPts val="0"/>
              </a:spcAft>
            </a:pPr>
            <a:r>
              <a:rPr lang="en-US" sz="1800" i="0" spc="0" dirty="0">
                <a:solidFill>
                  <a:srgbClr val="000000"/>
                </a:solidFill>
                <a:effectLst/>
                <a:latin typeface="Segoe UI" panose="020B0502040204020203" pitchFamily="34" charset="0"/>
              </a:rPr>
              <a:t> </a:t>
            </a:r>
            <a:endParaRPr lang="en-US" sz="1800" dirty="0">
              <a:effectLst/>
              <a:latin typeface="Times New Roman" panose="02020603050405020304" pitchFamily="18" charset="0"/>
            </a:endParaRPr>
          </a:p>
          <a:p>
            <a:pPr marL="0" marR="0">
              <a:spcBef>
                <a:spcPts val="0"/>
              </a:spcBef>
              <a:spcAft>
                <a:spcPts val="0"/>
              </a:spcAft>
            </a:pPr>
            <a:r>
              <a:rPr lang="en-US" sz="1800" b="1" i="0" spc="0" dirty="0">
                <a:solidFill>
                  <a:srgbClr val="000000"/>
                </a:solidFill>
                <a:effectLst/>
                <a:latin typeface="Segoe UI" panose="020B0502040204020203" pitchFamily="34" charset="0"/>
              </a:rPr>
              <a:t>Customizable Project Configuration</a:t>
            </a:r>
            <a:r>
              <a:rPr lang="en-US" sz="1800" i="0" spc="0" dirty="0">
                <a:solidFill>
                  <a:srgbClr val="000000"/>
                </a:solidFill>
                <a:effectLst/>
                <a:latin typeface="Segoe UI" panose="020B0502040204020203" pitchFamily="34" charset="0"/>
              </a:rPr>
              <a:t>: The tool allows you to customize various aspects of your project, such as the programming language (Java or Kotlin), Spring Boot version, dependencies, and build system (Maven or Gradle). This flexibility enables you to tailor the project to your specific needs.</a:t>
            </a:r>
            <a:endParaRPr lang="en-US" sz="1800" dirty="0">
              <a:effectLst/>
              <a:latin typeface="Times New Roman" panose="02020603050405020304" pitchFamily="18" charset="0"/>
            </a:endParaRPr>
          </a:p>
          <a:p>
            <a:endParaRPr lang="en-US" b="0" i="0" dirty="0">
              <a:solidFill>
                <a:srgbClr val="374151"/>
              </a:solidFill>
              <a:effectLst/>
              <a:latin typeface="Söhne"/>
            </a:endParaRPr>
          </a:p>
          <a:p>
            <a:pPr marL="457200" indent="-457200">
              <a:buAutoNum type="arabicParenR"/>
            </a:pPr>
            <a:endParaRPr lang="en-US" dirty="0"/>
          </a:p>
        </p:txBody>
      </p:sp>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POV &amp; Benefits</a:t>
            </a:r>
            <a:endParaRPr lang="en-US" dirty="0"/>
          </a:p>
        </p:txBody>
      </p:sp>
      <p:sp>
        <p:nvSpPr>
          <p:cNvPr id="3" name="Content Placeholder 2"/>
          <p:cNvSpPr>
            <a:spLocks noGrp="1"/>
          </p:cNvSpPr>
          <p:nvPr>
            <p:ph idx="1"/>
          </p:nvPr>
        </p:nvSpPr>
        <p:spPr/>
        <p:txBody>
          <a:bodyPr>
            <a:normAutofit fontScale="92500" lnSpcReduction="10000"/>
          </a:bodyPr>
          <a:lstStyle/>
          <a:p>
            <a:pPr marL="0" marR="0">
              <a:spcBef>
                <a:spcPts val="0"/>
              </a:spcBef>
              <a:spcAft>
                <a:spcPts val="0"/>
              </a:spcAft>
            </a:pPr>
            <a:r>
              <a:rPr lang="en-US" sz="1800" b="1" i="0" spc="0" dirty="0">
                <a:solidFill>
                  <a:srgbClr val="000000"/>
                </a:solidFill>
                <a:effectLst/>
                <a:latin typeface="Segoe UI" panose="020B0502040204020203" pitchFamily="34" charset="0"/>
              </a:rPr>
              <a:t>Dependency Management</a:t>
            </a:r>
            <a:r>
              <a:rPr lang="en-US" sz="1800" i="0" spc="0" dirty="0">
                <a:solidFill>
                  <a:srgbClr val="000000"/>
                </a:solidFill>
                <a:effectLst/>
                <a:latin typeface="Segoe UI" panose="020B0502040204020203" pitchFamily="34" charset="0"/>
              </a:rPr>
              <a:t>: fabric </a:t>
            </a:r>
            <a:r>
              <a:rPr lang="en-US" sz="1800" i="0" spc="0" dirty="0" err="1">
                <a:solidFill>
                  <a:srgbClr val="000000"/>
                </a:solidFill>
                <a:effectLst/>
                <a:latin typeface="Segoe UI" panose="020B0502040204020203" pitchFamily="34" charset="0"/>
              </a:rPr>
              <a:t>Initializr</a:t>
            </a:r>
            <a:r>
              <a:rPr lang="en-US" sz="1800" i="0" spc="0" dirty="0">
                <a:solidFill>
                  <a:srgbClr val="000000"/>
                </a:solidFill>
                <a:effectLst/>
                <a:latin typeface="Segoe UI" panose="020B0502040204020203" pitchFamily="34" charset="0"/>
              </a:rPr>
              <a:t> simplifies dependency management by offering a curated list of commonly used dependencies and starters. You can easily include popular libraries, frameworks, and modules in your project by selecting them from the available options. It helps in setting up the foundation of a fabric-based application quickly.</a:t>
            </a:r>
            <a:endParaRPr lang="en-US" sz="1800" dirty="0">
              <a:effectLst/>
              <a:latin typeface="Times New Roman" panose="02020603050405020304" pitchFamily="18" charset="0"/>
            </a:endParaRPr>
          </a:p>
          <a:p>
            <a:pPr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marL="0" marR="0">
              <a:spcBef>
                <a:spcPts val="0"/>
              </a:spcBef>
              <a:spcAft>
                <a:spcPts val="0"/>
              </a:spcAft>
            </a:pPr>
            <a:r>
              <a:rPr lang="en-US" sz="1800" b="1" i="0" spc="0" dirty="0">
                <a:solidFill>
                  <a:srgbClr val="000000"/>
                </a:solidFill>
                <a:effectLst/>
                <a:latin typeface="Segoe UI" panose="020B0502040204020203" pitchFamily="34" charset="0"/>
              </a:rPr>
              <a:t>Initial Project Structure</a:t>
            </a:r>
            <a:r>
              <a:rPr lang="en-US" sz="1800" i="0" spc="0" dirty="0">
                <a:solidFill>
                  <a:srgbClr val="000000"/>
                </a:solidFill>
                <a:effectLst/>
                <a:latin typeface="Segoe UI" panose="020B0502040204020203" pitchFamily="34" charset="0"/>
              </a:rPr>
              <a:t>: The generated project follows best practices and conventions recommended by the Spring Boot framework. It provides a well-defined project structure, including the main application class, configuration files, and directory layout, which promotes modular and maintainable code.</a:t>
            </a:r>
            <a:endParaRPr lang="en-US" sz="1800" dirty="0">
              <a:effectLst/>
              <a:latin typeface="Times New Roman" panose="02020603050405020304" pitchFamily="18" charset="0"/>
            </a:endParaRPr>
          </a:p>
          <a:p>
            <a:pPr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marL="457200" indent="-457200">
              <a:buAutoNum type="arabicParenR"/>
            </a:pPr>
            <a:endParaRPr lang="en-US" dirty="0"/>
          </a:p>
        </p:txBody>
      </p:sp>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POV &amp; Benefits</a:t>
            </a:r>
            <a:endParaRPr lang="en-US" dirty="0"/>
          </a:p>
        </p:txBody>
      </p:sp>
      <p:sp>
        <p:nvSpPr>
          <p:cNvPr id="3" name="Content Placeholder 2"/>
          <p:cNvSpPr>
            <a:spLocks noGrp="1"/>
          </p:cNvSpPr>
          <p:nvPr>
            <p:ph idx="1"/>
          </p:nvPr>
        </p:nvSpPr>
        <p:spPr/>
        <p:txBody>
          <a:bodyPr>
            <a:normAutofit lnSpcReduction="10000"/>
          </a:bodyPr>
          <a:lstStyle/>
          <a:p>
            <a:pPr marL="0" marR="0" algn="l">
              <a:spcBef>
                <a:spcPts val="0"/>
              </a:spcBef>
              <a:spcAft>
                <a:spcPts val="0"/>
              </a:spcAft>
            </a:pPr>
            <a:r>
              <a:rPr lang="en-US" sz="1800" b="1" i="0" spc="0" dirty="0">
                <a:solidFill>
                  <a:srgbClr val="000000"/>
                </a:solidFill>
                <a:effectLst/>
                <a:latin typeface="Segoe UI" panose="020B0502040204020203" pitchFamily="34" charset="0"/>
              </a:rPr>
              <a:t>Continuous Improvement</a:t>
            </a:r>
            <a:r>
              <a:rPr lang="en-US" sz="1800" i="0" spc="0" dirty="0">
                <a:solidFill>
                  <a:srgbClr val="000000"/>
                </a:solidFill>
                <a:effectLst/>
                <a:latin typeface="Segoe UI" panose="020B0502040204020203" pitchFamily="34" charset="0"/>
              </a:rPr>
              <a:t>: fabric </a:t>
            </a:r>
            <a:r>
              <a:rPr lang="en-US" sz="1800" i="0" spc="0" dirty="0" err="1">
                <a:solidFill>
                  <a:srgbClr val="000000"/>
                </a:solidFill>
                <a:effectLst/>
                <a:latin typeface="Segoe UI" panose="020B0502040204020203" pitchFamily="34" charset="0"/>
              </a:rPr>
              <a:t>Initializr</a:t>
            </a:r>
            <a:r>
              <a:rPr lang="en-US" sz="1800" i="0" spc="0" dirty="0">
                <a:solidFill>
                  <a:srgbClr val="000000"/>
                </a:solidFill>
                <a:effectLst/>
                <a:latin typeface="Segoe UI" panose="020B0502040204020203" pitchFamily="34" charset="0"/>
              </a:rPr>
              <a:t> is actively maintained and updated by the fabric team. It incorporates the latest Spring Boot releases, dependencies, and features. This ensures that you can leverage the latest advancements in the fabric ecosystem without having to manually manage version compatibility.</a:t>
            </a:r>
            <a:endParaRPr lang="en-US" sz="1800" i="0" spc="0" dirty="0">
              <a:solidFill>
                <a:srgbClr val="000000"/>
              </a:solidFill>
              <a:effectLst/>
              <a:latin typeface="Segoe UI" panose="020B0502040204020203" pitchFamily="34" charset="0"/>
            </a:endParaRPr>
          </a:p>
          <a:p>
            <a:pPr marL="0" marR="0">
              <a:spcBef>
                <a:spcPts val="0"/>
              </a:spcBef>
              <a:spcAft>
                <a:spcPts val="0"/>
              </a:spcAft>
            </a:pPr>
            <a:endParaRPr lang="en-US" sz="1800" i="0" spc="0" dirty="0">
              <a:solidFill>
                <a:srgbClr val="000000"/>
              </a:solidFill>
              <a:effectLst/>
              <a:latin typeface="Segoe UI" panose="020B0502040204020203" pitchFamily="34" charset="0"/>
            </a:endParaRPr>
          </a:p>
          <a:p>
            <a:pPr marL="0" marR="0" algn="l">
              <a:spcBef>
                <a:spcPts val="0"/>
              </a:spcBef>
              <a:spcAft>
                <a:spcPts val="0"/>
              </a:spcAft>
            </a:pPr>
            <a:r>
              <a:rPr lang="en-US" sz="1800" b="1" i="0" spc="0" dirty="0">
                <a:solidFill>
                  <a:srgbClr val="000000"/>
                </a:solidFill>
                <a:effectLst/>
                <a:latin typeface="Segoe UI" panose="020B0502040204020203" pitchFamily="34" charset="0"/>
              </a:rPr>
              <a:t>Pluggable Dependencies: </a:t>
            </a:r>
            <a:r>
              <a:rPr lang="en-US" sz="1800" i="0" spc="0" dirty="0">
                <a:solidFill>
                  <a:srgbClr val="000000"/>
                </a:solidFill>
                <a:effectLst/>
                <a:latin typeface="Segoe UI" panose="020B0502040204020203" pitchFamily="34" charset="0"/>
              </a:rPr>
              <a:t>Community Support: fabric </a:t>
            </a:r>
            <a:r>
              <a:rPr lang="en-US" sz="1800" i="0" spc="0" dirty="0" err="1">
                <a:solidFill>
                  <a:srgbClr val="000000"/>
                </a:solidFill>
                <a:effectLst/>
                <a:latin typeface="Segoe UI" panose="020B0502040204020203" pitchFamily="34" charset="0"/>
              </a:rPr>
              <a:t>Initializr</a:t>
            </a:r>
            <a:r>
              <a:rPr lang="en-US" sz="1800" i="0" spc="0" dirty="0">
                <a:solidFill>
                  <a:srgbClr val="000000"/>
                </a:solidFill>
                <a:effectLst/>
                <a:latin typeface="Segoe UI" panose="020B0502040204020203" pitchFamily="34" charset="0"/>
              </a:rPr>
              <a:t> has community around it, comprising developers and enthusiasts. This community support can assist you in solving issues and accelerating your development process.</a:t>
            </a:r>
            <a:endParaRPr lang="en-US" sz="1800" dirty="0">
              <a:effectLst/>
              <a:latin typeface="Times New Roman" panose="02020603050405020304" pitchFamily="18" charset="0"/>
            </a:endParaRPr>
          </a:p>
          <a:p>
            <a:pPr marL="457200" indent="-457200">
              <a:buAutoNum type="arabicParenR"/>
            </a:pPr>
            <a:endParaRPr lang="en-US" dirty="0"/>
          </a:p>
        </p:txBody>
      </p:sp>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POV</a:t>
            </a:r>
            <a:endParaRPr lang="en-US" dirty="0"/>
          </a:p>
        </p:txBody>
      </p:sp>
      <p:sp>
        <p:nvSpPr>
          <p:cNvPr id="3" name="Content Placeholder 2"/>
          <p:cNvSpPr>
            <a:spLocks noGrp="1"/>
          </p:cNvSpPr>
          <p:nvPr>
            <p:ph idx="1"/>
          </p:nvPr>
        </p:nvSpPr>
        <p:spPr/>
        <p:txBody>
          <a:bodyPr/>
          <a:lstStyle/>
          <a:p>
            <a:r>
              <a:rPr lang="en-US" b="0" i="0" dirty="0">
                <a:solidFill>
                  <a:srgbClr val="000000"/>
                </a:solidFill>
                <a:effectLst/>
                <a:latin typeface="FuturaNextBook"/>
              </a:rPr>
              <a:t>-</a:t>
            </a:r>
            <a:r>
              <a:rPr lang="en-US" sz="1800" i="0" spc="0" dirty="0">
                <a:solidFill>
                  <a:srgbClr val="000000"/>
                </a:solidFill>
                <a:effectLst/>
                <a:latin typeface="Segoe UI" panose="020B0502040204020203" pitchFamily="34" charset="0"/>
              </a:rPr>
              <a:t>Overall, fabric </a:t>
            </a:r>
            <a:r>
              <a:rPr lang="en-US" sz="1800" i="0" spc="0" dirty="0" err="1">
                <a:solidFill>
                  <a:srgbClr val="000000"/>
                </a:solidFill>
                <a:effectLst/>
                <a:latin typeface="Segoe UI" panose="020B0502040204020203" pitchFamily="34" charset="0"/>
              </a:rPr>
              <a:t>Initializr</a:t>
            </a:r>
            <a:r>
              <a:rPr lang="en-US" sz="1800" i="0" spc="0" dirty="0">
                <a:solidFill>
                  <a:srgbClr val="000000"/>
                </a:solidFill>
                <a:effectLst/>
                <a:latin typeface="Segoe UI" panose="020B0502040204020203" pitchFamily="34" charset="0"/>
              </a:rPr>
              <a:t> simplifies and streamlines the process of starting a new Spring Boot project. It provides a solid foundation for building Java-based microservices and encourages best practices in software development. It is a convenient tool for Java developers, especially those working with the fabric framework, to kickstart their projects efficiently.</a:t>
            </a:r>
            <a:endParaRPr lang="en-US" sz="1800" dirty="0">
              <a:effectLst/>
              <a:latin typeface="Times New Roman" panose="02020603050405020304" pitchFamily="18" charset="0"/>
            </a:endParaRPr>
          </a:p>
          <a:p>
            <a:endParaRPr lang="en-US" b="0" i="0" dirty="0">
              <a:solidFill>
                <a:srgbClr val="374151"/>
              </a:solidFill>
              <a:effectLst/>
              <a:latin typeface="Söhne"/>
            </a:endParaRPr>
          </a:p>
          <a:p>
            <a:pPr marL="457200" indent="-457200">
              <a:buAutoNum type="arabicParenR"/>
            </a:pPr>
            <a:endParaRPr lang="en-US" dirty="0"/>
          </a:p>
        </p:txBody>
      </p:sp>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{28726582-2525-47C4-B06C-33C9DB840A7D}tf56410444_win32</Template>
  <TotalTime>0</TotalTime>
  <Words>4082</Words>
  <Application>WPS Presentation</Application>
  <PresentationFormat>Widescreen</PresentationFormat>
  <Paragraphs>123</Paragraphs>
  <Slides>12</Slides>
  <Notes>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SimSun</vt:lpstr>
      <vt:lpstr>Wingdings</vt:lpstr>
      <vt:lpstr>Gill Sans Nova Light</vt:lpstr>
      <vt:lpstr>Calibri Light</vt:lpstr>
      <vt:lpstr>Baskerville</vt:lpstr>
      <vt:lpstr>Baskerville Old Face</vt:lpstr>
      <vt:lpstr>Gill Sans Light</vt:lpstr>
      <vt:lpstr>Gill Sans Nova</vt:lpstr>
      <vt:lpstr>Segoe Print</vt:lpstr>
      <vt:lpstr>Baskerville Old Face</vt:lpstr>
      <vt:lpstr>Calibri Light</vt:lpstr>
      <vt:lpstr>Calibri</vt:lpstr>
      <vt:lpstr>Söhne</vt:lpstr>
      <vt:lpstr>FuturaNextBook</vt:lpstr>
      <vt:lpstr>Segoe UI</vt:lpstr>
      <vt:lpstr>Times New Roman</vt:lpstr>
      <vt:lpstr>Calibri</vt:lpstr>
      <vt:lpstr>Microsoft YaHei</vt:lpstr>
      <vt:lpstr>Arial Unicode MS</vt:lpstr>
      <vt:lpstr>Yu Gothic UI Light</vt:lpstr>
      <vt:lpstr>Office Theme</vt:lpstr>
      <vt:lpstr>PS Inner Source</vt:lpstr>
      <vt:lpstr>Agenda</vt:lpstr>
      <vt:lpstr>Problem Area</vt:lpstr>
      <vt:lpstr>Primary goals</vt:lpstr>
      <vt:lpstr>Solution</vt:lpstr>
      <vt:lpstr>POV &amp; Benefits</vt:lpstr>
      <vt:lpstr>POV &amp; Benefits</vt:lpstr>
      <vt:lpstr>POV &amp; Benefits</vt:lpstr>
      <vt:lpstr>POV</vt:lpstr>
      <vt:lpstr>How we get there</vt:lpstr>
      <vt:lpstr>Link &amp; Details: Link : https://fabric-initialzr.pscloudhub.com/fabricio Details : https://psinnersource.lioncloud.net/details/20107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 Inner Source</dc:title>
  <dc:creator>Neha Sharma</dc:creator>
  <cp:lastModifiedBy>neha sharma</cp:lastModifiedBy>
  <cp:revision>4</cp:revision>
  <dcterms:created xsi:type="dcterms:W3CDTF">2023-07-09T08:14:00Z</dcterms:created>
  <dcterms:modified xsi:type="dcterms:W3CDTF">2023-07-09T08:55:32Z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5589CC15A3E94F15A299F0031021FB35</vt:lpwstr>
  </property>
  <property fmtid="{D5CDD505-2E9C-101B-9397-08002B2CF9AE}" pid="4" name="KSOProductBuildVer">
    <vt:lpwstr>1033-11.2.0.11537</vt:lpwstr>
  </property>
</Properties>
</file>