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82D5DCC-8F62-BB40-9836-69C1D0C9651B}">
          <p14:sldIdLst>
            <p14:sldId id="256"/>
            <p14:sldId id="257"/>
            <p14:sldId id="258"/>
          </p14:sldIdLst>
        </p14:section>
        <p14:section name="analysis" id="{D630C92C-9CB4-AC47-B4CB-9A6EFA017296}">
          <p14:sldIdLst>
            <p14:sldId id="259"/>
            <p14:sldId id="260"/>
            <p14:sldId id="261"/>
            <p14:sldId id="262"/>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74"/>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3/21/19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3/21/19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3/21/19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pixabay.com/de/besen-sauber-icon-fegen-1296766/" TargetMode="External"/><Relationship Id="rId7"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FE5B-5F05-D34B-AA95-38E25C67ADBA}"/>
              </a:ext>
            </a:extLst>
          </p:cNvPr>
          <p:cNvSpPr>
            <a:spLocks noGrp="1"/>
          </p:cNvSpPr>
          <p:nvPr>
            <p:ph type="ctrTitle"/>
          </p:nvPr>
        </p:nvSpPr>
        <p:spPr/>
        <p:txBody>
          <a:bodyPr/>
          <a:lstStyle/>
          <a:p>
            <a:r>
              <a:rPr lang="en-US" dirty="0"/>
              <a:t> ETL PROJECT</a:t>
            </a:r>
          </a:p>
        </p:txBody>
      </p:sp>
      <p:sp>
        <p:nvSpPr>
          <p:cNvPr id="3" name="Subtitle 2">
            <a:extLst>
              <a:ext uri="{FF2B5EF4-FFF2-40B4-BE49-F238E27FC236}">
                <a16:creationId xmlns:a16="http://schemas.microsoft.com/office/drawing/2014/main" id="{27C9FB5C-B015-4540-A1F5-10DB803ED841}"/>
              </a:ext>
            </a:extLst>
          </p:cNvPr>
          <p:cNvSpPr>
            <a:spLocks noGrp="1"/>
          </p:cNvSpPr>
          <p:nvPr>
            <p:ph type="subTitle" idx="1"/>
          </p:nvPr>
        </p:nvSpPr>
        <p:spPr/>
        <p:txBody>
          <a:bodyPr/>
          <a:lstStyle/>
          <a:p>
            <a:r>
              <a:rPr lang="en-US" b="1" dirty="0"/>
              <a:t>EXTRACT , TRANSFORM , LOAD ' BIG MART SALES ' DATA.</a:t>
            </a:r>
          </a:p>
        </p:txBody>
      </p:sp>
      <p:sp>
        <p:nvSpPr>
          <p:cNvPr id="4" name="TextBox 3">
            <a:extLst>
              <a:ext uri="{FF2B5EF4-FFF2-40B4-BE49-F238E27FC236}">
                <a16:creationId xmlns:a16="http://schemas.microsoft.com/office/drawing/2014/main" id="{BC45C2EB-DA6A-7747-B9DE-B36D5216FD79}"/>
              </a:ext>
            </a:extLst>
          </p:cNvPr>
          <p:cNvSpPr txBox="1"/>
          <p:nvPr/>
        </p:nvSpPr>
        <p:spPr>
          <a:xfrm>
            <a:off x="5690681" y="5496128"/>
            <a:ext cx="6235430" cy="369332"/>
          </a:xfrm>
          <a:prstGeom prst="rect">
            <a:avLst/>
          </a:prstGeom>
          <a:noFill/>
        </p:spPr>
        <p:txBody>
          <a:bodyPr wrap="square" rtlCol="0">
            <a:spAutoFit/>
          </a:bodyPr>
          <a:lstStyle/>
          <a:p>
            <a:r>
              <a:rPr lang="en-US" dirty="0"/>
              <a:t>Copyright @ Neha Talwar Data Analytics </a:t>
            </a:r>
            <a:r>
              <a:rPr lang="en-US" dirty="0" err="1"/>
              <a:t>bootcamp</a:t>
            </a:r>
            <a:r>
              <a:rPr lang="en-US" dirty="0"/>
              <a:t> 2019</a:t>
            </a:r>
          </a:p>
        </p:txBody>
      </p:sp>
    </p:spTree>
    <p:extLst>
      <p:ext uri="{BB962C8B-B14F-4D97-AF65-F5344CB8AC3E}">
        <p14:creationId xmlns:p14="http://schemas.microsoft.com/office/powerpoint/2010/main" val="490531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E396C-9C76-D84F-9E90-3968FFEB06B0}"/>
              </a:ext>
            </a:extLst>
          </p:cNvPr>
          <p:cNvSpPr>
            <a:spLocks noGrp="1"/>
          </p:cNvSpPr>
          <p:nvPr>
            <p:ph type="title"/>
          </p:nvPr>
        </p:nvSpPr>
        <p:spPr/>
        <p:txBody>
          <a:bodyPr/>
          <a:lstStyle/>
          <a:p>
            <a:r>
              <a:rPr lang="en-US" dirty="0"/>
              <a:t>GOAL :</a:t>
            </a:r>
          </a:p>
        </p:txBody>
      </p:sp>
      <p:sp>
        <p:nvSpPr>
          <p:cNvPr id="3" name="Content Placeholder 2">
            <a:extLst>
              <a:ext uri="{FF2B5EF4-FFF2-40B4-BE49-F238E27FC236}">
                <a16:creationId xmlns:a16="http://schemas.microsoft.com/office/drawing/2014/main" id="{6B54E5E2-6E98-CF41-BF72-60AC567C2E7F}"/>
              </a:ext>
            </a:extLst>
          </p:cNvPr>
          <p:cNvSpPr>
            <a:spLocks noGrp="1"/>
          </p:cNvSpPr>
          <p:nvPr>
            <p:ph idx="1"/>
          </p:nvPr>
        </p:nvSpPr>
        <p:spPr/>
        <p:txBody>
          <a:bodyPr>
            <a:normAutofit lnSpcReduction="10000"/>
          </a:bodyPr>
          <a:lstStyle/>
          <a:p>
            <a:r>
              <a:rPr lang="en-US" dirty="0"/>
              <a:t>The goal is to extract the data from a reliable data source like Kaggle and bring it into the python environment with pandas as a csv and structure it into a pandas </a:t>
            </a:r>
            <a:r>
              <a:rPr lang="en-US" dirty="0" err="1"/>
              <a:t>dataframe</a:t>
            </a:r>
            <a:r>
              <a:rPr lang="en-US" dirty="0"/>
              <a:t> to begin the transformation phase of the data by cleaning the data, fixing the null and missing values , grouping by relevant variables to create visualizations and identify the outlets with maximum sales and the other trends and variables contributing to those sales. After the data is cleaned and fixed </a:t>
            </a:r>
            <a:r>
              <a:rPr lang="en-US" dirty="0" err="1"/>
              <a:t>i</a:t>
            </a:r>
            <a:r>
              <a:rPr lang="en-US" dirty="0"/>
              <a:t> will load the pandas </a:t>
            </a:r>
            <a:r>
              <a:rPr lang="en-US" dirty="0" err="1"/>
              <a:t>dataframe</a:t>
            </a:r>
            <a:r>
              <a:rPr lang="en-US" dirty="0"/>
              <a:t> into a local database such as </a:t>
            </a:r>
            <a:r>
              <a:rPr lang="en-US" dirty="0" err="1"/>
              <a:t>postgreSQL</a:t>
            </a:r>
            <a:r>
              <a:rPr lang="en-US" dirty="0"/>
              <a:t> and check for SQL tables with SQL commands.</a:t>
            </a:r>
          </a:p>
          <a:p>
            <a:pPr marL="0" indent="0">
              <a:buNone/>
            </a:pPr>
            <a:br>
              <a:rPr lang="en-US" dirty="0"/>
            </a:br>
            <a:endParaRPr lang="en-US" dirty="0"/>
          </a:p>
          <a:p>
            <a:endParaRPr lang="en-US" dirty="0"/>
          </a:p>
        </p:txBody>
      </p:sp>
    </p:spTree>
    <p:extLst>
      <p:ext uri="{BB962C8B-B14F-4D97-AF65-F5344CB8AC3E}">
        <p14:creationId xmlns:p14="http://schemas.microsoft.com/office/powerpoint/2010/main" val="2688388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CD8EC-CD10-B942-BC7C-77A9E245AEB6}"/>
              </a:ext>
            </a:extLst>
          </p:cNvPr>
          <p:cNvSpPr>
            <a:spLocks noGrp="1"/>
          </p:cNvSpPr>
          <p:nvPr>
            <p:ph type="title"/>
          </p:nvPr>
        </p:nvSpPr>
        <p:spPr/>
        <p:txBody>
          <a:bodyPr/>
          <a:lstStyle/>
          <a:p>
            <a:r>
              <a:rPr lang="en-US" dirty="0"/>
              <a:t>The pandas </a:t>
            </a:r>
            <a:r>
              <a:rPr lang="en-US" dirty="0" err="1"/>
              <a:t>dataframe</a:t>
            </a:r>
            <a:r>
              <a:rPr lang="en-US" dirty="0"/>
              <a:t> after extraction</a:t>
            </a:r>
          </a:p>
        </p:txBody>
      </p:sp>
      <p:pic>
        <p:nvPicPr>
          <p:cNvPr id="5" name="Content Placeholder 4">
            <a:extLst>
              <a:ext uri="{FF2B5EF4-FFF2-40B4-BE49-F238E27FC236}">
                <a16:creationId xmlns:a16="http://schemas.microsoft.com/office/drawing/2014/main" id="{0E38DE35-A57B-B741-A520-3A2BF82E36A4}"/>
              </a:ext>
            </a:extLst>
          </p:cNvPr>
          <p:cNvPicPr>
            <a:picLocks noGrp="1" noChangeAspect="1"/>
          </p:cNvPicPr>
          <p:nvPr>
            <p:ph idx="1"/>
          </p:nvPr>
        </p:nvPicPr>
        <p:blipFill>
          <a:blip r:embed="rId2"/>
          <a:stretch>
            <a:fillRect/>
          </a:stretch>
        </p:blipFill>
        <p:spPr>
          <a:xfrm>
            <a:off x="1451578" y="1935923"/>
            <a:ext cx="9968693" cy="1853484"/>
          </a:xfrm>
        </p:spPr>
      </p:pic>
      <p:sp>
        <p:nvSpPr>
          <p:cNvPr id="6" name="Rectangle 5">
            <a:extLst>
              <a:ext uri="{FF2B5EF4-FFF2-40B4-BE49-F238E27FC236}">
                <a16:creationId xmlns:a16="http://schemas.microsoft.com/office/drawing/2014/main" id="{C0BC2B2E-FB99-6242-B633-D976F9CDE28C}"/>
              </a:ext>
            </a:extLst>
          </p:cNvPr>
          <p:cNvSpPr/>
          <p:nvPr/>
        </p:nvSpPr>
        <p:spPr>
          <a:xfrm>
            <a:off x="1285102" y="4067466"/>
            <a:ext cx="10135169" cy="2031325"/>
          </a:xfrm>
          <a:prstGeom prst="rect">
            <a:avLst/>
          </a:prstGeom>
        </p:spPr>
        <p:txBody>
          <a:bodyPr wrap="square">
            <a:spAutoFit/>
          </a:bodyPr>
          <a:lstStyle/>
          <a:p>
            <a:r>
              <a:rPr lang="en-US" dirty="0">
                <a:solidFill>
                  <a:srgbClr val="000000"/>
                </a:solidFill>
                <a:latin typeface="Helvetica Neue" panose="02000503000000020004" pitchFamily="2" charset="0"/>
              </a:rPr>
              <a:t>DESCRIPTION OF THE DATA :-</a:t>
            </a:r>
          </a:p>
          <a:p>
            <a:r>
              <a:rPr lang="en-US" dirty="0">
                <a:solidFill>
                  <a:srgbClr val="000000"/>
                </a:solidFill>
                <a:latin typeface="Helvetica Neue" panose="02000503000000020004" pitchFamily="2" charset="0"/>
              </a:rPr>
              <a:t>This dataset describes the sales for </a:t>
            </a:r>
            <a:r>
              <a:rPr lang="en-US" dirty="0" err="1">
                <a:solidFill>
                  <a:srgbClr val="000000"/>
                </a:solidFill>
                <a:latin typeface="Helvetica Neue" panose="02000503000000020004" pitchFamily="2" charset="0"/>
              </a:rPr>
              <a:t>BigMart</a:t>
            </a:r>
            <a:r>
              <a:rPr lang="en-US" dirty="0">
                <a:solidFill>
                  <a:srgbClr val="000000"/>
                </a:solidFill>
                <a:latin typeface="Helvetica Neue" panose="02000503000000020004" pitchFamily="2" charset="0"/>
              </a:rPr>
              <a:t> which is a go-to grocery mart for all kinds of perishable and non-perishable food items. The data is divided into a train and test csv where the train csv has 8523 rows and 12 rows and test csv has 5681 rows and 11 columns. On merging both the csv’s the total row count sums </a:t>
            </a:r>
            <a:r>
              <a:rPr lang="en-US" dirty="0" err="1">
                <a:solidFill>
                  <a:srgbClr val="000000"/>
                </a:solidFill>
                <a:latin typeface="Helvetica Neue" panose="02000503000000020004" pitchFamily="2" charset="0"/>
              </a:rPr>
              <a:t>upto</a:t>
            </a:r>
            <a:r>
              <a:rPr lang="en-US" dirty="0">
                <a:solidFill>
                  <a:srgbClr val="000000"/>
                </a:solidFill>
                <a:latin typeface="Helvetica Neue" panose="02000503000000020004" pitchFamily="2" charset="0"/>
              </a:rPr>
              <a:t> 14204 rows .</a:t>
            </a:r>
          </a:p>
          <a:p>
            <a:br>
              <a:rPr lang="en-US" dirty="0"/>
            </a:br>
            <a:endParaRPr lang="en-US" dirty="0"/>
          </a:p>
        </p:txBody>
      </p:sp>
    </p:spTree>
    <p:extLst>
      <p:ext uri="{BB962C8B-B14F-4D97-AF65-F5344CB8AC3E}">
        <p14:creationId xmlns:p14="http://schemas.microsoft.com/office/powerpoint/2010/main" val="833424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7F0E8-238D-2549-ABE9-A40FEBC915E1}"/>
              </a:ext>
            </a:extLst>
          </p:cNvPr>
          <p:cNvSpPr>
            <a:spLocks noGrp="1"/>
          </p:cNvSpPr>
          <p:nvPr>
            <p:ph type="title"/>
          </p:nvPr>
        </p:nvSpPr>
        <p:spPr>
          <a:xfrm>
            <a:off x="1451579" y="327864"/>
            <a:ext cx="9603275" cy="1049235"/>
          </a:xfrm>
        </p:spPr>
        <p:txBody>
          <a:bodyPr/>
          <a:lstStyle/>
          <a:p>
            <a:r>
              <a:rPr lang="en-US" dirty="0"/>
              <a:t>data cleaning or transformation required.</a:t>
            </a:r>
          </a:p>
        </p:txBody>
      </p:sp>
      <p:pic>
        <p:nvPicPr>
          <p:cNvPr id="4" name="Picture 3" descr="Kostenlose Vektorgrafik: Besen, Sauber, Icon, Fegen - Kostenloses Bild auf Pixabay - 1296766">
            <a:extLst>
              <a:ext uri="{FF2B5EF4-FFF2-40B4-BE49-F238E27FC236}">
                <a16:creationId xmlns:a16="http://schemas.microsoft.com/office/drawing/2014/main" id="{6FB7A6B9-E73C-1945-8944-03747E800F6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43644" y="852481"/>
            <a:ext cx="2806700" cy="4028303"/>
          </a:xfrm>
          <a:prstGeom prst="rect">
            <a:avLst/>
          </a:prstGeom>
        </p:spPr>
      </p:pic>
      <p:pic>
        <p:nvPicPr>
          <p:cNvPr id="6" name="Graphic 5" descr="Magnifying glass">
            <a:extLst>
              <a:ext uri="{FF2B5EF4-FFF2-40B4-BE49-F238E27FC236}">
                <a16:creationId xmlns:a16="http://schemas.microsoft.com/office/drawing/2014/main" id="{B1EC3CEC-738A-0C4B-9ECD-B820F432EF4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02877" y="2031520"/>
            <a:ext cx="897924" cy="838949"/>
          </a:xfrm>
          <a:prstGeom prst="rect">
            <a:avLst/>
          </a:prstGeom>
        </p:spPr>
      </p:pic>
      <p:sp>
        <p:nvSpPr>
          <p:cNvPr id="7" name="TextBox 6">
            <a:extLst>
              <a:ext uri="{FF2B5EF4-FFF2-40B4-BE49-F238E27FC236}">
                <a16:creationId xmlns:a16="http://schemas.microsoft.com/office/drawing/2014/main" id="{DCC41423-D689-3E4E-81A7-77BA18F6B724}"/>
              </a:ext>
            </a:extLst>
          </p:cNvPr>
          <p:cNvSpPr txBox="1"/>
          <p:nvPr/>
        </p:nvSpPr>
        <p:spPr>
          <a:xfrm>
            <a:off x="6627340" y="2361481"/>
            <a:ext cx="6483178" cy="369332"/>
          </a:xfrm>
          <a:prstGeom prst="rect">
            <a:avLst/>
          </a:prstGeom>
          <a:noFill/>
        </p:spPr>
        <p:txBody>
          <a:bodyPr wrap="square" rtlCol="0">
            <a:spAutoFit/>
          </a:bodyPr>
          <a:lstStyle/>
          <a:p>
            <a:r>
              <a:rPr lang="en-US" dirty="0"/>
              <a:t>Exploratory data analysis</a:t>
            </a:r>
          </a:p>
        </p:txBody>
      </p:sp>
      <p:pic>
        <p:nvPicPr>
          <p:cNvPr id="9" name="Graphic 8" descr="Calculator">
            <a:extLst>
              <a:ext uri="{FF2B5EF4-FFF2-40B4-BE49-F238E27FC236}">
                <a16:creationId xmlns:a16="http://schemas.microsoft.com/office/drawing/2014/main" id="{A5FEEDAD-B7BA-BC47-B669-B780E330543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09492" y="3046002"/>
            <a:ext cx="951470" cy="789338"/>
          </a:xfrm>
          <a:prstGeom prst="rect">
            <a:avLst/>
          </a:prstGeom>
        </p:spPr>
      </p:pic>
      <p:sp>
        <p:nvSpPr>
          <p:cNvPr id="10" name="TextBox 9">
            <a:extLst>
              <a:ext uri="{FF2B5EF4-FFF2-40B4-BE49-F238E27FC236}">
                <a16:creationId xmlns:a16="http://schemas.microsoft.com/office/drawing/2014/main" id="{C17F439A-74E5-6440-8348-7E1BFBF81B15}"/>
              </a:ext>
            </a:extLst>
          </p:cNvPr>
          <p:cNvSpPr txBox="1"/>
          <p:nvPr/>
        </p:nvSpPr>
        <p:spPr>
          <a:xfrm>
            <a:off x="6432288" y="3256005"/>
            <a:ext cx="6171604" cy="369332"/>
          </a:xfrm>
          <a:prstGeom prst="rect">
            <a:avLst/>
          </a:prstGeom>
          <a:noFill/>
        </p:spPr>
        <p:txBody>
          <a:bodyPr wrap="square" rtlCol="0">
            <a:spAutoFit/>
          </a:bodyPr>
          <a:lstStyle/>
          <a:p>
            <a:r>
              <a:rPr lang="en-US" dirty="0"/>
              <a:t>   Impute missing , null values </a:t>
            </a:r>
          </a:p>
        </p:txBody>
      </p:sp>
      <p:pic>
        <p:nvPicPr>
          <p:cNvPr id="12" name="Graphic 11" descr="Upward trend">
            <a:extLst>
              <a:ext uri="{FF2B5EF4-FFF2-40B4-BE49-F238E27FC236}">
                <a16:creationId xmlns:a16="http://schemas.microsoft.com/office/drawing/2014/main" id="{BC1CEEDA-7624-FF40-B40B-A8729EB4910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546720" y="3966384"/>
            <a:ext cx="914400" cy="914400"/>
          </a:xfrm>
          <a:prstGeom prst="rect">
            <a:avLst/>
          </a:prstGeom>
        </p:spPr>
      </p:pic>
      <p:sp>
        <p:nvSpPr>
          <p:cNvPr id="13" name="TextBox 12">
            <a:extLst>
              <a:ext uri="{FF2B5EF4-FFF2-40B4-BE49-F238E27FC236}">
                <a16:creationId xmlns:a16="http://schemas.microsoft.com/office/drawing/2014/main" id="{A209BAB5-A7E8-D54C-B8B5-C8B78032CE41}"/>
              </a:ext>
            </a:extLst>
          </p:cNvPr>
          <p:cNvSpPr txBox="1"/>
          <p:nvPr/>
        </p:nvSpPr>
        <p:spPr>
          <a:xfrm>
            <a:off x="6627340" y="4133200"/>
            <a:ext cx="5276335" cy="369332"/>
          </a:xfrm>
          <a:prstGeom prst="rect">
            <a:avLst/>
          </a:prstGeom>
          <a:noFill/>
        </p:spPr>
        <p:txBody>
          <a:bodyPr wrap="square" rtlCol="0">
            <a:spAutoFit/>
          </a:bodyPr>
          <a:lstStyle/>
          <a:p>
            <a:r>
              <a:rPr lang="en-US" dirty="0"/>
              <a:t>Visualize the data with plots</a:t>
            </a:r>
          </a:p>
        </p:txBody>
      </p:sp>
    </p:spTree>
    <p:extLst>
      <p:ext uri="{BB962C8B-B14F-4D97-AF65-F5344CB8AC3E}">
        <p14:creationId xmlns:p14="http://schemas.microsoft.com/office/powerpoint/2010/main" val="1536673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9BD9C8-E7C5-3547-8980-64E296BA1AF4}"/>
              </a:ext>
            </a:extLst>
          </p:cNvPr>
          <p:cNvSpPr txBox="1"/>
          <p:nvPr/>
        </p:nvSpPr>
        <p:spPr>
          <a:xfrm>
            <a:off x="89170" y="340469"/>
            <a:ext cx="12013660" cy="369332"/>
          </a:xfrm>
          <a:prstGeom prst="rect">
            <a:avLst/>
          </a:prstGeom>
          <a:noFill/>
        </p:spPr>
        <p:txBody>
          <a:bodyPr wrap="square" rtlCol="0">
            <a:spAutoFit/>
          </a:bodyPr>
          <a:lstStyle/>
          <a:p>
            <a:r>
              <a:rPr lang="en-US" dirty="0"/>
              <a:t>The EDA gave the following pointers :-</a:t>
            </a:r>
          </a:p>
        </p:txBody>
      </p:sp>
      <p:sp>
        <p:nvSpPr>
          <p:cNvPr id="3" name="TextBox 2">
            <a:extLst>
              <a:ext uri="{FF2B5EF4-FFF2-40B4-BE49-F238E27FC236}">
                <a16:creationId xmlns:a16="http://schemas.microsoft.com/office/drawing/2014/main" id="{A5C05ED1-C630-7444-8E5F-EAC3810301F3}"/>
              </a:ext>
            </a:extLst>
          </p:cNvPr>
          <p:cNvSpPr txBox="1"/>
          <p:nvPr/>
        </p:nvSpPr>
        <p:spPr>
          <a:xfrm>
            <a:off x="739302" y="1079771"/>
            <a:ext cx="11867745" cy="1477328"/>
          </a:xfrm>
          <a:prstGeom prst="rect">
            <a:avLst/>
          </a:prstGeom>
          <a:noFill/>
        </p:spPr>
        <p:txBody>
          <a:bodyPr wrap="square" rtlCol="0">
            <a:spAutoFit/>
          </a:bodyPr>
          <a:lstStyle/>
          <a:p>
            <a:r>
              <a:rPr lang="en-US" dirty="0"/>
              <a:t>After merging the data we have 14204 rows and 13 columns of which 8 are categorical and 5 are numerical columns .</a:t>
            </a:r>
          </a:p>
          <a:p>
            <a:endParaRPr lang="en-US" dirty="0"/>
          </a:p>
          <a:p>
            <a:r>
              <a:rPr lang="en-US" dirty="0"/>
              <a:t>The column ‘item weight’ has 2439 missing values and ‘outlet size’ has 4016 missing values .</a:t>
            </a:r>
          </a:p>
          <a:p>
            <a:endParaRPr lang="en-US" dirty="0"/>
          </a:p>
          <a:p>
            <a:r>
              <a:rPr lang="en-US" dirty="0"/>
              <a:t>Column ‘item visibility’ has zero value errors that needs to be fixed.</a:t>
            </a:r>
          </a:p>
        </p:txBody>
      </p:sp>
      <p:sp>
        <p:nvSpPr>
          <p:cNvPr id="4" name="TextBox 3">
            <a:extLst>
              <a:ext uri="{FF2B5EF4-FFF2-40B4-BE49-F238E27FC236}">
                <a16:creationId xmlns:a16="http://schemas.microsoft.com/office/drawing/2014/main" id="{25567F98-8A36-6B4D-8D19-0D8823653C90}"/>
              </a:ext>
            </a:extLst>
          </p:cNvPr>
          <p:cNvSpPr txBox="1"/>
          <p:nvPr/>
        </p:nvSpPr>
        <p:spPr>
          <a:xfrm>
            <a:off x="204281" y="3112851"/>
            <a:ext cx="11595370" cy="2031325"/>
          </a:xfrm>
          <a:prstGeom prst="rect">
            <a:avLst/>
          </a:prstGeom>
          <a:noFill/>
        </p:spPr>
        <p:txBody>
          <a:bodyPr wrap="square" rtlCol="0">
            <a:spAutoFit/>
          </a:bodyPr>
          <a:lstStyle/>
          <a:p>
            <a:r>
              <a:rPr lang="en-US" dirty="0"/>
              <a:t>The code : -</a:t>
            </a:r>
          </a:p>
          <a:p>
            <a:endParaRPr lang="en-US" dirty="0"/>
          </a:p>
          <a:p>
            <a:pPr marL="285750" indent="-285750">
              <a:buFont typeface="Wingdings" pitchFamily="2" charset="2"/>
              <a:buChar char="§"/>
            </a:pPr>
            <a:r>
              <a:rPr lang="en-US" dirty="0"/>
              <a:t>Used the pivot table to aggregate column’s mean values after grouping by relevant columns.</a:t>
            </a:r>
          </a:p>
          <a:p>
            <a:pPr marL="285750" indent="-285750">
              <a:buFont typeface="Wingdings" pitchFamily="2" charset="2"/>
              <a:buChar char="§"/>
            </a:pPr>
            <a:r>
              <a:rPr lang="en-US" dirty="0"/>
              <a:t>Used apply function on the </a:t>
            </a:r>
            <a:r>
              <a:rPr lang="en-US" dirty="0" err="1"/>
              <a:t>dataframe</a:t>
            </a:r>
            <a:r>
              <a:rPr lang="en-US" dirty="0"/>
              <a:t> with lambda function to locate and fill the missing values with the calculated averages from the pivot table.</a:t>
            </a:r>
          </a:p>
          <a:p>
            <a:pPr marL="285750" indent="-285750">
              <a:buFont typeface="Wingdings" pitchFamily="2" charset="2"/>
              <a:buChar char="§"/>
            </a:pPr>
            <a:r>
              <a:rPr lang="en-US" dirty="0"/>
              <a:t>Plotted with seaborn library to deduce correlations between the columns.</a:t>
            </a:r>
          </a:p>
          <a:p>
            <a:endParaRPr lang="en-US" dirty="0"/>
          </a:p>
        </p:txBody>
      </p:sp>
    </p:spTree>
    <p:extLst>
      <p:ext uri="{BB962C8B-B14F-4D97-AF65-F5344CB8AC3E}">
        <p14:creationId xmlns:p14="http://schemas.microsoft.com/office/powerpoint/2010/main" val="2538950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02D892-A12A-4E41-912B-22C1D09A64B0}"/>
              </a:ext>
            </a:extLst>
          </p:cNvPr>
          <p:cNvPicPr>
            <a:picLocks noChangeAspect="1"/>
          </p:cNvPicPr>
          <p:nvPr/>
        </p:nvPicPr>
        <p:blipFill>
          <a:blip r:embed="rId2"/>
          <a:stretch>
            <a:fillRect/>
          </a:stretch>
        </p:blipFill>
        <p:spPr>
          <a:xfrm>
            <a:off x="-1" y="-4865"/>
            <a:ext cx="5924145" cy="4557409"/>
          </a:xfrm>
          <a:prstGeom prst="rect">
            <a:avLst/>
          </a:prstGeom>
        </p:spPr>
      </p:pic>
      <p:pic>
        <p:nvPicPr>
          <p:cNvPr id="6" name="Picture 5">
            <a:extLst>
              <a:ext uri="{FF2B5EF4-FFF2-40B4-BE49-F238E27FC236}">
                <a16:creationId xmlns:a16="http://schemas.microsoft.com/office/drawing/2014/main" id="{8093102A-DDAE-344A-931C-8D17A858E632}"/>
              </a:ext>
            </a:extLst>
          </p:cNvPr>
          <p:cNvPicPr>
            <a:picLocks noChangeAspect="1"/>
          </p:cNvPicPr>
          <p:nvPr/>
        </p:nvPicPr>
        <p:blipFill>
          <a:blip r:embed="rId3"/>
          <a:stretch>
            <a:fillRect/>
          </a:stretch>
        </p:blipFill>
        <p:spPr>
          <a:xfrm>
            <a:off x="5924144" y="1814614"/>
            <a:ext cx="6489700" cy="4294356"/>
          </a:xfrm>
          <a:prstGeom prst="rect">
            <a:avLst/>
          </a:prstGeom>
        </p:spPr>
      </p:pic>
      <p:sp>
        <p:nvSpPr>
          <p:cNvPr id="7" name="TextBox 6">
            <a:extLst>
              <a:ext uri="{FF2B5EF4-FFF2-40B4-BE49-F238E27FC236}">
                <a16:creationId xmlns:a16="http://schemas.microsoft.com/office/drawing/2014/main" id="{4DC6C60C-5B13-3A46-AD6B-C811E37F3D08}"/>
              </a:ext>
            </a:extLst>
          </p:cNvPr>
          <p:cNvSpPr txBox="1"/>
          <p:nvPr/>
        </p:nvSpPr>
        <p:spPr>
          <a:xfrm>
            <a:off x="6144638" y="596301"/>
            <a:ext cx="5826868" cy="923330"/>
          </a:xfrm>
          <a:prstGeom prst="rect">
            <a:avLst/>
          </a:prstGeom>
          <a:noFill/>
        </p:spPr>
        <p:txBody>
          <a:bodyPr wrap="square" rtlCol="0">
            <a:spAutoFit/>
          </a:bodyPr>
          <a:lstStyle/>
          <a:p>
            <a:r>
              <a:rPr lang="en-US" dirty="0"/>
              <a:t>The boxplot shows that sales for meats , fruits and vegetables , dairy , snacks is high whereas seafood has the least sales.</a:t>
            </a:r>
          </a:p>
        </p:txBody>
      </p:sp>
      <p:sp>
        <p:nvSpPr>
          <p:cNvPr id="8" name="TextBox 7">
            <a:extLst>
              <a:ext uri="{FF2B5EF4-FFF2-40B4-BE49-F238E27FC236}">
                <a16:creationId xmlns:a16="http://schemas.microsoft.com/office/drawing/2014/main" id="{FA68BA3C-4CEB-B843-B55C-69A99FC87399}"/>
              </a:ext>
            </a:extLst>
          </p:cNvPr>
          <p:cNvSpPr txBox="1"/>
          <p:nvPr/>
        </p:nvSpPr>
        <p:spPr>
          <a:xfrm>
            <a:off x="68094" y="4552544"/>
            <a:ext cx="5924144" cy="1200329"/>
          </a:xfrm>
          <a:prstGeom prst="rect">
            <a:avLst/>
          </a:prstGeom>
          <a:noFill/>
        </p:spPr>
        <p:txBody>
          <a:bodyPr wrap="square" rtlCol="0">
            <a:spAutoFit/>
          </a:bodyPr>
          <a:lstStyle/>
          <a:p>
            <a:r>
              <a:rPr lang="en-US" dirty="0"/>
              <a:t>The scatterplot depicts that the $50 -100 MRP items are the most sold and thus most dense after which $150-200 MRP items are comparatively less dense and the items above $200 MRP are the least dense or are slow-moving in nature.</a:t>
            </a:r>
          </a:p>
        </p:txBody>
      </p:sp>
    </p:spTree>
    <p:extLst>
      <p:ext uri="{BB962C8B-B14F-4D97-AF65-F5344CB8AC3E}">
        <p14:creationId xmlns:p14="http://schemas.microsoft.com/office/powerpoint/2010/main" val="2977350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025550-24A8-0640-BCB8-43925DDB7C22}"/>
              </a:ext>
            </a:extLst>
          </p:cNvPr>
          <p:cNvPicPr>
            <a:picLocks noChangeAspect="1"/>
          </p:cNvPicPr>
          <p:nvPr/>
        </p:nvPicPr>
        <p:blipFill>
          <a:blip r:embed="rId2"/>
          <a:stretch>
            <a:fillRect/>
          </a:stretch>
        </p:blipFill>
        <p:spPr>
          <a:xfrm>
            <a:off x="81063" y="126458"/>
            <a:ext cx="6014937" cy="3375499"/>
          </a:xfrm>
          <a:prstGeom prst="rect">
            <a:avLst/>
          </a:prstGeom>
        </p:spPr>
      </p:pic>
      <p:sp>
        <p:nvSpPr>
          <p:cNvPr id="4" name="TextBox 3">
            <a:extLst>
              <a:ext uri="{FF2B5EF4-FFF2-40B4-BE49-F238E27FC236}">
                <a16:creationId xmlns:a16="http://schemas.microsoft.com/office/drawing/2014/main" id="{A938F797-5568-3140-A469-754546BDF1C6}"/>
              </a:ext>
            </a:extLst>
          </p:cNvPr>
          <p:cNvSpPr txBox="1"/>
          <p:nvPr/>
        </p:nvSpPr>
        <p:spPr>
          <a:xfrm>
            <a:off x="295073" y="3910519"/>
            <a:ext cx="5505856" cy="1477328"/>
          </a:xfrm>
          <a:prstGeom prst="rect">
            <a:avLst/>
          </a:prstGeom>
          <a:noFill/>
        </p:spPr>
        <p:txBody>
          <a:bodyPr wrap="square" rtlCol="0">
            <a:spAutoFit/>
          </a:bodyPr>
          <a:lstStyle/>
          <a:p>
            <a:r>
              <a:rPr lang="en-US" dirty="0"/>
              <a:t>Medium sized outlets are doing the maximum sales followed by high and small at an even rate.</a:t>
            </a:r>
          </a:p>
          <a:p>
            <a:br>
              <a:rPr lang="en-US" dirty="0"/>
            </a:br>
            <a:endParaRPr lang="en-US" dirty="0"/>
          </a:p>
          <a:p>
            <a:endParaRPr lang="en-US" dirty="0"/>
          </a:p>
        </p:txBody>
      </p:sp>
      <p:pic>
        <p:nvPicPr>
          <p:cNvPr id="6" name="Picture 5">
            <a:extLst>
              <a:ext uri="{FF2B5EF4-FFF2-40B4-BE49-F238E27FC236}">
                <a16:creationId xmlns:a16="http://schemas.microsoft.com/office/drawing/2014/main" id="{4AFBC5AC-C385-3943-B06D-C691A873A5C7}"/>
              </a:ext>
            </a:extLst>
          </p:cNvPr>
          <p:cNvPicPr>
            <a:picLocks noChangeAspect="1"/>
          </p:cNvPicPr>
          <p:nvPr/>
        </p:nvPicPr>
        <p:blipFill>
          <a:blip r:embed="rId3"/>
          <a:stretch>
            <a:fillRect/>
          </a:stretch>
        </p:blipFill>
        <p:spPr>
          <a:xfrm>
            <a:off x="6297041" y="126459"/>
            <a:ext cx="5749045" cy="3375498"/>
          </a:xfrm>
          <a:prstGeom prst="rect">
            <a:avLst/>
          </a:prstGeom>
        </p:spPr>
      </p:pic>
      <p:sp>
        <p:nvSpPr>
          <p:cNvPr id="7" name="TextBox 6">
            <a:extLst>
              <a:ext uri="{FF2B5EF4-FFF2-40B4-BE49-F238E27FC236}">
                <a16:creationId xmlns:a16="http://schemas.microsoft.com/office/drawing/2014/main" id="{996CD95E-6095-9645-8883-AE97FAF140D6}"/>
              </a:ext>
            </a:extLst>
          </p:cNvPr>
          <p:cNvSpPr txBox="1"/>
          <p:nvPr/>
        </p:nvSpPr>
        <p:spPr>
          <a:xfrm>
            <a:off x="6391072" y="3910519"/>
            <a:ext cx="5655014" cy="923330"/>
          </a:xfrm>
          <a:prstGeom prst="rect">
            <a:avLst/>
          </a:prstGeom>
          <a:noFill/>
        </p:spPr>
        <p:txBody>
          <a:bodyPr wrap="square" rtlCol="0">
            <a:spAutoFit/>
          </a:bodyPr>
          <a:lstStyle/>
          <a:p>
            <a:r>
              <a:rPr lang="en-US" dirty="0"/>
              <a:t>Sales look to be similar for all the establishments that started operations in different year's except for the year 1998 that has the least sales.</a:t>
            </a:r>
          </a:p>
        </p:txBody>
      </p:sp>
    </p:spTree>
    <p:extLst>
      <p:ext uri="{BB962C8B-B14F-4D97-AF65-F5344CB8AC3E}">
        <p14:creationId xmlns:p14="http://schemas.microsoft.com/office/powerpoint/2010/main" val="1562892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45C19-878A-C746-B6D2-3D46EC192C6B}"/>
              </a:ext>
            </a:extLst>
          </p:cNvPr>
          <p:cNvSpPr>
            <a:spLocks noGrp="1"/>
          </p:cNvSpPr>
          <p:nvPr>
            <p:ph type="title"/>
          </p:nvPr>
        </p:nvSpPr>
        <p:spPr/>
        <p:txBody>
          <a:bodyPr/>
          <a:lstStyle/>
          <a:p>
            <a:r>
              <a:rPr lang="en-US" dirty="0"/>
              <a:t>Loading the data into </a:t>
            </a:r>
            <a:r>
              <a:rPr lang="en-US" dirty="0" err="1"/>
              <a:t>postgres</a:t>
            </a:r>
            <a:r>
              <a:rPr lang="en-US" dirty="0"/>
              <a:t> database</a:t>
            </a:r>
          </a:p>
        </p:txBody>
      </p:sp>
      <p:sp>
        <p:nvSpPr>
          <p:cNvPr id="3" name="Content Placeholder 2">
            <a:extLst>
              <a:ext uri="{FF2B5EF4-FFF2-40B4-BE49-F238E27FC236}">
                <a16:creationId xmlns:a16="http://schemas.microsoft.com/office/drawing/2014/main" id="{A124D3A7-775A-9D46-BDEF-9463598339D9}"/>
              </a:ext>
            </a:extLst>
          </p:cNvPr>
          <p:cNvSpPr>
            <a:spLocks noGrp="1"/>
          </p:cNvSpPr>
          <p:nvPr>
            <p:ph idx="1"/>
          </p:nvPr>
        </p:nvSpPr>
        <p:spPr/>
        <p:txBody>
          <a:bodyPr/>
          <a:lstStyle/>
          <a:p>
            <a:r>
              <a:rPr lang="en-US" dirty="0"/>
              <a:t>Create a table in my local </a:t>
            </a:r>
            <a:r>
              <a:rPr lang="en-US" dirty="0" err="1"/>
              <a:t>postgres</a:t>
            </a:r>
            <a:r>
              <a:rPr lang="en-US" dirty="0"/>
              <a:t> database with a ‘CREATE  TABLE’  query and import the csv into the table.</a:t>
            </a:r>
          </a:p>
          <a:p>
            <a:r>
              <a:rPr lang="en-US" dirty="0"/>
              <a:t>Import the </a:t>
            </a:r>
            <a:r>
              <a:rPr lang="en-US" dirty="0" err="1"/>
              <a:t>create_engine</a:t>
            </a:r>
            <a:r>
              <a:rPr lang="en-US" dirty="0"/>
              <a:t> function from </a:t>
            </a:r>
            <a:r>
              <a:rPr lang="en-US" dirty="0" err="1"/>
              <a:t>sqlalchemy</a:t>
            </a:r>
            <a:r>
              <a:rPr lang="en-US" dirty="0"/>
              <a:t> library.</a:t>
            </a:r>
          </a:p>
          <a:p>
            <a:r>
              <a:rPr lang="en-US" dirty="0"/>
              <a:t>Connect to the local database.</a:t>
            </a:r>
          </a:p>
          <a:p>
            <a:r>
              <a:rPr lang="en-US" dirty="0"/>
              <a:t>Confirm the data has been added by querying the table stored in </a:t>
            </a:r>
            <a:r>
              <a:rPr lang="en-US" dirty="0" err="1"/>
              <a:t>postgres</a:t>
            </a:r>
            <a:r>
              <a:rPr lang="en-US" dirty="0"/>
              <a:t>.</a:t>
            </a:r>
          </a:p>
          <a:p>
            <a:r>
              <a:rPr lang="en-US" dirty="0"/>
              <a:t>Make </a:t>
            </a:r>
            <a:r>
              <a:rPr lang="en-US" dirty="0" err="1"/>
              <a:t>sql</a:t>
            </a:r>
            <a:r>
              <a:rPr lang="en-US" dirty="0"/>
              <a:t> queries from the </a:t>
            </a:r>
            <a:r>
              <a:rPr lang="en-US" dirty="0" err="1"/>
              <a:t>jpynb</a:t>
            </a:r>
            <a:r>
              <a:rPr lang="en-US" dirty="0"/>
              <a:t> to perform C.R.U.D operations on the stored data.</a:t>
            </a:r>
          </a:p>
          <a:p>
            <a:endParaRPr lang="en-US" dirty="0"/>
          </a:p>
          <a:p>
            <a:endParaRPr lang="en-US" dirty="0"/>
          </a:p>
        </p:txBody>
      </p:sp>
    </p:spTree>
    <p:extLst>
      <p:ext uri="{BB962C8B-B14F-4D97-AF65-F5344CB8AC3E}">
        <p14:creationId xmlns:p14="http://schemas.microsoft.com/office/powerpoint/2010/main" val="3380594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7917AF-361A-9641-AC71-30E26382DEF4}"/>
              </a:ext>
            </a:extLst>
          </p:cNvPr>
          <p:cNvPicPr>
            <a:picLocks noChangeAspect="1"/>
          </p:cNvPicPr>
          <p:nvPr/>
        </p:nvPicPr>
        <p:blipFill>
          <a:blip r:embed="rId2"/>
          <a:stretch>
            <a:fillRect/>
          </a:stretch>
        </p:blipFill>
        <p:spPr>
          <a:xfrm>
            <a:off x="152400" y="769026"/>
            <a:ext cx="12039600" cy="5816600"/>
          </a:xfrm>
          <a:prstGeom prst="rect">
            <a:avLst/>
          </a:prstGeom>
        </p:spPr>
      </p:pic>
      <p:sp>
        <p:nvSpPr>
          <p:cNvPr id="4" name="TextBox 3">
            <a:extLst>
              <a:ext uri="{FF2B5EF4-FFF2-40B4-BE49-F238E27FC236}">
                <a16:creationId xmlns:a16="http://schemas.microsoft.com/office/drawing/2014/main" id="{D85AD550-677A-6443-992D-3DEDA8E063EF}"/>
              </a:ext>
            </a:extLst>
          </p:cNvPr>
          <p:cNvSpPr txBox="1"/>
          <p:nvPr/>
        </p:nvSpPr>
        <p:spPr>
          <a:xfrm>
            <a:off x="278859" y="87708"/>
            <a:ext cx="11634281" cy="369332"/>
          </a:xfrm>
          <a:prstGeom prst="rect">
            <a:avLst/>
          </a:prstGeom>
          <a:noFill/>
        </p:spPr>
        <p:txBody>
          <a:bodyPr wrap="square" rtlCol="0">
            <a:spAutoFit/>
          </a:bodyPr>
          <a:lstStyle/>
          <a:p>
            <a:r>
              <a:rPr lang="en-US" dirty="0"/>
              <a:t>The Postgres table data.</a:t>
            </a:r>
          </a:p>
        </p:txBody>
      </p:sp>
    </p:spTree>
    <p:extLst>
      <p:ext uri="{BB962C8B-B14F-4D97-AF65-F5344CB8AC3E}">
        <p14:creationId xmlns:p14="http://schemas.microsoft.com/office/powerpoint/2010/main" val="85015779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113</TotalTime>
  <Words>547</Words>
  <Application>Microsoft Macintosh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Gill Sans MT</vt:lpstr>
      <vt:lpstr>Helvetica Neue</vt:lpstr>
      <vt:lpstr>Wingdings</vt:lpstr>
      <vt:lpstr>Gallery</vt:lpstr>
      <vt:lpstr> ETL PROJECT</vt:lpstr>
      <vt:lpstr>GOAL :</vt:lpstr>
      <vt:lpstr>The pandas dataframe after extraction</vt:lpstr>
      <vt:lpstr>data cleaning or transformation required.</vt:lpstr>
      <vt:lpstr>PowerPoint Presentation</vt:lpstr>
      <vt:lpstr>PowerPoint Presentation</vt:lpstr>
      <vt:lpstr>PowerPoint Presentation</vt:lpstr>
      <vt:lpstr>Loading the data into postgres database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ETL PROJECT</dc:title>
  <dc:creator>Neha Talwar</dc:creator>
  <cp:lastModifiedBy>Neha Talwar</cp:lastModifiedBy>
  <cp:revision>12</cp:revision>
  <dcterms:created xsi:type="dcterms:W3CDTF">2019-03-21T05:51:40Z</dcterms:created>
  <dcterms:modified xsi:type="dcterms:W3CDTF">2019-03-21T08:15:30Z</dcterms:modified>
</cp:coreProperties>
</file>