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232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35290" y="279934"/>
            <a:ext cx="1567211" cy="13153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2012178"/>
            <a:ext cx="539115" cy="140970"/>
          </a:xfrm>
          <a:custGeom>
            <a:avLst/>
            <a:gdLst/>
            <a:ahLst/>
            <a:cxnLst/>
            <a:rect l="l" t="t" r="r" b="b"/>
            <a:pathLst>
              <a:path w="539114" h="140969">
                <a:moveTo>
                  <a:pt x="503917" y="0"/>
                </a:moveTo>
                <a:lnTo>
                  <a:pt x="35107" y="0"/>
                </a:lnTo>
                <a:lnTo>
                  <a:pt x="22216" y="6034"/>
                </a:lnTo>
                <a:lnTo>
                  <a:pt x="10971" y="21942"/>
                </a:lnTo>
                <a:lnTo>
                  <a:pt x="3017" y="44433"/>
                </a:lnTo>
                <a:lnTo>
                  <a:pt x="0" y="70215"/>
                </a:lnTo>
                <a:lnTo>
                  <a:pt x="3017" y="95998"/>
                </a:lnTo>
                <a:lnTo>
                  <a:pt x="10971" y="118489"/>
                </a:lnTo>
                <a:lnTo>
                  <a:pt x="22216" y="134397"/>
                </a:lnTo>
                <a:lnTo>
                  <a:pt x="35107" y="140431"/>
                </a:lnTo>
                <a:lnTo>
                  <a:pt x="503917" y="140431"/>
                </a:lnTo>
                <a:lnTo>
                  <a:pt x="516809" y="134397"/>
                </a:lnTo>
                <a:lnTo>
                  <a:pt x="528054" y="118489"/>
                </a:lnTo>
                <a:lnTo>
                  <a:pt x="536008" y="95998"/>
                </a:lnTo>
                <a:lnTo>
                  <a:pt x="539025" y="70215"/>
                </a:lnTo>
                <a:lnTo>
                  <a:pt x="536008" y="44433"/>
                </a:lnTo>
                <a:lnTo>
                  <a:pt x="528054" y="21942"/>
                </a:lnTo>
                <a:lnTo>
                  <a:pt x="516809" y="6034"/>
                </a:lnTo>
                <a:lnTo>
                  <a:pt x="503917" y="0"/>
                </a:lnTo>
                <a:close/>
              </a:path>
            </a:pathLst>
          </a:custGeom>
          <a:solidFill>
            <a:srgbClr val="FAC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67984" y="1835368"/>
            <a:ext cx="767080" cy="140970"/>
          </a:xfrm>
          <a:custGeom>
            <a:avLst/>
            <a:gdLst/>
            <a:ahLst/>
            <a:cxnLst/>
            <a:rect l="l" t="t" r="r" b="b"/>
            <a:pathLst>
              <a:path w="767079" h="140969">
                <a:moveTo>
                  <a:pt x="731464" y="0"/>
                </a:moveTo>
                <a:lnTo>
                  <a:pt x="35108" y="0"/>
                </a:lnTo>
                <a:lnTo>
                  <a:pt x="22216" y="6034"/>
                </a:lnTo>
                <a:lnTo>
                  <a:pt x="10971" y="21942"/>
                </a:lnTo>
                <a:lnTo>
                  <a:pt x="3017" y="44433"/>
                </a:lnTo>
                <a:lnTo>
                  <a:pt x="0" y="70215"/>
                </a:lnTo>
                <a:lnTo>
                  <a:pt x="3017" y="95997"/>
                </a:lnTo>
                <a:lnTo>
                  <a:pt x="10971" y="118488"/>
                </a:lnTo>
                <a:lnTo>
                  <a:pt x="22216" y="134396"/>
                </a:lnTo>
                <a:lnTo>
                  <a:pt x="35108" y="140430"/>
                </a:lnTo>
                <a:lnTo>
                  <a:pt x="731464" y="140430"/>
                </a:lnTo>
                <a:lnTo>
                  <a:pt x="744355" y="134396"/>
                </a:lnTo>
                <a:lnTo>
                  <a:pt x="755600" y="118488"/>
                </a:lnTo>
                <a:lnTo>
                  <a:pt x="763555" y="95997"/>
                </a:lnTo>
                <a:lnTo>
                  <a:pt x="766572" y="70215"/>
                </a:lnTo>
                <a:lnTo>
                  <a:pt x="763555" y="44433"/>
                </a:lnTo>
                <a:lnTo>
                  <a:pt x="755600" y="21942"/>
                </a:lnTo>
                <a:lnTo>
                  <a:pt x="744355" y="6034"/>
                </a:lnTo>
                <a:lnTo>
                  <a:pt x="731464" y="0"/>
                </a:lnTo>
                <a:close/>
              </a:path>
            </a:pathLst>
          </a:custGeom>
          <a:solidFill>
            <a:srgbClr val="FAC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901" y="1661657"/>
            <a:ext cx="3378200" cy="140970"/>
          </a:xfrm>
          <a:custGeom>
            <a:avLst/>
            <a:gdLst/>
            <a:ahLst/>
            <a:cxnLst/>
            <a:rect l="l" t="t" r="r" b="b"/>
            <a:pathLst>
              <a:path w="3378200" h="140969">
                <a:moveTo>
                  <a:pt x="3342657" y="0"/>
                </a:moveTo>
                <a:lnTo>
                  <a:pt x="35107" y="0"/>
                </a:lnTo>
                <a:lnTo>
                  <a:pt x="22216" y="6034"/>
                </a:lnTo>
                <a:lnTo>
                  <a:pt x="10971" y="21942"/>
                </a:lnTo>
                <a:lnTo>
                  <a:pt x="3017" y="44433"/>
                </a:lnTo>
                <a:lnTo>
                  <a:pt x="0" y="70215"/>
                </a:lnTo>
                <a:lnTo>
                  <a:pt x="3017" y="95998"/>
                </a:lnTo>
                <a:lnTo>
                  <a:pt x="10971" y="118489"/>
                </a:lnTo>
                <a:lnTo>
                  <a:pt x="22216" y="134397"/>
                </a:lnTo>
                <a:lnTo>
                  <a:pt x="35107" y="140431"/>
                </a:lnTo>
                <a:lnTo>
                  <a:pt x="3342657" y="140431"/>
                </a:lnTo>
                <a:lnTo>
                  <a:pt x="3355548" y="134397"/>
                </a:lnTo>
                <a:lnTo>
                  <a:pt x="3366794" y="118489"/>
                </a:lnTo>
                <a:lnTo>
                  <a:pt x="3374748" y="95998"/>
                </a:lnTo>
                <a:lnTo>
                  <a:pt x="3377765" y="70215"/>
                </a:lnTo>
                <a:lnTo>
                  <a:pt x="3374748" y="44433"/>
                </a:lnTo>
                <a:lnTo>
                  <a:pt x="3366794" y="21942"/>
                </a:lnTo>
                <a:lnTo>
                  <a:pt x="3355548" y="6034"/>
                </a:lnTo>
                <a:lnTo>
                  <a:pt x="3342657" y="0"/>
                </a:lnTo>
                <a:close/>
              </a:path>
            </a:pathLst>
          </a:custGeom>
          <a:solidFill>
            <a:srgbClr val="FAC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4747"/>
            <a:ext cx="5423535" cy="459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5570" algn="ctr">
              <a:lnSpc>
                <a:spcPct val="100000"/>
              </a:lnSpc>
              <a:spcBef>
                <a:spcPts val="100"/>
              </a:spcBef>
            </a:pPr>
            <a:r>
              <a:rPr sz="12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LEC-</a:t>
            </a:r>
            <a:r>
              <a:rPr sz="1200" b="1" u="sng" spc="-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2:</a:t>
            </a:r>
            <a:r>
              <a:rPr sz="12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DBMS </a:t>
            </a:r>
            <a:r>
              <a:rPr sz="120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Architecture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AutoNum type="arabicPeriod"/>
              <a:tabLst>
                <a:tab pos="240665" algn="l"/>
              </a:tabLst>
            </a:pP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of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(Three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Schema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60" dirty="0">
                <a:latin typeface="Trebuchet MS"/>
                <a:cs typeface="Trebuchet MS"/>
              </a:rPr>
              <a:t>Architecture)</a:t>
            </a:r>
            <a:endParaRPr sz="1100" dirty="0">
              <a:latin typeface="Trebuchet MS"/>
              <a:cs typeface="Trebuchet MS"/>
            </a:endParaRPr>
          </a:p>
          <a:p>
            <a:pPr marL="698500" marR="211454" lvl="1" indent="-229235">
              <a:lnSpc>
                <a:spcPct val="103600"/>
              </a:lnSpc>
              <a:spcBef>
                <a:spcPts val="25"/>
              </a:spcBef>
              <a:buAutoNum type="alphaLcPeriod"/>
              <a:tabLst>
                <a:tab pos="69850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major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purpose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DBMS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provide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abstract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60" dirty="0">
                <a:latin typeface="Trebuchet MS"/>
                <a:cs typeface="Trebuchet MS"/>
              </a:rPr>
              <a:t>data.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is,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the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hides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certain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details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how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data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stored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maintained.</a:t>
            </a:r>
            <a:endParaRPr sz="1100" dirty="0">
              <a:latin typeface="Trebuchet MS"/>
              <a:cs typeface="Trebuchet MS"/>
            </a:endParaRPr>
          </a:p>
          <a:p>
            <a:pPr marL="697865" marR="311150" lvl="1" indent="-228600">
              <a:lnSpc>
                <a:spcPts val="1390"/>
              </a:lnSpc>
              <a:spcBef>
                <a:spcPts val="35"/>
              </a:spcBef>
              <a:buAutoNum type="alphaLcPeriod"/>
              <a:tabLst>
                <a:tab pos="697865" algn="l"/>
              </a:tabLst>
            </a:pP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simplify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interaction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system,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abstraction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applied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through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several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levels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of </a:t>
            </a:r>
            <a:r>
              <a:rPr sz="1100" spc="-60" dirty="0">
                <a:latin typeface="Trebuchet MS"/>
                <a:cs typeface="Trebuchet MS"/>
              </a:rPr>
              <a:t>abstraction.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ts val="1310"/>
              </a:lnSpc>
              <a:buAutoNum type="alphaLcPeriod"/>
              <a:tabLst>
                <a:tab pos="697865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main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objective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three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architecture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enable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multiple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same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data</a:t>
            </a:r>
            <a:endParaRPr sz="1100" dirty="0">
              <a:latin typeface="Trebuchet MS"/>
              <a:cs typeface="Trebuchet MS"/>
            </a:endParaRPr>
          </a:p>
          <a:p>
            <a:pPr marL="697865">
              <a:lnSpc>
                <a:spcPct val="100000"/>
              </a:lnSpc>
              <a:spcBef>
                <a:spcPts val="50"/>
              </a:spcBef>
            </a:pP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personalized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view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while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storing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underlying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data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only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once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70"/>
              </a:spcBef>
              <a:buAutoNum type="alphaLcPeriod" startAt="4"/>
              <a:tabLst>
                <a:tab pos="697865" algn="l"/>
              </a:tabLst>
            </a:pPr>
            <a:r>
              <a:rPr sz="1100" b="1" spc="-120" dirty="0">
                <a:latin typeface="Trebuchet MS"/>
                <a:cs typeface="Trebuchet MS"/>
              </a:rPr>
              <a:t>Physical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level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/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Internal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level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697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lowest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abstraction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how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stored.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70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Low-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structures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used.</a:t>
            </a:r>
            <a:endParaRPr sz="1100" dirty="0">
              <a:latin typeface="Trebuchet MS"/>
              <a:cs typeface="Trebuchet MS"/>
            </a:endParaRPr>
          </a:p>
          <a:p>
            <a:pPr marL="1155065" lvl="2" indent="-219075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5065" algn="l"/>
              </a:tabLst>
            </a:pPr>
            <a:r>
              <a:rPr sz="1100" spc="-114" dirty="0">
                <a:latin typeface="Trebuchet MS"/>
                <a:cs typeface="Trebuchet MS"/>
              </a:rPr>
              <a:t>It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has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Physical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storage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structure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219075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Talks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about: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Storage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allocation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(N-</a:t>
            </a:r>
            <a:r>
              <a:rPr sz="1100" spc="-125" dirty="0">
                <a:latin typeface="Trebuchet MS"/>
                <a:cs typeface="Trebuchet MS"/>
              </a:rPr>
              <a:t>ary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tree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65" dirty="0">
                <a:latin typeface="Trebuchet MS"/>
                <a:cs typeface="Trebuchet MS"/>
              </a:rPr>
              <a:t>etc),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compression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G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encryption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etc.</a:t>
            </a:r>
            <a:endParaRPr sz="1100" dirty="0">
              <a:latin typeface="Trebuchet MS"/>
              <a:cs typeface="Trebuchet MS"/>
            </a:endParaRPr>
          </a:p>
          <a:p>
            <a:pPr marL="1156335" lvl="2" indent="-191770">
              <a:lnSpc>
                <a:spcPct val="100000"/>
              </a:lnSpc>
              <a:spcBef>
                <a:spcPts val="75"/>
              </a:spcBef>
              <a:buFont typeface="Trebuchet MS"/>
              <a:buAutoNum type="romanLcPeriod"/>
              <a:tabLst>
                <a:tab pos="1156335" algn="l"/>
              </a:tabLst>
            </a:pPr>
            <a:r>
              <a:rPr sz="1100" b="1" spc="-130" dirty="0">
                <a:latin typeface="Trebuchet MS"/>
                <a:cs typeface="Trebuchet MS"/>
              </a:rPr>
              <a:t>Goal</a:t>
            </a:r>
            <a:r>
              <a:rPr sz="1100" spc="-130" dirty="0">
                <a:latin typeface="Trebuchet MS"/>
                <a:cs typeface="Trebuchet MS"/>
              </a:rPr>
              <a:t>: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We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must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define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algorithms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allow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efficient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45"/>
              </a:spcBef>
              <a:buAutoNum type="alphaLcPeriod" startAt="4"/>
              <a:tabLst>
                <a:tab pos="697865" algn="l"/>
              </a:tabLst>
            </a:pPr>
            <a:r>
              <a:rPr sz="1100" b="1" spc="-114" dirty="0">
                <a:latin typeface="Trebuchet MS"/>
                <a:cs typeface="Trebuchet MS"/>
              </a:rPr>
              <a:t>Logical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level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/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Conceptual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level:</a:t>
            </a:r>
            <a:endParaRPr sz="1100" dirty="0">
              <a:latin typeface="Trebuchet MS"/>
              <a:cs typeface="Trebuchet MS"/>
            </a:endParaRPr>
          </a:p>
          <a:p>
            <a:pPr marL="1155700" marR="125095" lvl="2" indent="-164465">
              <a:lnSpc>
                <a:spcPct val="103600"/>
              </a:lnSpc>
              <a:spcBef>
                <a:spcPts val="25"/>
              </a:spcBef>
              <a:buAutoNum type="romanLcPeriod"/>
              <a:tabLst>
                <a:tab pos="115570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conceptual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design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conceptual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level,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i="1" spc="-160" dirty="0">
                <a:latin typeface="Trebuchet MS"/>
                <a:cs typeface="Trebuchet MS"/>
              </a:rPr>
              <a:t>what</a:t>
            </a:r>
            <a:r>
              <a:rPr sz="1100" b="1" i="1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DB,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what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i="1" spc="-150" dirty="0">
                <a:latin typeface="Trebuchet MS"/>
                <a:cs typeface="Trebuchet MS"/>
              </a:rPr>
              <a:t>relationships</a:t>
            </a:r>
            <a:r>
              <a:rPr sz="1100" b="1" i="1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exist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among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those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data.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does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not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need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be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aware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about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physical-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structures.</a:t>
            </a:r>
            <a:endParaRPr sz="1100" dirty="0">
              <a:latin typeface="Trebuchet MS"/>
              <a:cs typeface="Trebuchet MS"/>
            </a:endParaRPr>
          </a:p>
          <a:p>
            <a:pPr marL="1155065" marR="304165" lvl="2" indent="-219710">
              <a:lnSpc>
                <a:spcPct val="103600"/>
              </a:lnSpc>
              <a:spcBef>
                <a:spcPts val="25"/>
              </a:spcBef>
              <a:buFont typeface="Trebuchet MS"/>
              <a:buAutoNum type="romanLcPeriod"/>
              <a:tabLst>
                <a:tab pos="1155065" algn="l"/>
              </a:tabLst>
            </a:pPr>
            <a:r>
              <a:rPr sz="1100" b="1" spc="-145" dirty="0">
                <a:latin typeface="Trebuchet MS"/>
                <a:cs typeface="Trebuchet MS"/>
              </a:rPr>
              <a:t>DBA</a:t>
            </a:r>
            <a:r>
              <a:rPr sz="1100" spc="-145" dirty="0">
                <a:latin typeface="Trebuchet MS"/>
                <a:cs typeface="Trebuchet MS"/>
              </a:rPr>
              <a:t>,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who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must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decide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what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keep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DB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of </a:t>
            </a:r>
            <a:r>
              <a:rPr sz="1100" spc="-60" dirty="0">
                <a:latin typeface="Trebuchet MS"/>
                <a:cs typeface="Trebuchet MS"/>
              </a:rPr>
              <a:t>abstraction.</a:t>
            </a:r>
            <a:endParaRPr sz="1100" dirty="0">
              <a:latin typeface="Trebuchet MS"/>
              <a:cs typeface="Trebuchet MS"/>
            </a:endParaRPr>
          </a:p>
          <a:p>
            <a:pPr marL="219075" marR="3404235" lvl="2" indent="-219075" algn="r">
              <a:lnSpc>
                <a:spcPct val="100000"/>
              </a:lnSpc>
              <a:spcBef>
                <a:spcPts val="45"/>
              </a:spcBef>
              <a:buFont typeface="Trebuchet MS"/>
              <a:buAutoNum type="romanLcPeriod"/>
              <a:tabLst>
                <a:tab pos="219075" algn="l"/>
              </a:tabLst>
            </a:pPr>
            <a:r>
              <a:rPr sz="1100" b="1" spc="-130" dirty="0">
                <a:latin typeface="Trebuchet MS"/>
                <a:cs typeface="Trebuchet MS"/>
              </a:rPr>
              <a:t>Goal</a:t>
            </a:r>
            <a:r>
              <a:rPr sz="1100" spc="-130" dirty="0">
                <a:latin typeface="Trebuchet MS"/>
                <a:cs typeface="Trebuchet MS"/>
              </a:rPr>
              <a:t>: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ease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use.</a:t>
            </a:r>
            <a:endParaRPr sz="1100" dirty="0">
              <a:latin typeface="Trebuchet MS"/>
              <a:cs typeface="Trebuchet MS"/>
            </a:endParaRPr>
          </a:p>
          <a:p>
            <a:pPr marL="227965" marR="3352165" lvl="1" indent="-227965" algn="r">
              <a:lnSpc>
                <a:spcPct val="100000"/>
              </a:lnSpc>
              <a:spcBef>
                <a:spcPts val="75"/>
              </a:spcBef>
              <a:buAutoNum type="alphaLcPeriod" startAt="4"/>
              <a:tabLst>
                <a:tab pos="227965" algn="l"/>
              </a:tabLst>
            </a:pP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level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/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External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level:</a:t>
            </a:r>
            <a:endParaRPr sz="1100" dirty="0">
              <a:latin typeface="Trebuchet MS"/>
              <a:cs typeface="Trebuchet MS"/>
            </a:endParaRPr>
          </a:p>
          <a:p>
            <a:pPr marL="1155065" marR="355600" lvl="2" indent="-163830">
              <a:lnSpc>
                <a:spcPts val="1390"/>
              </a:lnSpc>
              <a:spcBef>
                <a:spcPts val="35"/>
              </a:spcBef>
              <a:buAutoNum type="romanLcPeriod"/>
              <a:tabLst>
                <a:tab pos="1155065" algn="l"/>
                <a:tab pos="1156335" algn="l"/>
              </a:tabLst>
            </a:pP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spc="-120" dirty="0">
                <a:latin typeface="Trebuchet MS"/>
                <a:cs typeface="Trebuchet MS"/>
              </a:rPr>
              <a:t>Highest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level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abstraction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aims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simplify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users’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interaction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by </a:t>
            </a:r>
            <a:r>
              <a:rPr sz="1100" spc="-114" dirty="0">
                <a:latin typeface="Trebuchet MS"/>
                <a:cs typeface="Trebuchet MS"/>
              </a:rPr>
              <a:t>providing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different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view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different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end</a:t>
            </a:r>
            <a:r>
              <a:rPr sz="1100" spc="-135" dirty="0">
                <a:latin typeface="Trebuchet MS"/>
                <a:cs typeface="Trebuchet MS"/>
              </a:rPr>
              <a:t>-</a:t>
            </a:r>
            <a:r>
              <a:rPr sz="1100" spc="-20" dirty="0">
                <a:latin typeface="Trebuchet MS"/>
                <a:cs typeface="Trebuchet MS"/>
              </a:rPr>
              <a:t>user.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ts val="1310"/>
              </a:lnSpc>
              <a:buAutoNum type="romanLcPeriod"/>
              <a:tabLst>
                <a:tab pos="1155700" algn="l"/>
              </a:tabLst>
            </a:pPr>
            <a:r>
              <a:rPr sz="1100" spc="-135" dirty="0">
                <a:latin typeface="Trebuchet MS"/>
                <a:cs typeface="Trebuchet MS"/>
              </a:rPr>
              <a:t>Each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describes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part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particular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group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interested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014" y="5656598"/>
            <a:ext cx="1308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20" dirty="0">
                <a:latin typeface="Trebuchet MS"/>
                <a:cs typeface="Trebuchet MS"/>
              </a:rPr>
              <a:t>iii.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855" y="5471170"/>
            <a:ext cx="4561205" cy="90360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70"/>
              </a:spcBef>
            </a:pP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hides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remaining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from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group.</a:t>
            </a:r>
            <a:endParaRPr sz="1100">
              <a:latin typeface="Trebuchet MS"/>
              <a:cs typeface="Trebuchet MS"/>
            </a:endParaRPr>
          </a:p>
          <a:p>
            <a:pPr marL="231140">
              <a:lnSpc>
                <a:spcPct val="100000"/>
              </a:lnSpc>
              <a:spcBef>
                <a:spcPts val="75"/>
              </a:spcBef>
            </a:pPr>
            <a:r>
              <a:rPr sz="1100" spc="-140" dirty="0">
                <a:latin typeface="Trebuchet MS"/>
                <a:cs typeface="Trebuchet MS"/>
              </a:rPr>
              <a:t>At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external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level,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contains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several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schemas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sometimes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as</a:t>
            </a:r>
            <a:endParaRPr sz="1100">
              <a:latin typeface="Trebuchet MS"/>
              <a:cs typeface="Trebuchet MS"/>
            </a:endParaRPr>
          </a:p>
          <a:p>
            <a:pPr marL="231140">
              <a:lnSpc>
                <a:spcPct val="100000"/>
              </a:lnSpc>
              <a:spcBef>
                <a:spcPts val="45"/>
              </a:spcBef>
            </a:pPr>
            <a:r>
              <a:rPr sz="1100" b="1" spc="-145" dirty="0">
                <a:latin typeface="Trebuchet MS"/>
                <a:cs typeface="Trebuchet MS"/>
              </a:rPr>
              <a:t>subschema</a:t>
            </a:r>
            <a:r>
              <a:rPr sz="1100" spc="-145" dirty="0">
                <a:latin typeface="Trebuchet MS"/>
                <a:cs typeface="Trebuchet MS"/>
              </a:rPr>
              <a:t>.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subschema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describe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different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view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database.</a:t>
            </a:r>
            <a:endParaRPr sz="1100">
              <a:latin typeface="Trebuchet MS"/>
              <a:cs typeface="Trebuchet MS"/>
            </a:endParaRPr>
          </a:p>
          <a:p>
            <a:pPr marL="231140" marR="5080" indent="-218440">
              <a:lnSpc>
                <a:spcPct val="103600"/>
              </a:lnSpc>
              <a:spcBef>
                <a:spcPts val="25"/>
              </a:spcBef>
            </a:pPr>
            <a:r>
              <a:rPr sz="1100" spc="-50" dirty="0">
                <a:latin typeface="Trebuchet MS"/>
                <a:cs typeface="Trebuchet MS"/>
              </a:rPr>
              <a:t>iv.</a:t>
            </a:r>
            <a:r>
              <a:rPr sz="1100" spc="150" dirty="0">
                <a:latin typeface="Trebuchet MS"/>
                <a:cs typeface="Trebuchet MS"/>
              </a:rPr>
              <a:t>  </a:t>
            </a:r>
            <a:r>
              <a:rPr sz="1100" spc="-140" dirty="0">
                <a:latin typeface="Trebuchet MS"/>
                <a:cs typeface="Trebuchet MS"/>
              </a:rPr>
              <a:t>At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views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also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provide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security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mechanism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prevent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from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accessing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certain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parts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23" y="9210590"/>
            <a:ext cx="5407025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ts val="1225"/>
              </a:lnSpc>
              <a:spcBef>
                <a:spcPts val="100"/>
              </a:spcBef>
            </a:pPr>
            <a:r>
              <a:rPr sz="1100" spc="-25" dirty="0">
                <a:latin typeface="Trebuchet MS"/>
                <a:cs typeface="Trebuchet MS"/>
              </a:rPr>
              <a:t>g.</a:t>
            </a:r>
            <a:endParaRPr sz="1100">
              <a:latin typeface="Trebuchet MS"/>
              <a:cs typeface="Trebuchet MS"/>
            </a:endParaRPr>
          </a:p>
          <a:p>
            <a:pPr marL="240665" indent="-227965">
              <a:lnSpc>
                <a:spcPts val="1225"/>
              </a:lnSpc>
              <a:buAutoNum type="arabicPeriod" startAt="2"/>
              <a:tabLst>
                <a:tab pos="240665" algn="l"/>
              </a:tabLst>
            </a:pPr>
            <a:r>
              <a:rPr sz="1100" b="1" spc="-125" dirty="0">
                <a:latin typeface="Trebuchet MS"/>
                <a:cs typeface="Trebuchet MS"/>
              </a:rPr>
              <a:t>Instances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and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Schemas</a:t>
            </a:r>
            <a:endParaRPr sz="11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697865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collection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particular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moment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instance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3250" y="6368224"/>
            <a:ext cx="4121150" cy="298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2594" b="51839"/>
          <a:stretch/>
        </p:blipFill>
        <p:spPr>
          <a:xfrm>
            <a:off x="1302783" y="3822700"/>
            <a:ext cx="5410200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012" t="-255"/>
          <a:stretch/>
        </p:blipFill>
        <p:spPr>
          <a:xfrm>
            <a:off x="1611948" y="5803900"/>
            <a:ext cx="4791871" cy="3648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650" y="10795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level of abstraction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2783" y="19177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Basically to store data in such a way that it is easy for us to access and fetch </a:t>
            </a:r>
            <a:r>
              <a:rPr lang="en-US" smtClean="0"/>
              <a:t>data easily.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141" y="901699"/>
            <a:ext cx="5497195" cy="264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100"/>
              </a:spcBef>
              <a:buAutoNum type="alphaLcPeriod" startAt="2"/>
              <a:tabLst>
                <a:tab pos="69850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overall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design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 </a:t>
            </a:r>
            <a:r>
              <a:rPr sz="1100" b="1" spc="-10" dirty="0">
                <a:latin typeface="Trebuchet MS"/>
                <a:cs typeface="Trebuchet MS"/>
              </a:rPr>
              <a:t>schema</a:t>
            </a:r>
            <a:r>
              <a:rPr sz="1100" spc="-1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698500" marR="158115" indent="-228600">
              <a:lnSpc>
                <a:spcPts val="1390"/>
              </a:lnSpc>
              <a:spcBef>
                <a:spcPts val="40"/>
              </a:spcBef>
              <a:buAutoNum type="alphaLcPeriod" startAt="2"/>
              <a:tabLst>
                <a:tab pos="698500" algn="l"/>
              </a:tabLst>
            </a:pP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structural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description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60" dirty="0">
                <a:latin typeface="Trebuchet MS"/>
                <a:cs typeface="Trebuchet MS"/>
              </a:rPr>
              <a:t>data.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doesn’t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change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50" dirty="0">
                <a:latin typeface="Trebuchet MS"/>
                <a:cs typeface="Trebuchet MS"/>
              </a:rPr>
              <a:t>frequently</a:t>
            </a:r>
            <a:r>
              <a:rPr sz="1100" spc="-150" dirty="0">
                <a:latin typeface="Trebuchet MS"/>
                <a:cs typeface="Trebuchet MS"/>
              </a:rPr>
              <a:t>.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may</a:t>
            </a:r>
            <a:r>
              <a:rPr sz="1100" spc="-65" dirty="0">
                <a:latin typeface="Trebuchet MS"/>
                <a:cs typeface="Trebuchet MS"/>
              </a:rPr>
              <a:t> change </a:t>
            </a:r>
            <a:r>
              <a:rPr sz="1100" spc="-55" dirty="0">
                <a:latin typeface="Trebuchet MS"/>
                <a:cs typeface="Trebuchet MS"/>
              </a:rPr>
              <a:t>frequently.</a:t>
            </a:r>
            <a:endParaRPr sz="1100">
              <a:latin typeface="Trebuchet MS"/>
              <a:cs typeface="Trebuchet MS"/>
            </a:endParaRPr>
          </a:p>
          <a:p>
            <a:pPr marL="698500" indent="-228600">
              <a:lnSpc>
                <a:spcPts val="1310"/>
              </a:lnSpc>
              <a:buFont typeface="Trebuchet MS"/>
              <a:buAutoNum type="alphaLcPeriod" startAt="2"/>
              <a:tabLst>
                <a:tab pos="698500" algn="l"/>
              </a:tabLst>
            </a:pPr>
            <a:r>
              <a:rPr sz="1100" b="1" spc="-100" dirty="0">
                <a:latin typeface="Trebuchet MS"/>
                <a:cs typeface="Trebuchet MS"/>
              </a:rPr>
              <a:t>DB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corresponds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variable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declarations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(along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type)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program.</a:t>
            </a:r>
            <a:endParaRPr sz="11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70"/>
              </a:spcBef>
              <a:buAutoNum type="alphaLcPeriod" startAt="2"/>
              <a:tabLst>
                <a:tab pos="698500" algn="l"/>
              </a:tabLst>
            </a:pPr>
            <a:r>
              <a:rPr sz="1100" spc="-140" dirty="0">
                <a:latin typeface="Trebuchet MS"/>
                <a:cs typeface="Trebuchet MS"/>
              </a:rPr>
              <a:t>We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have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3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types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Schemas</a:t>
            </a:r>
            <a:r>
              <a:rPr sz="1100" spc="-140" dirty="0">
                <a:latin typeface="Trebuchet MS"/>
                <a:cs typeface="Trebuchet MS"/>
              </a:rPr>
              <a:t>: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Physical,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Logical</a:t>
            </a:r>
            <a:r>
              <a:rPr sz="1100" spc="-130" dirty="0">
                <a:latin typeface="Trebuchet MS"/>
                <a:cs typeface="Trebuchet MS"/>
              </a:rPr>
              <a:t>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several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view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schemas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called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subschemas.</a:t>
            </a:r>
            <a:endParaRPr sz="1100">
              <a:latin typeface="Trebuchet MS"/>
              <a:cs typeface="Trebuchet MS"/>
            </a:endParaRPr>
          </a:p>
          <a:p>
            <a:pPr marL="698500" marR="92075" indent="-229235">
              <a:lnSpc>
                <a:spcPct val="103600"/>
              </a:lnSpc>
              <a:buAutoNum type="alphaLcPeriod" startAt="2"/>
              <a:tabLst>
                <a:tab pos="698500" algn="l"/>
              </a:tabLst>
            </a:pP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most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important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terms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its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70" dirty="0">
                <a:latin typeface="Trebuchet MS"/>
                <a:cs typeface="Trebuchet MS"/>
              </a:rPr>
              <a:t>effect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application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programs,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programmers </a:t>
            </a:r>
            <a:r>
              <a:rPr sz="1100" spc="-135" dirty="0">
                <a:latin typeface="Trebuchet MS"/>
                <a:cs typeface="Trebuchet MS"/>
              </a:rPr>
              <a:t>construct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by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using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schema.</a:t>
            </a:r>
            <a:endParaRPr sz="1100">
              <a:latin typeface="Trebuchet MS"/>
              <a:cs typeface="Trebuchet MS"/>
            </a:endParaRPr>
          </a:p>
          <a:p>
            <a:pPr marL="698500" marR="949960" indent="-229235">
              <a:lnSpc>
                <a:spcPct val="103600"/>
              </a:lnSpc>
              <a:spcBef>
                <a:spcPts val="25"/>
              </a:spcBef>
              <a:buFont typeface="Trebuchet MS"/>
              <a:buAutoNum type="alphaLcPeriod" startAt="2"/>
              <a:tabLst>
                <a:tab pos="6985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Physical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50" dirty="0">
                <a:latin typeface="Trebuchet MS"/>
                <a:cs typeface="Trebuchet MS"/>
              </a:rPr>
              <a:t>independence</a:t>
            </a:r>
            <a:r>
              <a:rPr sz="1100" spc="-150" dirty="0">
                <a:latin typeface="Trebuchet MS"/>
                <a:cs typeface="Trebuchet MS"/>
              </a:rPr>
              <a:t>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change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should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not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65" dirty="0">
                <a:latin typeface="Trebuchet MS"/>
                <a:cs typeface="Trebuchet MS"/>
              </a:rPr>
              <a:t>affect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logical </a:t>
            </a:r>
            <a:r>
              <a:rPr sz="1100" spc="-135" dirty="0">
                <a:latin typeface="Trebuchet MS"/>
                <a:cs typeface="Trebuchet MS"/>
              </a:rPr>
              <a:t>schema/application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programs.</a:t>
            </a:r>
            <a:endParaRPr sz="1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AutoNum type="arabicPeriod" startAt="3"/>
              <a:tabLst>
                <a:tab pos="2413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Models:</a:t>
            </a:r>
            <a:endParaRPr sz="110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70"/>
              </a:spcBef>
              <a:buAutoNum type="alphaLcPeriod"/>
              <a:tabLst>
                <a:tab pos="697865" algn="l"/>
              </a:tabLst>
            </a:pPr>
            <a:r>
              <a:rPr sz="1100" spc="-120" dirty="0">
                <a:latin typeface="Trebuchet MS"/>
                <a:cs typeface="Trebuchet MS"/>
              </a:rPr>
              <a:t>Provides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way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describe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design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b="1" spc="-105" dirty="0">
                <a:latin typeface="Trebuchet MS"/>
                <a:cs typeface="Trebuchet MS"/>
              </a:rPr>
              <a:t>logical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level.</a:t>
            </a:r>
            <a:endParaRPr sz="11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697865" algn="l"/>
              </a:tabLst>
            </a:pPr>
            <a:r>
              <a:rPr sz="1100" spc="-114" dirty="0">
                <a:latin typeface="Trebuchet MS"/>
                <a:cs typeface="Trebuchet MS"/>
              </a:rPr>
              <a:t>Underlying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structure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Model;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collection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conceptual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tools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for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describing</a:t>
            </a:r>
            <a:endParaRPr sz="1100">
              <a:latin typeface="Trebuchet MS"/>
              <a:cs typeface="Trebuchet MS"/>
            </a:endParaRPr>
          </a:p>
          <a:p>
            <a:pPr marL="697865">
              <a:lnSpc>
                <a:spcPct val="100000"/>
              </a:lnSpc>
              <a:spcBef>
                <a:spcPts val="70"/>
              </a:spcBef>
            </a:pPr>
            <a:r>
              <a:rPr sz="1100" b="1" spc="-145" dirty="0">
                <a:latin typeface="Trebuchet MS"/>
                <a:cs typeface="Trebuchet MS"/>
              </a:rPr>
              <a:t>data,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relationships,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semantics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60" dirty="0">
                <a:latin typeface="Trebuchet MS"/>
                <a:cs typeface="Trebuchet MS"/>
              </a:rPr>
              <a:t>G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135" dirty="0">
                <a:latin typeface="Trebuchet MS"/>
                <a:cs typeface="Trebuchet MS"/>
              </a:rPr>
              <a:t>consistency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constraints</a:t>
            </a:r>
            <a:r>
              <a:rPr sz="1100" spc="-4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50"/>
              </a:spcBef>
              <a:buAutoNum type="alphaLcPeriod" startAt="3"/>
              <a:tabLst>
                <a:tab pos="697865" algn="l"/>
              </a:tabLst>
            </a:pPr>
            <a:r>
              <a:rPr sz="1100" spc="-190" dirty="0">
                <a:latin typeface="Trebuchet MS"/>
                <a:cs typeface="Trebuchet MS"/>
              </a:rPr>
              <a:t>E.g.,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ER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model,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Relational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Model,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object-</a:t>
            </a:r>
            <a:r>
              <a:rPr sz="1100" b="1" spc="-130" dirty="0">
                <a:latin typeface="Trebuchet MS"/>
                <a:cs typeface="Trebuchet MS"/>
              </a:rPr>
              <a:t>oriented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model,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object-</a:t>
            </a:r>
            <a:r>
              <a:rPr sz="1100" b="1" spc="-120" dirty="0">
                <a:latin typeface="Trebuchet MS"/>
                <a:cs typeface="Trebuchet MS"/>
              </a:rPr>
              <a:t>relational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model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etc.</a:t>
            </a:r>
            <a:endParaRPr sz="1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Font typeface="Trebuchet MS"/>
              <a:buAutoNum type="arabicPeriod" startAt="3"/>
              <a:tabLst>
                <a:tab pos="241300" algn="l"/>
              </a:tabLst>
            </a:pPr>
            <a:r>
              <a:rPr sz="1100" b="1" spc="-125" dirty="0">
                <a:latin typeface="Trebuchet MS"/>
                <a:cs typeface="Trebuchet MS"/>
              </a:rPr>
              <a:t>Database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Languages</a:t>
            </a:r>
            <a:r>
              <a:rPr sz="1100" spc="-25" dirty="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219" y="3525972"/>
            <a:ext cx="4089400" cy="71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Trebuchet MS"/>
              <a:buAutoNum type="alphaLcPeriod"/>
              <a:tabLst>
                <a:tab pos="2413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definition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language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90" dirty="0">
                <a:latin typeface="Trebuchet MS"/>
                <a:cs typeface="Trebuchet MS"/>
              </a:rPr>
              <a:t>(DDL)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specify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schema.</a:t>
            </a:r>
            <a:endParaRPr sz="1100">
              <a:latin typeface="Trebuchet MS"/>
              <a:cs typeface="Trebuchet MS"/>
            </a:endParaRPr>
          </a:p>
          <a:p>
            <a:pPr marL="12700" marR="5080" indent="228600">
              <a:lnSpc>
                <a:spcPts val="1390"/>
              </a:lnSpc>
              <a:spcBef>
                <a:spcPts val="40"/>
              </a:spcBef>
              <a:buFont typeface="Trebuchet MS"/>
              <a:buAutoNum type="alphaLcPeriod"/>
              <a:tabLst>
                <a:tab pos="2413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manipulation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14" dirty="0">
                <a:latin typeface="Trebuchet MS"/>
                <a:cs typeface="Trebuchet MS"/>
              </a:rPr>
              <a:t>language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80" dirty="0">
                <a:latin typeface="Trebuchet MS"/>
                <a:cs typeface="Trebuchet MS"/>
              </a:rPr>
              <a:t>(DML)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express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database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queries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updates. </a:t>
            </a:r>
            <a:r>
              <a:rPr sz="1100" spc="-25" dirty="0">
                <a:latin typeface="Trebuchet MS"/>
                <a:cs typeface="Trebuchet MS"/>
              </a:rPr>
              <a:t>c.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1310"/>
              </a:lnSpc>
            </a:pPr>
            <a:r>
              <a:rPr sz="1100" spc="-25" dirty="0">
                <a:latin typeface="Trebuchet MS"/>
                <a:cs typeface="Trebuchet MS"/>
              </a:rPr>
              <a:t>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5758" y="3876492"/>
            <a:ext cx="4413250" cy="367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 marR="5080" indent="-27940">
              <a:lnSpc>
                <a:spcPct val="103600"/>
              </a:lnSpc>
              <a:spcBef>
                <a:spcPts val="55"/>
              </a:spcBef>
            </a:pPr>
            <a:r>
              <a:rPr sz="1100" b="1" spc="-135" dirty="0">
                <a:latin typeface="Trebuchet MS"/>
                <a:cs typeface="Trebuchet MS"/>
              </a:rPr>
              <a:t>Practically</a:t>
            </a:r>
            <a:r>
              <a:rPr sz="1100" spc="-135" dirty="0">
                <a:latin typeface="Trebuchet MS"/>
                <a:cs typeface="Trebuchet MS"/>
              </a:rPr>
              <a:t>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both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language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features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present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single</a:t>
            </a:r>
            <a:r>
              <a:rPr sz="1100" spc="-80" dirty="0">
                <a:latin typeface="Trebuchet MS"/>
                <a:cs typeface="Trebuchet MS"/>
              </a:rPr>
              <a:t> DB </a:t>
            </a:r>
            <a:r>
              <a:rPr sz="1100" spc="-135" dirty="0">
                <a:latin typeface="Trebuchet MS"/>
                <a:cs typeface="Trebuchet MS"/>
              </a:rPr>
              <a:t>language,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0" dirty="0">
                <a:latin typeface="Trebuchet MS"/>
                <a:cs typeface="Trebuchet MS"/>
              </a:rPr>
              <a:t>e.g.,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SQL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language. </a:t>
            </a:r>
            <a:r>
              <a:rPr sz="1100" spc="-25" dirty="0">
                <a:latin typeface="Trebuchet MS"/>
                <a:cs typeface="Trebuchet MS"/>
              </a:rPr>
              <a:t>DDL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001" y="4215375"/>
            <a:ext cx="5375275" cy="54508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91869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Trebuchet MS"/>
                <a:cs typeface="Trebuchet MS"/>
              </a:rPr>
              <a:t>i.</a:t>
            </a:r>
            <a:r>
              <a:rPr sz="1100" spc="140" dirty="0">
                <a:latin typeface="Trebuchet MS"/>
                <a:cs typeface="Trebuchet MS"/>
              </a:rPr>
              <a:t>  </a:t>
            </a:r>
            <a:r>
              <a:rPr sz="1100" spc="-140" dirty="0">
                <a:latin typeface="Trebuchet MS"/>
                <a:cs typeface="Trebuchet MS"/>
              </a:rPr>
              <a:t>We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specify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consistency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constraints,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must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be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55" dirty="0">
                <a:latin typeface="Trebuchet MS"/>
                <a:cs typeface="Trebuchet MS"/>
              </a:rPr>
              <a:t>checked,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every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time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DB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 </a:t>
            </a:r>
            <a:r>
              <a:rPr sz="1100" spc="-45" dirty="0">
                <a:latin typeface="Trebuchet MS"/>
                <a:cs typeface="Trebuchet MS"/>
              </a:rPr>
              <a:t>updated.</a:t>
            </a:r>
            <a:endParaRPr sz="1100" dirty="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70"/>
              </a:spcBef>
              <a:buAutoNum type="alphaLcPeriod" startAt="5"/>
              <a:tabLst>
                <a:tab pos="698500" algn="l"/>
              </a:tabLst>
            </a:pPr>
            <a:r>
              <a:rPr sz="1100" spc="-25" dirty="0">
                <a:latin typeface="Trebuchet MS"/>
                <a:cs typeface="Trebuchet MS"/>
              </a:rPr>
              <a:t>DML</a:t>
            </a:r>
            <a:endParaRPr sz="1100" dirty="0">
              <a:latin typeface="Trebuchet MS"/>
              <a:cs typeface="Trebuchet MS"/>
            </a:endParaRPr>
          </a:p>
          <a:p>
            <a:pPr marL="1156970" lvl="1" indent="-16510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6970" algn="l"/>
              </a:tabLst>
            </a:pPr>
            <a:r>
              <a:rPr sz="1100" spc="-130" dirty="0">
                <a:latin typeface="Trebuchet MS"/>
                <a:cs typeface="Trebuchet MS"/>
              </a:rPr>
              <a:t>Data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manipulation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involves</a:t>
            </a:r>
            <a:endParaRPr sz="1100" dirty="0">
              <a:latin typeface="Trebuchet MS"/>
              <a:cs typeface="Trebuchet MS"/>
            </a:endParaRPr>
          </a:p>
          <a:p>
            <a:pPr marL="1612900" lvl="2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rabicPeriod"/>
              <a:tabLst>
                <a:tab pos="1612900" algn="l"/>
              </a:tabLst>
            </a:pPr>
            <a:r>
              <a:rPr sz="1100" b="1" spc="-130" dirty="0">
                <a:latin typeface="Trebuchet MS"/>
                <a:cs typeface="Trebuchet MS"/>
              </a:rPr>
              <a:t>Retrieval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612265" lvl="2" indent="-227965">
              <a:lnSpc>
                <a:spcPct val="100000"/>
              </a:lnSpc>
              <a:spcBef>
                <a:spcPts val="70"/>
              </a:spcBef>
              <a:buFont typeface="Trebuchet MS"/>
              <a:buAutoNum type="arabicPeriod"/>
              <a:tabLst>
                <a:tab pos="1612265" algn="l"/>
              </a:tabLst>
            </a:pPr>
            <a:r>
              <a:rPr sz="1100" b="1" spc="-120" dirty="0">
                <a:latin typeface="Trebuchet MS"/>
                <a:cs typeface="Trebuchet MS"/>
              </a:rPr>
              <a:t>Insertion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new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into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612265" lvl="2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rabicPeriod"/>
              <a:tabLst>
                <a:tab pos="1612265" algn="l"/>
              </a:tabLst>
            </a:pPr>
            <a:r>
              <a:rPr sz="1100" b="1" spc="-125" dirty="0">
                <a:latin typeface="Trebuchet MS"/>
                <a:cs typeface="Trebuchet MS"/>
              </a:rPr>
              <a:t>Deletion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from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612900" lvl="2" indent="-228600">
              <a:lnSpc>
                <a:spcPct val="100000"/>
              </a:lnSpc>
              <a:spcBef>
                <a:spcPts val="70"/>
              </a:spcBef>
              <a:buFont typeface="Trebuchet MS"/>
              <a:buAutoNum type="arabicPeriod"/>
              <a:tabLst>
                <a:tab pos="1612900" algn="l"/>
              </a:tabLst>
            </a:pPr>
            <a:r>
              <a:rPr sz="1100" b="1" spc="-120" dirty="0">
                <a:latin typeface="Trebuchet MS"/>
                <a:cs typeface="Trebuchet MS"/>
              </a:rPr>
              <a:t>Updating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existing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information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stored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1155700" marR="405130" lvl="1" indent="-191770">
              <a:lnSpc>
                <a:spcPct val="103600"/>
              </a:lnSpc>
              <a:buFont typeface="Trebuchet MS"/>
              <a:buAutoNum type="romanLcPeriod"/>
              <a:tabLst>
                <a:tab pos="1155700" algn="l"/>
              </a:tabLst>
            </a:pPr>
            <a:r>
              <a:rPr sz="1100" b="1" spc="-145" dirty="0">
                <a:latin typeface="Trebuchet MS"/>
                <a:cs typeface="Trebuchet MS"/>
              </a:rPr>
              <a:t>Query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language</a:t>
            </a:r>
            <a:r>
              <a:rPr sz="1100" spc="-130" dirty="0">
                <a:latin typeface="Trebuchet MS"/>
                <a:cs typeface="Trebuchet MS"/>
              </a:rPr>
              <a:t>,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part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DML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specify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statement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requesting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retrieval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of </a:t>
            </a:r>
            <a:r>
              <a:rPr sz="1100" spc="-55" dirty="0">
                <a:latin typeface="Trebuchet MS"/>
                <a:cs typeface="Trebuchet MS"/>
              </a:rPr>
              <a:t>information.</a:t>
            </a:r>
            <a:endParaRPr sz="11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AutoNum type="arabicPeriod" startAt="5"/>
              <a:tabLst>
                <a:tab pos="241300" algn="l"/>
              </a:tabLst>
            </a:pPr>
            <a:r>
              <a:rPr sz="1100" b="1" spc="-130" dirty="0">
                <a:latin typeface="Trebuchet MS"/>
                <a:cs typeface="Trebuchet MS"/>
              </a:rPr>
              <a:t>How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95" dirty="0">
                <a:latin typeface="Trebuchet MS"/>
                <a:cs typeface="Trebuchet MS"/>
              </a:rPr>
              <a:t>is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5" dirty="0">
                <a:latin typeface="Trebuchet MS"/>
                <a:cs typeface="Trebuchet MS"/>
              </a:rPr>
              <a:t>Database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accessed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from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20" dirty="0">
                <a:latin typeface="Trebuchet MS"/>
                <a:cs typeface="Trebuchet MS"/>
              </a:rPr>
              <a:t>Application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programs?</a:t>
            </a:r>
            <a:endParaRPr sz="11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698500" algn="l"/>
              </a:tabLst>
            </a:pPr>
            <a:r>
              <a:rPr sz="1100" spc="-114" dirty="0">
                <a:latin typeface="Trebuchet MS"/>
                <a:cs typeface="Trebuchet MS"/>
              </a:rPr>
              <a:t>Apps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(written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host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languages,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C/C++,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Java)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interacts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DB.</a:t>
            </a:r>
            <a:endParaRPr sz="1100" dirty="0">
              <a:latin typeface="Trebuchet MS"/>
              <a:cs typeface="Trebuchet MS"/>
            </a:endParaRPr>
          </a:p>
          <a:p>
            <a:pPr marL="698500" marR="22225" lvl="1" indent="-228600">
              <a:lnSpc>
                <a:spcPts val="1390"/>
              </a:lnSpc>
              <a:spcBef>
                <a:spcPts val="35"/>
              </a:spcBef>
              <a:buAutoNum type="alphaLcPeriod"/>
              <a:tabLst>
                <a:tab pos="698500" algn="l"/>
              </a:tabLst>
            </a:pPr>
            <a:r>
              <a:rPr sz="1100" spc="-190" dirty="0">
                <a:latin typeface="Trebuchet MS"/>
                <a:cs typeface="Trebuchet MS"/>
              </a:rPr>
              <a:t>E.g.,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Banking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system’s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module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generating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payrolls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DB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by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executing</a:t>
            </a:r>
            <a:r>
              <a:rPr sz="1100" spc="-70" dirty="0">
                <a:latin typeface="Trebuchet MS"/>
                <a:cs typeface="Trebuchet MS"/>
              </a:rPr>
              <a:t> DML </a:t>
            </a:r>
            <a:r>
              <a:rPr sz="1100" spc="-140" dirty="0">
                <a:latin typeface="Trebuchet MS"/>
                <a:cs typeface="Trebuchet MS"/>
              </a:rPr>
              <a:t>statements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from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host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language.</a:t>
            </a:r>
            <a:endParaRPr sz="11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1310"/>
              </a:lnSpc>
              <a:buAutoNum type="alphaLcPeriod"/>
              <a:tabLst>
                <a:tab pos="698500" algn="l"/>
              </a:tabLst>
            </a:pPr>
            <a:r>
              <a:rPr sz="1100" spc="-100" dirty="0">
                <a:latin typeface="Trebuchet MS"/>
                <a:cs typeface="Trebuchet MS"/>
              </a:rPr>
              <a:t>API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provided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send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DML/DDL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statements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retrieve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results.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75"/>
              </a:spcBef>
              <a:buAutoNum type="romanLcPeriod"/>
              <a:tabLst>
                <a:tab pos="1156970" algn="l"/>
              </a:tabLst>
            </a:pPr>
            <a:r>
              <a:rPr sz="1100" spc="-130" dirty="0">
                <a:latin typeface="Trebuchet MS"/>
                <a:cs typeface="Trebuchet MS"/>
              </a:rPr>
              <a:t>Open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Database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Connectivity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(</a:t>
            </a:r>
            <a:r>
              <a:rPr sz="1100" b="1" spc="-130" dirty="0">
                <a:latin typeface="Trebuchet MS"/>
                <a:cs typeface="Trebuchet MS"/>
              </a:rPr>
              <a:t>ODBC</a:t>
            </a:r>
            <a:r>
              <a:rPr sz="1100" spc="-130" dirty="0">
                <a:latin typeface="Trebuchet MS"/>
                <a:cs typeface="Trebuchet MS"/>
              </a:rPr>
              <a:t>),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Microsoft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“C”.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5700" algn="l"/>
              </a:tabLst>
            </a:pPr>
            <a:r>
              <a:rPr sz="1100" spc="-165" dirty="0">
                <a:latin typeface="Trebuchet MS"/>
                <a:cs typeface="Trebuchet MS"/>
              </a:rPr>
              <a:t>Java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Database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Connectivity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(</a:t>
            </a:r>
            <a:r>
              <a:rPr sz="1100" b="1" spc="-150" dirty="0">
                <a:latin typeface="Trebuchet MS"/>
                <a:cs typeface="Trebuchet MS"/>
              </a:rPr>
              <a:t>JDBC</a:t>
            </a:r>
            <a:r>
              <a:rPr sz="1100" spc="-150" dirty="0">
                <a:latin typeface="Trebuchet MS"/>
                <a:cs typeface="Trebuchet MS"/>
              </a:rPr>
              <a:t>),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Java.</a:t>
            </a:r>
            <a:endParaRPr sz="11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AutoNum type="arabicPeriod" startAt="6"/>
              <a:tabLst>
                <a:tab pos="241300" algn="l"/>
              </a:tabLst>
            </a:pPr>
            <a:r>
              <a:rPr sz="1100" b="1" spc="-125" dirty="0">
                <a:latin typeface="Trebuchet MS"/>
                <a:cs typeface="Trebuchet MS"/>
              </a:rPr>
              <a:t>Database</a:t>
            </a:r>
            <a:r>
              <a:rPr sz="1100" b="1" spc="-3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Administrator</a:t>
            </a:r>
            <a:r>
              <a:rPr sz="1100" b="1" spc="-3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(DBA)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70"/>
              </a:spcBef>
              <a:buAutoNum type="alphaLcPeriod"/>
              <a:tabLst>
                <a:tab pos="697865" algn="l"/>
              </a:tabLst>
            </a:pPr>
            <a:r>
              <a:rPr sz="1100" spc="-110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person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10" dirty="0">
                <a:latin typeface="Trebuchet MS"/>
                <a:cs typeface="Trebuchet MS"/>
              </a:rPr>
              <a:t>who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has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central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control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both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data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programs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those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endParaRPr sz="11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lphaLcPeriod"/>
              <a:tabLst>
                <a:tab pos="698500" algn="l"/>
              </a:tabLst>
            </a:pPr>
            <a:r>
              <a:rPr sz="1100" b="1" spc="-130" dirty="0">
                <a:latin typeface="Trebuchet MS"/>
                <a:cs typeface="Trebuchet MS"/>
              </a:rPr>
              <a:t>Functions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DBA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70"/>
              </a:spcBef>
              <a:buAutoNum type="romanLcPeriod"/>
              <a:tabLst>
                <a:tab pos="1156970" algn="l"/>
              </a:tabLst>
            </a:pP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Definition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19177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Storage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structure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methods.</a:t>
            </a:r>
            <a:endParaRPr sz="1100" dirty="0">
              <a:latin typeface="Trebuchet MS"/>
              <a:cs typeface="Trebuchet MS"/>
            </a:endParaRPr>
          </a:p>
          <a:p>
            <a:pPr marL="1155065" lvl="2" indent="-219075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5065" algn="l"/>
              </a:tabLst>
            </a:pPr>
            <a:r>
              <a:rPr sz="1100" spc="-135" dirty="0">
                <a:latin typeface="Trebuchet MS"/>
                <a:cs typeface="Trebuchet MS"/>
              </a:rPr>
              <a:t>Schema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physical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organization</a:t>
            </a:r>
            <a:r>
              <a:rPr sz="1100" spc="-60" dirty="0">
                <a:latin typeface="Trebuchet MS"/>
                <a:cs typeface="Trebuchet MS"/>
              </a:rPr>
              <a:t> modifications.</a:t>
            </a:r>
            <a:endParaRPr sz="1100" dirty="0">
              <a:latin typeface="Trebuchet MS"/>
              <a:cs typeface="Trebuchet MS"/>
            </a:endParaRPr>
          </a:p>
          <a:p>
            <a:pPr marL="1155700" lvl="2" indent="-219075">
              <a:lnSpc>
                <a:spcPct val="100000"/>
              </a:lnSpc>
              <a:spcBef>
                <a:spcPts val="75"/>
              </a:spcBef>
              <a:buAutoNum type="romanLcPeriod"/>
              <a:tabLst>
                <a:tab pos="1155700" algn="l"/>
              </a:tabLst>
            </a:pPr>
            <a:r>
              <a:rPr sz="1100" spc="-125" dirty="0">
                <a:latin typeface="Trebuchet MS"/>
                <a:cs typeface="Trebuchet MS"/>
              </a:rPr>
              <a:t>Authorization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control.</a:t>
            </a:r>
            <a:endParaRPr sz="1100" dirty="0">
              <a:latin typeface="Trebuchet MS"/>
              <a:cs typeface="Trebuchet MS"/>
            </a:endParaRPr>
          </a:p>
          <a:p>
            <a:pPr marL="1156335" lvl="2" indent="-191770">
              <a:lnSpc>
                <a:spcPct val="100000"/>
              </a:lnSpc>
              <a:spcBef>
                <a:spcPts val="45"/>
              </a:spcBef>
              <a:buAutoNum type="romanLcPeriod"/>
              <a:tabLst>
                <a:tab pos="1156335" algn="l"/>
              </a:tabLst>
            </a:pPr>
            <a:r>
              <a:rPr sz="1100" spc="-125" dirty="0">
                <a:latin typeface="Trebuchet MS"/>
                <a:cs typeface="Trebuchet MS"/>
              </a:rPr>
              <a:t>Routine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maintenance</a:t>
            </a:r>
            <a:endParaRPr sz="1100" dirty="0">
              <a:latin typeface="Trebuchet MS"/>
              <a:cs typeface="Trebuchet MS"/>
            </a:endParaRPr>
          </a:p>
          <a:p>
            <a:pPr marL="1612265" lvl="3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612265" algn="l"/>
              </a:tabLst>
            </a:pPr>
            <a:r>
              <a:rPr sz="1100" spc="-125" dirty="0">
                <a:latin typeface="Trebuchet MS"/>
                <a:cs typeface="Trebuchet MS"/>
              </a:rPr>
              <a:t>Periodic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backups.</a:t>
            </a:r>
            <a:endParaRPr sz="1100" dirty="0">
              <a:latin typeface="Trebuchet MS"/>
              <a:cs typeface="Trebuchet MS"/>
            </a:endParaRPr>
          </a:p>
          <a:p>
            <a:pPr marL="1612265" lvl="3" indent="-22796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1612265" algn="l"/>
              </a:tabLst>
            </a:pPr>
            <a:r>
              <a:rPr sz="1100" spc="-130" dirty="0">
                <a:latin typeface="Trebuchet MS"/>
                <a:cs typeface="Trebuchet MS"/>
              </a:rPr>
              <a:t>Security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patches.</a:t>
            </a:r>
            <a:endParaRPr sz="1100" dirty="0">
              <a:latin typeface="Trebuchet MS"/>
              <a:cs typeface="Trebuchet MS"/>
            </a:endParaRPr>
          </a:p>
          <a:p>
            <a:pPr marL="1612900" lvl="3" indent="-2286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612900" algn="l"/>
              </a:tabLst>
            </a:pPr>
            <a:r>
              <a:rPr sz="1100" spc="-110" dirty="0">
                <a:latin typeface="Trebuchet MS"/>
                <a:cs typeface="Trebuchet MS"/>
              </a:rPr>
              <a:t>Any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upgrades.</a:t>
            </a:r>
            <a:endParaRPr sz="1100" dirty="0">
              <a:latin typeface="Trebuchet MS"/>
              <a:cs typeface="Trebuchet MS"/>
            </a:endParaRPr>
          </a:p>
          <a:p>
            <a:pPr marL="241300" marR="5715" indent="-228600">
              <a:lnSpc>
                <a:spcPct val="103600"/>
              </a:lnSpc>
              <a:spcBef>
                <a:spcPts val="25"/>
              </a:spcBef>
              <a:buFont typeface="Trebuchet MS"/>
              <a:buAutoNum type="arabicPeriod" startAt="7"/>
              <a:tabLst>
                <a:tab pos="241300" algn="l"/>
              </a:tabLst>
            </a:pPr>
            <a:r>
              <a:rPr sz="1100" b="1" spc="-80" dirty="0">
                <a:latin typeface="Trebuchet MS"/>
                <a:cs typeface="Trebuchet MS"/>
              </a:rPr>
              <a:t>DBMS </a:t>
            </a:r>
            <a:r>
              <a:rPr sz="1100" b="1" spc="-120" dirty="0">
                <a:latin typeface="Trebuchet MS"/>
                <a:cs typeface="Trebuchet MS"/>
              </a:rPr>
              <a:t>Application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5" dirty="0">
                <a:latin typeface="Trebuchet MS"/>
                <a:cs typeface="Trebuchet MS"/>
              </a:rPr>
              <a:t>Architectures</a:t>
            </a:r>
            <a:r>
              <a:rPr sz="1100" spc="-145" dirty="0">
                <a:latin typeface="Trebuchet MS"/>
                <a:cs typeface="Trebuchet MS"/>
              </a:rPr>
              <a:t>: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machines,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which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remote</a:t>
            </a:r>
            <a:r>
              <a:rPr sz="1100" spc="-80" dirty="0">
                <a:latin typeface="Trebuchet MS"/>
                <a:cs typeface="Trebuchet MS"/>
              </a:rPr>
              <a:t> DB </a:t>
            </a:r>
            <a:r>
              <a:rPr sz="1100" spc="-120" dirty="0">
                <a:latin typeface="Trebuchet MS"/>
                <a:cs typeface="Trebuchet MS"/>
              </a:rPr>
              <a:t>users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work,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machines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90" dirty="0">
                <a:latin typeface="Trebuchet MS"/>
                <a:cs typeface="Trebuchet MS"/>
              </a:rPr>
              <a:t> DB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runs.</a:t>
            </a:r>
            <a:endParaRPr sz="1100" dirty="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45"/>
              </a:spcBef>
              <a:buFont typeface="Trebuchet MS"/>
              <a:buAutoNum type="alphaLcPeriod"/>
              <a:tabLst>
                <a:tab pos="697865" algn="l"/>
              </a:tabLst>
            </a:pPr>
            <a:r>
              <a:rPr sz="1100" b="1" spc="-254" dirty="0">
                <a:latin typeface="Trebuchet MS"/>
                <a:cs typeface="Trebuchet MS"/>
              </a:rPr>
              <a:t>T1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Architecture</a:t>
            </a:r>
            <a:endParaRPr sz="1100" dirty="0">
              <a:latin typeface="Trebuchet MS"/>
              <a:cs typeface="Trebuchet MS"/>
            </a:endParaRPr>
          </a:p>
          <a:p>
            <a:pPr marL="1156970" lvl="2" indent="-165100">
              <a:lnSpc>
                <a:spcPct val="100000"/>
              </a:lnSpc>
              <a:spcBef>
                <a:spcPts val="75"/>
              </a:spcBef>
              <a:buAutoNum type="romanLcPeriod"/>
              <a:tabLst>
                <a:tab pos="1156970" algn="l"/>
              </a:tabLst>
            </a:pP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client,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G DB </a:t>
            </a:r>
            <a:r>
              <a:rPr sz="1100" spc="-114" dirty="0">
                <a:latin typeface="Trebuchet MS"/>
                <a:cs typeface="Trebuchet MS"/>
              </a:rPr>
              <a:t>all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present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same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machine.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500" y="901699"/>
            <a:ext cx="996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sz="1100" spc="-25" dirty="0">
                <a:latin typeface="Trebuchet MS"/>
                <a:cs typeface="Trebuchet MS"/>
              </a:rPr>
              <a:t>b.</a:t>
            </a: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b="1" spc="-180" dirty="0">
                <a:latin typeface="Trebuchet MS"/>
                <a:cs typeface="Trebuchet MS"/>
              </a:rPr>
              <a:t>T2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Architecture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4252" y="1602739"/>
            <a:ext cx="130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20" dirty="0">
                <a:latin typeface="Trebuchet MS"/>
                <a:cs typeface="Trebuchet MS"/>
              </a:rPr>
              <a:t>iii.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2013" y="1066865"/>
            <a:ext cx="4241800" cy="7296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05104" indent="-165100">
              <a:lnSpc>
                <a:spcPct val="100000"/>
              </a:lnSpc>
              <a:spcBef>
                <a:spcPts val="170"/>
              </a:spcBef>
              <a:buAutoNum type="romanLcPeriod"/>
              <a:tabLst>
                <a:tab pos="205104" algn="l"/>
              </a:tabLst>
            </a:pP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partitioned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into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2-</a:t>
            </a:r>
            <a:r>
              <a:rPr sz="1100" spc="-45" dirty="0">
                <a:latin typeface="Trebuchet MS"/>
                <a:cs typeface="Trebuchet MS"/>
              </a:rPr>
              <a:t>components.</a:t>
            </a:r>
            <a:endParaRPr sz="1100">
              <a:latin typeface="Trebuchet MS"/>
              <a:cs typeface="Trebuchet MS"/>
            </a:endParaRPr>
          </a:p>
          <a:p>
            <a:pPr marL="203835" marR="5080" indent="-191770">
              <a:lnSpc>
                <a:spcPct val="103600"/>
              </a:lnSpc>
              <a:spcBef>
                <a:spcPts val="25"/>
              </a:spcBef>
              <a:buAutoNum type="romanLcPeriod"/>
              <a:tabLst>
                <a:tab pos="203835" algn="l"/>
              </a:tabLst>
            </a:pP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machine,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which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invokes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functionality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end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through</a:t>
            </a:r>
            <a:r>
              <a:rPr sz="1100" spc="-75" dirty="0">
                <a:latin typeface="Trebuchet MS"/>
                <a:cs typeface="Trebuchet MS"/>
              </a:rPr>
              <a:t> query </a:t>
            </a:r>
            <a:r>
              <a:rPr sz="1100" spc="-120" dirty="0">
                <a:latin typeface="Trebuchet MS"/>
                <a:cs typeface="Trebuchet MS"/>
              </a:rPr>
              <a:t>language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statements.</a:t>
            </a:r>
            <a:endParaRPr sz="1100">
              <a:latin typeface="Trebuchet MS"/>
              <a:cs typeface="Trebuchet MS"/>
            </a:endParaRPr>
          </a:p>
          <a:p>
            <a:pPr marL="203835">
              <a:lnSpc>
                <a:spcPct val="100000"/>
              </a:lnSpc>
              <a:spcBef>
                <a:spcPts val="70"/>
              </a:spcBef>
            </a:pPr>
            <a:r>
              <a:rPr sz="1100" spc="-100" dirty="0">
                <a:latin typeface="Trebuchet MS"/>
                <a:cs typeface="Trebuchet MS"/>
              </a:rPr>
              <a:t>API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standards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like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30" dirty="0">
                <a:latin typeface="Trebuchet MS"/>
                <a:cs typeface="Trebuchet MS"/>
              </a:rPr>
              <a:t>ODBC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G </a:t>
            </a:r>
            <a:r>
              <a:rPr sz="1100" b="1" spc="-165" dirty="0">
                <a:latin typeface="Trebuchet MS"/>
                <a:cs typeface="Trebuchet MS"/>
              </a:rPr>
              <a:t>JDBC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used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interact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between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server.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640" y="1776457"/>
            <a:ext cx="4980940" cy="211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Trebuchet MS"/>
              <a:buAutoNum type="alphaLcPeriod" startAt="3"/>
              <a:tabLst>
                <a:tab pos="240665" algn="l"/>
              </a:tabLst>
            </a:pPr>
            <a:r>
              <a:rPr sz="1100" b="1" spc="-175" dirty="0">
                <a:latin typeface="Trebuchet MS"/>
                <a:cs typeface="Trebuchet MS"/>
              </a:rPr>
              <a:t>T3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Architecture</a:t>
            </a:r>
            <a:endParaRPr sz="1100">
              <a:latin typeface="Trebuchet MS"/>
              <a:cs typeface="Trebuchet MS"/>
            </a:endParaRPr>
          </a:p>
          <a:p>
            <a:pPr marL="699770" lvl="1" indent="-16510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699770" algn="l"/>
              </a:tabLst>
            </a:pP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partitioned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into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14" dirty="0">
                <a:latin typeface="Trebuchet MS"/>
                <a:cs typeface="Trebuchet MS"/>
              </a:rPr>
              <a:t>3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logical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components.</a:t>
            </a:r>
            <a:endParaRPr sz="1100">
              <a:latin typeface="Trebuchet MS"/>
              <a:cs typeface="Trebuchet MS"/>
            </a:endParaRPr>
          </a:p>
          <a:p>
            <a:pPr marL="698500" lvl="1" indent="-191770">
              <a:lnSpc>
                <a:spcPct val="100000"/>
              </a:lnSpc>
              <a:spcBef>
                <a:spcPts val="70"/>
              </a:spcBef>
              <a:buAutoNum type="romanLcPeriod"/>
              <a:tabLst>
                <a:tab pos="698500" algn="l"/>
              </a:tabLst>
            </a:pP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machine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just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frontend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doesn’t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contain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any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direct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DB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calls.</a:t>
            </a:r>
            <a:endParaRPr sz="1100">
              <a:latin typeface="Trebuchet MS"/>
              <a:cs typeface="Trebuchet MS"/>
            </a:endParaRPr>
          </a:p>
          <a:p>
            <a:pPr marL="697865" marR="52705" lvl="1" indent="-219710">
              <a:lnSpc>
                <a:spcPct val="103600"/>
              </a:lnSpc>
              <a:spcBef>
                <a:spcPts val="5"/>
              </a:spcBef>
              <a:buAutoNum type="romanLcPeriod"/>
              <a:tabLst>
                <a:tab pos="697865" algn="l"/>
              </a:tabLst>
            </a:pP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machine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communicates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server,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communicated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with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DB </a:t>
            </a:r>
            <a:r>
              <a:rPr sz="1100" spc="-130" dirty="0">
                <a:latin typeface="Trebuchet MS"/>
                <a:cs typeface="Trebuchet MS"/>
              </a:rPr>
              <a:t>system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data.</a:t>
            </a:r>
            <a:endParaRPr sz="1100">
              <a:latin typeface="Trebuchet MS"/>
              <a:cs typeface="Trebuchet MS"/>
            </a:endParaRPr>
          </a:p>
          <a:p>
            <a:pPr marL="698500" lvl="1" indent="-219075">
              <a:lnSpc>
                <a:spcPct val="100000"/>
              </a:lnSpc>
              <a:spcBef>
                <a:spcPts val="70"/>
              </a:spcBef>
              <a:buFont typeface="Trebuchet MS"/>
              <a:buAutoNum type="romanLcPeriod"/>
              <a:tabLst>
                <a:tab pos="698500" algn="l"/>
              </a:tabLst>
            </a:pPr>
            <a:r>
              <a:rPr sz="1100" b="1" spc="-114" dirty="0">
                <a:latin typeface="Trebuchet MS"/>
                <a:cs typeface="Trebuchet MS"/>
              </a:rPr>
              <a:t>Business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logic,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what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action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to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take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50" dirty="0">
                <a:latin typeface="Trebuchet MS"/>
                <a:cs typeface="Trebuchet MS"/>
              </a:rPr>
              <a:t>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that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condition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in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server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itself.</a:t>
            </a:r>
            <a:endParaRPr sz="1100">
              <a:latin typeface="Trebuchet MS"/>
              <a:cs typeface="Trebuchet MS"/>
            </a:endParaRPr>
          </a:p>
          <a:p>
            <a:pPr marL="699135" lvl="1" indent="-191770">
              <a:lnSpc>
                <a:spcPct val="100000"/>
              </a:lnSpc>
              <a:spcBef>
                <a:spcPts val="50"/>
              </a:spcBef>
              <a:buAutoNum type="romanLcPeriod"/>
              <a:tabLst>
                <a:tab pos="699135" algn="l"/>
              </a:tabLst>
            </a:pPr>
            <a:r>
              <a:rPr sz="1100" spc="-145" dirty="0">
                <a:latin typeface="Trebuchet MS"/>
                <a:cs typeface="Trebuchet MS"/>
              </a:rPr>
              <a:t>T3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architecture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best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for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155" dirty="0">
                <a:latin typeface="Trebuchet MS"/>
                <a:cs typeface="Trebuchet MS"/>
              </a:rPr>
              <a:t>WWW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Applications.</a:t>
            </a:r>
            <a:endParaRPr sz="1100">
              <a:latin typeface="Trebuchet MS"/>
              <a:cs typeface="Trebuchet MS"/>
            </a:endParaRPr>
          </a:p>
          <a:p>
            <a:pPr marL="698500" lvl="1" indent="-219075">
              <a:lnSpc>
                <a:spcPct val="100000"/>
              </a:lnSpc>
              <a:spcBef>
                <a:spcPts val="70"/>
              </a:spcBef>
              <a:buFont typeface="Trebuchet MS"/>
              <a:buAutoNum type="romanLcPeriod"/>
              <a:tabLst>
                <a:tab pos="698500" algn="l"/>
              </a:tabLst>
            </a:pPr>
            <a:r>
              <a:rPr sz="1100" b="1" spc="-40" dirty="0">
                <a:latin typeface="Trebuchet MS"/>
                <a:cs typeface="Trebuchet MS"/>
              </a:rPr>
              <a:t>Advantages</a:t>
            </a:r>
            <a:r>
              <a:rPr sz="1100" spc="-40" dirty="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  <a:p>
            <a:pPr marL="1155065" lvl="2" indent="-228600">
              <a:lnSpc>
                <a:spcPct val="100000"/>
              </a:lnSpc>
              <a:spcBef>
                <a:spcPts val="50"/>
              </a:spcBef>
              <a:buFont typeface="Trebuchet MS"/>
              <a:buAutoNum type="arabicPeriod"/>
              <a:tabLst>
                <a:tab pos="1155065" algn="l"/>
              </a:tabLst>
            </a:pPr>
            <a:r>
              <a:rPr sz="1100" b="1" spc="-114" dirty="0">
                <a:latin typeface="Trebuchet MS"/>
                <a:cs typeface="Trebuchet MS"/>
              </a:rPr>
              <a:t>Scalability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due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to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distributed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application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servers.</a:t>
            </a:r>
            <a:endParaRPr sz="1100">
              <a:latin typeface="Trebuchet MS"/>
              <a:cs typeface="Trebuchet MS"/>
            </a:endParaRPr>
          </a:p>
          <a:p>
            <a:pPr marL="1155065" marR="5080" lvl="2" indent="-228600">
              <a:lnSpc>
                <a:spcPts val="1390"/>
              </a:lnSpc>
              <a:spcBef>
                <a:spcPts val="35"/>
              </a:spcBef>
              <a:buFont typeface="Trebuchet MS"/>
              <a:buAutoNum type="arabicPeriod"/>
              <a:tabLst>
                <a:tab pos="1155065" algn="l"/>
              </a:tabLst>
            </a:pPr>
            <a:r>
              <a:rPr sz="1100" b="1" spc="-120" dirty="0">
                <a:latin typeface="Trebuchet MS"/>
                <a:cs typeface="Trebuchet MS"/>
              </a:rPr>
              <a:t>Data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40" dirty="0">
                <a:latin typeface="Trebuchet MS"/>
                <a:cs typeface="Trebuchet MS"/>
              </a:rPr>
              <a:t>integrity</a:t>
            </a:r>
            <a:r>
              <a:rPr sz="1100" spc="-140" dirty="0">
                <a:latin typeface="Trebuchet MS"/>
                <a:cs typeface="Trebuchet MS"/>
              </a:rPr>
              <a:t>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App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server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acts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20" dirty="0">
                <a:latin typeface="Trebuchet MS"/>
                <a:cs typeface="Trebuchet MS"/>
              </a:rPr>
              <a:t>as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middle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layer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between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25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DB,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which </a:t>
            </a:r>
            <a:r>
              <a:rPr sz="1100" spc="-130" dirty="0">
                <a:latin typeface="Trebuchet MS"/>
                <a:cs typeface="Trebuchet MS"/>
              </a:rPr>
              <a:t>minimize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the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chances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of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45" dirty="0">
                <a:latin typeface="Trebuchet MS"/>
                <a:cs typeface="Trebuchet MS"/>
              </a:rPr>
              <a:t>data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corruption.</a:t>
            </a:r>
            <a:endParaRPr sz="1100">
              <a:latin typeface="Trebuchet MS"/>
              <a:cs typeface="Trebuchet MS"/>
            </a:endParaRPr>
          </a:p>
          <a:p>
            <a:pPr marL="1154430" lvl="2" indent="-228600">
              <a:lnSpc>
                <a:spcPts val="1310"/>
              </a:lnSpc>
              <a:buFont typeface="Trebuchet MS"/>
              <a:buAutoNum type="arabicPeriod"/>
              <a:tabLst>
                <a:tab pos="1154430" algn="l"/>
              </a:tabLst>
            </a:pPr>
            <a:r>
              <a:rPr sz="1100" b="1" spc="-150" dirty="0">
                <a:latin typeface="Trebuchet MS"/>
                <a:cs typeface="Trebuchet MS"/>
              </a:rPr>
              <a:t>Security</a:t>
            </a:r>
            <a:r>
              <a:rPr sz="1100" spc="-150" dirty="0">
                <a:latin typeface="Trebuchet MS"/>
                <a:cs typeface="Trebuchet MS"/>
              </a:rPr>
              <a:t>,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client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65" dirty="0">
                <a:latin typeface="Trebuchet MS"/>
                <a:cs typeface="Trebuchet MS"/>
              </a:rPr>
              <a:t>can’t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directly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access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DB,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40" dirty="0">
                <a:latin typeface="Trebuchet MS"/>
                <a:cs typeface="Trebuchet MS"/>
              </a:rPr>
              <a:t>hence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it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is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35" dirty="0">
                <a:latin typeface="Trebuchet MS"/>
                <a:cs typeface="Trebuchet MS"/>
              </a:rPr>
              <a:t>more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secure.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622" y="3931105"/>
            <a:ext cx="4456441" cy="2463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940</Words>
  <Application>Microsoft Office PowerPoint</Application>
  <PresentationFormat>Custom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lec2Notes.docx</dc:title>
  <cp:lastModifiedBy>user</cp:lastModifiedBy>
  <cp:revision>4</cp:revision>
  <dcterms:created xsi:type="dcterms:W3CDTF">2024-02-21T05:07:17Z</dcterms:created>
  <dcterms:modified xsi:type="dcterms:W3CDTF">2024-02-21T05:43:02Z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2022-06-04T00:00:00Z</vt:filetime>
  </property>
  <property fmtid="{D5CDD505-2E9C-101B-9397-08002B2CF9AE}" pid="3" name="Creator">
    <vt:lpwstr>Word</vt:lpwstr>
  </property>
  <property fmtid="{D5CDD505-2E9C-101B-9397-08002B2CF9AE}" pid="4" name="LastSaved">
    <vt:filetime>2024-02-21T00:00:00Z</vt:filetime>
  </property>
  <property fmtid="{D5CDD505-2E9C-101B-9397-08002B2CF9AE}" pid="5" name="Producer">
    <vt:lpwstr>3-Heights(TM) PDF Security Shell 4.8.25.2 (http://www.pdf-tools.com)</vt:lpwstr>
  </property>
</Properties>
</file>