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71" r:id="rId12"/>
    <p:sldId id="272" r:id="rId13"/>
    <p:sldId id="265" r:id="rId14"/>
    <p:sldId id="266" r:id="rId15"/>
    <p:sldId id="267" r:id="rId16"/>
    <p:sldId id="269" r:id="rId17"/>
    <p:sldId id="273" r:id="rId18"/>
    <p:sldId id="270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02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0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3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8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8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7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80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5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8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92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16" r:id="rId6"/>
    <p:sldLayoutId id="2147483812" r:id="rId7"/>
    <p:sldLayoutId id="2147483813" r:id="rId8"/>
    <p:sldLayoutId id="2147483814" r:id="rId9"/>
    <p:sldLayoutId id="2147483815" r:id="rId10"/>
    <p:sldLayoutId id="214748381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colorful city with a bright light&#10;&#10;Description automatically generated">
            <a:extLst>
              <a:ext uri="{FF2B5EF4-FFF2-40B4-BE49-F238E27FC236}">
                <a16:creationId xmlns:a16="http://schemas.microsoft.com/office/drawing/2014/main" id="{9E3A067E-7D64-3B9B-903D-7EC78F8193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72F017-B2B3-30FE-9A67-14D1309BD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258" y="1424473"/>
            <a:ext cx="7714388" cy="285014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8000" dirty="0"/>
              <a:t>SQL COMMANDS</a:t>
            </a:r>
            <a:endParaRPr lang="en-IN" sz="80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4EDB048-C82F-4E9B-BCE9-3D1DBE5D59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875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606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811" y="2259874"/>
            <a:ext cx="6908189" cy="45981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283811" cy="33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3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88" y="876724"/>
            <a:ext cx="11868039" cy="477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02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72" y="942611"/>
            <a:ext cx="11721877" cy="409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99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of actions/task</a:t>
            </a:r>
          </a:p>
          <a:p>
            <a:r>
              <a:rPr lang="en-US" i="1" dirty="0"/>
              <a:t>performed to access and modify the contents of the database as per the user’s request.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90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Q.4: What is meant by schedules of transactions in DBMS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71326" y="2480683"/>
            <a:ext cx="1155491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multiple transaction requests are made at the same time, we need to decide the order of execution of these transactions.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chronological order of execution of transactions is called as a schedule of transactions in DBMS.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mainly of two types, i.e. Serial Schedules and Non Serial Schedules.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93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074" y="313509"/>
            <a:ext cx="113646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create table worker(</a:t>
            </a:r>
            <a:r>
              <a:rPr lang="en-US" sz="2800" dirty="0" err="1"/>
              <a:t>worker_id</a:t>
            </a:r>
            <a:r>
              <a:rPr lang="en-US" sz="2800" dirty="0"/>
              <a:t>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b="1" dirty="0"/>
              <a:t>primary key</a:t>
            </a:r>
            <a:r>
              <a:rPr lang="en-US" sz="2800" dirty="0"/>
              <a:t> </a:t>
            </a:r>
            <a:r>
              <a:rPr lang="en-US" sz="2800" b="1" dirty="0" err="1"/>
              <a:t>auto_increment</a:t>
            </a:r>
            <a:r>
              <a:rPr lang="en-US" sz="2800" b="1" dirty="0"/>
              <a:t> </a:t>
            </a:r>
            <a:r>
              <a:rPr lang="en-US" sz="2800" dirty="0"/>
              <a:t>, </a:t>
            </a:r>
            <a:r>
              <a:rPr lang="en-US" sz="2800" dirty="0" err="1"/>
              <a:t>first_name</a:t>
            </a:r>
            <a:r>
              <a:rPr lang="en-US" sz="2800" dirty="0"/>
              <a:t> varchar(225),</a:t>
            </a:r>
            <a:r>
              <a:rPr lang="en-US" sz="2800" dirty="0" err="1"/>
              <a:t>last_name</a:t>
            </a:r>
            <a:r>
              <a:rPr lang="en-US" sz="2800" dirty="0"/>
              <a:t> varchar(225), salary </a:t>
            </a:r>
            <a:r>
              <a:rPr lang="en-US" sz="2800" dirty="0" err="1"/>
              <a:t>int</a:t>
            </a:r>
            <a:r>
              <a:rPr lang="en-US" sz="2800" dirty="0"/>
              <a:t> , </a:t>
            </a:r>
            <a:r>
              <a:rPr lang="en-US" sz="2800" dirty="0" err="1"/>
              <a:t>joining_date</a:t>
            </a:r>
            <a:r>
              <a:rPr lang="en-US" sz="2800" dirty="0"/>
              <a:t> </a:t>
            </a:r>
            <a:r>
              <a:rPr lang="en-US" sz="2800" dirty="0" err="1"/>
              <a:t>datetime</a:t>
            </a:r>
            <a:r>
              <a:rPr lang="en-US" sz="2800" dirty="0"/>
              <a:t> , department varchar(225))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22" y="2097113"/>
            <a:ext cx="11945147" cy="355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90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6" y="105490"/>
            <a:ext cx="11910242" cy="23633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1520" y="3122023"/>
            <a:ext cx="5930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operator :</a:t>
            </a:r>
          </a:p>
          <a:p>
            <a:pPr marL="342900" indent="-342900">
              <a:buAutoNum type="arabicPeriod"/>
            </a:pPr>
            <a:r>
              <a:rPr lang="en-US" dirty="0" smtClean="0"/>
              <a:t>AND </a:t>
            </a:r>
          </a:p>
          <a:p>
            <a:pPr marL="342900" indent="-342900">
              <a:buAutoNum type="arabicPeriod"/>
            </a:pPr>
            <a:r>
              <a:rPr lang="en-US" dirty="0" smtClean="0"/>
              <a:t>OR</a:t>
            </a:r>
          </a:p>
          <a:p>
            <a:pPr marL="342900" indent="-342900">
              <a:buAutoNum type="arabicPeriod"/>
            </a:pPr>
            <a:r>
              <a:rPr lang="en-US" dirty="0" smtClean="0"/>
              <a:t>NOT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97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520" y="1642813"/>
            <a:ext cx="9030960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59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037" y="2798483"/>
            <a:ext cx="10175491" cy="258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64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09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B00ED0-3AFA-1E3E-D46A-E988535DA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66" y="431052"/>
            <a:ext cx="9974067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9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2879"/>
            <a:ext cx="115214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create table student (</a:t>
            </a:r>
            <a:r>
              <a:rPr lang="en-US" sz="2400" b="1" dirty="0" err="1"/>
              <a:t>stud_id</a:t>
            </a:r>
            <a:r>
              <a:rPr lang="en-US" sz="2400" b="1" dirty="0"/>
              <a:t> </a:t>
            </a:r>
            <a:r>
              <a:rPr lang="en-US" sz="2400" b="1" dirty="0" err="1"/>
              <a:t>int</a:t>
            </a:r>
            <a:r>
              <a:rPr lang="en-US" sz="2400" b="1" dirty="0"/>
              <a:t> primary key , name varchar(225),class varchar(225),marks double , gender </a:t>
            </a:r>
            <a:r>
              <a:rPr lang="en-US" sz="2400" b="1" dirty="0" err="1"/>
              <a:t>enum</a:t>
            </a:r>
            <a:r>
              <a:rPr lang="en-US" sz="2400" b="1" dirty="0"/>
              <a:t> ('</a:t>
            </a:r>
            <a:r>
              <a:rPr lang="en-US" sz="2400" b="1" dirty="0" err="1"/>
              <a:t>Male','Female</a:t>
            </a:r>
            <a:r>
              <a:rPr lang="en-US" sz="2400" b="1" dirty="0"/>
              <a:t>') </a:t>
            </a:r>
            <a:r>
              <a:rPr lang="en-US" sz="2400" b="1" dirty="0" smtClean="0"/>
              <a:t>);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11" y="1152375"/>
            <a:ext cx="9735856" cy="291017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3982616"/>
            <a:ext cx="120308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insert into student (</a:t>
            </a:r>
            <a:r>
              <a:rPr lang="en-US" dirty="0" err="1"/>
              <a:t>stud_id,name,class,marks,gender</a:t>
            </a:r>
            <a:r>
              <a:rPr lang="en-US" dirty="0"/>
              <a:t>) values (1,"Neha Tiwari","SIX",100,"FEMALE</a:t>
            </a:r>
            <a:r>
              <a:rPr lang="en-US" dirty="0" smtClean="0"/>
              <a:t>");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** NOTE : MYSQL  is not case sensitive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10" y="4501197"/>
            <a:ext cx="7977541" cy="192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57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509" y="222069"/>
            <a:ext cx="114691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query remains same for one insertion of data or multiple 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:</a:t>
            </a:r>
          </a:p>
          <a:p>
            <a:r>
              <a:rPr lang="en-US" dirty="0"/>
              <a:t>insert into student (</a:t>
            </a:r>
            <a:r>
              <a:rPr lang="en-US" dirty="0" err="1"/>
              <a:t>stud_id,name,class,marks,gender</a:t>
            </a:r>
            <a:r>
              <a:rPr lang="en-US" dirty="0"/>
              <a:t>) values (2, 'John </a:t>
            </a:r>
            <a:r>
              <a:rPr lang="en-US" dirty="0" err="1"/>
              <a:t>Deo</a:t>
            </a:r>
            <a:r>
              <a:rPr lang="en-US" dirty="0"/>
              <a:t>', 'Four', 75, 'female</a:t>
            </a:r>
            <a:r>
              <a:rPr lang="en-US" dirty="0" smtClean="0"/>
              <a:t>');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insert into student (</a:t>
            </a:r>
            <a:r>
              <a:rPr lang="en-US" dirty="0" err="1"/>
              <a:t>stud_id,name,class,marks,gender</a:t>
            </a:r>
            <a:r>
              <a:rPr lang="en-US" dirty="0"/>
              <a:t>) values (3, 'Max Ruin', 'Three', 85, 'male'),(4,'Arnold', 'Three', 55, 'male');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4846" r="59484" b="3378"/>
          <a:stretch/>
        </p:blipFill>
        <p:spPr>
          <a:xfrm>
            <a:off x="1188720" y="2253394"/>
            <a:ext cx="10202091" cy="420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73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758" y="580627"/>
            <a:ext cx="7124202" cy="62375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5131" y="182880"/>
            <a:ext cx="982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 TABLE STUDENT ADD  PRESENT BOOLEAN 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34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420" y="283989"/>
            <a:ext cx="9854705" cy="631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71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48" y="296621"/>
            <a:ext cx="11110615" cy="611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53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23" y="267325"/>
            <a:ext cx="10349708" cy="645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91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64" y="2426648"/>
            <a:ext cx="10864793" cy="385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88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13257"/>
          <a:stretch/>
        </p:blipFill>
        <p:spPr>
          <a:xfrm>
            <a:off x="455171" y="648235"/>
            <a:ext cx="11247189" cy="543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93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30" y="1042510"/>
            <a:ext cx="7906853" cy="48774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5029" y="248194"/>
            <a:ext cx="7106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VALIDATION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21835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1590" r="15754"/>
          <a:stretch/>
        </p:blipFill>
        <p:spPr>
          <a:xfrm>
            <a:off x="305839" y="927462"/>
            <a:ext cx="10823715" cy="55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9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E82EDA-C75D-5B0A-3B9C-6F7A03C492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589"/>
          <a:stretch/>
        </p:blipFill>
        <p:spPr>
          <a:xfrm>
            <a:off x="1208917" y="774576"/>
            <a:ext cx="8620067" cy="530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00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15" y="1104321"/>
            <a:ext cx="11653529" cy="86817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3177" y="224134"/>
            <a:ext cx="81338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DELETE FROM STUDENT_DETAILS WHERE STUD_ID IN (34,35);</a:t>
            </a:r>
          </a:p>
          <a:p>
            <a:r>
              <a:rPr lang="en-US" dirty="0"/>
              <a:t>Query OK, 2 rows affected (0.01 sec)</a:t>
            </a:r>
          </a:p>
        </p:txBody>
      </p:sp>
    </p:spTree>
    <p:extLst>
      <p:ext uri="{BB962C8B-B14F-4D97-AF65-F5344CB8AC3E}">
        <p14:creationId xmlns:p14="http://schemas.microsoft.com/office/powerpoint/2010/main" val="13475932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194" y="195943"/>
            <a:ext cx="11534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BETWEEN : ONLY WITH NUMBERS  AND INCLUSIVE IN NUMBERS;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51" y="1106025"/>
            <a:ext cx="8249801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23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48" y="1389043"/>
            <a:ext cx="8688012" cy="15718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3508" y="222069"/>
            <a:ext cx="114561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: to provide a list of data to filter it out from the whole table  </a:t>
            </a:r>
            <a:r>
              <a:rPr lang="en-US" b="1" dirty="0" smtClean="0"/>
              <a:t>(OR gate internally)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LIKE 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67554"/>
          <a:stretch/>
        </p:blipFill>
        <p:spPr>
          <a:xfrm>
            <a:off x="313508" y="3758529"/>
            <a:ext cx="6487430" cy="11931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62256"/>
          <a:stretch/>
        </p:blipFill>
        <p:spPr>
          <a:xfrm>
            <a:off x="313508" y="5330374"/>
            <a:ext cx="6487430" cy="1387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369" y="2805896"/>
            <a:ext cx="6115904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522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697" y="600891"/>
            <a:ext cx="11168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ORDER BY : </a:t>
            </a:r>
            <a:r>
              <a:rPr lang="en-US" sz="2400" b="1" u="sng" dirty="0" smtClean="0"/>
              <a:t>FOR SORTING     (applicable for all columns )</a:t>
            </a:r>
          </a:p>
          <a:p>
            <a:r>
              <a:rPr lang="en-US" sz="2400" b="1" u="sng" smtClean="0"/>
              <a:t>(2 mode : ASC     AND     DESC) </a:t>
            </a:r>
            <a:endParaRPr lang="en-US" sz="24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SELECT * FROM STUDENT_DETAILS ORDER BY CLASS ASC;</a:t>
            </a:r>
          </a:p>
        </p:txBody>
      </p:sp>
    </p:spTree>
    <p:extLst>
      <p:ext uri="{BB962C8B-B14F-4D97-AF65-F5344CB8AC3E}">
        <p14:creationId xmlns:p14="http://schemas.microsoft.com/office/powerpoint/2010/main" val="340309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E57768-F72A-93AC-8478-A3959B87C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45" y="1309391"/>
            <a:ext cx="10097909" cy="42392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0742" y="349572"/>
            <a:ext cx="112035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Lato"/>
              </a:rPr>
              <a:t>The columns in a table are called fields while the rows can be referred to as records.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9599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720"/>
          <a:stretch/>
        </p:blipFill>
        <p:spPr>
          <a:xfrm>
            <a:off x="143691" y="259886"/>
            <a:ext cx="5760720" cy="63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9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257" y="326571"/>
            <a:ext cx="11064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type: to store data in which form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Char   :   fixed size    				</a:t>
            </a:r>
            <a:r>
              <a:rPr lang="en-US" dirty="0" err="1" smtClean="0"/>
              <a:t>eg</a:t>
            </a:r>
            <a:r>
              <a:rPr lang="en-US" dirty="0" smtClean="0"/>
              <a:t>: array in java of fixed size</a:t>
            </a:r>
          </a:p>
          <a:p>
            <a:pPr marL="342900" indent="-342900">
              <a:buAutoNum type="arabicPeriod"/>
            </a:pPr>
            <a:r>
              <a:rPr lang="en-US" dirty="0" smtClean="0"/>
              <a:t>Varchar : variable size   	</a:t>
            </a: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arrayList</a:t>
            </a:r>
            <a:r>
              <a:rPr lang="en-US" dirty="0" smtClean="0"/>
              <a:t> in java (according to need :space efficient approach)</a:t>
            </a:r>
          </a:p>
          <a:p>
            <a:pPr marL="342900" indent="-342900">
              <a:buAutoNum type="arabicPeriod"/>
            </a:pPr>
            <a:r>
              <a:rPr lang="en-US" dirty="0" smtClean="0"/>
              <a:t>Text : similar to varchar but with more space 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14" y="2856639"/>
            <a:ext cx="9754961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20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194" y="274320"/>
            <a:ext cx="11573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Any type of file being stored in bits format is the most efficient way of storing data if we don’t have any cloud service for storing data.</a:t>
            </a:r>
          </a:p>
          <a:p>
            <a:pPr marL="342900" indent="-342900">
              <a:buAutoNum type="arabicPeriod"/>
            </a:pPr>
            <a:r>
              <a:rPr lang="en-US" dirty="0" smtClean="0"/>
              <a:t>BLOB : bulky file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96" y="1361914"/>
            <a:ext cx="10107436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27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994" y="163381"/>
            <a:ext cx="9135750" cy="25340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190"/>
          <a:stretch/>
        </p:blipFill>
        <p:spPr>
          <a:xfrm>
            <a:off x="1532709" y="4408508"/>
            <a:ext cx="8876429" cy="10193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9687" b="87246"/>
          <a:stretch/>
        </p:blipFill>
        <p:spPr>
          <a:xfrm>
            <a:off x="1532709" y="5427825"/>
            <a:ext cx="8896035" cy="54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6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2952"/>
          <a:stretch/>
        </p:blipFill>
        <p:spPr>
          <a:xfrm>
            <a:off x="1131699" y="287383"/>
            <a:ext cx="9850225" cy="36984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61120" y="2136605"/>
            <a:ext cx="202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set of values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5577" y="4271554"/>
            <a:ext cx="108160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Enum</a:t>
            </a:r>
            <a:r>
              <a:rPr lang="en-US" dirty="0" smtClean="0"/>
              <a:t> : one value at a time </a:t>
            </a:r>
          </a:p>
          <a:p>
            <a:r>
              <a:rPr lang="en-US" dirty="0" smtClean="0"/>
              <a:t>Set : set of values can be assigned at a time 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**Values </a:t>
            </a:r>
            <a:r>
              <a:rPr lang="en-US" dirty="0"/>
              <a:t>can also be unsigned e.g., INT UNSIGNED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JSON : key value pair of data .  As a object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22212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RegularSeedLeftStep">
      <a:dk1>
        <a:srgbClr val="000000"/>
      </a:dk1>
      <a:lt1>
        <a:srgbClr val="FFFFFF"/>
      </a:lt1>
      <a:dk2>
        <a:srgbClr val="1C2B32"/>
      </a:dk2>
      <a:lt2>
        <a:srgbClr val="F0F3F3"/>
      </a:lt2>
      <a:accent1>
        <a:srgbClr val="C34D58"/>
      </a:accent1>
      <a:accent2>
        <a:srgbClr val="B13B78"/>
      </a:accent2>
      <a:accent3>
        <a:srgbClr val="C34DBB"/>
      </a:accent3>
      <a:accent4>
        <a:srgbClr val="883BB1"/>
      </a:accent4>
      <a:accent5>
        <a:srgbClr val="694DC3"/>
      </a:accent5>
      <a:accent6>
        <a:srgbClr val="3F54B3"/>
      </a:accent6>
      <a:hlink>
        <a:srgbClr val="339B91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430</Words>
  <Application>Microsoft Office PowerPoint</Application>
  <PresentationFormat>Widescreen</PresentationFormat>
  <Paragraphs>69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Lato</vt:lpstr>
      <vt:lpstr>Trade Gothic Next Cond</vt:lpstr>
      <vt:lpstr>Trade Gothic Next Light</vt:lpstr>
      <vt:lpstr>PortalVTI</vt:lpstr>
      <vt:lpstr>SQL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Transaction  </vt:lpstr>
      <vt:lpstr>Q.4: What is meant by schedules of transactions in DBMS?</vt:lpstr>
      <vt:lpstr>PowerPoint Presentation</vt:lpstr>
      <vt:lpstr>PowerPoint Presentation</vt:lpstr>
      <vt:lpstr>PowerPoint Presentation</vt:lpstr>
      <vt:lpstr>REGEX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COMMANDS</dc:title>
  <dc:creator>neha tiwari</dc:creator>
  <cp:lastModifiedBy>user</cp:lastModifiedBy>
  <cp:revision>52</cp:revision>
  <dcterms:created xsi:type="dcterms:W3CDTF">2024-02-29T01:38:08Z</dcterms:created>
  <dcterms:modified xsi:type="dcterms:W3CDTF">2024-02-29T13:00:19Z</dcterms:modified>
</cp:coreProperties>
</file>