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1"/>
  </p:notesMasterIdLst>
  <p:sldIdLst>
    <p:sldId id="256" r:id="rId2"/>
    <p:sldId id="258" r:id="rId3"/>
    <p:sldId id="320" r:id="rId4"/>
    <p:sldId id="261" r:id="rId5"/>
    <p:sldId id="262" r:id="rId6"/>
    <p:sldId id="311" r:id="rId7"/>
    <p:sldId id="263" r:id="rId8"/>
    <p:sldId id="264" r:id="rId9"/>
    <p:sldId id="265" r:id="rId10"/>
    <p:sldId id="266" r:id="rId11"/>
    <p:sldId id="312" r:id="rId12"/>
    <p:sldId id="313" r:id="rId13"/>
    <p:sldId id="314" r:id="rId14"/>
    <p:sldId id="315" r:id="rId15"/>
    <p:sldId id="268" r:id="rId16"/>
    <p:sldId id="316" r:id="rId17"/>
    <p:sldId id="317" r:id="rId18"/>
    <p:sldId id="318" r:id="rId19"/>
    <p:sldId id="319" r:id="rId20"/>
  </p:sldIdLst>
  <p:sldSz cx="9144000" cy="5143500" type="screen16x9"/>
  <p:notesSz cx="6858000" cy="9144000"/>
  <p:embeddedFontLst>
    <p:embeddedFont>
      <p:font typeface="Albert Sans" panose="020B0604020202020204" charset="0"/>
      <p:regular r:id="rId22"/>
      <p:bold r:id="rId23"/>
      <p:italic r:id="rId24"/>
      <p:boldItalic r:id="rId25"/>
    </p:embeddedFont>
    <p:embeddedFont>
      <p:font typeface="Alexandria Medium" panose="020B0604020202020204" charset="-78"/>
      <p:regular r:id="rId26"/>
      <p:bold r:id="rId27"/>
    </p:embeddedFont>
    <p:embeddedFont>
      <p:font typeface="Segoe UI Variable Text Semibold" pitchFamily="2" charset="0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B708C7-5207-491B-8135-8556E20A3A30}">
  <a:tblStyle styleId="{B7B708C7-5207-491B-8135-8556E20A3A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C93863-962B-4EBB-B8FA-A8809369DD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466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58abb5f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58abb5f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703cb3a7b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703cb3a7b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>
          <a:extLst>
            <a:ext uri="{FF2B5EF4-FFF2-40B4-BE49-F238E27FC236}">
              <a16:creationId xmlns:a16="http://schemas.microsoft.com/office/drawing/2014/main" id="{A180E6BF-6481-CB55-A824-F1783F5E1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703cb3a7b_0_90:notes">
            <a:extLst>
              <a:ext uri="{FF2B5EF4-FFF2-40B4-BE49-F238E27FC236}">
                <a16:creationId xmlns:a16="http://schemas.microsoft.com/office/drawing/2014/main" id="{402B19A4-F42F-A9C5-DD44-24F2686E5E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703cb3a7b_0_90:notes">
            <a:extLst>
              <a:ext uri="{FF2B5EF4-FFF2-40B4-BE49-F238E27FC236}">
                <a16:creationId xmlns:a16="http://schemas.microsoft.com/office/drawing/2014/main" id="{0FD1D6D6-373D-5BB6-DF2A-FC742B4883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570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>
          <a:extLst>
            <a:ext uri="{FF2B5EF4-FFF2-40B4-BE49-F238E27FC236}">
              <a16:creationId xmlns:a16="http://schemas.microsoft.com/office/drawing/2014/main" id="{E6EB1DC4-661D-A88C-891C-37D551578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703cb3a7b_0_90:notes">
            <a:extLst>
              <a:ext uri="{FF2B5EF4-FFF2-40B4-BE49-F238E27FC236}">
                <a16:creationId xmlns:a16="http://schemas.microsoft.com/office/drawing/2014/main" id="{8570A80D-54C6-BFCD-0D0F-F9C71B3157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703cb3a7b_0_90:notes">
            <a:extLst>
              <a:ext uri="{FF2B5EF4-FFF2-40B4-BE49-F238E27FC236}">
                <a16:creationId xmlns:a16="http://schemas.microsoft.com/office/drawing/2014/main" id="{CF1409C5-5574-C77D-5856-FA8DE78CC9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35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>
          <a:extLst>
            <a:ext uri="{FF2B5EF4-FFF2-40B4-BE49-F238E27FC236}">
              <a16:creationId xmlns:a16="http://schemas.microsoft.com/office/drawing/2014/main" id="{13E9FDE5-12B4-E981-654A-70F25E095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703cb3a7b_0_90:notes">
            <a:extLst>
              <a:ext uri="{FF2B5EF4-FFF2-40B4-BE49-F238E27FC236}">
                <a16:creationId xmlns:a16="http://schemas.microsoft.com/office/drawing/2014/main" id="{350F5459-87E8-966E-62ED-3AA15CE688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703cb3a7b_0_90:notes">
            <a:extLst>
              <a:ext uri="{FF2B5EF4-FFF2-40B4-BE49-F238E27FC236}">
                <a16:creationId xmlns:a16="http://schemas.microsoft.com/office/drawing/2014/main" id="{1AFFBB00-864D-6089-762A-046E388FF9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295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>
          <a:extLst>
            <a:ext uri="{FF2B5EF4-FFF2-40B4-BE49-F238E27FC236}">
              <a16:creationId xmlns:a16="http://schemas.microsoft.com/office/drawing/2014/main" id="{AF2AFC6E-8CC7-0A78-7725-725FF7B8A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703cb3a7b_0_90:notes">
            <a:extLst>
              <a:ext uri="{FF2B5EF4-FFF2-40B4-BE49-F238E27FC236}">
                <a16:creationId xmlns:a16="http://schemas.microsoft.com/office/drawing/2014/main" id="{19A2B2F7-024E-BE56-6788-B797A2FF60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703cb3a7b_0_90:notes">
            <a:extLst>
              <a:ext uri="{FF2B5EF4-FFF2-40B4-BE49-F238E27FC236}">
                <a16:creationId xmlns:a16="http://schemas.microsoft.com/office/drawing/2014/main" id="{DDD9848E-A28F-DDFA-80FE-EC14231854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156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572bee519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572bee519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>
          <a:extLst>
            <a:ext uri="{FF2B5EF4-FFF2-40B4-BE49-F238E27FC236}">
              <a16:creationId xmlns:a16="http://schemas.microsoft.com/office/drawing/2014/main" id="{4B75AEF6-55BF-4471-14FB-C5CA075D8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572bee519d_0_4:notes">
            <a:extLst>
              <a:ext uri="{FF2B5EF4-FFF2-40B4-BE49-F238E27FC236}">
                <a16:creationId xmlns:a16="http://schemas.microsoft.com/office/drawing/2014/main" id="{32496E28-2DAA-9831-6E0F-DC640A38A0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572bee519d_0_4:notes">
            <a:extLst>
              <a:ext uri="{FF2B5EF4-FFF2-40B4-BE49-F238E27FC236}">
                <a16:creationId xmlns:a16="http://schemas.microsoft.com/office/drawing/2014/main" id="{9152F974-1A0E-9AAA-50F5-E5DDB1C6DD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10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>
          <a:extLst>
            <a:ext uri="{FF2B5EF4-FFF2-40B4-BE49-F238E27FC236}">
              <a16:creationId xmlns:a16="http://schemas.microsoft.com/office/drawing/2014/main" id="{26AD2765-567D-582D-6A0E-134BFB801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572bee519d_0_4:notes">
            <a:extLst>
              <a:ext uri="{FF2B5EF4-FFF2-40B4-BE49-F238E27FC236}">
                <a16:creationId xmlns:a16="http://schemas.microsoft.com/office/drawing/2014/main" id="{2ADE3E85-4045-C911-084E-4DF949A52E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572bee519d_0_4:notes">
            <a:extLst>
              <a:ext uri="{FF2B5EF4-FFF2-40B4-BE49-F238E27FC236}">
                <a16:creationId xmlns:a16="http://schemas.microsoft.com/office/drawing/2014/main" id="{C3D300B0-801F-6071-49E7-0C63AD4D34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375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>
          <a:extLst>
            <a:ext uri="{FF2B5EF4-FFF2-40B4-BE49-F238E27FC236}">
              <a16:creationId xmlns:a16="http://schemas.microsoft.com/office/drawing/2014/main" id="{B927F2B0-3494-7527-E6EF-63B0F489D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572bee519d_0_4:notes">
            <a:extLst>
              <a:ext uri="{FF2B5EF4-FFF2-40B4-BE49-F238E27FC236}">
                <a16:creationId xmlns:a16="http://schemas.microsoft.com/office/drawing/2014/main" id="{1272B539-6BDE-A684-533C-8307586A76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572bee519d_0_4:notes">
            <a:extLst>
              <a:ext uri="{FF2B5EF4-FFF2-40B4-BE49-F238E27FC236}">
                <a16:creationId xmlns:a16="http://schemas.microsoft.com/office/drawing/2014/main" id="{B628E764-6C4D-0987-619E-0C7B14E3E1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807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>
          <a:extLst>
            <a:ext uri="{FF2B5EF4-FFF2-40B4-BE49-F238E27FC236}">
              <a16:creationId xmlns:a16="http://schemas.microsoft.com/office/drawing/2014/main" id="{4BEB793B-1D27-5EC3-F4C2-C9870CB09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572bee519d_0_4:notes">
            <a:extLst>
              <a:ext uri="{FF2B5EF4-FFF2-40B4-BE49-F238E27FC236}">
                <a16:creationId xmlns:a16="http://schemas.microsoft.com/office/drawing/2014/main" id="{C4CA67EE-5B40-84CB-D62B-3530A87A89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572bee519d_0_4:notes">
            <a:extLst>
              <a:ext uri="{FF2B5EF4-FFF2-40B4-BE49-F238E27FC236}">
                <a16:creationId xmlns:a16="http://schemas.microsoft.com/office/drawing/2014/main" id="{3C27A08C-64D4-CBAB-2B55-69BE228DDE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617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53b51d4f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53b51d4f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>
          <a:extLst>
            <a:ext uri="{FF2B5EF4-FFF2-40B4-BE49-F238E27FC236}">
              <a16:creationId xmlns:a16="http://schemas.microsoft.com/office/drawing/2014/main" id="{12D5478B-D86A-C2DD-E415-6C2CF4B40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53b51d4ff_0_89:notes">
            <a:extLst>
              <a:ext uri="{FF2B5EF4-FFF2-40B4-BE49-F238E27FC236}">
                <a16:creationId xmlns:a16="http://schemas.microsoft.com/office/drawing/2014/main" id="{C693996B-64EF-BC83-F214-A3A2D32656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53b51d4ff_0_89:notes">
            <a:extLst>
              <a:ext uri="{FF2B5EF4-FFF2-40B4-BE49-F238E27FC236}">
                <a16:creationId xmlns:a16="http://schemas.microsoft.com/office/drawing/2014/main" id="{B4D39018-6F28-A119-7883-5427E0B0AA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761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685abcf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685abcf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58abb5fb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58abb5fb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>
          <a:extLst>
            <a:ext uri="{FF2B5EF4-FFF2-40B4-BE49-F238E27FC236}">
              <a16:creationId xmlns:a16="http://schemas.microsoft.com/office/drawing/2014/main" id="{E542DC44-D56B-1981-8182-9FFB0ECB2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58abb5fb3_0_46:notes">
            <a:extLst>
              <a:ext uri="{FF2B5EF4-FFF2-40B4-BE49-F238E27FC236}">
                <a16:creationId xmlns:a16="http://schemas.microsoft.com/office/drawing/2014/main" id="{0146B07D-3746-73B3-0CAB-8F9BA3776B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58abb5fb3_0_46:notes">
            <a:extLst>
              <a:ext uri="{FF2B5EF4-FFF2-40B4-BE49-F238E27FC236}">
                <a16:creationId xmlns:a16="http://schemas.microsoft.com/office/drawing/2014/main" id="{ACAC71B7-5F5A-A00F-FFD5-1580F88054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1530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703cb3a7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5703cb3a7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72bee519d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572bee519d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 flipH="1">
            <a:off x="-10680" y="-2437"/>
            <a:ext cx="33212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10680" y="-2437"/>
            <a:ext cx="9144080" cy="5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l="174697" t="-83399" r="177064" b="41635"/>
          <a:stretch/>
        </p:blipFill>
        <p:spPr>
          <a:xfrm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3856800" cy="94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15100" y="1636300"/>
            <a:ext cx="3856800" cy="189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>
            <a:spLocks noGrp="1"/>
          </p:cNvSpPr>
          <p:nvPr>
            <p:ph type="pic" idx="2"/>
          </p:nvPr>
        </p:nvSpPr>
        <p:spPr>
          <a:xfrm>
            <a:off x="5715175" y="75"/>
            <a:ext cx="3429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1189750" y="1742900"/>
            <a:ext cx="2907600" cy="21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5046650" y="1742900"/>
            <a:ext cx="2907600" cy="21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 l="7043" t="47434" r="-48486" b="-26994"/>
          <a:stretch/>
        </p:blipFill>
        <p:spPr>
          <a:xfrm rot="10800000" flipH="1">
            <a:off x="-12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4572000" y="3358100"/>
            <a:ext cx="38568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title" hasCustomPrompt="1"/>
          </p:nvPr>
        </p:nvSpPr>
        <p:spPr>
          <a:xfrm>
            <a:off x="1070650" y="13673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1609075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3" hasCustomPrompt="1"/>
          </p:nvPr>
        </p:nvSpPr>
        <p:spPr>
          <a:xfrm>
            <a:off x="1070650" y="21035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4"/>
          </p:nvPr>
        </p:nvSpPr>
        <p:spPr>
          <a:xfrm>
            <a:off x="1609075" y="2103524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5" hasCustomPrompt="1"/>
          </p:nvPr>
        </p:nvSpPr>
        <p:spPr>
          <a:xfrm>
            <a:off x="1070650" y="2839750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6"/>
          </p:nvPr>
        </p:nvSpPr>
        <p:spPr>
          <a:xfrm>
            <a:off x="1609075" y="2839748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7" hasCustomPrompt="1"/>
          </p:nvPr>
        </p:nvSpPr>
        <p:spPr>
          <a:xfrm>
            <a:off x="1070650" y="3575950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8"/>
          </p:nvPr>
        </p:nvSpPr>
        <p:spPr>
          <a:xfrm>
            <a:off x="1609075" y="3575948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9" hasCustomPrompt="1"/>
          </p:nvPr>
        </p:nvSpPr>
        <p:spPr>
          <a:xfrm>
            <a:off x="4927449" y="13673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3"/>
          </p:nvPr>
        </p:nvSpPr>
        <p:spPr>
          <a:xfrm>
            <a:off x="5465950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4" hasCustomPrompt="1"/>
          </p:nvPr>
        </p:nvSpPr>
        <p:spPr>
          <a:xfrm>
            <a:off x="4927449" y="2103522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5"/>
          </p:nvPr>
        </p:nvSpPr>
        <p:spPr>
          <a:xfrm>
            <a:off x="5465950" y="2103519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6" hasCustomPrompt="1"/>
          </p:nvPr>
        </p:nvSpPr>
        <p:spPr>
          <a:xfrm>
            <a:off x="4927449" y="2839728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7"/>
          </p:nvPr>
        </p:nvSpPr>
        <p:spPr>
          <a:xfrm>
            <a:off x="5465950" y="2839721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8" hasCustomPrompt="1"/>
          </p:nvPr>
        </p:nvSpPr>
        <p:spPr>
          <a:xfrm>
            <a:off x="4927449" y="35759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9"/>
          </p:nvPr>
        </p:nvSpPr>
        <p:spPr>
          <a:xfrm>
            <a:off x="5465950" y="3575916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l="-50000" t="49600" r="50000" b="-58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3"/>
          </p:nvPr>
        </p:nvSpPr>
        <p:spPr>
          <a:xfrm>
            <a:off x="715100" y="16667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4572" y="-2437"/>
            <a:ext cx="9153145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>
            <a:spLocks noGrp="1"/>
          </p:cNvSpPr>
          <p:nvPr>
            <p:ph type="subTitle" idx="1"/>
          </p:nvPr>
        </p:nvSpPr>
        <p:spPr>
          <a:xfrm>
            <a:off x="715100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2"/>
          </p:nvPr>
        </p:nvSpPr>
        <p:spPr>
          <a:xfrm>
            <a:off x="715100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3"/>
          </p:nvPr>
        </p:nvSpPr>
        <p:spPr>
          <a:xfrm>
            <a:off x="3506100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4"/>
          </p:nvPr>
        </p:nvSpPr>
        <p:spPr>
          <a:xfrm>
            <a:off x="3506099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5"/>
          </p:nvPr>
        </p:nvSpPr>
        <p:spPr>
          <a:xfrm>
            <a:off x="6297202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6"/>
          </p:nvPr>
        </p:nvSpPr>
        <p:spPr>
          <a:xfrm>
            <a:off x="6297200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 rotWithShape="1">
          <a:blip r:embed="rId2">
            <a:alphaModFix/>
          </a:blip>
          <a:srcRect l="104756" t="-108210" r="280062" b="47851"/>
          <a:stretch/>
        </p:blipFill>
        <p:spPr>
          <a:xfrm rot="10800000"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37806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37806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3"/>
          </p:nvPr>
        </p:nvSpPr>
        <p:spPr>
          <a:xfrm>
            <a:off x="715100" y="1666700"/>
            <a:ext cx="37806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37806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5"/>
          </p:nvPr>
        </p:nvSpPr>
        <p:spPr>
          <a:xfrm>
            <a:off x="4648300" y="2046500"/>
            <a:ext cx="37806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6"/>
          </p:nvPr>
        </p:nvSpPr>
        <p:spPr>
          <a:xfrm>
            <a:off x="4648300" y="3299000"/>
            <a:ext cx="37806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7"/>
          </p:nvPr>
        </p:nvSpPr>
        <p:spPr>
          <a:xfrm>
            <a:off x="4648300" y="1666700"/>
            <a:ext cx="37806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8"/>
          </p:nvPr>
        </p:nvSpPr>
        <p:spPr>
          <a:xfrm>
            <a:off x="4648300" y="2919200"/>
            <a:ext cx="37806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8" r:id="rId5"/>
    <p:sldLayoutId id="2147483659" r:id="rId6"/>
    <p:sldLayoutId id="2147483665" r:id="rId7"/>
    <p:sldLayoutId id="2147483666" r:id="rId8"/>
    <p:sldLayoutId id="2147483668" r:id="rId9"/>
    <p:sldLayoutId id="2147483672" r:id="rId10"/>
    <p:sldLayoutId id="2147483676" r:id="rId11"/>
    <p:sldLayoutId id="214748367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ctrTitle"/>
          </p:nvPr>
        </p:nvSpPr>
        <p:spPr>
          <a:xfrm>
            <a:off x="711749" y="1958599"/>
            <a:ext cx="5132098" cy="34031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Churn </a:t>
            </a:r>
            <a:br>
              <a:rPr lang="en-IN" dirty="0"/>
            </a:br>
            <a:r>
              <a:rPr lang="en-IN" dirty="0"/>
              <a:t>Analysis</a:t>
            </a:r>
            <a:endParaRPr dirty="0"/>
          </a:p>
        </p:txBody>
      </p:sp>
      <p:cxnSp>
        <p:nvCxnSpPr>
          <p:cNvPr id="192" name="Google Shape;192;p35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numbers and a line&#10;&#10;AI-generated content may be incorrect.">
            <a:extLst>
              <a:ext uri="{FF2B5EF4-FFF2-40B4-BE49-F238E27FC236}">
                <a16:creationId xmlns:a16="http://schemas.microsoft.com/office/drawing/2014/main" id="{B085C592-A38F-5D48-33FD-A413740A9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7" y="134556"/>
            <a:ext cx="4035850" cy="276919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DF884B-638D-E68F-7535-70D9B9C3B7DB}"/>
              </a:ext>
            </a:extLst>
          </p:cNvPr>
          <p:cNvCxnSpPr>
            <a:cxnSpLocks/>
          </p:cNvCxnSpPr>
          <p:nvPr/>
        </p:nvCxnSpPr>
        <p:spPr>
          <a:xfrm>
            <a:off x="2177934" y="2571750"/>
            <a:ext cx="565266" cy="64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A4D2925-E2BA-1411-370B-42040D113F13}"/>
              </a:ext>
            </a:extLst>
          </p:cNvPr>
          <p:cNvSpPr txBox="1"/>
          <p:nvPr/>
        </p:nvSpPr>
        <p:spPr>
          <a:xfrm>
            <a:off x="681644" y="3640975"/>
            <a:ext cx="3823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X-axis represents customer tenure (years).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0371AE-03BD-6F2C-D241-C70149C6D2FB}"/>
              </a:ext>
            </a:extLst>
          </p:cNvPr>
          <p:cNvCxnSpPr>
            <a:cxnSpLocks/>
          </p:cNvCxnSpPr>
          <p:nvPr/>
        </p:nvCxnSpPr>
        <p:spPr>
          <a:xfrm>
            <a:off x="74813" y="2302625"/>
            <a:ext cx="831274" cy="2427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6F8FE2C-F20F-9099-948E-0AC4B5B734E3}"/>
              </a:ext>
            </a:extLst>
          </p:cNvPr>
          <p:cNvSpPr txBox="1"/>
          <p:nvPr/>
        </p:nvSpPr>
        <p:spPr>
          <a:xfrm>
            <a:off x="1429789" y="4680065"/>
            <a:ext cx="2942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Y-axis displays the churn rate for each tenure category.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E4FE2F-DA7B-4705-C37C-11C5D4B72FD9}"/>
              </a:ext>
            </a:extLst>
          </p:cNvPr>
          <p:cNvSpPr txBox="1"/>
          <p:nvPr/>
        </p:nvSpPr>
        <p:spPr>
          <a:xfrm>
            <a:off x="4372496" y="1700401"/>
            <a:ext cx="477150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There is a general </a:t>
            </a:r>
            <a:r>
              <a:rPr lang="en-US" sz="1200" b="1" i="1" dirty="0">
                <a:solidFill>
                  <a:srgbClr val="002060"/>
                </a:solidFill>
              </a:rPr>
              <a:t>downward trend</a:t>
            </a:r>
            <a:r>
              <a:rPr lang="en-US" sz="1200" b="1" dirty="0">
                <a:solidFill>
                  <a:srgbClr val="002060"/>
                </a:solidFill>
              </a:rPr>
              <a:t> </a:t>
            </a:r>
            <a:r>
              <a:rPr lang="en-US" sz="1200" dirty="0"/>
              <a:t>in the values from the first category (1-5) to the last category (16-20). This suggests that </a:t>
            </a:r>
            <a:r>
              <a:rPr lang="en-US" sz="1200" b="1" dirty="0">
                <a:solidFill>
                  <a:srgbClr val="002060"/>
                </a:solidFill>
              </a:rPr>
              <a:t>churn rate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is </a:t>
            </a:r>
            <a:r>
              <a:rPr lang="en-US" sz="1200" b="1" dirty="0">
                <a:solidFill>
                  <a:srgbClr val="002060"/>
                </a:solidFill>
              </a:rPr>
              <a:t>decreasing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dirty="0"/>
              <a:t>as the category number increases.</a:t>
            </a:r>
          </a:p>
          <a:p>
            <a:r>
              <a:rPr lang="en-US" sz="1200" dirty="0"/>
              <a:t>The </a:t>
            </a:r>
            <a:r>
              <a:rPr lang="en-US" sz="1200" b="1" dirty="0">
                <a:solidFill>
                  <a:srgbClr val="002060"/>
                </a:solidFill>
              </a:rPr>
              <a:t>first category (1-5) </a:t>
            </a:r>
            <a:r>
              <a:rPr lang="en-US" sz="1200" dirty="0"/>
              <a:t>has the </a:t>
            </a:r>
            <a:r>
              <a:rPr lang="en-US" sz="1200" b="1" dirty="0">
                <a:solidFill>
                  <a:srgbClr val="002060"/>
                </a:solidFill>
              </a:rPr>
              <a:t>highest value (158</a:t>
            </a:r>
            <a:r>
              <a:rPr lang="en-US" sz="1200" dirty="0">
                <a:solidFill>
                  <a:srgbClr val="002060"/>
                </a:solidFill>
              </a:rPr>
              <a:t>), </a:t>
            </a:r>
            <a:r>
              <a:rPr lang="en-US" sz="1200" dirty="0"/>
              <a:t>indicating it has the largest churn rate</a:t>
            </a:r>
            <a:r>
              <a:rPr lang="en-US" sz="1200" b="1" dirty="0">
                <a:solidFill>
                  <a:srgbClr val="002060"/>
                </a:solidFill>
              </a:rPr>
              <a:t>(56%) </a:t>
            </a:r>
            <a:r>
              <a:rPr lang="en-US" sz="1200" dirty="0"/>
              <a:t>among the categories</a:t>
            </a:r>
            <a:r>
              <a:rPr lang="en-US" sz="1600" dirty="0"/>
              <a:t>.</a:t>
            </a:r>
          </a:p>
          <a:p>
            <a:r>
              <a:rPr lang="en-US" sz="1200" dirty="0"/>
              <a:t>The middle two categories </a:t>
            </a:r>
            <a:r>
              <a:rPr lang="en-US" sz="1200" b="1" dirty="0">
                <a:solidFill>
                  <a:srgbClr val="002060"/>
                </a:solidFill>
              </a:rPr>
              <a:t>(6-10 and 11-15) </a:t>
            </a:r>
            <a:r>
              <a:rPr lang="en-US" sz="1200" dirty="0"/>
              <a:t>have relatively similar values </a:t>
            </a:r>
            <a:r>
              <a:rPr lang="en-US" sz="1200" b="1" dirty="0">
                <a:solidFill>
                  <a:srgbClr val="002060"/>
                </a:solidFill>
              </a:rPr>
              <a:t>(134 and 137)(48% and 55% respectively)</a:t>
            </a:r>
            <a:r>
              <a:rPr lang="en-US" sz="1200" dirty="0"/>
              <a:t>. While there is a slight decrease followed by an increase, the changes are not drastic.</a:t>
            </a:r>
          </a:p>
          <a:p>
            <a:r>
              <a:rPr lang="en-US" sz="1200" dirty="0"/>
              <a:t>There is a notable drop in value </a:t>
            </a:r>
            <a:r>
              <a:rPr lang="en-US" sz="1200" b="1" dirty="0">
                <a:solidFill>
                  <a:srgbClr val="002060"/>
                </a:solidFill>
              </a:rPr>
              <a:t>(97) </a:t>
            </a:r>
            <a:r>
              <a:rPr lang="en-US" sz="1200" dirty="0"/>
              <a:t>in the </a:t>
            </a:r>
            <a:r>
              <a:rPr lang="en-US" sz="1200" b="1" dirty="0">
                <a:solidFill>
                  <a:srgbClr val="002060"/>
                </a:solidFill>
              </a:rPr>
              <a:t>last category (16-20</a:t>
            </a:r>
            <a:r>
              <a:rPr lang="en-US" sz="1200" dirty="0"/>
              <a:t>). This suggests a substantial decrease or reduction in the churn rate.</a:t>
            </a:r>
          </a:p>
          <a:p>
            <a:endParaRPr lang="en-IN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>
          <a:extLst>
            <a:ext uri="{FF2B5EF4-FFF2-40B4-BE49-F238E27FC236}">
              <a16:creationId xmlns:a16="http://schemas.microsoft.com/office/drawing/2014/main" id="{8D706482-E564-A0F8-E834-85D3E676D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67B9AF-D690-EC5B-6D7A-655F5DBE7FD5}"/>
              </a:ext>
            </a:extLst>
          </p:cNvPr>
          <p:cNvSpPr/>
          <p:nvPr/>
        </p:nvSpPr>
        <p:spPr>
          <a:xfrm>
            <a:off x="4572000" y="0"/>
            <a:ext cx="4571999" cy="5143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5FDEAE-95E4-5ADE-39D9-8BF4C74063C0}"/>
              </a:ext>
            </a:extLst>
          </p:cNvPr>
          <p:cNvSpPr txBox="1"/>
          <p:nvPr/>
        </p:nvSpPr>
        <p:spPr>
          <a:xfrm>
            <a:off x="1130531" y="498764"/>
            <a:ext cx="297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REQUEST 4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A6B442-A959-0550-69E6-7AFCD8D4BB7C}"/>
              </a:ext>
            </a:extLst>
          </p:cNvPr>
          <p:cNvSpPr txBox="1"/>
          <p:nvPr/>
        </p:nvSpPr>
        <p:spPr>
          <a:xfrm>
            <a:off x="507077" y="1379913"/>
            <a:ext cx="394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GET THE AVERAGE TRANSACTION AMOUT BY AGE CATERGORY AND GENDER</a:t>
            </a:r>
            <a:endParaRPr lang="en-IN" b="1" dirty="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AC024DE-76F8-E2C5-34AD-B7A0F3814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628" y="806541"/>
            <a:ext cx="3162741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72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>
          <a:extLst>
            <a:ext uri="{FF2B5EF4-FFF2-40B4-BE49-F238E27FC236}">
              <a16:creationId xmlns:a16="http://schemas.microsoft.com/office/drawing/2014/main" id="{F9FEA8C5-4901-3B5E-29EA-FDF33DD14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F37ECC7-3ECD-D386-EC76-445D62F16F1A}"/>
              </a:ext>
            </a:extLst>
          </p:cNvPr>
          <p:cNvSpPr txBox="1"/>
          <p:nvPr/>
        </p:nvSpPr>
        <p:spPr>
          <a:xfrm>
            <a:off x="5278582" y="257695"/>
            <a:ext cx="1803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Males</a:t>
            </a:r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7" name="Picture 6" descr="A green graph with numbers and a white text&#10;&#10;AI-generated content may be incorrect.">
            <a:extLst>
              <a:ext uri="{FF2B5EF4-FFF2-40B4-BE49-F238E27FC236}">
                <a16:creationId xmlns:a16="http://schemas.microsoft.com/office/drawing/2014/main" id="{60342573-59A9-693F-5F76-6F45F852F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0" y="1"/>
            <a:ext cx="4339244" cy="235501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36D25E7D-A4B8-CCB3-279F-EBB684022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9" y="862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chart depicts the average transaction amount for males across different age groups. There's a noticeable fluctuation and an overall upward trend as age increases.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DF3A576-0BCF-9110-D6C6-E9D645C67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chart depicts the average transaction amount for males across different age groups. There's a noticeable fluctuation and an overall upward trend as age increases.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8744A5-2F04-1DC7-3148-07B6FCAC20E3}"/>
              </a:ext>
            </a:extLst>
          </p:cNvPr>
          <p:cNvSpPr txBox="1"/>
          <p:nvPr/>
        </p:nvSpPr>
        <p:spPr>
          <a:xfrm>
            <a:off x="4746568" y="724619"/>
            <a:ext cx="38108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The chart depicts the average transaction amount for males across different age groups. There's a noticeable fluctuation and an </a:t>
            </a:r>
            <a:r>
              <a:rPr lang="en-US" sz="1200" b="1" dirty="0">
                <a:solidFill>
                  <a:srgbClr val="004C22"/>
                </a:solidFill>
              </a:rPr>
              <a:t>overall upward trend </a:t>
            </a:r>
            <a:r>
              <a:rPr lang="en-US" sz="1200" dirty="0">
                <a:solidFill>
                  <a:srgbClr val="00B050"/>
                </a:solidFill>
              </a:rPr>
              <a:t>as </a:t>
            </a:r>
            <a:r>
              <a:rPr lang="en-US" sz="1200" b="1" dirty="0">
                <a:solidFill>
                  <a:srgbClr val="004C22"/>
                </a:solidFill>
              </a:rPr>
              <a:t>age increases</a:t>
            </a:r>
            <a:r>
              <a:rPr lang="en-US" sz="1200" dirty="0">
                <a:solidFill>
                  <a:srgbClr val="00B050"/>
                </a:solidFill>
              </a:rPr>
              <a:t>.</a:t>
            </a:r>
          </a:p>
          <a:p>
            <a:r>
              <a:rPr lang="en-US" sz="1200" dirty="0">
                <a:solidFill>
                  <a:srgbClr val="00B050"/>
                </a:solidFill>
              </a:rPr>
              <a:t>Age Group </a:t>
            </a:r>
            <a:r>
              <a:rPr lang="en-US" sz="1200" b="1" dirty="0">
                <a:solidFill>
                  <a:srgbClr val="004C22"/>
                </a:solidFill>
              </a:rPr>
              <a:t>58-67</a:t>
            </a:r>
            <a:r>
              <a:rPr lang="en-US" sz="1200" dirty="0">
                <a:solidFill>
                  <a:srgbClr val="00B050"/>
                </a:solidFill>
              </a:rPr>
              <a:t> has the </a:t>
            </a:r>
            <a:r>
              <a:rPr lang="en-US" sz="1200" dirty="0">
                <a:solidFill>
                  <a:srgbClr val="004C22"/>
                </a:solidFill>
              </a:rPr>
              <a:t>highest  average transaction amount </a:t>
            </a:r>
            <a:r>
              <a:rPr lang="en-US" sz="1200" dirty="0">
                <a:solidFill>
                  <a:srgbClr val="00B050"/>
                </a:solidFill>
              </a:rPr>
              <a:t>among other age categories.</a:t>
            </a:r>
          </a:p>
          <a:p>
            <a:endParaRPr lang="en-IN" sz="1200" dirty="0">
              <a:solidFill>
                <a:srgbClr val="00B050"/>
              </a:solidFill>
            </a:endParaRPr>
          </a:p>
        </p:txBody>
      </p:sp>
      <p:pic>
        <p:nvPicPr>
          <p:cNvPr id="17" name="Picture 16" descr="A graph with numbers and a number&#10;&#10;AI-generated content may be incorrect.">
            <a:extLst>
              <a:ext uri="{FF2B5EF4-FFF2-40B4-BE49-F238E27FC236}">
                <a16:creationId xmlns:a16="http://schemas.microsoft.com/office/drawing/2014/main" id="{15A1A1D3-AFFA-E857-4180-41687C6C2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045" y="2462071"/>
            <a:ext cx="3709359" cy="20926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E658006-178B-F295-8E0F-1273866C9085}"/>
              </a:ext>
            </a:extLst>
          </p:cNvPr>
          <p:cNvSpPr txBox="1"/>
          <p:nvPr/>
        </p:nvSpPr>
        <p:spPr>
          <a:xfrm>
            <a:off x="422694" y="2803585"/>
            <a:ext cx="4071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Females</a:t>
            </a:r>
            <a:endParaRPr lang="en-IN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040D97-47DE-CCD0-D7E1-9C28A9CC2CF3}"/>
              </a:ext>
            </a:extLst>
          </p:cNvPr>
          <p:cNvSpPr txBox="1"/>
          <p:nvPr/>
        </p:nvSpPr>
        <p:spPr>
          <a:xfrm>
            <a:off x="422694" y="3390181"/>
            <a:ext cx="40716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Average transaction amounts fluctuate across age groups, with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the highest spending occurring in the 58-67 age range </a:t>
            </a:r>
            <a:r>
              <a:rPr lang="en-US" sz="1200" dirty="0"/>
              <a:t>(reaching approximately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287.84</a:t>
            </a:r>
            <a:r>
              <a:rPr lang="en-US" sz="1200" dirty="0"/>
              <a:t>) and the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lowest in the 28-37 range (around 250.56). </a:t>
            </a:r>
            <a:r>
              <a:rPr lang="en-US" sz="1200" dirty="0"/>
              <a:t>Spending generally increases from the late 20s through the pre-retirement years, peaking as women approach retirement age, before slightly decreasing in the oldest age group.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681459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>
          <a:extLst>
            <a:ext uri="{FF2B5EF4-FFF2-40B4-BE49-F238E27FC236}">
              <a16:creationId xmlns:a16="http://schemas.microsoft.com/office/drawing/2014/main" id="{C102875E-F20B-5321-B770-569B70CBA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685DEAF7-D306-6CA4-F65D-A6FC10387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9" y="862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chart depicts the average transaction amount for males across different age groups. There's a noticeable fluctuation and an overall upward trend as age increases.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212B137-23B0-9E2C-3344-A350F3E31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chart depicts the average transaction amount for males across different age groups. There's a noticeable fluctuation and an overall upward trend as age increases.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793144-203D-AA12-7804-F87F888F2B2A}"/>
              </a:ext>
            </a:extLst>
          </p:cNvPr>
          <p:cNvSpPr/>
          <p:nvPr/>
        </p:nvSpPr>
        <p:spPr>
          <a:xfrm>
            <a:off x="4865298" y="0"/>
            <a:ext cx="4278702" cy="5143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4FC85B-3F41-B1F7-5A17-89660F14595F}"/>
              </a:ext>
            </a:extLst>
          </p:cNvPr>
          <p:cNvSpPr txBox="1"/>
          <p:nvPr/>
        </p:nvSpPr>
        <p:spPr>
          <a:xfrm>
            <a:off x="940279" y="439947"/>
            <a:ext cx="2855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REQUEST 5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CF9B8C-72DE-44A0-48F7-C63559D96620}"/>
              </a:ext>
            </a:extLst>
          </p:cNvPr>
          <p:cNvSpPr txBox="1"/>
          <p:nvPr/>
        </p:nvSpPr>
        <p:spPr>
          <a:xfrm>
            <a:off x="224287" y="1570008"/>
            <a:ext cx="4347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DETERMINE THE CUSTOMER TENURE CATEGORY AND THE AVERAGE PURCHASES OF EACH TENURE CATEGORY</a:t>
            </a:r>
            <a:endParaRPr lang="en-IN" b="1" dirty="0"/>
          </a:p>
        </p:txBody>
      </p:sp>
      <p:pic>
        <p:nvPicPr>
          <p:cNvPr id="13" name="Picture 12" descr="A screenshot of a data&#10;&#10;AI-generated content may be incorrect.">
            <a:extLst>
              <a:ext uri="{FF2B5EF4-FFF2-40B4-BE49-F238E27FC236}">
                <a16:creationId xmlns:a16="http://schemas.microsoft.com/office/drawing/2014/main" id="{34D413BC-D4BE-154E-1C99-F30FFF58F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130" y="2076831"/>
            <a:ext cx="2810267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35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>
          <a:extLst>
            <a:ext uri="{FF2B5EF4-FFF2-40B4-BE49-F238E27FC236}">
              <a16:creationId xmlns:a16="http://schemas.microsoft.com/office/drawing/2014/main" id="{5270DA12-EECD-C8B0-4CB3-ADDDC9FA0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2B698038-A40C-6EC8-5A35-2A31C37A3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9" y="862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chart depicts the average transaction amount for males across different age groups. There's a noticeable fluctuation and an overall upward trend as age increases.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CBE688D-28B8-4605-4FF0-008C87F93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chart depicts the average transaction amount for males across different age groups. There's a noticeable fluctuation and an overall upward trend as age increases.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6F93D8-E338-8790-35D2-9C9B522D4057}"/>
              </a:ext>
            </a:extLst>
          </p:cNvPr>
          <p:cNvSpPr/>
          <p:nvPr/>
        </p:nvSpPr>
        <p:spPr>
          <a:xfrm>
            <a:off x="0" y="-8625"/>
            <a:ext cx="4382219" cy="514349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5EDB6-2793-AC9A-A63C-37DE761A3CC3}"/>
              </a:ext>
            </a:extLst>
          </p:cNvPr>
          <p:cNvSpPr txBox="1"/>
          <p:nvPr/>
        </p:nvSpPr>
        <p:spPr>
          <a:xfrm>
            <a:off x="5598544" y="905774"/>
            <a:ext cx="270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REQUEST 6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D99AF-30C6-8146-A4FC-ED661566440A}"/>
              </a:ext>
            </a:extLst>
          </p:cNvPr>
          <p:cNvSpPr txBox="1"/>
          <p:nvPr/>
        </p:nvSpPr>
        <p:spPr>
          <a:xfrm>
            <a:off x="4761783" y="1595887"/>
            <a:ext cx="41147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DETERMINE THE CUSTOMER TENURE CATEGORY AND THE AVERAGE PURCHASES OF EACH TENURE CATEGORY.</a:t>
            </a:r>
            <a:endParaRPr lang="en-IN" b="1" dirty="0"/>
          </a:p>
          <a:p>
            <a:endParaRPr lang="en-IN" dirty="0"/>
          </a:p>
        </p:txBody>
      </p:sp>
      <p:pic>
        <p:nvPicPr>
          <p:cNvPr id="6" name="Picture 5" descr="A screenshot of a number&#10;&#10;AI-generated content may be incorrect.">
            <a:extLst>
              <a:ext uri="{FF2B5EF4-FFF2-40B4-BE49-F238E27FC236}">
                <a16:creationId xmlns:a16="http://schemas.microsoft.com/office/drawing/2014/main" id="{82F25FDE-737C-2E3A-15C9-21109D939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49" y="790857"/>
            <a:ext cx="2467319" cy="10097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EC516D6-C0A3-A725-AF61-1A680C44505F}"/>
              </a:ext>
            </a:extLst>
          </p:cNvPr>
          <p:cNvSpPr/>
          <p:nvPr/>
        </p:nvSpPr>
        <p:spPr>
          <a:xfrm>
            <a:off x="4572000" y="2714546"/>
            <a:ext cx="4347714" cy="2245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Customer returns are </a:t>
            </a:r>
            <a:r>
              <a:rPr lang="en-US" sz="1200" b="1" dirty="0">
                <a:solidFill>
                  <a:srgbClr val="00B050"/>
                </a:solidFill>
              </a:rPr>
              <a:t>highest</a:t>
            </a:r>
            <a:r>
              <a:rPr lang="en-US" sz="1200" dirty="0">
                <a:solidFill>
                  <a:schemeClr val="tx1"/>
                </a:solidFill>
              </a:rPr>
              <a:t> for </a:t>
            </a:r>
            <a:r>
              <a:rPr lang="en-US" sz="1200" b="1" dirty="0">
                <a:solidFill>
                  <a:srgbClr val="00B050"/>
                </a:solidFill>
              </a:rPr>
              <a:t>mid-tenure customers</a:t>
            </a:r>
            <a:r>
              <a:rPr lang="en-US" sz="1200" dirty="0">
                <a:solidFill>
                  <a:schemeClr val="tx1"/>
                </a:solidFill>
              </a:rPr>
              <a:t>, particularly those with 6-10 years of tenure (1255 returns),</a:t>
            </a:r>
            <a:endParaRPr lang="en-IN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rgbClr val="00B050"/>
                </a:solidFill>
              </a:rPr>
              <a:t>followed closely by newer customers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with 1-5 years of     tenure (1242 returns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b="1" dirty="0">
                <a:solidFill>
                  <a:srgbClr val="00B050"/>
                </a:solidFill>
              </a:rPr>
              <a:t>Long-term customers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(16-19 years) have </a:t>
            </a:r>
            <a:r>
              <a:rPr lang="en-US" sz="1200" b="1" dirty="0">
                <a:solidFill>
                  <a:srgbClr val="00B050"/>
                </a:solidFill>
              </a:rPr>
              <a:t>the lowest return rate (929</a:t>
            </a:r>
            <a:r>
              <a:rPr lang="en-US" sz="1200" dirty="0">
                <a:solidFill>
                  <a:srgbClr val="00B050"/>
                </a:solidFill>
              </a:rPr>
              <a:t>),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suggesting increasing satisfaction or different purchasing behaviors over time.</a:t>
            </a:r>
            <a:r>
              <a:rPr lang="en-US" sz="1600" dirty="0"/>
              <a:t>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These trends point to </a:t>
            </a:r>
            <a:r>
              <a:rPr lang="en-US" sz="1200" b="1" dirty="0">
                <a:solidFill>
                  <a:srgbClr val="00B050"/>
                </a:solidFill>
              </a:rPr>
              <a:t>potential issues affecting mid-tenure and newer customers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that warrant further investigation.</a:t>
            </a:r>
          </a:p>
        </p:txBody>
      </p:sp>
    </p:spTree>
    <p:extLst>
      <p:ext uri="{BB962C8B-B14F-4D97-AF65-F5344CB8AC3E}">
        <p14:creationId xmlns:p14="http://schemas.microsoft.com/office/powerpoint/2010/main" val="2791886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62A127A-E26A-2793-A843-BB74A802C164}"/>
              </a:ext>
            </a:extLst>
          </p:cNvPr>
          <p:cNvSpPr/>
          <p:nvPr/>
        </p:nvSpPr>
        <p:spPr>
          <a:xfrm>
            <a:off x="4754880" y="0"/>
            <a:ext cx="4389121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1C6E99-1AA8-EF0E-54C5-B980951756A5}"/>
              </a:ext>
            </a:extLst>
          </p:cNvPr>
          <p:cNvSpPr txBox="1"/>
          <p:nvPr/>
        </p:nvSpPr>
        <p:spPr>
          <a:xfrm>
            <a:off x="1396538" y="955964"/>
            <a:ext cx="2302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REQUEST 7</a:t>
            </a:r>
            <a:endParaRPr lang="en-IN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71B365-1413-8CBA-CD12-52ED3CA587B5}"/>
              </a:ext>
            </a:extLst>
          </p:cNvPr>
          <p:cNvSpPr txBox="1"/>
          <p:nvPr/>
        </p:nvSpPr>
        <p:spPr>
          <a:xfrm>
            <a:off x="249382" y="1920240"/>
            <a:ext cx="4389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DETERMINE THE CUSTOMER TENURE CAEGORY AND THE AVERAGE SATISFACTION SCORE OF EACH CUSTOMER TENURE CATEGORY.</a:t>
            </a:r>
            <a:endParaRPr lang="en-IN" b="1" dirty="0"/>
          </a:p>
        </p:txBody>
      </p:sp>
      <p:pic>
        <p:nvPicPr>
          <p:cNvPr id="24" name="Picture 2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0AAD837-E4B9-3071-9FD4-6CC72D818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646" y="1912188"/>
            <a:ext cx="2476846" cy="96215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>
          <a:extLst>
            <a:ext uri="{FF2B5EF4-FFF2-40B4-BE49-F238E27FC236}">
              <a16:creationId xmlns:a16="http://schemas.microsoft.com/office/drawing/2014/main" id="{4D90B868-BD4C-41C8-F211-140CA7A7C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9E3692F8-1364-BCAE-8381-536C22C0C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632" y="241069"/>
            <a:ext cx="4580357" cy="23306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1EEE9B-154D-68ED-7C6D-61466D0C7854}"/>
              </a:ext>
            </a:extLst>
          </p:cNvPr>
          <p:cNvSpPr txBox="1"/>
          <p:nvPr/>
        </p:nvSpPr>
        <p:spPr>
          <a:xfrm>
            <a:off x="2223632" y="3086549"/>
            <a:ext cx="47424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Customers with </a:t>
            </a:r>
            <a:r>
              <a:rPr lang="en-US" b="1" dirty="0">
                <a:solidFill>
                  <a:srgbClr val="C00000"/>
                </a:solidFill>
              </a:rPr>
              <a:t>1-5 years of tenure </a:t>
            </a:r>
            <a:r>
              <a:rPr lang="en-US" dirty="0"/>
              <a:t>have the </a:t>
            </a:r>
            <a:r>
              <a:rPr lang="en-US" b="1" dirty="0">
                <a:solidFill>
                  <a:srgbClr val="C00000"/>
                </a:solidFill>
              </a:rPr>
              <a:t>highest average satisfaction score</a:t>
            </a:r>
            <a:r>
              <a:rPr lang="en-US" dirty="0"/>
              <a:t>, indicating a strong initial positive experience. </a:t>
            </a:r>
            <a:r>
              <a:rPr lang="en-US" b="1" dirty="0">
                <a:solidFill>
                  <a:srgbClr val="C00000"/>
                </a:solidFill>
              </a:rPr>
              <a:t>Satisfaction dips </a:t>
            </a:r>
            <a:r>
              <a:rPr lang="en-US" dirty="0"/>
              <a:t>notably for </a:t>
            </a:r>
            <a:r>
              <a:rPr lang="en-US" b="1" dirty="0">
                <a:solidFill>
                  <a:srgbClr val="C00000"/>
                </a:solidFill>
              </a:rPr>
              <a:t>the 6-10 year group and then fluctuates in the subsequent groups</a:t>
            </a:r>
            <a:r>
              <a:rPr lang="en-US" dirty="0"/>
              <a:t>, suggesting potential areas for improvement in long-term customer engagement and retention strategies. The overall trend appears to </a:t>
            </a:r>
            <a:r>
              <a:rPr lang="en-US" b="1" dirty="0">
                <a:solidFill>
                  <a:srgbClr val="C00000"/>
                </a:solidFill>
              </a:rPr>
              <a:t>be a decline in satisfaction </a:t>
            </a:r>
            <a:r>
              <a:rPr lang="en-US" dirty="0"/>
              <a:t>as customer tenure increases beyond the initial period.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8004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>
          <a:extLst>
            <a:ext uri="{FF2B5EF4-FFF2-40B4-BE49-F238E27FC236}">
              <a16:creationId xmlns:a16="http://schemas.microsoft.com/office/drawing/2014/main" id="{855250F8-8257-780F-418D-EF089C135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AF85FB-0472-3ED9-29C5-9EBEB311910E}"/>
              </a:ext>
            </a:extLst>
          </p:cNvPr>
          <p:cNvSpPr/>
          <p:nvPr/>
        </p:nvSpPr>
        <p:spPr>
          <a:xfrm>
            <a:off x="0" y="1"/>
            <a:ext cx="4322618" cy="51435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5AFE8-25C2-34FB-97E2-F8946E23B574}"/>
              </a:ext>
            </a:extLst>
          </p:cNvPr>
          <p:cNvSpPr txBox="1"/>
          <p:nvPr/>
        </p:nvSpPr>
        <p:spPr>
          <a:xfrm>
            <a:off x="5295208" y="864524"/>
            <a:ext cx="2751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REQUEST 8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CCAEC-D436-C041-AEAB-8C53DB68D280}"/>
              </a:ext>
            </a:extLst>
          </p:cNvPr>
          <p:cNvSpPr txBox="1"/>
          <p:nvPr/>
        </p:nvSpPr>
        <p:spPr>
          <a:xfrm>
            <a:off x="5112327" y="1778924"/>
            <a:ext cx="33666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DETERMINE THE CHURN RATE FOR EACH CUSTOMER SEGMENT BASED ON RECENCY OF PURCHASE.</a:t>
            </a:r>
            <a:endParaRPr lang="en-IN" b="1" dirty="0"/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5CCB451-A32D-2EA5-F61F-193DFDECB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30" y="1967375"/>
            <a:ext cx="4138999" cy="10252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BC44AD-82DE-392E-B94B-54AD6812DB49}"/>
              </a:ext>
            </a:extLst>
          </p:cNvPr>
          <p:cNvSpPr txBox="1"/>
          <p:nvPr/>
        </p:nvSpPr>
        <p:spPr>
          <a:xfrm>
            <a:off x="4572000" y="4746567"/>
            <a:ext cx="4447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*INACTIVE – LAST PURCHASED 90 DAYS AGO,*LAPSED – LAST PURCHASED BETWEEN 31 AND 90 DAYS , RECENT – LAST PURCHASED 30 DAYS AGO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2712143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Shape 341">
          <a:extLst>
            <a:ext uri="{FF2B5EF4-FFF2-40B4-BE49-F238E27FC236}">
              <a16:creationId xmlns:a16="http://schemas.microsoft.com/office/drawing/2014/main" id="{D6A086B0-81D6-5383-D904-9FB7562B3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63EFD4-0865-9259-109C-5CDD5227B2F4}"/>
              </a:ext>
            </a:extLst>
          </p:cNvPr>
          <p:cNvSpPr txBox="1"/>
          <p:nvPr/>
        </p:nvSpPr>
        <p:spPr>
          <a:xfrm>
            <a:off x="207818" y="1346662"/>
            <a:ext cx="840416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Customer churn is alarmingly high across all recency segments, with </a:t>
            </a:r>
            <a:r>
              <a:rPr lang="en-US" b="1" dirty="0">
                <a:solidFill>
                  <a:schemeClr val="tx1"/>
                </a:solidFill>
              </a:rPr>
              <a:t>over 50% </a:t>
            </a:r>
            <a:r>
              <a:rPr lang="en-US" b="1" dirty="0">
                <a:solidFill>
                  <a:schemeClr val="bg1"/>
                </a:solidFill>
              </a:rPr>
              <a:t>of customers in each group churning.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Surprisingly, recent customers exhibit the highest churn rate at </a:t>
            </a:r>
            <a:r>
              <a:rPr lang="en-US" b="1" dirty="0">
                <a:solidFill>
                  <a:schemeClr val="tx1"/>
                </a:solidFill>
              </a:rPr>
              <a:t>nearly 60%, </a:t>
            </a:r>
            <a:r>
              <a:rPr lang="en-US" b="1" dirty="0">
                <a:solidFill>
                  <a:schemeClr val="bg1"/>
                </a:solidFill>
              </a:rPr>
              <a:t>suggesting potential issues with onboarding or initial customer experience.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Lapsed and inactive customers also show significant churn, indicating wider problems with customer retention beyond the initial phase.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These findings necessitate a thorough investigation into customer experience, data accuracy, and potential pain points to identify the root causes of churn.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Addressing the high churn rate, especially among new customers, should be a key priority for the business.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0B3AC-A4FC-74DB-AA48-3AA481A1D767}"/>
              </a:ext>
            </a:extLst>
          </p:cNvPr>
          <p:cNvSpPr txBox="1"/>
          <p:nvPr/>
        </p:nvSpPr>
        <p:spPr>
          <a:xfrm>
            <a:off x="1213658" y="440575"/>
            <a:ext cx="7597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Churn Rates Across Customer Recency Segments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269565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1">
          <a:extLst>
            <a:ext uri="{FF2B5EF4-FFF2-40B4-BE49-F238E27FC236}">
              <a16:creationId xmlns:a16="http://schemas.microsoft.com/office/drawing/2014/main" id="{3E399660-FBC8-847C-8263-2ADA2B827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D990F6-1096-1438-661B-975FD5D3F07A}"/>
              </a:ext>
            </a:extLst>
          </p:cNvPr>
          <p:cNvSpPr txBox="1"/>
          <p:nvPr/>
        </p:nvSpPr>
        <p:spPr>
          <a:xfrm>
            <a:off x="1745673" y="349135"/>
            <a:ext cx="5128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KEY FINDINGS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93FEF3-6995-605E-CEC8-46DA13FDF918}"/>
              </a:ext>
            </a:extLst>
          </p:cNvPr>
          <p:cNvSpPr txBox="1"/>
          <p:nvPr/>
        </p:nvSpPr>
        <p:spPr>
          <a:xfrm>
            <a:off x="1130531" y="1039091"/>
            <a:ext cx="7938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52.6% churn rate is </a:t>
            </a:r>
            <a:r>
              <a:rPr lang="en-US" b="1" dirty="0">
                <a:solidFill>
                  <a:srgbClr val="C00000"/>
                </a:solidFill>
              </a:rPr>
              <a:t>very high and indicates a serious problem </a:t>
            </a:r>
            <a:r>
              <a:rPr lang="en-US" dirty="0"/>
              <a:t>for most businesses.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5C7F8E-F082-EAD5-9180-4D7BADE04C6B}"/>
              </a:ext>
            </a:extLst>
          </p:cNvPr>
          <p:cNvSpPr txBox="1"/>
          <p:nvPr/>
        </p:nvSpPr>
        <p:spPr>
          <a:xfrm>
            <a:off x="1188720" y="1670858"/>
            <a:ext cx="7356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Only 4</a:t>
            </a:r>
            <a:r>
              <a:rPr lang="en-US" dirty="0"/>
              <a:t> of the </a:t>
            </a:r>
            <a:r>
              <a:rPr lang="en-US" b="1" dirty="0">
                <a:solidFill>
                  <a:srgbClr val="C00000"/>
                </a:solidFill>
              </a:rPr>
              <a:t>Top 10 customers </a:t>
            </a:r>
            <a:r>
              <a:rPr lang="en-US" dirty="0"/>
              <a:t>retained their service with the company.</a:t>
            </a:r>
            <a:endParaRPr lang="en-IN" dirty="0"/>
          </a:p>
        </p:txBody>
      </p:sp>
      <p:pic>
        <p:nvPicPr>
          <p:cNvPr id="13" name="Graphic 12" descr="Badge 1 outline">
            <a:extLst>
              <a:ext uri="{FF2B5EF4-FFF2-40B4-BE49-F238E27FC236}">
                <a16:creationId xmlns:a16="http://schemas.microsoft.com/office/drawing/2014/main" id="{7873980F-36CE-9295-014B-A17773F0E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008" y="926971"/>
            <a:ext cx="773083" cy="532015"/>
          </a:xfrm>
          <a:prstGeom prst="rect">
            <a:avLst/>
          </a:prstGeom>
        </p:spPr>
      </p:pic>
      <p:pic>
        <p:nvPicPr>
          <p:cNvPr id="17" name="Graphic 16" descr="Badge outline">
            <a:extLst>
              <a:ext uri="{FF2B5EF4-FFF2-40B4-BE49-F238E27FC236}">
                <a16:creationId xmlns:a16="http://schemas.microsoft.com/office/drawing/2014/main" id="{4E5E5448-4997-5C68-9508-8123E31A29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6008" y="1562794"/>
            <a:ext cx="773083" cy="53201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94FC7ED-9F22-C6FE-1FD3-710E9D66CE40}"/>
              </a:ext>
            </a:extLst>
          </p:cNvPr>
          <p:cNvSpPr txBox="1"/>
          <p:nvPr/>
        </p:nvSpPr>
        <p:spPr>
          <a:xfrm>
            <a:off x="1122219" y="2190645"/>
            <a:ext cx="7813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Customers with </a:t>
            </a:r>
            <a:r>
              <a:rPr lang="en-US" b="1" dirty="0">
                <a:solidFill>
                  <a:srgbClr val="C00000"/>
                </a:solidFill>
              </a:rPr>
              <a:t>1-5 years of tenure </a:t>
            </a:r>
            <a:r>
              <a:rPr lang="en-US" dirty="0"/>
              <a:t>have the </a:t>
            </a:r>
            <a:r>
              <a:rPr lang="en-US" b="1" dirty="0">
                <a:solidFill>
                  <a:srgbClr val="C00000"/>
                </a:solidFill>
              </a:rPr>
              <a:t>highest churn rate</a:t>
            </a:r>
            <a:r>
              <a:rPr lang="en-US" dirty="0"/>
              <a:t>, while those with </a:t>
            </a:r>
            <a:r>
              <a:rPr lang="en-US" b="1" dirty="0">
                <a:solidFill>
                  <a:srgbClr val="C00000"/>
                </a:solidFill>
              </a:rPr>
              <a:t>11-15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16-20 years </a:t>
            </a:r>
            <a:r>
              <a:rPr lang="en-US" dirty="0"/>
              <a:t>have similar, </a:t>
            </a:r>
            <a:r>
              <a:rPr lang="en-US" b="1" dirty="0">
                <a:solidFill>
                  <a:srgbClr val="C00000"/>
                </a:solidFill>
              </a:rPr>
              <a:t>lower churn rates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21" name="Graphic 20" descr="Badge 3 outline">
            <a:extLst>
              <a:ext uri="{FF2B5EF4-FFF2-40B4-BE49-F238E27FC236}">
                <a16:creationId xmlns:a16="http://schemas.microsoft.com/office/drawing/2014/main" id="{2886F74F-F565-A818-2032-0CB1E5D2CD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6007" y="2269375"/>
            <a:ext cx="773083" cy="45671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6828D89-945E-BE96-962F-83B1EF62595D}"/>
              </a:ext>
            </a:extLst>
          </p:cNvPr>
          <p:cNvSpPr txBox="1"/>
          <p:nvPr/>
        </p:nvSpPr>
        <p:spPr>
          <a:xfrm>
            <a:off x="1039090" y="3084022"/>
            <a:ext cx="8088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58-67 age group </a:t>
            </a:r>
            <a:r>
              <a:rPr lang="en-US" dirty="0"/>
              <a:t>exhibits </a:t>
            </a:r>
            <a:r>
              <a:rPr lang="en-US" b="1" dirty="0">
                <a:solidFill>
                  <a:srgbClr val="C00000"/>
                </a:solidFill>
              </a:rPr>
              <a:t>the highest transaction rate </a:t>
            </a:r>
            <a:r>
              <a:rPr lang="en-US" dirty="0"/>
              <a:t>for both male and female customers.</a:t>
            </a:r>
            <a:endParaRPr lang="en-IN" dirty="0"/>
          </a:p>
        </p:txBody>
      </p:sp>
      <p:pic>
        <p:nvPicPr>
          <p:cNvPr id="24" name="Graphic 23" descr="Badge 4 outline">
            <a:extLst>
              <a:ext uri="{FF2B5EF4-FFF2-40B4-BE49-F238E27FC236}">
                <a16:creationId xmlns:a16="http://schemas.microsoft.com/office/drawing/2014/main" id="{4C6BEA94-BF1E-005A-49AC-260BE8D6E1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5884" y="2900659"/>
            <a:ext cx="723206" cy="63582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5B59859-8C22-7995-1B70-16A10BA76A91}"/>
              </a:ext>
            </a:extLst>
          </p:cNvPr>
          <p:cNvSpPr txBox="1"/>
          <p:nvPr/>
        </p:nvSpPr>
        <p:spPr>
          <a:xfrm>
            <a:off x="1159625" y="3749040"/>
            <a:ext cx="7751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highest customer return rates </a:t>
            </a:r>
            <a:r>
              <a:rPr lang="en-US" dirty="0"/>
              <a:t>are seen among </a:t>
            </a:r>
            <a:r>
              <a:rPr lang="en-US" b="1" dirty="0">
                <a:solidFill>
                  <a:srgbClr val="C00000"/>
                </a:solidFill>
              </a:rPr>
              <a:t>mid-tenure and new customers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27" name="Graphic 26" descr="Badge 5 outline">
            <a:extLst>
              <a:ext uri="{FF2B5EF4-FFF2-40B4-BE49-F238E27FC236}">
                <a16:creationId xmlns:a16="http://schemas.microsoft.com/office/drawing/2014/main" id="{87B519A1-FCD4-15BF-FC52-2FD3835512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3537" y="3711048"/>
            <a:ext cx="847899" cy="42415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B567D55-0185-3745-9B6B-6A1684DE0C67}"/>
              </a:ext>
            </a:extLst>
          </p:cNvPr>
          <p:cNvSpPr txBox="1"/>
          <p:nvPr/>
        </p:nvSpPr>
        <p:spPr>
          <a:xfrm>
            <a:off x="947652" y="4381012"/>
            <a:ext cx="8196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Customers with </a:t>
            </a:r>
            <a:r>
              <a:rPr lang="en-US" b="1" dirty="0">
                <a:solidFill>
                  <a:srgbClr val="C00000"/>
                </a:solidFill>
              </a:rPr>
              <a:t>1-5 years of tenure </a:t>
            </a:r>
            <a:r>
              <a:rPr lang="en-US" dirty="0"/>
              <a:t>report the </a:t>
            </a:r>
            <a:r>
              <a:rPr lang="en-US" b="1" dirty="0">
                <a:solidFill>
                  <a:srgbClr val="C00000"/>
                </a:solidFill>
              </a:rPr>
              <a:t>highest average satisfaction</a:t>
            </a:r>
            <a:r>
              <a:rPr lang="en-US" dirty="0"/>
              <a:t>, suggesting a positive initial experience. Satisfaction then </a:t>
            </a:r>
            <a:r>
              <a:rPr lang="en-US" b="1" dirty="0">
                <a:solidFill>
                  <a:srgbClr val="C00000"/>
                </a:solidFill>
              </a:rPr>
              <a:t>declines for the 6-10 year group and fluctuates </a:t>
            </a:r>
            <a:r>
              <a:rPr lang="en-US" dirty="0"/>
              <a:t>thereafter.</a:t>
            </a:r>
            <a:endParaRPr lang="en-IN" dirty="0"/>
          </a:p>
        </p:txBody>
      </p:sp>
      <p:pic>
        <p:nvPicPr>
          <p:cNvPr id="31" name="Graphic 30" descr="Badge 6 outline">
            <a:extLst>
              <a:ext uri="{FF2B5EF4-FFF2-40B4-BE49-F238E27FC236}">
                <a16:creationId xmlns:a16="http://schemas.microsoft.com/office/drawing/2014/main" id="{2A1DAE04-B69F-800B-1851-6EF385EF752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5884" y="4381012"/>
            <a:ext cx="652547" cy="49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4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>
            <a:spLocks noGrp="1"/>
          </p:cNvSpPr>
          <p:nvPr>
            <p:ph type="title"/>
          </p:nvPr>
        </p:nvSpPr>
        <p:spPr>
          <a:xfrm>
            <a:off x="1070650" y="1367325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subTitle" idx="1"/>
          </p:nvPr>
        </p:nvSpPr>
        <p:spPr>
          <a:xfrm>
            <a:off x="1609075" y="1367325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Introduction</a:t>
            </a:r>
            <a:br>
              <a:rPr lang="en" sz="1600" dirty="0"/>
            </a:br>
            <a:endParaRPr sz="1600" dirty="0"/>
          </a:p>
        </p:txBody>
      </p:sp>
      <p:sp>
        <p:nvSpPr>
          <p:cNvPr id="208" name="Google Shape;208;p37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09" name="Google Shape;209;p37"/>
          <p:cNvSpPr txBox="1">
            <a:spLocks noGrp="1"/>
          </p:cNvSpPr>
          <p:nvPr>
            <p:ph type="title" idx="3"/>
          </p:nvPr>
        </p:nvSpPr>
        <p:spPr>
          <a:xfrm>
            <a:off x="1070650" y="2103525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subTitle" idx="4"/>
          </p:nvPr>
        </p:nvSpPr>
        <p:spPr>
          <a:xfrm>
            <a:off x="1609075" y="2103533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Problem and Approach</a:t>
            </a:r>
            <a:endParaRPr sz="1600" dirty="0"/>
          </a:p>
        </p:txBody>
      </p:sp>
      <p:sp>
        <p:nvSpPr>
          <p:cNvPr id="211" name="Google Shape;211;p37"/>
          <p:cNvSpPr txBox="1">
            <a:spLocks noGrp="1"/>
          </p:cNvSpPr>
          <p:nvPr>
            <p:ph type="title" idx="5"/>
          </p:nvPr>
        </p:nvSpPr>
        <p:spPr>
          <a:xfrm>
            <a:off x="1070650" y="2839750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subTitle" idx="6"/>
          </p:nvPr>
        </p:nvSpPr>
        <p:spPr>
          <a:xfrm>
            <a:off x="1609075" y="2839740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Overall Churn Percentage</a:t>
            </a:r>
            <a:endParaRPr sz="1600" dirty="0"/>
          </a:p>
        </p:txBody>
      </p:sp>
      <p:sp>
        <p:nvSpPr>
          <p:cNvPr id="213" name="Google Shape;213;p37"/>
          <p:cNvSpPr txBox="1">
            <a:spLocks noGrp="1"/>
          </p:cNvSpPr>
          <p:nvPr>
            <p:ph type="title" idx="7"/>
          </p:nvPr>
        </p:nvSpPr>
        <p:spPr>
          <a:xfrm>
            <a:off x="1070650" y="3575950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4" name="Google Shape;214;p37"/>
          <p:cNvSpPr txBox="1">
            <a:spLocks noGrp="1"/>
          </p:cNvSpPr>
          <p:nvPr>
            <p:ph type="subTitle" idx="8"/>
          </p:nvPr>
        </p:nvSpPr>
        <p:spPr>
          <a:xfrm>
            <a:off x="1609075" y="3575948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Top Customers and their churn status</a:t>
            </a:r>
            <a:endParaRPr sz="1600" dirty="0"/>
          </a:p>
        </p:txBody>
      </p:sp>
      <p:sp>
        <p:nvSpPr>
          <p:cNvPr id="215" name="Google Shape;215;p37"/>
          <p:cNvSpPr txBox="1">
            <a:spLocks noGrp="1"/>
          </p:cNvSpPr>
          <p:nvPr>
            <p:ph type="title" idx="9"/>
          </p:nvPr>
        </p:nvSpPr>
        <p:spPr>
          <a:xfrm>
            <a:off x="4927449" y="1367325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16" name="Google Shape;216;p37"/>
          <p:cNvSpPr txBox="1">
            <a:spLocks noGrp="1"/>
          </p:cNvSpPr>
          <p:nvPr>
            <p:ph type="subTitle" idx="13"/>
          </p:nvPr>
        </p:nvSpPr>
        <p:spPr>
          <a:xfrm>
            <a:off x="5465950" y="1367325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Tenure Category and the churn rate</a:t>
            </a:r>
            <a:endParaRPr sz="1600" dirty="0"/>
          </a:p>
        </p:txBody>
      </p:sp>
      <p:sp>
        <p:nvSpPr>
          <p:cNvPr id="217" name="Google Shape;217;p37"/>
          <p:cNvSpPr txBox="1">
            <a:spLocks noGrp="1"/>
          </p:cNvSpPr>
          <p:nvPr>
            <p:ph type="title" idx="14"/>
          </p:nvPr>
        </p:nvSpPr>
        <p:spPr>
          <a:xfrm>
            <a:off x="4927449" y="2103522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18" name="Google Shape;218;p37"/>
          <p:cNvSpPr txBox="1">
            <a:spLocks noGrp="1"/>
          </p:cNvSpPr>
          <p:nvPr>
            <p:ph type="subTitle" idx="15"/>
          </p:nvPr>
        </p:nvSpPr>
        <p:spPr>
          <a:xfrm>
            <a:off x="5465949" y="2103519"/>
            <a:ext cx="3678051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AVERAGE TRANSACTION AMOUT BY AGE CATERGORY AND GENDER</a:t>
            </a:r>
            <a:endParaRPr sz="1600" dirty="0"/>
          </a:p>
        </p:txBody>
      </p:sp>
      <p:sp>
        <p:nvSpPr>
          <p:cNvPr id="219" name="Google Shape;219;p37"/>
          <p:cNvSpPr txBox="1">
            <a:spLocks noGrp="1"/>
          </p:cNvSpPr>
          <p:nvPr>
            <p:ph type="title" idx="16"/>
          </p:nvPr>
        </p:nvSpPr>
        <p:spPr>
          <a:xfrm>
            <a:off x="4927449" y="2839728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subTitle" idx="17"/>
          </p:nvPr>
        </p:nvSpPr>
        <p:spPr>
          <a:xfrm>
            <a:off x="5465950" y="3000895"/>
            <a:ext cx="3179286" cy="5750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TENURE CATEGORY AND AVERAGE PURCHASE</a:t>
            </a:r>
            <a:endParaRPr sz="1600" dirty="0"/>
          </a:p>
        </p:txBody>
      </p:sp>
      <p:sp>
        <p:nvSpPr>
          <p:cNvPr id="221" name="Google Shape;221;p37"/>
          <p:cNvSpPr txBox="1">
            <a:spLocks noGrp="1"/>
          </p:cNvSpPr>
          <p:nvPr>
            <p:ph type="title" idx="18"/>
          </p:nvPr>
        </p:nvSpPr>
        <p:spPr>
          <a:xfrm>
            <a:off x="4927449" y="3575925"/>
            <a:ext cx="538500" cy="5750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</a:p>
        </p:txBody>
      </p:sp>
      <p:sp>
        <p:nvSpPr>
          <p:cNvPr id="222" name="Google Shape;222;p37"/>
          <p:cNvSpPr txBox="1">
            <a:spLocks noGrp="1"/>
          </p:cNvSpPr>
          <p:nvPr>
            <p:ph type="subTitle" idx="19"/>
          </p:nvPr>
        </p:nvSpPr>
        <p:spPr>
          <a:xfrm>
            <a:off x="5465950" y="3575916"/>
            <a:ext cx="3318298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TENURE CATEGORY AND SATISFACTION SCORE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>
          <a:extLst>
            <a:ext uri="{FF2B5EF4-FFF2-40B4-BE49-F238E27FC236}">
              <a16:creationId xmlns:a16="http://schemas.microsoft.com/office/drawing/2014/main" id="{CE2ACF59-606C-6D11-EE32-AE981D635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>
            <a:extLst>
              <a:ext uri="{FF2B5EF4-FFF2-40B4-BE49-F238E27FC236}">
                <a16:creationId xmlns:a16="http://schemas.microsoft.com/office/drawing/2014/main" id="{1A58999B-046E-3B7D-4FDF-162CCBF845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0650" y="1367325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sp>
        <p:nvSpPr>
          <p:cNvPr id="207" name="Google Shape;207;p37">
            <a:extLst>
              <a:ext uri="{FF2B5EF4-FFF2-40B4-BE49-F238E27FC236}">
                <a16:creationId xmlns:a16="http://schemas.microsoft.com/office/drawing/2014/main" id="{382A0501-A912-448D-7CDD-506ABFB621D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09075" y="1367325"/>
            <a:ext cx="3203994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600" dirty="0"/>
              <a:t>Churn Rates Across Customer Recency Segments</a:t>
            </a:r>
            <a:endParaRPr lang="en-I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 dirty="0"/>
            </a:br>
            <a:endParaRPr sz="1600" dirty="0"/>
          </a:p>
        </p:txBody>
      </p:sp>
      <p:sp>
        <p:nvSpPr>
          <p:cNvPr id="208" name="Google Shape;208;p37">
            <a:extLst>
              <a:ext uri="{FF2B5EF4-FFF2-40B4-BE49-F238E27FC236}">
                <a16:creationId xmlns:a16="http://schemas.microsoft.com/office/drawing/2014/main" id="{31F93E02-824D-A516-BAD7-2F96071FE1B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09" name="Google Shape;209;p37">
            <a:extLst>
              <a:ext uri="{FF2B5EF4-FFF2-40B4-BE49-F238E27FC236}">
                <a16:creationId xmlns:a16="http://schemas.microsoft.com/office/drawing/2014/main" id="{8F492DED-D6BF-01B3-125E-4A07D7BBE559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1070650" y="2103525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</a:t>
            </a:r>
            <a:endParaRPr dirty="0"/>
          </a:p>
        </p:txBody>
      </p:sp>
      <p:sp>
        <p:nvSpPr>
          <p:cNvPr id="210" name="Google Shape;210;p37">
            <a:extLst>
              <a:ext uri="{FF2B5EF4-FFF2-40B4-BE49-F238E27FC236}">
                <a16:creationId xmlns:a16="http://schemas.microsoft.com/office/drawing/2014/main" id="{D02057EF-3C1E-6A92-44C4-97E55E3B135D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609075" y="2103533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Key Findings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47645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243" name="Google Shape;243;p40"/>
          <p:cNvSpPr txBox="1">
            <a:spLocks noGrp="1"/>
          </p:cNvSpPr>
          <p:nvPr>
            <p:ph type="subTitle" idx="1"/>
          </p:nvPr>
        </p:nvSpPr>
        <p:spPr>
          <a:xfrm>
            <a:off x="4572000" y="3358100"/>
            <a:ext cx="38568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dirty="0">
                <a:solidFill>
                  <a:schemeClr val="bg1">
                    <a:lumMod val="10000"/>
                  </a:schemeClr>
                </a:solidFill>
                <a:effectLst/>
                <a:latin typeface="Segoe UI Variable Text Semibold" pitchFamily="2" charset="0"/>
              </a:rPr>
              <a:t>Churn analysis is the process of studying why customers stop using a product or service. It's also known as customer attrition analysis. </a:t>
            </a:r>
            <a:endParaRPr sz="2000" dirty="0">
              <a:solidFill>
                <a:schemeClr val="bg1">
                  <a:lumMod val="10000"/>
                </a:schemeClr>
              </a:solidFill>
              <a:latin typeface="Segoe UI Variable Text Semibold" pitchFamily="2" charset="0"/>
            </a:endParaRPr>
          </a:p>
        </p:txBody>
      </p:sp>
      <p:cxnSp>
        <p:nvCxnSpPr>
          <p:cNvPr id="244" name="Google Shape;244;p40">
            <a:hlinkClick r:id="" action="ppaction://hlinkshowjump?jump=nextslide"/>
          </p:cNvPr>
          <p:cNvCxnSpPr/>
          <p:nvPr/>
        </p:nvCxnSpPr>
        <p:spPr>
          <a:xfrm>
            <a:off x="715100" y="44144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subTitle" idx="1"/>
          </p:nvPr>
        </p:nvSpPr>
        <p:spPr>
          <a:xfrm>
            <a:off x="1189750" y="1742899"/>
            <a:ext cx="2907600" cy="3111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Customer churn is a significant challenge for Company, impacting revenue and growth. This analysis aims to identify the key drivers of churn within the  company and develop insights to identify at-risk customers. The goal is to implement targeted retention strategies based on these insights, ultimately reducing churn . Understanding and mitigating churn is crucial for sustainable business success.</a:t>
            </a:r>
            <a:endParaRPr sz="1400" b="1" dirty="0"/>
          </a:p>
        </p:txBody>
      </p:sp>
      <p:sp>
        <p:nvSpPr>
          <p:cNvPr id="250" name="Google Shape;250;p41"/>
          <p:cNvSpPr txBox="1">
            <a:spLocks noGrp="1"/>
          </p:cNvSpPr>
          <p:nvPr>
            <p:ph type="title"/>
          </p:nvPr>
        </p:nvSpPr>
        <p:spPr>
          <a:xfrm>
            <a:off x="1090822" y="980902"/>
            <a:ext cx="2907600" cy="556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251" name="Google Shape;251;p41"/>
          <p:cNvSpPr txBox="1">
            <a:spLocks noGrp="1"/>
          </p:cNvSpPr>
          <p:nvPr>
            <p:ph type="subTitle" idx="2"/>
          </p:nvPr>
        </p:nvSpPr>
        <p:spPr>
          <a:xfrm>
            <a:off x="5046650" y="1742900"/>
            <a:ext cx="2907600" cy="21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Analyze customer data using SQL queries to uncover insights into churn rate and its contributing factors, visualizing the findings to identify key trends and inform retention strategies.</a:t>
            </a:r>
            <a:endParaRPr sz="1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C09606-31E5-B823-D52C-EC05E3116F57}"/>
              </a:ext>
            </a:extLst>
          </p:cNvPr>
          <p:cNvSpPr txBox="1"/>
          <p:nvPr/>
        </p:nvSpPr>
        <p:spPr>
          <a:xfrm>
            <a:off x="5315886" y="1066911"/>
            <a:ext cx="2369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lexandria Medium" panose="020B0604020202020204" charset="-78"/>
                <a:cs typeface="Alexandria Medium" panose="020B0604020202020204" charset="-78"/>
              </a:rPr>
              <a:t>Approach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>
          <a:extLst>
            <a:ext uri="{FF2B5EF4-FFF2-40B4-BE49-F238E27FC236}">
              <a16:creationId xmlns:a16="http://schemas.microsoft.com/office/drawing/2014/main" id="{E8D0C7B8-2479-1427-6E83-9B72F2D84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BACBB8-AC21-6329-CF30-832C3D45E72D}"/>
              </a:ext>
            </a:extLst>
          </p:cNvPr>
          <p:cNvSpPr txBox="1"/>
          <p:nvPr/>
        </p:nvSpPr>
        <p:spPr>
          <a:xfrm>
            <a:off x="2285999" y="1026622"/>
            <a:ext cx="167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Alexandria Medium" panose="020B0604020202020204" charset="-78"/>
                <a:cs typeface="Alexandria Medium" panose="020B0604020202020204" charset="-78"/>
              </a:rPr>
              <a:t>REQUEST 1: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761982-B717-305E-991A-9B333E977C8D}"/>
              </a:ext>
            </a:extLst>
          </p:cNvPr>
          <p:cNvSpPr/>
          <p:nvPr/>
        </p:nvSpPr>
        <p:spPr>
          <a:xfrm>
            <a:off x="5586152" y="0"/>
            <a:ext cx="3557848" cy="51435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1DBF07-6F71-F1B1-7271-C746E21EACB2}"/>
              </a:ext>
            </a:extLst>
          </p:cNvPr>
          <p:cNvSpPr txBox="1"/>
          <p:nvPr/>
        </p:nvSpPr>
        <p:spPr>
          <a:xfrm>
            <a:off x="972589" y="2335876"/>
            <a:ext cx="3973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FIND THE OVERALL CHURN PERCENTAGE</a:t>
            </a:r>
          </a:p>
        </p:txBody>
      </p:sp>
      <p:pic>
        <p:nvPicPr>
          <p:cNvPr id="18" name="Picture 1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4BE7AF3-E22A-89DE-F713-94CBD78C8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417" y="2077759"/>
            <a:ext cx="1743318" cy="5658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5B406B6-BE50-CEFF-8BC1-420930FD1CA5}"/>
              </a:ext>
            </a:extLst>
          </p:cNvPr>
          <p:cNvSpPr txBox="1"/>
          <p:nvPr/>
        </p:nvSpPr>
        <p:spPr>
          <a:xfrm>
            <a:off x="914400" y="2934393"/>
            <a:ext cx="41896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52.6% </a:t>
            </a:r>
            <a:r>
              <a:rPr lang="en-US" dirty="0"/>
              <a:t>of  customers or  have discontinued their service with the company . A 52.6% churn rate is generally considered quite high. It indicates a significant loss of customers.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396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2D3BC7-A1B5-C937-E804-226F22379029}"/>
              </a:ext>
            </a:extLst>
          </p:cNvPr>
          <p:cNvSpPr/>
          <p:nvPr/>
        </p:nvSpPr>
        <p:spPr>
          <a:xfrm>
            <a:off x="1" y="0"/>
            <a:ext cx="3458094" cy="5143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0DADF-13AB-8977-3829-CCBF30CD5CED}"/>
              </a:ext>
            </a:extLst>
          </p:cNvPr>
          <p:cNvSpPr txBox="1"/>
          <p:nvPr/>
        </p:nvSpPr>
        <p:spPr>
          <a:xfrm>
            <a:off x="5685907" y="1951207"/>
            <a:ext cx="139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REQUEST 2</a:t>
            </a:r>
            <a:endParaRPr lang="en-IN" b="1" dirty="0"/>
          </a:p>
        </p:txBody>
      </p:sp>
      <p:pic>
        <p:nvPicPr>
          <p:cNvPr id="7" name="Picture 6" descr="A screenshot of a data&#10;&#10;AI-generated content may be incorrect.">
            <a:extLst>
              <a:ext uri="{FF2B5EF4-FFF2-40B4-BE49-F238E27FC236}">
                <a16:creationId xmlns:a16="http://schemas.microsoft.com/office/drawing/2014/main" id="{E300F659-C29B-0FCE-6057-D8D304DB1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64" y="1485748"/>
            <a:ext cx="3092963" cy="21720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58A3D1-4310-2598-CF96-64C2C2103A8A}"/>
              </a:ext>
            </a:extLst>
          </p:cNvPr>
          <p:cNvSpPr txBox="1"/>
          <p:nvPr/>
        </p:nvSpPr>
        <p:spPr>
          <a:xfrm>
            <a:off x="4571999" y="2884516"/>
            <a:ext cx="43059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Determine the top 10 customers with the highest number of purchases and assess their churn status.</a:t>
            </a:r>
            <a:endParaRPr lang="en-IN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7B8545C7-DFEE-0C11-B6EA-492BC2FD0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247" y="548640"/>
            <a:ext cx="4879571" cy="228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CA8B12-F59D-DD4E-0002-B96B34C3CF87}"/>
              </a:ext>
            </a:extLst>
          </p:cNvPr>
          <p:cNvSpPr txBox="1"/>
          <p:nvPr/>
        </p:nvSpPr>
        <p:spPr>
          <a:xfrm>
            <a:off x="2186247" y="2934393"/>
            <a:ext cx="4879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This column chart visualizes the number of purchases made by the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</a:rPr>
              <a:t>top 10 customers</a:t>
            </a:r>
            <a:r>
              <a:rPr lang="en-US" sz="1800" dirty="0"/>
              <a:t>. Only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</a:rPr>
              <a:t>4</a:t>
            </a:r>
            <a:r>
              <a:rPr lang="en-US" sz="1800" dirty="0"/>
              <a:t> of the top 10 customers retained their service, which is a very alarming churn rate.</a:t>
            </a:r>
            <a:endParaRPr lang="en-IN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8C698F-20BF-46C0-1BC6-503273C4AFAB}"/>
              </a:ext>
            </a:extLst>
          </p:cNvPr>
          <p:cNvSpPr/>
          <p:nvPr/>
        </p:nvSpPr>
        <p:spPr>
          <a:xfrm>
            <a:off x="5270269" y="0"/>
            <a:ext cx="3873731" cy="5143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254F99-2D92-FE21-379D-5BB1DA751EFD}"/>
              </a:ext>
            </a:extLst>
          </p:cNvPr>
          <p:cNvSpPr txBox="1"/>
          <p:nvPr/>
        </p:nvSpPr>
        <p:spPr>
          <a:xfrm>
            <a:off x="1064029" y="1388226"/>
            <a:ext cx="2809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         </a:t>
            </a:r>
            <a:r>
              <a:rPr lang="en-US" b="1" dirty="0"/>
              <a:t>REQUEST 3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4E485-260B-6AB1-6544-E1CE839DEDC2}"/>
              </a:ext>
            </a:extLst>
          </p:cNvPr>
          <p:cNvSpPr txBox="1"/>
          <p:nvPr/>
        </p:nvSpPr>
        <p:spPr>
          <a:xfrm>
            <a:off x="1064029" y="2128058"/>
            <a:ext cx="37324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Determine the distribution of customer tenure (in years) and the corresponding churn rates for each tenure category.</a:t>
            </a:r>
            <a:endParaRPr lang="en-IN" b="1" dirty="0"/>
          </a:p>
        </p:txBody>
      </p:sp>
      <p:pic>
        <p:nvPicPr>
          <p:cNvPr id="13" name="Picture 12" descr="A screenshot of a data&#10;&#10;AI-generated content may be incorrect.">
            <a:extLst>
              <a:ext uri="{FF2B5EF4-FFF2-40B4-BE49-F238E27FC236}">
                <a16:creationId xmlns:a16="http://schemas.microsoft.com/office/drawing/2014/main" id="{0FDCD712-51CA-C38D-E5EE-727F22A84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402" y="1715746"/>
            <a:ext cx="3057952" cy="10288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ead Funnel by Slidesgo">
  <a:themeElements>
    <a:clrScheme name="Simple Light">
      <a:dk1>
        <a:srgbClr val="15110E"/>
      </a:dk1>
      <a:lt1>
        <a:srgbClr val="FFFAF6"/>
      </a:lt1>
      <a:dk2>
        <a:srgbClr val="C2E5F5"/>
      </a:dk2>
      <a:lt2>
        <a:srgbClr val="5296B8"/>
      </a:lt2>
      <a:accent1>
        <a:srgbClr val="13566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1199</Words>
  <Application>Microsoft Office PowerPoint</Application>
  <PresentationFormat>On-screen Show (16:9)</PresentationFormat>
  <Paragraphs>87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Segoe UI Variable Text Semibold</vt:lpstr>
      <vt:lpstr>Arial</vt:lpstr>
      <vt:lpstr>Albert Sans</vt:lpstr>
      <vt:lpstr>Alexandria Medium</vt:lpstr>
      <vt:lpstr>Lead Funnel by Slidesgo</vt:lpstr>
      <vt:lpstr>Churn  Analysis</vt:lpstr>
      <vt:lpstr>01</vt:lpstr>
      <vt:lpstr>09</vt:lpstr>
      <vt:lpstr>Overview</vt:lpstr>
      <vt:lpstr>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MY BOOK</dc:creator>
  <cp:lastModifiedBy>Neha Ann Samson</cp:lastModifiedBy>
  <cp:revision>43</cp:revision>
  <dcterms:modified xsi:type="dcterms:W3CDTF">2025-02-15T06:31:40Z</dcterms:modified>
</cp:coreProperties>
</file>