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0F0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9217-7947-B730-4C8D-4545BE4FA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D3B2A-DB86-3028-FD15-D776FFDF8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3EB0D-BB82-98D0-108F-3E1E7FC0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A260-486C-9389-F8BE-93A25987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0A27-CE80-4CA7-C6CE-61CB671C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9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5BEA-2BAE-8444-4B2E-07A6EF34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A33B-A4DA-EEB8-14DC-2A8735AD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677AE-0D3C-C5DC-E1AD-57189E9B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326F-AC74-20FE-658C-4FA5E6AB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C2CA-3F11-3EE7-7447-EA28D294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246E-5C31-FC39-9EC0-CE7B126C1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C30A-D709-5A3B-9CC4-0EEEF7A41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EB787-4172-47EF-82A1-42AC653B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8A5-B9F5-F1E0-F6A6-56D4C56E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6533B-18D8-B763-D0E6-D3FB95F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730-2DB0-0945-F25A-AE40EC2A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AA82-4B5B-8513-23F7-1B702E38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F27E-897F-8C2A-8D04-BA702BD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29CC-5117-106B-BAA2-92B0A96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618CD-583F-4D13-92A7-EDDABB60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6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123-3D6D-858F-B93A-E1B29806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6F94-5ADD-A036-0555-4F217937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9224-C1FA-6F5D-C524-2A9EC26A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7A3E5-C119-5913-77DD-EFF58791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58B9-1575-29F8-A061-C4D2603D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F016-9E56-03E2-1F9B-F1682C7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3B0FB-D798-34C2-B512-3D30863B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562EA-5025-F972-9B34-DA22B3A3B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94414-9C6B-3559-B216-8D9705E1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C2247-59BD-331C-FF4F-350CA6A3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D010-8733-68F0-AE91-8CDF9322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9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A9C2-D73E-9EEB-96B4-9092AC72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5EFE9-BB71-7056-A552-D7B17B13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C68A-A12D-483E-7416-F88B6DF9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CEB25-080D-8204-AA23-D1F220117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C1D5F-C309-4B2D-3681-DFADF7666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227B3-7AF2-785A-A7BB-DE37FFC4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26365-8675-94C1-0BF0-654BC544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410BC-BBEC-7DA9-70A9-14FEB8E9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0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866E-9846-635E-9547-74AFC01B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0564E-401A-3335-876F-89EE1FBC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05368-1004-A88C-FBE9-2E04C13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E550-5289-5E22-0562-2F03F0C3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49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4139-A757-98EA-3E27-7F9F896B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8D856-4027-38A2-DE3F-653C0791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35623-B3CC-A2F9-D977-130A5E9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E05-0766-D501-C54D-C8A817C9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919A-0CAD-CAF6-D4B5-DE648D9B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B5EAA-2FF0-7BED-34A6-4F8D84387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AD5DA-AA4E-0D1A-4D08-F8D9FDD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4E971-F641-4277-D49D-0D9836DA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58D67-3053-B192-4E4F-4555ECF3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AA05-7324-2235-C89E-43A2E2F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05D8A-C838-9DC4-8A68-4A244895C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35CC-6156-AE77-30DA-E30BBA17A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F1FA-2B96-AD55-7A3E-B827A844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5B5C8-3E8A-626D-7D4F-754709BC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3CBB9-E85B-AD4C-110A-F808D70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6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7A42B-8240-D485-7D0B-F7C27999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7A93-D73C-5E02-A8B8-F929DFEF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B69E-3305-019A-E2CC-7AF306385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7F95F-FB12-489E-85C0-47FBB1C84916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B150-5614-10A1-132A-881D92FED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A9B1-7939-3388-F385-B87F785C4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32D9C-9216-4394-938F-1F74B54EB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9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5211-C0B4-DE61-BBFB-4DDB3B26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343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PRODUCT CUSTOMER SEGMENTATION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40496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3F93-BB88-1C13-769E-D47C7093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658728" cy="10391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CLUSTERING BIVARIATE</a:t>
            </a:r>
          </a:p>
        </p:txBody>
      </p:sp>
      <p:pic>
        <p:nvPicPr>
          <p:cNvPr id="5" name="Content Placeholder 4" descr="A diagram of a number of colored dots&#10;&#10;Description automatically generated">
            <a:extLst>
              <a:ext uri="{FF2B5EF4-FFF2-40B4-BE49-F238E27FC236}">
                <a16:creationId xmlns:a16="http://schemas.microsoft.com/office/drawing/2014/main" id="{92BA8980-CDDB-B69F-15F9-32C8D7F6C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1228"/>
            <a:ext cx="8066314" cy="562791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A118E6-9FCC-0330-3C7E-2552016A5B85}"/>
              </a:ext>
            </a:extLst>
          </p:cNvPr>
          <p:cNvSpPr/>
          <p:nvPr/>
        </p:nvSpPr>
        <p:spPr>
          <a:xfrm>
            <a:off x="7783285" y="1404256"/>
            <a:ext cx="4245429" cy="4996543"/>
          </a:xfrm>
          <a:prstGeom prst="roundRect">
            <a:avLst>
              <a:gd name="adj" fmla="val 102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scatter plot segments customers based on annual income and spending behavior, revealing distinct shopping patterns.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High-income, high-spending customers (green cluster) </a:t>
            </a:r>
            <a:r>
              <a:rPr lang="en-US" dirty="0"/>
              <a:t>are ideal targets for premium products, </a:t>
            </a:r>
            <a:r>
              <a:rPr lang="en-US" dirty="0">
                <a:solidFill>
                  <a:schemeClr val="bg1"/>
                </a:solidFill>
              </a:rPr>
              <a:t>while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low-income, high-spending shoppers (purple cluster)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may respond well to discounts and promotions.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996600"/>
                </a:solidFill>
              </a:rPr>
              <a:t>low-spending, high-income group (brown cluster)</a:t>
            </a:r>
            <a:r>
              <a:rPr lang="en-US" b="1" dirty="0">
                <a:solidFill>
                  <a:srgbClr val="0F0D0B"/>
                </a:solidFill>
              </a:rPr>
              <a:t> </a:t>
            </a:r>
            <a:r>
              <a:rPr lang="en-US" dirty="0"/>
              <a:t>presents an opportunity to increase engagement through loyalty programs.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11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824BC871-1F55-A802-88D9-242C6461A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7971"/>
            <a:ext cx="4027713" cy="47352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FCA36-FA19-0AA6-5E5E-8F87CB0DF56D}"/>
              </a:ext>
            </a:extLst>
          </p:cNvPr>
          <p:cNvSpPr/>
          <p:nvPr/>
        </p:nvSpPr>
        <p:spPr>
          <a:xfrm>
            <a:off x="76200" y="4953001"/>
            <a:ext cx="3788229" cy="18070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plot compares the age distribution of male and female customers. The peak density for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females </a:t>
            </a:r>
            <a:r>
              <a:rPr lang="en-US" sz="1400" dirty="0"/>
              <a:t>occurs at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younger age range (around 30-40)</a:t>
            </a:r>
            <a:r>
              <a:rPr lang="en-US" sz="1400" dirty="0"/>
              <a:t>, indicating a higher concentration of younger female customers. Males have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broader age distribution</a:t>
            </a:r>
            <a:r>
              <a:rPr lang="en-US" sz="1400" dirty="0"/>
              <a:t>, with a more even spread across different age groups</a:t>
            </a:r>
            <a:r>
              <a:rPr lang="en-US" sz="1600" dirty="0"/>
              <a:t>. </a:t>
            </a:r>
            <a:endParaRPr lang="en-IN" sz="1600" dirty="0"/>
          </a:p>
        </p:txBody>
      </p:sp>
      <p:pic>
        <p:nvPicPr>
          <p:cNvPr id="6" name="Picture 5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6F05C8B6-D6FC-68BD-2428-66520B65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72" y="0"/>
            <a:ext cx="4321628" cy="495300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F0A2A7-18AF-33BB-172B-99CD4EB74DFC}"/>
              </a:ext>
            </a:extLst>
          </p:cNvPr>
          <p:cNvSpPr/>
          <p:nvPr/>
        </p:nvSpPr>
        <p:spPr>
          <a:xfrm>
            <a:off x="4201887" y="4953001"/>
            <a:ext cx="3864428" cy="1807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male income </a:t>
            </a:r>
            <a:r>
              <a:rPr lang="en-US" sz="1400" dirty="0"/>
              <a:t>distribution appears to be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bimodal</a:t>
            </a:r>
            <a:r>
              <a:rPr lang="en-US" sz="1400" b="1" dirty="0"/>
              <a:t>,</a:t>
            </a:r>
            <a:r>
              <a:rPr lang="en-US" sz="1400" dirty="0"/>
              <a:t> meaning it has two distinct peaks. One peak is </a:t>
            </a:r>
            <a:r>
              <a:rPr lang="en-US" sz="1400" b="1" dirty="0"/>
              <a:t>around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$50,000 - $75,000</a:t>
            </a:r>
            <a:r>
              <a:rPr lang="en-US" sz="1400" dirty="0"/>
              <a:t>, and the other is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around $100,000 - $125,000</a:t>
            </a:r>
            <a:r>
              <a:rPr lang="en-US" sz="1400" dirty="0"/>
              <a:t>. The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female income </a:t>
            </a:r>
            <a:r>
              <a:rPr lang="en-US" sz="1400" dirty="0"/>
              <a:t>distribution seems to be unimodal, with a single peak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around $50,000 - $75,000. </a:t>
            </a:r>
            <a:endParaRPr lang="en-IN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7A033213-59BD-97D7-0BF5-3822DD916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0"/>
            <a:ext cx="3962400" cy="483325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D2D05D-0E1D-7507-A1D3-0408B5DF63EE}"/>
              </a:ext>
            </a:extLst>
          </p:cNvPr>
          <p:cNvSpPr/>
          <p:nvPr/>
        </p:nvSpPr>
        <p:spPr>
          <a:xfrm>
            <a:off x="8327573" y="4953000"/>
            <a:ext cx="3788227" cy="18070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Male spending </a:t>
            </a:r>
            <a:r>
              <a:rPr lang="en-US" sz="1400" dirty="0"/>
              <a:t>scores show two distinct groups: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 spenders and low spenders</a:t>
            </a:r>
            <a:r>
              <a:rPr lang="en-US" sz="1400" dirty="0"/>
              <a:t>, while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female spending is more concentrated around a moderate range. </a:t>
            </a:r>
            <a:r>
              <a:rPr lang="en-US" sz="1400" dirty="0"/>
              <a:t>This suggests targeted marketing strategies could be effective, with different approaches for each male spending segment and a more general approach for female customers.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7882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17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PRODUCT CUSTOMER SEGMENTATION AND CLUSTERING</vt:lpstr>
      <vt:lpstr>CLUSTERING BIVARIATE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Ann Samson</dc:creator>
  <cp:lastModifiedBy>Neha Ann Samson</cp:lastModifiedBy>
  <cp:revision>9</cp:revision>
  <dcterms:created xsi:type="dcterms:W3CDTF">2025-01-30T13:25:36Z</dcterms:created>
  <dcterms:modified xsi:type="dcterms:W3CDTF">2025-01-30T17:16:07Z</dcterms:modified>
</cp:coreProperties>
</file>