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4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3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7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49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32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5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3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8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81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1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6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7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4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5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0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0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4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98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3961-F6E3-3155-2FBC-76153F4D7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SUPPLY CHAIN MANAGEMENT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24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29CD7D6-FC79-96A7-4546-2D1043AB6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65" y="396488"/>
            <a:ext cx="2924583" cy="22767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ADB80F-1F4C-B671-2C94-51B77E6BC8C3}"/>
              </a:ext>
            </a:extLst>
          </p:cNvPr>
          <p:cNvSpPr/>
          <p:nvPr/>
        </p:nvSpPr>
        <p:spPr>
          <a:xfrm>
            <a:off x="4299858" y="396488"/>
            <a:ext cx="3505200" cy="10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65.96% of the total order lines were shipped in full without any shortages or partial deliveries.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98015B-4120-666C-D68C-EDEE04B155FC}"/>
              </a:ext>
            </a:extLst>
          </p:cNvPr>
          <p:cNvSpPr/>
          <p:nvPr/>
        </p:nvSpPr>
        <p:spPr>
          <a:xfrm>
            <a:off x="4299858" y="1632858"/>
            <a:ext cx="3505199" cy="1040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96.59% of the total ordered quantity  was successfully delivered to the customers.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black background with white and orange text&#10;&#10;Description automatically generated">
            <a:extLst>
              <a:ext uri="{FF2B5EF4-FFF2-40B4-BE49-F238E27FC236}">
                <a16:creationId xmlns:a16="http://schemas.microsoft.com/office/drawing/2014/main" id="{B96EABD7-7254-9DCF-ED94-CA34FB49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65" y="4115324"/>
            <a:ext cx="3866033" cy="22196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97B2DB-3B2F-EB8C-D355-2D7B22CDA6A3}"/>
              </a:ext>
            </a:extLst>
          </p:cNvPr>
          <p:cNvSpPr/>
          <p:nvPr/>
        </p:nvSpPr>
        <p:spPr>
          <a:xfrm>
            <a:off x="5214257" y="4038600"/>
            <a:ext cx="3744686" cy="2296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On Time Percentage and In full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Percentage are significantly lower  than the targeted OT % and IF% .Only 59.03% of total orders are delivered on time which shows poor delivering capabilities.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12E39F-E758-7ADA-8C27-4CA2B974C182}"/>
              </a:ext>
            </a:extLst>
          </p:cNvPr>
          <p:cNvSpPr/>
          <p:nvPr/>
        </p:nvSpPr>
        <p:spPr>
          <a:xfrm>
            <a:off x="9202100" y="1850571"/>
            <a:ext cx="2924584" cy="1839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458K(3.52%)  orders have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Been undelivered out of 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Total orders (13 M)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27" name="Graphic 26" descr="Badge 1 outline">
            <a:extLst>
              <a:ext uri="{FF2B5EF4-FFF2-40B4-BE49-F238E27FC236}">
                <a16:creationId xmlns:a16="http://schemas.microsoft.com/office/drawing/2014/main" id="{1D019A10-F8F6-B685-1D98-4A552A2248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565" y="718458"/>
            <a:ext cx="914400" cy="914400"/>
          </a:xfrm>
          <a:prstGeom prst="rect">
            <a:avLst/>
          </a:prstGeom>
        </p:spPr>
      </p:pic>
      <p:pic>
        <p:nvPicPr>
          <p:cNvPr id="29" name="Graphic 28" descr="Badge outline">
            <a:extLst>
              <a:ext uri="{FF2B5EF4-FFF2-40B4-BE49-F238E27FC236}">
                <a16:creationId xmlns:a16="http://schemas.microsoft.com/office/drawing/2014/main" id="{5D7397A2-6F28-3D8A-E430-1EE739B732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565" y="4582886"/>
            <a:ext cx="914400" cy="914400"/>
          </a:xfrm>
          <a:prstGeom prst="rect">
            <a:avLst/>
          </a:prstGeom>
        </p:spPr>
      </p:pic>
      <p:pic>
        <p:nvPicPr>
          <p:cNvPr id="31" name="Graphic 30" descr="Badge 3 outline">
            <a:extLst>
              <a:ext uri="{FF2B5EF4-FFF2-40B4-BE49-F238E27FC236}">
                <a16:creationId xmlns:a16="http://schemas.microsoft.com/office/drawing/2014/main" id="{4A563FE3-1E86-D1CE-A990-5639A6C29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82454" y="23132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6C643D-EEFA-CF7B-5D45-CE0246D7F770}"/>
              </a:ext>
            </a:extLst>
          </p:cNvPr>
          <p:cNvSpPr/>
          <p:nvPr/>
        </p:nvSpPr>
        <p:spPr>
          <a:xfrm>
            <a:off x="304800" y="217715"/>
            <a:ext cx="2808515" cy="22097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13K</a:t>
            </a:r>
            <a:r>
              <a:rPr lang="en-IN" dirty="0"/>
              <a:t> orders have been delivered late from the agreed delivery late which is </a:t>
            </a:r>
            <a:r>
              <a:rPr lang="en-IN" b="1" dirty="0">
                <a:solidFill>
                  <a:schemeClr val="bg1"/>
                </a:solidFill>
              </a:rPr>
              <a:t>40.63% </a:t>
            </a:r>
            <a:r>
              <a:rPr lang="en-IN" dirty="0"/>
              <a:t>of the </a:t>
            </a:r>
            <a:r>
              <a:rPr lang="en-IN" b="1" dirty="0">
                <a:solidFill>
                  <a:schemeClr val="bg1"/>
                </a:solidFill>
              </a:rPr>
              <a:t>total orders(32k)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CD6C7FC2-DC01-4D4D-C710-40B703D73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90" y="248164"/>
            <a:ext cx="4420217" cy="3267531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44F2B5E5-B425-F783-DD65-21B24A1E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2390"/>
            <a:ext cx="8049748" cy="143847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60D0CA-2F4B-497F-6E0B-EFC15723F339}"/>
              </a:ext>
            </a:extLst>
          </p:cNvPr>
          <p:cNvSpPr/>
          <p:nvPr/>
        </p:nvSpPr>
        <p:spPr>
          <a:xfrm>
            <a:off x="936170" y="5214256"/>
            <a:ext cx="4550229" cy="1513115"/>
          </a:xfrm>
          <a:prstGeom prst="roundRect">
            <a:avLst>
              <a:gd name="adj" fmla="val 208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Vadodara</a:t>
            </a:r>
            <a:r>
              <a:rPr lang="en-IN" b="1" dirty="0"/>
              <a:t> </a:t>
            </a:r>
            <a:r>
              <a:rPr lang="en-IN" dirty="0"/>
              <a:t>has the </a:t>
            </a:r>
            <a:r>
              <a:rPr lang="en-IN" b="1" dirty="0">
                <a:solidFill>
                  <a:schemeClr val="bg1"/>
                </a:solidFill>
              </a:rPr>
              <a:t>lowest OTIF%(27.78%) </a:t>
            </a:r>
            <a:r>
              <a:rPr lang="en-IN" dirty="0"/>
              <a:t>among all cities which is significantly lower than the targeted percentage.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0DC7A84-6FC0-E207-C362-91BE490B3548}"/>
              </a:ext>
            </a:extLst>
          </p:cNvPr>
          <p:cNvCxnSpPr>
            <a:cxnSpLocks/>
          </p:cNvCxnSpPr>
          <p:nvPr/>
        </p:nvCxnSpPr>
        <p:spPr>
          <a:xfrm>
            <a:off x="1077996" y="2417605"/>
            <a:ext cx="2035319" cy="892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E018459-70A0-D794-EADF-1F965E57147D}"/>
              </a:ext>
            </a:extLst>
          </p:cNvPr>
          <p:cNvCxnSpPr>
            <a:cxnSpLocks/>
          </p:cNvCxnSpPr>
          <p:nvPr/>
        </p:nvCxnSpPr>
        <p:spPr>
          <a:xfrm rot="5400000">
            <a:off x="5254297" y="4960381"/>
            <a:ext cx="1726949" cy="113211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screenshot of a black and yellow sign&#10;&#10;Description automatically generated">
            <a:extLst>
              <a:ext uri="{FF2B5EF4-FFF2-40B4-BE49-F238E27FC236}">
                <a16:creationId xmlns:a16="http://schemas.microsoft.com/office/drawing/2014/main" id="{FDCC2067-4D2B-C3EF-F9E8-03957C781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277" y="0"/>
            <a:ext cx="2591162" cy="4410691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F5D394-7BA0-A5A1-FB45-35E7D5DAC980}"/>
              </a:ext>
            </a:extLst>
          </p:cNvPr>
          <p:cNvSpPr/>
          <p:nvPr/>
        </p:nvSpPr>
        <p:spPr>
          <a:xfrm>
            <a:off x="8305800" y="4572001"/>
            <a:ext cx="3766457" cy="21553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Acclaimed Stores ,Lotus Mart, Vijay Stores, </a:t>
            </a:r>
            <a:r>
              <a:rPr lang="en-IN" b="1" dirty="0" err="1">
                <a:solidFill>
                  <a:schemeClr val="bg1"/>
                </a:solidFill>
              </a:rPr>
              <a:t>Rel</a:t>
            </a:r>
            <a:r>
              <a:rPr lang="en-IN" b="1" dirty="0">
                <a:solidFill>
                  <a:schemeClr val="bg1"/>
                </a:solidFill>
              </a:rPr>
              <a:t> Fresh, </a:t>
            </a:r>
            <a:r>
              <a:rPr lang="en-IN" b="1" dirty="0" err="1">
                <a:solidFill>
                  <a:schemeClr val="bg1"/>
                </a:solidFill>
              </a:rPr>
              <a:t>Coolblue</a:t>
            </a: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dirty="0"/>
              <a:t>constitutes </a:t>
            </a:r>
            <a:r>
              <a:rPr lang="en-IN" b="1" dirty="0">
                <a:solidFill>
                  <a:schemeClr val="bg1"/>
                </a:solidFill>
              </a:rPr>
              <a:t>45.07% </a:t>
            </a:r>
            <a:r>
              <a:rPr lang="en-IN" dirty="0"/>
              <a:t>of total orders and seems to be the key customers</a:t>
            </a:r>
          </a:p>
        </p:txBody>
      </p:sp>
    </p:spTree>
    <p:extLst>
      <p:ext uri="{BB962C8B-B14F-4D97-AF65-F5344CB8AC3E}">
        <p14:creationId xmlns:p14="http://schemas.microsoft.com/office/powerpoint/2010/main" val="808969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431</TotalTime>
  <Words>154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SUPPLY CHAIN MANAGEMENT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Neha Ann Samson</dc:creator>
  <cp:lastModifiedBy>Neha Ann Samson</cp:lastModifiedBy>
  <cp:revision>13</cp:revision>
  <dcterms:created xsi:type="dcterms:W3CDTF">2025-01-30T05:47:45Z</dcterms:created>
  <dcterms:modified xsi:type="dcterms:W3CDTF">2025-01-30T12:59:07Z</dcterms:modified>
</cp:coreProperties>
</file>